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71" r:id="rId2"/>
    <p:sldId id="263" r:id="rId3"/>
    <p:sldId id="262" r:id="rId4"/>
    <p:sldId id="264" r:id="rId5"/>
    <p:sldId id="265" r:id="rId6"/>
    <p:sldId id="266" r:id="rId7"/>
    <p:sldId id="267" r:id="rId8"/>
    <p:sldId id="268" r:id="rId9"/>
    <p:sldId id="269" r:id="rId10"/>
    <p:sldId id="270"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2" autoAdjust="0"/>
    <p:restoredTop sz="94660"/>
  </p:normalViewPr>
  <p:slideViewPr>
    <p:cSldViewPr snapToGrid="0">
      <p:cViewPr varScale="1">
        <p:scale>
          <a:sx n="84" d="100"/>
          <a:sy n="84" d="100"/>
        </p:scale>
        <p:origin x="35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1/5/2022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1/5/2022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1/5/2022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1/5/2022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1/5/2022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1/5/2022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1/5/2022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1/5/2022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1/5/2022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1/5/2022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002306" y="639097"/>
            <a:ext cx="6831106" cy="3686015"/>
          </a:xfrm>
        </p:spPr>
        <p:txBody>
          <a:bodyPr>
            <a:normAutofit/>
          </a:bodyPr>
          <a:lstStyle/>
          <a:p>
            <a:r>
              <a:rPr lang="en-US" sz="7200" dirty="0" smtClean="0"/>
              <a:t>Data Structure Visualization</a:t>
            </a:r>
            <a:endParaRPr lang="en-US" sz="72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smtClean="0">
                <a:solidFill>
                  <a:schemeClr val="tx1">
                    <a:lumMod val="85000"/>
                    <a:lumOff val="15000"/>
                  </a:schemeClr>
                </a:solidFill>
              </a:rPr>
              <a:t>Data Structure implementation using java</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98394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48" y="237745"/>
            <a:ext cx="4480560" cy="1380744"/>
          </a:xfrm>
        </p:spPr>
        <p:txBody>
          <a:bodyPr>
            <a:noAutofit/>
          </a:bodyPr>
          <a:lstStyle/>
          <a:p>
            <a:pPr algn="ctr"/>
            <a:r>
              <a:rPr lang="en-US" sz="3000" dirty="0" smtClean="0"/>
              <a:t>Queue</a:t>
            </a:r>
            <a:r>
              <a:rPr lang="en-US" sz="3000" dirty="0"/>
              <a:t/>
            </a:r>
            <a:br>
              <a:rPr lang="en-US" sz="3000" dirty="0"/>
            </a:br>
            <a:r>
              <a:rPr lang="en-US" sz="3000" dirty="0" smtClean="0"/>
              <a:t>(Linked List </a:t>
            </a:r>
            <a:r>
              <a:rPr lang="en-US" sz="3000" dirty="0"/>
              <a:t>Implementation)</a:t>
            </a:r>
          </a:p>
        </p:txBody>
      </p:sp>
      <p:sp>
        <p:nvSpPr>
          <p:cNvPr id="4" name="Text Placeholder 3"/>
          <p:cNvSpPr>
            <a:spLocks noGrp="1"/>
          </p:cNvSpPr>
          <p:nvPr>
            <p:ph type="body" sz="half" idx="2"/>
          </p:nvPr>
        </p:nvSpPr>
        <p:spPr>
          <a:xfrm>
            <a:off x="411480" y="1920240"/>
            <a:ext cx="4087368" cy="4544568"/>
          </a:xfrm>
        </p:spPr>
        <p:txBody>
          <a:bodyPr>
            <a:normAutofit/>
          </a:bodyPr>
          <a:lstStyle/>
          <a:p>
            <a:pPr marL="285750" indent="-285750">
              <a:buFont typeface="Arial" panose="020B0604020202020204" pitchFamily="34" charset="0"/>
              <a:buChar char="•"/>
            </a:pPr>
            <a:r>
              <a:rPr lang="en-US" dirty="0"/>
              <a:t>For the linked list implementation of the </a:t>
            </a:r>
            <a:r>
              <a:rPr lang="en-US" dirty="0" smtClean="0"/>
              <a:t>queue, </a:t>
            </a:r>
            <a:r>
              <a:rPr lang="en-US" dirty="0"/>
              <a:t>for the insertion operation, we would get time complexity as O(1).</a:t>
            </a:r>
          </a:p>
          <a:p>
            <a:pPr marL="285750" indent="-285750">
              <a:buFont typeface="Arial" panose="020B0604020202020204" pitchFamily="34" charset="0"/>
              <a:buChar char="•"/>
            </a:pPr>
            <a:r>
              <a:rPr lang="en-US" dirty="0"/>
              <a:t>In addition, for the removal operation, we would have time complexity as O(1</a:t>
            </a:r>
            <a:r>
              <a:rPr lang="en-US" dirty="0" smtClean="0"/>
              <a:t>).</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0912" y="585217"/>
            <a:ext cx="6757515" cy="5132692"/>
          </a:xfrm>
        </p:spPr>
      </p:pic>
    </p:spTree>
    <p:extLst>
      <p:ext uri="{BB962C8B-B14F-4D97-AF65-F5344CB8AC3E}">
        <p14:creationId xmlns:p14="http://schemas.microsoft.com/office/powerpoint/2010/main" val="3685412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100051" y="1719072"/>
            <a:ext cx="10058400" cy="1161288"/>
          </a:xfrm>
        </p:spPr>
        <p:txBody>
          <a:bodyPr anchor="ctr">
            <a:normAutofit/>
          </a:bodyPr>
          <a:lstStyle/>
          <a:p>
            <a:pPr lvl="0" algn="ctr"/>
            <a:r>
              <a:rPr lang="en-US" sz="4800" i="1" dirty="0" smtClean="0">
                <a:solidFill>
                  <a:srgbClr val="FFFFFF"/>
                </a:solidFill>
              </a:rPr>
              <a:t>The End</a:t>
            </a: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376672"/>
            <a:ext cx="10058399" cy="991568"/>
          </a:xfrm>
        </p:spPr>
        <p:txBody>
          <a:bodyPr>
            <a:normAutofit/>
          </a:bodyPr>
          <a:lstStyle/>
          <a:p>
            <a:pPr algn="ctr"/>
            <a:r>
              <a:rPr lang="en-US" sz="2800" dirty="0" smtClean="0">
                <a:solidFill>
                  <a:srgbClr val="FFFFFF"/>
                </a:solidFill>
              </a:rPr>
              <a:t>Thank You!</a:t>
            </a:r>
            <a:endParaRPr lang="en-US" sz="2800" dirty="0">
              <a:solidFill>
                <a:srgbClr val="FFFFFF"/>
              </a:solidFill>
            </a:endParaRPr>
          </a:p>
        </p:txBody>
      </p:sp>
    </p:spTree>
    <p:extLst>
      <p:ext uri="{BB962C8B-B14F-4D97-AF65-F5344CB8AC3E}">
        <p14:creationId xmlns:p14="http://schemas.microsoft.com/office/powerpoint/2010/main" val="1917146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257856"/>
          </a:xfrm>
        </p:spPr>
        <p:txBody>
          <a:bodyPr>
            <a:normAutofit/>
          </a:bodyPr>
          <a:lstStyle/>
          <a:p>
            <a:r>
              <a:rPr lang="en-US" sz="2800" dirty="0" smtClean="0">
                <a:solidFill>
                  <a:srgbClr val="FFFFFF"/>
                </a:solidFill>
              </a:rPr>
              <a:t>Supervised by:</a:t>
            </a:r>
          </a:p>
          <a:p>
            <a:r>
              <a:rPr lang="en-US" sz="2800" dirty="0" smtClean="0">
                <a:solidFill>
                  <a:srgbClr val="FFFFFF"/>
                </a:solidFill>
              </a:rPr>
              <a:t>	Prof. Dr. Mahmoud Ali</a:t>
            </a:r>
            <a:endParaRPr lang="en-US" sz="2800" dirty="0">
              <a:solidFill>
                <a:srgbClr val="FFFFFF"/>
              </a:solidFill>
            </a:endParaRPr>
          </a:p>
        </p:txBody>
      </p:sp>
      <p:sp>
        <p:nvSpPr>
          <p:cNvPr id="6" name="Title 1"/>
          <p:cNvSpPr txBox="1">
            <a:spLocks/>
          </p:cNvSpPr>
          <p:nvPr/>
        </p:nvSpPr>
        <p:spPr>
          <a:xfrm>
            <a:off x="1097280" y="286603"/>
            <a:ext cx="10058400" cy="105756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pPr algn="ctr"/>
            <a:r>
              <a:rPr lang="en-US" sz="6000" dirty="0" smtClean="0"/>
              <a:t>Project Team</a:t>
            </a:r>
            <a:endParaRPr lang="en-US" sz="6000" dirty="0"/>
          </a:p>
        </p:txBody>
      </p:sp>
      <p:sp>
        <p:nvSpPr>
          <p:cNvPr id="9" name="Title 1"/>
          <p:cNvSpPr txBox="1">
            <a:spLocks/>
          </p:cNvSpPr>
          <p:nvPr/>
        </p:nvSpPr>
        <p:spPr>
          <a:xfrm>
            <a:off x="1097280" y="1435608"/>
            <a:ext cx="10058400" cy="264261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pPr marL="742950" indent="-742950">
              <a:lnSpc>
                <a:spcPct val="150000"/>
              </a:lnSpc>
              <a:buAutoNum type="arabicPeriod"/>
            </a:pPr>
            <a:r>
              <a:rPr lang="en-US" sz="3600" dirty="0" err="1" smtClean="0"/>
              <a:t>Eman</a:t>
            </a:r>
            <a:r>
              <a:rPr lang="en-US" sz="3600" dirty="0" smtClean="0"/>
              <a:t> </a:t>
            </a:r>
            <a:r>
              <a:rPr lang="en-US" sz="3600" dirty="0" err="1" smtClean="0"/>
              <a:t>Mamdouh</a:t>
            </a:r>
            <a:endParaRPr lang="en-US" sz="3600" dirty="0" smtClean="0"/>
          </a:p>
          <a:p>
            <a:pPr marL="742950" indent="-742950">
              <a:lnSpc>
                <a:spcPct val="150000"/>
              </a:lnSpc>
              <a:buAutoNum type="arabicPeriod"/>
            </a:pPr>
            <a:r>
              <a:rPr lang="en-US" sz="3600" dirty="0" err="1" smtClean="0"/>
              <a:t>Fatma</a:t>
            </a:r>
            <a:r>
              <a:rPr lang="en-US" sz="3600" dirty="0" smtClean="0"/>
              <a:t> Mohamed</a:t>
            </a:r>
          </a:p>
          <a:p>
            <a:pPr marL="742950" indent="-742950">
              <a:lnSpc>
                <a:spcPct val="150000"/>
              </a:lnSpc>
              <a:buAutoNum type="arabicPeriod"/>
            </a:pPr>
            <a:r>
              <a:rPr lang="en-US" sz="3600" dirty="0" smtClean="0"/>
              <a:t>Rowan Omar</a:t>
            </a:r>
          </a:p>
        </p:txBody>
      </p:sp>
    </p:spTree>
    <p:extLst>
      <p:ext uri="{BB962C8B-B14F-4D97-AF65-F5344CB8AC3E}">
        <p14:creationId xmlns:p14="http://schemas.microsoft.com/office/powerpoint/2010/main" val="487896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466" y="430307"/>
            <a:ext cx="3517567" cy="1290918"/>
          </a:xfrm>
        </p:spPr>
        <p:txBody>
          <a:bodyPr>
            <a:normAutofit/>
          </a:bodyPr>
          <a:lstStyle/>
          <a:p>
            <a:r>
              <a:rPr lang="en-US" dirty="0" smtClean="0"/>
              <a:t>Project entry window</a:t>
            </a:r>
            <a:endParaRPr lang="en-US" dirty="0"/>
          </a:p>
        </p:txBody>
      </p:sp>
      <p:pic>
        <p:nvPicPr>
          <p:cNvPr id="5" name="Content Placeholder 4"/>
          <p:cNvPicPr>
            <a:picLocks noGrp="1" noChangeAspect="1"/>
          </p:cNvPicPr>
          <p:nvPr>
            <p:ph idx="1"/>
          </p:nvPr>
        </p:nvPicPr>
        <p:blipFill>
          <a:blip r:embed="rId2"/>
          <a:stretch>
            <a:fillRect/>
          </a:stretch>
        </p:blipFill>
        <p:spPr>
          <a:xfrm>
            <a:off x="4643719" y="645459"/>
            <a:ext cx="7548282" cy="5629835"/>
          </a:xfrm>
          <a:prstGeom prst="rect">
            <a:avLst/>
          </a:prstGeom>
        </p:spPr>
      </p:pic>
      <p:sp>
        <p:nvSpPr>
          <p:cNvPr id="4" name="Text Placeholder 3"/>
          <p:cNvSpPr>
            <a:spLocks noGrp="1"/>
          </p:cNvSpPr>
          <p:nvPr>
            <p:ph type="body" sz="half" idx="2"/>
          </p:nvPr>
        </p:nvSpPr>
        <p:spPr>
          <a:xfrm>
            <a:off x="340659" y="1954306"/>
            <a:ext cx="4069976" cy="4320988"/>
          </a:xfrm>
        </p:spPr>
        <p:txBody>
          <a:bodyPr>
            <a:normAutofit fontScale="92500" lnSpcReduction="10000"/>
          </a:bodyPr>
          <a:lstStyle/>
          <a:p>
            <a:pPr marL="285750" indent="-285750">
              <a:buFont typeface="Arial" panose="020B0604020202020204" pitchFamily="34" charset="0"/>
              <a:buChar char="•"/>
            </a:pPr>
            <a:r>
              <a:rPr lang="en-US" dirty="0" smtClean="0"/>
              <a:t>When the user runs the program, the start window of the program appears.</a:t>
            </a:r>
          </a:p>
          <a:p>
            <a:pPr marL="285750" indent="-285750">
              <a:buFont typeface="Arial" panose="020B0604020202020204" pitchFamily="34" charset="0"/>
              <a:buChar char="•"/>
            </a:pPr>
            <a:r>
              <a:rPr lang="en-US" dirty="0" smtClean="0"/>
              <a:t>Here, the user is capable of selecting different data structures and some with different implementations to help selecting “best” data structure.</a:t>
            </a:r>
          </a:p>
          <a:p>
            <a:pPr marL="285750" indent="-285750">
              <a:buFont typeface="Arial" panose="020B0604020202020204" pitchFamily="34" charset="0"/>
              <a:buChar char="•"/>
            </a:pPr>
            <a:r>
              <a:rPr lang="en-US" dirty="0" smtClean="0"/>
              <a:t>The user can enter either strings or integers in his/her selected data structure and they are informed when something goes wrong.</a:t>
            </a:r>
          </a:p>
          <a:p>
            <a:pPr marL="285750" indent="-285750">
              <a:buFont typeface="Arial" panose="020B0604020202020204" pitchFamily="34" charset="0"/>
              <a:buChar char="•"/>
            </a:pPr>
            <a:r>
              <a:rPr lang="en-US" dirty="0"/>
              <a:t>We </a:t>
            </a:r>
            <a:r>
              <a:rPr lang="en-US" dirty="0" smtClean="0"/>
              <a:t>need </a:t>
            </a:r>
            <a:r>
              <a:rPr lang="en-US" dirty="0"/>
              <a:t>to mention that if the user wants to perform </a:t>
            </a:r>
            <a:r>
              <a:rPr lang="en-US" dirty="0" smtClean="0"/>
              <a:t>the removal operation, they must do the removal before adding any new item.</a:t>
            </a:r>
            <a:endParaRPr lang="en-US" dirty="0"/>
          </a:p>
        </p:txBody>
      </p:sp>
    </p:spTree>
    <p:extLst>
      <p:ext uri="{BB962C8B-B14F-4D97-AF65-F5344CB8AC3E}">
        <p14:creationId xmlns:p14="http://schemas.microsoft.com/office/powerpoint/2010/main" val="1809124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466" y="430307"/>
            <a:ext cx="3517567" cy="1290918"/>
          </a:xfrm>
        </p:spPr>
        <p:txBody>
          <a:bodyPr>
            <a:normAutofit/>
          </a:bodyPr>
          <a:lstStyle/>
          <a:p>
            <a:pPr algn="ctr"/>
            <a:r>
              <a:rPr lang="en-US" dirty="0" smtClean="0"/>
              <a:t>Array</a:t>
            </a:r>
            <a:br>
              <a:rPr lang="en-US" dirty="0" smtClean="0"/>
            </a:br>
            <a:r>
              <a:rPr lang="en-US" dirty="0" smtClean="0"/>
              <a:t>Data Structure</a:t>
            </a:r>
            <a:endParaRPr lang="en-US" dirty="0"/>
          </a:p>
        </p:txBody>
      </p:sp>
      <p:sp>
        <p:nvSpPr>
          <p:cNvPr id="4" name="Text Placeholder 3"/>
          <p:cNvSpPr>
            <a:spLocks noGrp="1"/>
          </p:cNvSpPr>
          <p:nvPr>
            <p:ph type="body" sz="half" idx="2"/>
          </p:nvPr>
        </p:nvSpPr>
        <p:spPr>
          <a:xfrm>
            <a:off x="340659" y="1954306"/>
            <a:ext cx="4069976" cy="4153249"/>
          </a:xfrm>
        </p:spPr>
        <p:txBody>
          <a:bodyPr>
            <a:normAutofit/>
          </a:bodyPr>
          <a:lstStyle/>
          <a:p>
            <a:pPr marL="285750" indent="-285750">
              <a:buFont typeface="Arial" panose="020B0604020202020204" pitchFamily="34" charset="0"/>
              <a:buChar char="•"/>
            </a:pPr>
            <a:r>
              <a:rPr lang="en-US" dirty="0" smtClean="0"/>
              <a:t>If the user selects the array data structure, a window will appear where the user could do some operations on that data structure.</a:t>
            </a:r>
          </a:p>
          <a:p>
            <a:pPr marL="285750" indent="-285750">
              <a:buFont typeface="Arial" panose="020B0604020202020204" pitchFamily="34" charset="0"/>
              <a:buChar char="•"/>
            </a:pPr>
            <a:r>
              <a:rPr lang="en-US" dirty="0" smtClean="0"/>
              <a:t>If the user is to choose to add an item, he/she needs to enter that item in the first text field, and how many times this item will be repeated in the array in the second text filed.</a:t>
            </a:r>
          </a:p>
          <a:p>
            <a:pPr marL="285750" indent="-285750">
              <a:buFont typeface="Arial" panose="020B0604020202020204" pitchFamily="34" charset="0"/>
              <a:buChar char="•"/>
            </a:pPr>
            <a:r>
              <a:rPr lang="en-US" dirty="0" smtClean="0"/>
              <a:t>// </a:t>
            </a:r>
            <a:r>
              <a:rPr lang="en-US" dirty="0" err="1" smtClean="0"/>
              <a:t>aktb</a:t>
            </a:r>
            <a:r>
              <a:rPr lang="en-US" dirty="0" smtClean="0"/>
              <a:t> el performance</a:t>
            </a:r>
            <a:endParaRPr lang="en-US" dirty="0"/>
          </a:p>
        </p:txBody>
      </p:sp>
      <p:pic>
        <p:nvPicPr>
          <p:cNvPr id="5" name="Content Placeholder 4"/>
          <p:cNvPicPr>
            <a:picLocks noGrp="1" noChangeAspect="1"/>
          </p:cNvPicPr>
          <p:nvPr>
            <p:ph idx="1"/>
          </p:nvPr>
        </p:nvPicPr>
        <p:blipFill>
          <a:blip r:embed="rId2"/>
          <a:stretch>
            <a:fillRect/>
          </a:stretch>
        </p:blipFill>
        <p:spPr>
          <a:xfrm>
            <a:off x="4855464" y="658368"/>
            <a:ext cx="7086600" cy="5349240"/>
          </a:xfrm>
          <a:prstGeom prst="rect">
            <a:avLst/>
          </a:prstGeom>
        </p:spPr>
      </p:pic>
    </p:spTree>
    <p:extLst>
      <p:ext uri="{BB962C8B-B14F-4D97-AF65-F5344CB8AC3E}">
        <p14:creationId xmlns:p14="http://schemas.microsoft.com/office/powerpoint/2010/main" val="1104787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466" y="430307"/>
            <a:ext cx="3517567" cy="1290918"/>
          </a:xfrm>
        </p:spPr>
        <p:txBody>
          <a:bodyPr>
            <a:normAutofit fontScale="90000"/>
          </a:bodyPr>
          <a:lstStyle/>
          <a:p>
            <a:pPr algn="ctr"/>
            <a:r>
              <a:rPr lang="en-US" dirty="0" smtClean="0"/>
              <a:t>Array</a:t>
            </a:r>
            <a:br>
              <a:rPr lang="en-US" dirty="0" smtClean="0"/>
            </a:br>
            <a:r>
              <a:rPr lang="en-US" dirty="0" smtClean="0"/>
              <a:t>Data Structure</a:t>
            </a:r>
            <a:br>
              <a:rPr lang="en-US" dirty="0" smtClean="0"/>
            </a:br>
            <a:r>
              <a:rPr lang="en-US" dirty="0" smtClean="0"/>
              <a:t>(Cont’d)</a:t>
            </a:r>
            <a:endParaRPr lang="en-US" dirty="0"/>
          </a:p>
        </p:txBody>
      </p:sp>
      <p:sp>
        <p:nvSpPr>
          <p:cNvPr id="4" name="Text Placeholder 3"/>
          <p:cNvSpPr>
            <a:spLocks noGrp="1"/>
          </p:cNvSpPr>
          <p:nvPr>
            <p:ph type="body" sz="half" idx="2"/>
          </p:nvPr>
        </p:nvSpPr>
        <p:spPr>
          <a:xfrm>
            <a:off x="340659" y="1954306"/>
            <a:ext cx="4069976" cy="4153249"/>
          </a:xfrm>
        </p:spPr>
        <p:txBody>
          <a:bodyPr>
            <a:normAutofit lnSpcReduction="10000"/>
          </a:bodyPr>
          <a:lstStyle/>
          <a:p>
            <a:pPr marL="285750" indent="-285750">
              <a:buFont typeface="Arial" panose="020B0604020202020204" pitchFamily="34" charset="0"/>
              <a:buChar char="•"/>
            </a:pPr>
            <a:r>
              <a:rPr lang="en-US" dirty="0" smtClean="0"/>
              <a:t>If, for example, the user enters the number 45 and to be added these many times as shown in the figure, he/she will be able to see that item with the entered amount are added, and the time taken to perform each insertion operation.</a:t>
            </a:r>
          </a:p>
          <a:p>
            <a:pPr marL="285750" indent="-285750">
              <a:buFont typeface="Arial" panose="020B0604020202020204" pitchFamily="34" charset="0"/>
              <a:buChar char="•"/>
            </a:pPr>
            <a:r>
              <a:rPr lang="en-US" dirty="0"/>
              <a:t>We need to mention that the </a:t>
            </a:r>
            <a:r>
              <a:rPr lang="en-US" dirty="0" smtClean="0"/>
              <a:t>insertion </a:t>
            </a:r>
            <a:r>
              <a:rPr lang="en-US" dirty="0"/>
              <a:t>operations </a:t>
            </a:r>
            <a:r>
              <a:rPr lang="en-US" dirty="0" smtClean="0"/>
              <a:t>happen </a:t>
            </a:r>
            <a:r>
              <a:rPr lang="en-US" dirty="0"/>
              <a:t>in the last </a:t>
            </a:r>
            <a:r>
              <a:rPr lang="en-US" dirty="0" smtClean="0"/>
              <a:t>place available </a:t>
            </a:r>
            <a:r>
              <a:rPr lang="en-US" dirty="0"/>
              <a:t>in the array. </a:t>
            </a:r>
            <a:r>
              <a:rPr lang="en-US" dirty="0" smtClean="0"/>
              <a:t>And the removal </a:t>
            </a:r>
            <a:r>
              <a:rPr lang="en-US" dirty="0"/>
              <a:t>operations happen in the last, actually filled position in the array</a:t>
            </a:r>
            <a:r>
              <a:rPr lang="en-US" dirty="0" smtClean="0"/>
              <a:t>.</a:t>
            </a:r>
          </a:p>
          <a:p>
            <a:pPr marL="285750" indent="-285750">
              <a:buFont typeface="Arial" panose="020B0604020202020204" pitchFamily="34" charset="0"/>
              <a:buChar char="•"/>
            </a:pPr>
            <a:endParaRPr lang="en-US" dirty="0"/>
          </a:p>
          <a:p>
            <a:endParaRPr lang="en-US" dirty="0" smtClean="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4825" y="969264"/>
            <a:ext cx="6489601" cy="4971565"/>
          </a:xfrm>
        </p:spPr>
      </p:pic>
    </p:spTree>
    <p:extLst>
      <p:ext uri="{BB962C8B-B14F-4D97-AF65-F5344CB8AC3E}">
        <p14:creationId xmlns:p14="http://schemas.microsoft.com/office/powerpoint/2010/main" val="7998543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466" y="430307"/>
            <a:ext cx="3517567" cy="1069309"/>
          </a:xfrm>
        </p:spPr>
        <p:txBody>
          <a:bodyPr>
            <a:normAutofit fontScale="90000"/>
          </a:bodyPr>
          <a:lstStyle/>
          <a:p>
            <a:pPr algn="ctr"/>
            <a:r>
              <a:rPr lang="en-US" dirty="0" smtClean="0"/>
              <a:t>Linked List</a:t>
            </a:r>
            <a:br>
              <a:rPr lang="en-US" dirty="0" smtClean="0"/>
            </a:br>
            <a:r>
              <a:rPr lang="en-US" dirty="0" smtClean="0"/>
              <a:t>Data Structure</a:t>
            </a:r>
            <a:endParaRPr lang="en-US" dirty="0"/>
          </a:p>
        </p:txBody>
      </p:sp>
      <p:sp>
        <p:nvSpPr>
          <p:cNvPr id="4" name="Text Placeholder 3"/>
          <p:cNvSpPr>
            <a:spLocks noGrp="1"/>
          </p:cNvSpPr>
          <p:nvPr>
            <p:ph type="body" sz="half" idx="2"/>
          </p:nvPr>
        </p:nvSpPr>
        <p:spPr>
          <a:xfrm>
            <a:off x="340659" y="1563624"/>
            <a:ext cx="4069976" cy="4543931"/>
          </a:xfrm>
        </p:spPr>
        <p:txBody>
          <a:bodyPr>
            <a:normAutofit lnSpcReduction="10000"/>
          </a:bodyPr>
          <a:lstStyle/>
          <a:p>
            <a:pPr marL="285750" indent="-285750">
              <a:buFont typeface="Arial" panose="020B0604020202020204" pitchFamily="34" charset="0"/>
              <a:buChar char="•"/>
            </a:pPr>
            <a:r>
              <a:rPr lang="en-US" dirty="0" smtClean="0"/>
              <a:t>If the user has chosen the linked list data structure for his exploration, he would also nearly the same window as in the array structure.</a:t>
            </a:r>
          </a:p>
          <a:p>
            <a:pPr marL="285750" indent="-285750">
              <a:buFont typeface="Arial" panose="020B0604020202020204" pitchFamily="34" charset="0"/>
              <a:buChar char="•"/>
            </a:pPr>
            <a:r>
              <a:rPr lang="en-US" dirty="0" smtClean="0"/>
              <a:t>Here, the insertion operation in each time is done in the last available place in the linked list and thus taking O(1) as time complexity since we are using a reference to the end node of the list.</a:t>
            </a:r>
          </a:p>
          <a:p>
            <a:pPr marL="285750" indent="-285750">
              <a:buFont typeface="Arial" panose="020B0604020202020204" pitchFamily="34" charset="0"/>
              <a:buChar char="•"/>
            </a:pPr>
            <a:r>
              <a:rPr lang="en-US" dirty="0" smtClean="0"/>
              <a:t>For the removal operation, although we are using a reference to the node just before the last node but the time complexity is O(n).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0196" y="740028"/>
            <a:ext cx="6682411" cy="5367527"/>
          </a:xfrm>
        </p:spPr>
      </p:pic>
    </p:spTree>
    <p:extLst>
      <p:ext uri="{BB962C8B-B14F-4D97-AF65-F5344CB8AC3E}">
        <p14:creationId xmlns:p14="http://schemas.microsoft.com/office/powerpoint/2010/main" val="41101510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024" y="237745"/>
            <a:ext cx="4434840" cy="1380744"/>
          </a:xfrm>
        </p:spPr>
        <p:txBody>
          <a:bodyPr>
            <a:noAutofit/>
          </a:bodyPr>
          <a:lstStyle/>
          <a:p>
            <a:pPr algn="ctr"/>
            <a:r>
              <a:rPr lang="en-US" sz="3000" dirty="0" smtClean="0"/>
              <a:t>Stack</a:t>
            </a:r>
            <a:br>
              <a:rPr lang="en-US" sz="3000" dirty="0" smtClean="0"/>
            </a:br>
            <a:r>
              <a:rPr lang="en-US" sz="3000" dirty="0" smtClean="0"/>
              <a:t>Data Structure</a:t>
            </a:r>
            <a:br>
              <a:rPr lang="en-US" sz="3000" dirty="0" smtClean="0"/>
            </a:br>
            <a:r>
              <a:rPr lang="en-US" sz="3000" dirty="0" smtClean="0"/>
              <a:t>(Array Implementation)</a:t>
            </a:r>
            <a:endParaRPr lang="en-US" sz="30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33003" y="146304"/>
            <a:ext cx="6917621" cy="4946904"/>
          </a:xfrm>
        </p:spPr>
      </p:pic>
      <p:sp>
        <p:nvSpPr>
          <p:cNvPr id="4" name="Text Placeholder 3"/>
          <p:cNvSpPr>
            <a:spLocks noGrp="1"/>
          </p:cNvSpPr>
          <p:nvPr>
            <p:ph type="body" sz="half" idx="2"/>
          </p:nvPr>
        </p:nvSpPr>
        <p:spPr>
          <a:xfrm>
            <a:off x="192024" y="1719072"/>
            <a:ext cx="4434840" cy="4910328"/>
          </a:xfrm>
        </p:spPr>
        <p:txBody>
          <a:bodyPr>
            <a:normAutofit fontScale="92500" lnSpcReduction="20000"/>
          </a:bodyPr>
          <a:lstStyle/>
          <a:p>
            <a:pPr marL="285750" indent="-285750">
              <a:buFont typeface="Arial" panose="020B0604020202020204" pitchFamily="34" charset="0"/>
              <a:buChar char="•"/>
            </a:pPr>
            <a:r>
              <a:rPr lang="en-US" dirty="0" smtClean="0"/>
              <a:t>Now, the user has chosen the stack data structure specifically the array implementation of the stack.</a:t>
            </a:r>
          </a:p>
          <a:p>
            <a:pPr marL="285750" indent="-285750">
              <a:buFont typeface="Arial" panose="020B0604020202020204" pitchFamily="34" charset="0"/>
              <a:buChar char="•"/>
            </a:pPr>
            <a:r>
              <a:rPr lang="en-US" dirty="0" smtClean="0"/>
              <a:t>The stack as you know it is called LIFO data structure, which means the last pushed item is the first to be removed. So adding and removing is at the same end.</a:t>
            </a:r>
          </a:p>
          <a:p>
            <a:pPr marL="285750" indent="-285750">
              <a:buFont typeface="Arial" panose="020B0604020202020204" pitchFamily="34" charset="0"/>
              <a:buChar char="•"/>
            </a:pPr>
            <a:r>
              <a:rPr lang="en-US" dirty="0" smtClean="0"/>
              <a:t>For the insertion operation, we would get time complexity as O(1).</a:t>
            </a:r>
          </a:p>
          <a:p>
            <a:pPr marL="285750" indent="-285750">
              <a:buFont typeface="Arial" panose="020B0604020202020204" pitchFamily="34" charset="0"/>
              <a:buChar char="•"/>
            </a:pPr>
            <a:r>
              <a:rPr lang="en-US" dirty="0" smtClean="0"/>
              <a:t>In addition, for the removal operation, we would have time complexity as O(1).</a:t>
            </a:r>
          </a:p>
          <a:p>
            <a:pPr marL="285750" indent="-285750">
              <a:buFont typeface="Arial" panose="020B0604020202020204" pitchFamily="34" charset="0"/>
              <a:buChar char="•"/>
            </a:pPr>
            <a:r>
              <a:rPr lang="en-US" dirty="0" smtClean="0"/>
              <a:t>However, we would find that we get “</a:t>
            </a:r>
            <a:r>
              <a:rPr lang="en-US" dirty="0" err="1" smtClean="0"/>
              <a:t>OutOfMemoryError</a:t>
            </a:r>
            <a:r>
              <a:rPr lang="en-US" dirty="0" smtClean="0"/>
              <a:t>” when trying to add the number “45” 10^9 many times. This is because the array structure adds the elements in contiguous places in the memory.</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8888" y="5203698"/>
            <a:ext cx="7260337" cy="1516380"/>
          </a:xfrm>
          <a:prstGeom prst="rect">
            <a:avLst/>
          </a:prstGeom>
        </p:spPr>
      </p:pic>
    </p:spTree>
    <p:extLst>
      <p:ext uri="{BB962C8B-B14F-4D97-AF65-F5344CB8AC3E}">
        <p14:creationId xmlns:p14="http://schemas.microsoft.com/office/powerpoint/2010/main" val="1972185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312" y="237745"/>
            <a:ext cx="4297680" cy="1380744"/>
          </a:xfrm>
        </p:spPr>
        <p:txBody>
          <a:bodyPr>
            <a:noAutofit/>
          </a:bodyPr>
          <a:lstStyle/>
          <a:p>
            <a:pPr algn="ctr"/>
            <a:r>
              <a:rPr lang="en-US" sz="3000" dirty="0" smtClean="0"/>
              <a:t>Stack</a:t>
            </a:r>
            <a:br>
              <a:rPr lang="en-US" sz="3000" dirty="0" smtClean="0"/>
            </a:br>
            <a:r>
              <a:rPr lang="en-US" sz="3000" dirty="0" smtClean="0"/>
              <a:t>(Linked List Implementation)</a:t>
            </a:r>
            <a:endParaRPr lang="en-US" sz="3000" dirty="0"/>
          </a:p>
        </p:txBody>
      </p:sp>
      <p:sp>
        <p:nvSpPr>
          <p:cNvPr id="4" name="Text Placeholder 3"/>
          <p:cNvSpPr>
            <a:spLocks noGrp="1"/>
          </p:cNvSpPr>
          <p:nvPr>
            <p:ph type="body" sz="half" idx="2"/>
          </p:nvPr>
        </p:nvSpPr>
        <p:spPr>
          <a:xfrm>
            <a:off x="438912" y="1920240"/>
            <a:ext cx="4005071" cy="4544568"/>
          </a:xfrm>
        </p:spPr>
        <p:txBody>
          <a:bodyPr>
            <a:normAutofit/>
          </a:bodyPr>
          <a:lstStyle/>
          <a:p>
            <a:pPr marL="285750" indent="-285750">
              <a:buFont typeface="Arial" panose="020B0604020202020204" pitchFamily="34" charset="0"/>
              <a:buChar char="•"/>
            </a:pPr>
            <a:r>
              <a:rPr lang="en-US" dirty="0" smtClean="0"/>
              <a:t>For the linked list implementation of the stack, for the insertion operation, we would get time complexity as O(1).</a:t>
            </a:r>
          </a:p>
          <a:p>
            <a:pPr marL="285750" indent="-285750">
              <a:buFont typeface="Arial" panose="020B0604020202020204" pitchFamily="34" charset="0"/>
              <a:buChar char="•"/>
            </a:pPr>
            <a:r>
              <a:rPr lang="en-US" dirty="0" smtClean="0"/>
              <a:t>In addition, for the removal operation, we would have time complexity as O(1).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//Here the programs stops for the 10^5 times</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6750" y="685800"/>
            <a:ext cx="6850261" cy="5040435"/>
          </a:xfrm>
        </p:spPr>
      </p:pic>
    </p:spTree>
    <p:extLst>
      <p:ext uri="{BB962C8B-B14F-4D97-AF65-F5344CB8AC3E}">
        <p14:creationId xmlns:p14="http://schemas.microsoft.com/office/powerpoint/2010/main" val="2560859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48" y="237745"/>
            <a:ext cx="4480560" cy="1380744"/>
          </a:xfrm>
        </p:spPr>
        <p:txBody>
          <a:bodyPr>
            <a:noAutofit/>
          </a:bodyPr>
          <a:lstStyle/>
          <a:p>
            <a:pPr algn="ctr"/>
            <a:r>
              <a:rPr lang="en-US" sz="3000" dirty="0" smtClean="0"/>
              <a:t>Queue</a:t>
            </a:r>
            <a:r>
              <a:rPr lang="en-US" sz="3000" dirty="0"/>
              <a:t/>
            </a:r>
            <a:br>
              <a:rPr lang="en-US" sz="3000" dirty="0"/>
            </a:br>
            <a:r>
              <a:rPr lang="en-US" sz="3000" dirty="0"/>
              <a:t>Data Structure</a:t>
            </a:r>
            <a:br>
              <a:rPr lang="en-US" sz="3000" dirty="0"/>
            </a:br>
            <a:r>
              <a:rPr lang="en-US" sz="3000" dirty="0"/>
              <a:t>(Array Implementation)</a:t>
            </a:r>
          </a:p>
        </p:txBody>
      </p:sp>
      <p:sp>
        <p:nvSpPr>
          <p:cNvPr id="4" name="Text Placeholder 3"/>
          <p:cNvSpPr>
            <a:spLocks noGrp="1"/>
          </p:cNvSpPr>
          <p:nvPr>
            <p:ph type="body" sz="half" idx="2"/>
          </p:nvPr>
        </p:nvSpPr>
        <p:spPr>
          <a:xfrm>
            <a:off x="411480" y="1920240"/>
            <a:ext cx="4087368" cy="4544568"/>
          </a:xfrm>
        </p:spPr>
        <p:txBody>
          <a:bodyPr>
            <a:normAutofit fontScale="92500" lnSpcReduction="20000"/>
          </a:bodyPr>
          <a:lstStyle/>
          <a:p>
            <a:pPr marL="285750" indent="-285750">
              <a:buFont typeface="Arial" panose="020B0604020202020204" pitchFamily="34" charset="0"/>
              <a:buChar char="•"/>
            </a:pPr>
            <a:r>
              <a:rPr lang="en-US" dirty="0" smtClean="0"/>
              <a:t>Here is the queue </a:t>
            </a:r>
            <a:r>
              <a:rPr lang="en-US" dirty="0"/>
              <a:t>data structure </a:t>
            </a:r>
            <a:r>
              <a:rPr lang="en-US" dirty="0" smtClean="0"/>
              <a:t>by </a:t>
            </a:r>
            <a:r>
              <a:rPr lang="en-US" dirty="0"/>
              <a:t>the array </a:t>
            </a:r>
            <a:r>
              <a:rPr lang="en-US" dirty="0" smtClean="0"/>
              <a:t>implementation.</a:t>
            </a:r>
            <a:endParaRPr lang="en-US" dirty="0"/>
          </a:p>
          <a:p>
            <a:pPr marL="285750" indent="-285750">
              <a:buFont typeface="Arial" panose="020B0604020202020204" pitchFamily="34" charset="0"/>
              <a:buChar char="•"/>
            </a:pPr>
            <a:r>
              <a:rPr lang="en-US" dirty="0"/>
              <a:t>The </a:t>
            </a:r>
            <a:r>
              <a:rPr lang="en-US" dirty="0" smtClean="0"/>
              <a:t>queue is </a:t>
            </a:r>
            <a:r>
              <a:rPr lang="en-US" dirty="0"/>
              <a:t>called </a:t>
            </a:r>
            <a:r>
              <a:rPr lang="en-US" dirty="0" smtClean="0"/>
              <a:t>FIFO </a:t>
            </a:r>
            <a:r>
              <a:rPr lang="en-US" dirty="0"/>
              <a:t>data structure, which means the </a:t>
            </a:r>
            <a:r>
              <a:rPr lang="en-US" dirty="0" smtClean="0"/>
              <a:t>first added </a:t>
            </a:r>
            <a:r>
              <a:rPr lang="en-US" dirty="0"/>
              <a:t>item is the first to be removed. </a:t>
            </a:r>
            <a:r>
              <a:rPr lang="en-US" dirty="0" smtClean="0"/>
              <a:t>Here adding </a:t>
            </a:r>
            <a:r>
              <a:rPr lang="en-US" dirty="0"/>
              <a:t>and removing </a:t>
            </a:r>
            <a:r>
              <a:rPr lang="en-US" dirty="0" smtClean="0"/>
              <a:t>are at opposite sides.</a:t>
            </a:r>
            <a:endParaRPr lang="en-US" dirty="0"/>
          </a:p>
          <a:p>
            <a:pPr marL="285750" indent="-285750">
              <a:buFont typeface="Arial" panose="020B0604020202020204" pitchFamily="34" charset="0"/>
              <a:buChar char="•"/>
            </a:pPr>
            <a:r>
              <a:rPr lang="en-US" dirty="0"/>
              <a:t>For the insertion operation, we would get time complexity as O(1).</a:t>
            </a:r>
          </a:p>
          <a:p>
            <a:pPr marL="285750" indent="-285750">
              <a:buFont typeface="Arial" panose="020B0604020202020204" pitchFamily="34" charset="0"/>
              <a:buChar char="•"/>
            </a:pPr>
            <a:r>
              <a:rPr lang="en-US" dirty="0" smtClean="0"/>
              <a:t>In addition, </a:t>
            </a:r>
            <a:r>
              <a:rPr lang="en-US" dirty="0"/>
              <a:t>for the removal operation, we would have time complexity as </a:t>
            </a:r>
            <a:r>
              <a:rPr lang="en-US" dirty="0" smtClean="0"/>
              <a:t>O(1).</a:t>
            </a:r>
            <a:endParaRPr lang="en-US" dirty="0"/>
          </a:p>
          <a:p>
            <a:pPr marL="285750" indent="-285750">
              <a:buFont typeface="Arial" panose="020B0604020202020204" pitchFamily="34" charset="0"/>
              <a:buChar char="•"/>
            </a:pPr>
            <a:r>
              <a:rPr lang="en-US" dirty="0"/>
              <a:t>However, we would find that we get “</a:t>
            </a:r>
            <a:r>
              <a:rPr lang="en-US" dirty="0" err="1"/>
              <a:t>OutOfMemoryError</a:t>
            </a:r>
            <a:r>
              <a:rPr lang="en-US" dirty="0"/>
              <a:t>” when trying to add the number “45” 10^9 many times. </a:t>
            </a:r>
            <a:r>
              <a:rPr lang="en-US" dirty="0" smtClean="0"/>
              <a:t>The same as with the stack implementation using arrays.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0208" y="237745"/>
            <a:ext cx="6684111" cy="4882895"/>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9462" y="5313426"/>
            <a:ext cx="7223713" cy="1333500"/>
          </a:xfrm>
          <a:prstGeom prst="rect">
            <a:avLst/>
          </a:prstGeom>
        </p:spPr>
      </p:pic>
    </p:spTree>
    <p:extLst>
      <p:ext uri="{BB962C8B-B14F-4D97-AF65-F5344CB8AC3E}">
        <p14:creationId xmlns:p14="http://schemas.microsoft.com/office/powerpoint/2010/main" val="102742082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Urban monochrome</Template>
  <TotalTime>0</TotalTime>
  <Words>681</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Bookman Old Style</vt:lpstr>
      <vt:lpstr>Calibri</vt:lpstr>
      <vt:lpstr>Franklin Gothic Book</vt:lpstr>
      <vt:lpstr>1_RetrospectVTI</vt:lpstr>
      <vt:lpstr>Data Structure Visualization</vt:lpstr>
      <vt:lpstr>PowerPoint Presentation</vt:lpstr>
      <vt:lpstr>Project entry window</vt:lpstr>
      <vt:lpstr>Array Data Structure</vt:lpstr>
      <vt:lpstr>Array Data Structure (Cont’d)</vt:lpstr>
      <vt:lpstr>Linked List Data Structure</vt:lpstr>
      <vt:lpstr>Stack Data Structure (Array Implementation)</vt:lpstr>
      <vt:lpstr>Stack (Linked List Implementation)</vt:lpstr>
      <vt:lpstr>Queue Data Structure (Array Implementation)</vt:lpstr>
      <vt:lpstr>Queue (Linked List Implementation)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2022-01-04T15:30:40Z</dcterms:created>
  <dcterms:modified xsi:type="dcterms:W3CDTF">2022-01-04T22:33:33Z</dcterms:modified>
</cp:coreProperties>
</file>