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71" r:id="rId2"/>
    <p:sldId id="263" r:id="rId3"/>
    <p:sldId id="262" r:id="rId4"/>
    <p:sldId id="264" r:id="rId5"/>
    <p:sldId id="265" r:id="rId6"/>
    <p:sldId id="266" r:id="rId7"/>
    <p:sldId id="267" r:id="rId8"/>
    <p:sldId id="268" r:id="rId9"/>
    <p:sldId id="269" r:id="rId10"/>
    <p:sldId id="270" r:id="rId11"/>
    <p:sldId id="287" r:id="rId12"/>
    <p:sldId id="274" r:id="rId13"/>
    <p:sldId id="276" r:id="rId14"/>
    <p:sldId id="275" r:id="rId15"/>
    <p:sldId id="277" r:id="rId16"/>
    <p:sldId id="280" r:id="rId17"/>
    <p:sldId id="281" r:id="rId18"/>
    <p:sldId id="282" r:id="rId19"/>
    <p:sldId id="283" r:id="rId20"/>
    <p:sldId id="284" r:id="rId21"/>
    <p:sldId id="285" r:id="rId22"/>
    <p:sldId id="28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84" d="100"/>
          <a:sy n="84" d="100"/>
        </p:scale>
        <p:origin x="3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1A4-4CB1-A709-4ACE6A302D62}"/>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1A4-4CB1-A709-4ACE6A302D62}"/>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1A4-4CB1-A709-4ACE6A302D62}"/>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1A4-4CB1-A709-4ACE6A302D62}"/>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1A4-4CB1-A709-4ACE6A302D62}"/>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1A4-4CB1-A709-4ACE6A302D62}"/>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1A4-4CB1-A709-4ACE6A302D62}"/>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1A4-4CB1-A709-4ACE6A302D6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8.6900000000000005E-2</c:v>
                </c:pt>
                <c:pt idx="1">
                  <c:v>4.1799999999999997E-2</c:v>
                </c:pt>
                <c:pt idx="2">
                  <c:v>0.51049999999999995</c:v>
                </c:pt>
                <c:pt idx="3">
                  <c:v>2.3498899999999998</c:v>
                </c:pt>
                <c:pt idx="4">
                  <c:v>8.9932999999999996</c:v>
                </c:pt>
                <c:pt idx="5">
                  <c:v>32.023099999999999</c:v>
                </c:pt>
                <c:pt idx="6">
                  <c:v>428.42189999999999</c:v>
                </c:pt>
                <c:pt idx="7">
                  <c:v>3066.6235999999999</c:v>
                </c:pt>
              </c:numCache>
            </c:numRef>
          </c:val>
          <c:extLst>
            <c:ext xmlns:c16="http://schemas.microsoft.com/office/drawing/2014/chart" uri="{C3380CC4-5D6E-409C-BE32-E72D297353CC}">
              <c16:uniqueId val="{00000008-D1A4-4CB1-A709-4ACE6A302D62}"/>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D1A4-4CB1-A709-4ACE6A302D62}"/>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D1A4-4CB1-A709-4ACE6A302D62}"/>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list</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221356313783E-3"/>
                  <c:y val="-6.0172936398217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C10-4554-92D7-2E44C956D4F5}"/>
                </c:ext>
              </c:extLst>
            </c:dLbl>
            <c:dLbl>
              <c:idx val="1"/>
              <c:layout>
                <c:manualLayout>
                  <c:x val="2.1424221356313531E-3"/>
                  <c:y val="-4.511871130612498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C10-4554-92D7-2E44C956D4F5}"/>
                </c:ext>
              </c:extLst>
            </c:dLbl>
            <c:dLbl>
              <c:idx val="2"/>
              <c:layout>
                <c:manualLayout>
                  <c:x val="0"/>
                  <c:y val="-5.192728771498982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C10-4554-92D7-2E44C956D4F5}"/>
                </c:ext>
              </c:extLst>
            </c:dLbl>
            <c:dLbl>
              <c:idx val="3"/>
              <c:layout>
                <c:manualLayout>
                  <c:x val="2.1424221356314034E-3"/>
                  <c:y val="-0.1548400724718570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C10-4554-92D7-2E44C956D4F5}"/>
                </c:ext>
              </c:extLst>
            </c:dLbl>
            <c:dLbl>
              <c:idx val="4"/>
              <c:layout>
                <c:manualLayout>
                  <c:x val="0"/>
                  <c:y val="-0.3057883031796597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C10-4554-92D7-2E44C956D4F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C10-4554-92D7-2E44C956D4F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C10-4554-92D7-2E44C956D4F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C10-4554-92D7-2E44C956D4F5}"/>
                </c:ext>
              </c:extLst>
            </c:dLbl>
            <c:spPr>
              <a:noFill/>
              <a:ln>
                <a:noFill/>
              </a:ln>
              <a:effectLst/>
            </c:spPr>
            <c:txPr>
              <a:bodyPr rot="0" spcFirstLastPara="1" vertOverflow="overflow" horzOverflow="overflow"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Sheet1!$B$2:$B$9</c:f>
              <c:numCache>
                <c:formatCode>General</c:formatCode>
                <c:ptCount val="8"/>
                <c:pt idx="0">
                  <c:v>3.6900000000000002E-2</c:v>
                </c:pt>
                <c:pt idx="1">
                  <c:v>0.112</c:v>
                </c:pt>
                <c:pt idx="2">
                  <c:v>0.41160000000000002</c:v>
                </c:pt>
                <c:pt idx="3">
                  <c:v>1.8472</c:v>
                </c:pt>
                <c:pt idx="4">
                  <c:v>5.4177999999999997</c:v>
                </c:pt>
              </c:numCache>
            </c:numRef>
          </c:val>
          <c:extLst>
            <c:ext xmlns:c16="http://schemas.microsoft.com/office/drawing/2014/chart" uri="{C3380CC4-5D6E-409C-BE32-E72D297353CC}">
              <c16:uniqueId val="{00000008-7C10-4554-92D7-2E44C956D4F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Sheet1!$C$2:$C$9</c:f>
              <c:numCache>
                <c:formatCode>General</c:formatCode>
                <c:ptCount val="8"/>
              </c:numCache>
            </c:numRef>
          </c:val>
          <c:extLst>
            <c:ext xmlns:c16="http://schemas.microsoft.com/office/drawing/2014/chart" uri="{C3380CC4-5D6E-409C-BE32-E72D297353CC}">
              <c16:uniqueId val="{00000009-7C10-4554-92D7-2E44C956D4F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Sheet1!$D$2:$D$9</c:f>
              <c:numCache>
                <c:formatCode>General</c:formatCode>
                <c:ptCount val="8"/>
              </c:numCache>
            </c:numRef>
          </c:val>
          <c:extLst>
            <c:ext xmlns:c16="http://schemas.microsoft.com/office/drawing/2014/chart" uri="{C3380CC4-5D6E-409C-BE32-E72D297353CC}">
              <c16:uniqueId val="{0000000A-7C10-4554-92D7-2E44C956D4F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 Stack</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927-4FA4-8AE6-8F6C2007F091}"/>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927-4FA4-8AE6-8F6C2007F091}"/>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927-4FA4-8AE6-8F6C2007F091}"/>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27-4FA4-8AE6-8F6C2007F091}"/>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927-4FA4-8AE6-8F6C2007F091}"/>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927-4FA4-8AE6-8F6C2007F091}"/>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927-4FA4-8AE6-8F6C2007F091}"/>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927-4FA4-8AE6-8F6C2007F0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1.4500000000000001E-2</c:v>
                </c:pt>
                <c:pt idx="1">
                  <c:v>7.8399999999999997E-2</c:v>
                </c:pt>
                <c:pt idx="2">
                  <c:v>0.31440000000000001</c:v>
                </c:pt>
                <c:pt idx="3">
                  <c:v>1.0935999999999999</c:v>
                </c:pt>
                <c:pt idx="4">
                  <c:v>9.2064000000000004</c:v>
                </c:pt>
                <c:pt idx="5">
                  <c:v>23.4847</c:v>
                </c:pt>
                <c:pt idx="6">
                  <c:v>146.476</c:v>
                </c:pt>
                <c:pt idx="7">
                  <c:v>2033.8413</c:v>
                </c:pt>
              </c:numCache>
            </c:numRef>
          </c:val>
          <c:extLst>
            <c:ext xmlns:c16="http://schemas.microsoft.com/office/drawing/2014/chart" uri="{C3380CC4-5D6E-409C-BE32-E72D297353CC}">
              <c16:uniqueId val="{00000008-7927-4FA4-8AE6-8F6C2007F091}"/>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7927-4FA4-8AE6-8F6C2007F091}"/>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7927-4FA4-8AE6-8F6C2007F091}"/>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Stack</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FDF-40E5-AE24-56C69B467795}"/>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DF-40E5-AE24-56C69B467795}"/>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FDF-40E5-AE24-56C69B467795}"/>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DF-40E5-AE24-56C69B467795}"/>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DF-40E5-AE24-56C69B46779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DF-40E5-AE24-56C69B46779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DF-40E5-AE24-56C69B46779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DF-40E5-AE24-56C69B46779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Sheet1!$B$2:$B$9</c:f>
              <c:numCache>
                <c:formatCode>General</c:formatCode>
                <c:ptCount val="8"/>
                <c:pt idx="0">
                  <c:v>3.4599999999999999E-2</c:v>
                </c:pt>
                <c:pt idx="1">
                  <c:v>5.8900000000000001E-2</c:v>
                </c:pt>
                <c:pt idx="2">
                  <c:v>0.79649999999999999</c:v>
                </c:pt>
                <c:pt idx="3">
                  <c:v>1.5374000000000001</c:v>
                </c:pt>
                <c:pt idx="4">
                  <c:v>9.2064000000000004</c:v>
                </c:pt>
              </c:numCache>
            </c:numRef>
          </c:val>
          <c:extLst>
            <c:ext xmlns:c16="http://schemas.microsoft.com/office/drawing/2014/chart" uri="{C3380CC4-5D6E-409C-BE32-E72D297353CC}">
              <c16:uniqueId val="{00000008-3FDF-40E5-AE24-56C69B46779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Sheet1!$C$2:$C$9</c:f>
              <c:numCache>
                <c:formatCode>General</c:formatCode>
                <c:ptCount val="8"/>
              </c:numCache>
            </c:numRef>
          </c:val>
          <c:extLst>
            <c:ext xmlns:c16="http://schemas.microsoft.com/office/drawing/2014/chart" uri="{C3380CC4-5D6E-409C-BE32-E72D297353CC}">
              <c16:uniqueId val="{00000009-3FDF-40E5-AE24-56C69B46779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Sheet1!$D$2:$D$9</c:f>
              <c:numCache>
                <c:formatCode>General</c:formatCode>
                <c:ptCount val="8"/>
              </c:numCache>
            </c:numRef>
          </c:val>
          <c:extLst>
            <c:ext xmlns:c16="http://schemas.microsoft.com/office/drawing/2014/chart" uri="{C3380CC4-5D6E-409C-BE32-E72D297353CC}">
              <c16:uniqueId val="{0000000A-3FDF-40E5-AE24-56C69B46779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 Queue</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927-4FA4-8AE6-8F6C2007F091}"/>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927-4FA4-8AE6-8F6C2007F091}"/>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927-4FA4-8AE6-8F6C2007F091}"/>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27-4FA4-8AE6-8F6C2007F091}"/>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927-4FA4-8AE6-8F6C2007F091}"/>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927-4FA4-8AE6-8F6C2007F091}"/>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927-4FA4-8AE6-8F6C2007F091}"/>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927-4FA4-8AE6-8F6C2007F0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1.9599999999999999E-2</c:v>
                </c:pt>
                <c:pt idx="1">
                  <c:v>9.2499999999999999E-2</c:v>
                </c:pt>
                <c:pt idx="2">
                  <c:v>0.38519999999999999</c:v>
                </c:pt>
                <c:pt idx="3">
                  <c:v>0.63949999999999996</c:v>
                </c:pt>
                <c:pt idx="4">
                  <c:v>10.055300000000001</c:v>
                </c:pt>
                <c:pt idx="5">
                  <c:v>20.4251</c:v>
                </c:pt>
                <c:pt idx="6">
                  <c:v>133.98840000000001</c:v>
                </c:pt>
                <c:pt idx="7">
                  <c:v>1845.8300999999999</c:v>
                </c:pt>
              </c:numCache>
            </c:numRef>
          </c:val>
          <c:extLst>
            <c:ext xmlns:c16="http://schemas.microsoft.com/office/drawing/2014/chart" uri="{C3380CC4-5D6E-409C-BE32-E72D297353CC}">
              <c16:uniqueId val="{00000008-7927-4FA4-8AE6-8F6C2007F091}"/>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7927-4FA4-8AE6-8F6C2007F091}"/>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7927-4FA4-8AE6-8F6C2007F091}"/>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Queue</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FDF-40E5-AE24-56C69B467795}"/>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DF-40E5-AE24-56C69B467795}"/>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FDF-40E5-AE24-56C69B467795}"/>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DF-40E5-AE24-56C69B467795}"/>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DF-40E5-AE24-56C69B46779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DF-40E5-AE24-56C69B46779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DF-40E5-AE24-56C69B46779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DF-40E5-AE24-56C69B46779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Sheet1!$B$2:$B$9</c:f>
              <c:numCache>
                <c:formatCode>General</c:formatCode>
                <c:ptCount val="8"/>
                <c:pt idx="0">
                  <c:v>1.0637000000000001</c:v>
                </c:pt>
                <c:pt idx="1">
                  <c:v>1.77E-2</c:v>
                </c:pt>
                <c:pt idx="2">
                  <c:v>0.56820000000000004</c:v>
                </c:pt>
                <c:pt idx="3">
                  <c:v>1.552</c:v>
                </c:pt>
                <c:pt idx="4">
                  <c:v>9.4144000000000005</c:v>
                </c:pt>
                <c:pt idx="5">
                  <c:v>142.24170000000001</c:v>
                </c:pt>
                <c:pt idx="6">
                  <c:v>954.44200000000001</c:v>
                </c:pt>
                <c:pt idx="7">
                  <c:v>11323.3069</c:v>
                </c:pt>
              </c:numCache>
            </c:numRef>
          </c:val>
          <c:extLst>
            <c:ext xmlns:c16="http://schemas.microsoft.com/office/drawing/2014/chart" uri="{C3380CC4-5D6E-409C-BE32-E72D297353CC}">
              <c16:uniqueId val="{00000008-3FDF-40E5-AE24-56C69B46779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Sheet1!$C$2:$C$9</c:f>
              <c:numCache>
                <c:formatCode>General</c:formatCode>
                <c:ptCount val="8"/>
              </c:numCache>
            </c:numRef>
          </c:val>
          <c:extLst>
            <c:ext xmlns:c16="http://schemas.microsoft.com/office/drawing/2014/chart" uri="{C3380CC4-5D6E-409C-BE32-E72D297353CC}">
              <c16:uniqueId val="{00000009-3FDF-40E5-AE24-56C69B46779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Sheet1!$D$2:$D$9</c:f>
              <c:numCache>
                <c:formatCode>General</c:formatCode>
                <c:ptCount val="8"/>
              </c:numCache>
            </c:numRef>
          </c:val>
          <c:extLst>
            <c:ext xmlns:c16="http://schemas.microsoft.com/office/drawing/2014/chart" uri="{C3380CC4-5D6E-409C-BE32-E72D297353CC}">
              <c16:uniqueId val="{0000000A-3FDF-40E5-AE24-56C69B46779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2306" y="639097"/>
            <a:ext cx="6831106" cy="3686015"/>
          </a:xfrm>
        </p:spPr>
        <p:txBody>
          <a:bodyPr>
            <a:normAutofit/>
          </a:bodyPr>
          <a:lstStyle/>
          <a:p>
            <a:r>
              <a:rPr lang="en-US" sz="7200" dirty="0" smtClean="0"/>
              <a:t>Data Structure Visualization</a:t>
            </a:r>
            <a:endParaRPr lang="en-US" sz="7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smtClean="0">
                <a:solidFill>
                  <a:schemeClr val="tx1">
                    <a:lumMod val="85000"/>
                    <a:lumOff val="15000"/>
                  </a:schemeClr>
                </a:solidFill>
              </a:rPr>
              <a:t>Data Structure implementation using java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83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smtClean="0"/>
              <a:t>(Linked List </a:t>
            </a:r>
            <a:r>
              <a:rPr lang="en-US" sz="3000" dirty="0"/>
              <a:t>Implementation)</a:t>
            </a:r>
          </a:p>
        </p:txBody>
      </p:sp>
      <p:sp>
        <p:nvSpPr>
          <p:cNvPr id="4" name="Text Placeholder 3"/>
          <p:cNvSpPr>
            <a:spLocks noGrp="1"/>
          </p:cNvSpPr>
          <p:nvPr>
            <p:ph type="body" sz="half" idx="2"/>
          </p:nvPr>
        </p:nvSpPr>
        <p:spPr>
          <a:xfrm>
            <a:off x="411480" y="1920240"/>
            <a:ext cx="4087368" cy="4544568"/>
          </a:xfrm>
        </p:spPr>
        <p:txBody>
          <a:bodyPr>
            <a:normAutofit/>
          </a:bodyPr>
          <a:lstStyle/>
          <a:p>
            <a:pPr marL="285750" indent="-285750">
              <a:buFont typeface="Arial" panose="020B0604020202020204" pitchFamily="34" charset="0"/>
              <a:buChar char="•"/>
            </a:pPr>
            <a:r>
              <a:rPr lang="en-US" dirty="0"/>
              <a:t>For the linked list implementation of the queue,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912" y="585217"/>
            <a:ext cx="6757515" cy="5132692"/>
          </a:xfrm>
        </p:spPr>
      </p:pic>
    </p:spTree>
    <p:extLst>
      <p:ext uri="{BB962C8B-B14F-4D97-AF65-F5344CB8AC3E}">
        <p14:creationId xmlns:p14="http://schemas.microsoft.com/office/powerpoint/2010/main" val="368541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142999"/>
          </a:xfrm>
        </p:spPr>
        <p:txBody>
          <a:bodyPr>
            <a:noAutofit/>
          </a:bodyPr>
          <a:lstStyle/>
          <a:p>
            <a:pPr algn="ctr"/>
            <a:r>
              <a:rPr lang="en-US" sz="3000" dirty="0" smtClean="0"/>
              <a:t>Binary Tree</a:t>
            </a:r>
            <a:endParaRPr lang="en-US" sz="3000" dirty="0"/>
          </a:p>
        </p:txBody>
      </p:sp>
      <p:sp>
        <p:nvSpPr>
          <p:cNvPr id="4" name="Text Placeholder 3"/>
          <p:cNvSpPr>
            <a:spLocks noGrp="1"/>
          </p:cNvSpPr>
          <p:nvPr>
            <p:ph type="body" sz="half" idx="2"/>
          </p:nvPr>
        </p:nvSpPr>
        <p:spPr>
          <a:xfrm>
            <a:off x="411480" y="1920240"/>
            <a:ext cx="4087368" cy="4544568"/>
          </a:xfrm>
        </p:spPr>
        <p:txBody>
          <a:bodyPr>
            <a:normAutofit/>
          </a:bodyPr>
          <a:lstStyle/>
          <a:p>
            <a:pPr marL="285750" indent="-285750">
              <a:buFont typeface="Arial" panose="020B0604020202020204" pitchFamily="34" charset="0"/>
              <a:buChar char="•"/>
            </a:pPr>
            <a:r>
              <a:rPr lang="en-US" dirty="0"/>
              <a:t>For the </a:t>
            </a:r>
            <a:r>
              <a:rPr lang="en-US" dirty="0" smtClean="0"/>
              <a:t>binary tree data structure, </a:t>
            </a:r>
            <a:r>
              <a:rPr lang="en-US" dirty="0"/>
              <a:t>for the insertion operation, </a:t>
            </a:r>
            <a:r>
              <a:rPr lang="en-US" dirty="0" smtClean="0"/>
              <a:t>and removal operation with their time execution for each operation.</a:t>
            </a:r>
          </a:p>
          <a:p>
            <a:pPr marL="285750" indent="-285750">
              <a:buFont typeface="Arial" panose="020B0604020202020204" pitchFamily="34" charset="0"/>
              <a:buChar char="•"/>
            </a:pPr>
            <a:r>
              <a:rPr lang="en-US" dirty="0" smtClean="0"/>
              <a:t>Note that here the removal operation is done by removing the left most node.</a:t>
            </a:r>
          </a:p>
          <a:p>
            <a:pPr marL="285750" indent="-285750">
              <a:buFont typeface="Arial" panose="020B0604020202020204" pitchFamily="34" charset="0"/>
              <a:buChar char="•"/>
            </a:pPr>
            <a:r>
              <a:rPr lang="en-US" dirty="0" smtClean="0"/>
              <a:t>The user will get “</a:t>
            </a:r>
            <a:r>
              <a:rPr lang="en-US" dirty="0" err="1" smtClean="0"/>
              <a:t>StackOverflowError</a:t>
            </a:r>
            <a:r>
              <a:rPr lang="en-US" dirty="0" smtClean="0"/>
              <a:t>”, when he/she enters the “45” 10^4 </a:t>
            </a:r>
            <a:r>
              <a:rPr lang="en-US" smtClean="0"/>
              <a:t>many times.</a:t>
            </a:r>
            <a:endParaRPr lang="en-US" dirty="0" smtClean="0"/>
          </a:p>
          <a:p>
            <a:pPr marL="285750" indent="-285750">
              <a:buFont typeface="Arial" panose="020B0604020202020204" pitchFamily="34" charset="0"/>
              <a:buChar char="•"/>
            </a:pPr>
            <a:endParaRPr lang="en-US" dirty="0"/>
          </a:p>
        </p:txBody>
      </p:sp>
      <p:pic>
        <p:nvPicPr>
          <p:cNvPr id="8" name="Content Placeholder 7"/>
          <p:cNvPicPr>
            <a:picLocks noGrp="1" noChangeAspect="1"/>
          </p:cNvPicPr>
          <p:nvPr>
            <p:ph idx="1"/>
          </p:nvPr>
        </p:nvPicPr>
        <p:blipFill>
          <a:blip r:embed="rId2"/>
          <a:stretch>
            <a:fillRect/>
          </a:stretch>
        </p:blipFill>
        <p:spPr>
          <a:xfrm>
            <a:off x="4972837" y="420624"/>
            <a:ext cx="6640043" cy="4754880"/>
          </a:xfrm>
          <a:prstGeom prst="rect">
            <a:avLst/>
          </a:prstGeom>
        </p:spPr>
      </p:pic>
      <p:pic>
        <p:nvPicPr>
          <p:cNvPr id="9" name="Picture 8"/>
          <p:cNvPicPr>
            <a:picLocks noChangeAspect="1"/>
          </p:cNvPicPr>
          <p:nvPr/>
        </p:nvPicPr>
        <p:blipFill>
          <a:blip r:embed="rId3"/>
          <a:stretch>
            <a:fillRect/>
          </a:stretch>
        </p:blipFill>
        <p:spPr>
          <a:xfrm>
            <a:off x="4785360" y="5759386"/>
            <a:ext cx="7028688" cy="295275"/>
          </a:xfrm>
          <a:prstGeom prst="rect">
            <a:avLst/>
          </a:prstGeom>
        </p:spPr>
      </p:pic>
    </p:spTree>
    <p:extLst>
      <p:ext uri="{BB962C8B-B14F-4D97-AF65-F5344CB8AC3E}">
        <p14:creationId xmlns:p14="http://schemas.microsoft.com/office/powerpoint/2010/main" val="188385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2469"/>
          </a:xfrm>
        </p:spPr>
        <p:txBody>
          <a:bodyPr>
            <a:normAutofit/>
          </a:bodyPr>
          <a:lstStyle/>
          <a:p>
            <a:pPr algn="ctr"/>
            <a:r>
              <a:rPr lang="en-US" sz="4000" dirty="0" smtClean="0"/>
              <a:t>Array VS Linked List</a:t>
            </a:r>
            <a:br>
              <a:rPr lang="en-US" sz="4000" dirty="0" smtClean="0"/>
            </a:br>
            <a:r>
              <a:rPr lang="en-US" sz="4000" dirty="0" smtClean="0"/>
              <a:t>Insertion Operation</a:t>
            </a:r>
            <a:endParaRPr lang="en-US" sz="4000" dirty="0"/>
          </a:p>
        </p:txBody>
      </p:sp>
      <p:graphicFrame>
        <p:nvGraphicFramePr>
          <p:cNvPr id="10" name="Content Placeholder 12"/>
          <p:cNvGraphicFramePr>
            <a:graphicFrameLocks noGrp="1"/>
          </p:cNvGraphicFramePr>
          <p:nvPr>
            <p:ph sz="half" idx="2"/>
            <p:extLst>
              <p:ext uri="{D42A27DB-BD31-4B8C-83A1-F6EECF244321}">
                <p14:modId xmlns:p14="http://schemas.microsoft.com/office/powerpoint/2010/main" val="1704556613"/>
              </p:ext>
            </p:extLst>
          </p:nvPr>
        </p:nvGraphicFramePr>
        <p:xfrm>
          <a:off x="832104" y="2157985"/>
          <a:ext cx="5248656" cy="37110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1399420588"/>
              </p:ext>
            </p:extLst>
          </p:nvPr>
        </p:nvGraphicFramePr>
        <p:xfrm>
          <a:off x="6245352" y="2157985"/>
          <a:ext cx="5248656" cy="371100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2"/>
          <p:cNvSpPr>
            <a:spLocks noGrp="1"/>
          </p:cNvSpPr>
          <p:nvPr>
            <p:ph type="body" idx="1"/>
          </p:nvPr>
        </p:nvSpPr>
        <p:spPr>
          <a:xfrm>
            <a:off x="832104" y="6414326"/>
            <a:ext cx="10661904" cy="443674"/>
          </a:xfrm>
        </p:spPr>
        <p:txBody>
          <a:bodyPr>
            <a:normAutofit fontScale="70000" lnSpcReduction="20000"/>
          </a:bodyPr>
          <a:lstStyle/>
          <a:p>
            <a:r>
              <a:rPr lang="en-US" dirty="0" smtClean="0">
                <a:solidFill>
                  <a:schemeClr val="accent1">
                    <a:lumMod val="20000"/>
                    <a:lumOff val="80000"/>
                  </a:schemeClr>
                </a:solidFill>
              </a:rPr>
              <a:t>Conclusion: </a:t>
            </a:r>
            <a:r>
              <a:rPr lang="en-US" cap="none" dirty="0"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65710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2"/>
          <p:cNvGraphicFramePr>
            <a:graphicFrameLocks noGrp="1"/>
          </p:cNvGraphicFramePr>
          <p:nvPr>
            <p:ph sz="quarter" idx="4"/>
            <p:extLst>
              <p:ext uri="{D42A27DB-BD31-4B8C-83A1-F6EECF244321}">
                <p14:modId xmlns:p14="http://schemas.microsoft.com/office/powerpoint/2010/main" val="3716080491"/>
              </p:ext>
            </p:extLst>
          </p:nvPr>
        </p:nvGraphicFramePr>
        <p:xfrm>
          <a:off x="535559" y="2084833"/>
          <a:ext cx="5513831" cy="37841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12"/>
          <p:cNvGraphicFramePr>
            <a:graphicFrameLocks noGrp="1"/>
          </p:cNvGraphicFramePr>
          <p:nvPr>
            <p:ph sz="half" idx="2"/>
            <p:extLst>
              <p:ext uri="{D42A27DB-BD31-4B8C-83A1-F6EECF244321}">
                <p14:modId xmlns:p14="http://schemas.microsoft.com/office/powerpoint/2010/main" val="1013009863"/>
              </p:ext>
            </p:extLst>
          </p:nvPr>
        </p:nvGraphicFramePr>
        <p:xfrm>
          <a:off x="6341998" y="2084833"/>
          <a:ext cx="5243450" cy="3784156"/>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p:cNvSpPr>
            <a:spLocks noGrp="1"/>
          </p:cNvSpPr>
          <p:nvPr>
            <p:ph type="title"/>
          </p:nvPr>
        </p:nvSpPr>
        <p:spPr/>
        <p:txBody>
          <a:bodyPr>
            <a:normAutofit/>
          </a:bodyPr>
          <a:lstStyle/>
          <a:p>
            <a:pPr algn="ctr"/>
            <a:r>
              <a:rPr lang="en-US" sz="4000" dirty="0" smtClean="0"/>
              <a:t>Array Stack VS Linked List Stack</a:t>
            </a:r>
            <a:br>
              <a:rPr lang="en-US" sz="4000" dirty="0" smtClean="0"/>
            </a:br>
            <a:r>
              <a:rPr lang="en-US" sz="4000" dirty="0" smtClean="0"/>
              <a:t>Insertion Operation</a:t>
            </a:r>
            <a:endParaRPr lang="en-US" sz="4000" dirty="0"/>
          </a:p>
        </p:txBody>
      </p:sp>
      <p:sp>
        <p:nvSpPr>
          <p:cNvPr id="11" name="Text Placeholder 2"/>
          <p:cNvSpPr>
            <a:spLocks noGrp="1"/>
          </p:cNvSpPr>
          <p:nvPr>
            <p:ph type="body" idx="1"/>
          </p:nvPr>
        </p:nvSpPr>
        <p:spPr>
          <a:xfrm>
            <a:off x="832104" y="6414326"/>
            <a:ext cx="10661904" cy="443674"/>
          </a:xfrm>
        </p:spPr>
        <p:txBody>
          <a:bodyPr>
            <a:normAutofit fontScale="70000" lnSpcReduction="20000"/>
          </a:bodyPr>
          <a:lstStyle/>
          <a:p>
            <a:r>
              <a:rPr lang="en-US" dirty="0" smtClean="0">
                <a:solidFill>
                  <a:schemeClr val="accent1">
                    <a:lumMod val="20000"/>
                    <a:lumOff val="80000"/>
                  </a:schemeClr>
                </a:solidFill>
              </a:rPr>
              <a:t>Conclusion: </a:t>
            </a:r>
            <a:r>
              <a:rPr lang="en-US" cap="none" dirty="0"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66424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2"/>
          <p:cNvGraphicFramePr>
            <a:graphicFrameLocks noGrp="1"/>
          </p:cNvGraphicFramePr>
          <p:nvPr>
            <p:ph sz="quarter" idx="4"/>
            <p:extLst>
              <p:ext uri="{D42A27DB-BD31-4B8C-83A1-F6EECF244321}">
                <p14:modId xmlns:p14="http://schemas.microsoft.com/office/powerpoint/2010/main" val="3074139428"/>
              </p:ext>
            </p:extLst>
          </p:nvPr>
        </p:nvGraphicFramePr>
        <p:xfrm>
          <a:off x="192024" y="2318454"/>
          <a:ext cx="5641848" cy="34056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12"/>
          <p:cNvGraphicFramePr>
            <a:graphicFrameLocks noGrp="1"/>
          </p:cNvGraphicFramePr>
          <p:nvPr>
            <p:ph sz="half" idx="2"/>
            <p:extLst>
              <p:ext uri="{D42A27DB-BD31-4B8C-83A1-F6EECF244321}">
                <p14:modId xmlns:p14="http://schemas.microsoft.com/office/powerpoint/2010/main" val="3391576296"/>
              </p:ext>
            </p:extLst>
          </p:nvPr>
        </p:nvGraphicFramePr>
        <p:xfrm>
          <a:off x="6008418" y="2318453"/>
          <a:ext cx="5787342" cy="340569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Placeholder 2"/>
          <p:cNvSpPr txBox="1">
            <a:spLocks/>
          </p:cNvSpPr>
          <p:nvPr/>
        </p:nvSpPr>
        <p:spPr>
          <a:xfrm>
            <a:off x="832104" y="6414326"/>
            <a:ext cx="10661904" cy="443674"/>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mtClean="0">
                <a:solidFill>
                  <a:schemeClr val="accent1">
                    <a:lumMod val="20000"/>
                    <a:lumOff val="80000"/>
                  </a:schemeClr>
                </a:solidFill>
              </a:rPr>
              <a:t>Conclusion: </a:t>
            </a:r>
            <a:r>
              <a:rPr lang="en-US" cap="none"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
        <p:nvSpPr>
          <p:cNvPr id="11" name="Title 1"/>
          <p:cNvSpPr>
            <a:spLocks noGrp="1"/>
          </p:cNvSpPr>
          <p:nvPr>
            <p:ph type="title"/>
          </p:nvPr>
        </p:nvSpPr>
        <p:spPr>
          <a:xfrm>
            <a:off x="1097280" y="286603"/>
            <a:ext cx="10058400" cy="1450757"/>
          </a:xfrm>
        </p:spPr>
        <p:txBody>
          <a:bodyPr>
            <a:normAutofit/>
          </a:bodyPr>
          <a:lstStyle/>
          <a:p>
            <a:pPr algn="ctr"/>
            <a:r>
              <a:rPr lang="en-US" sz="4000" dirty="0" smtClean="0"/>
              <a:t>Array Queue VS Linked List Queue</a:t>
            </a:r>
            <a:br>
              <a:rPr lang="en-US" sz="4000" dirty="0" smtClean="0"/>
            </a:br>
            <a:r>
              <a:rPr lang="en-US" sz="4000" dirty="0" smtClean="0"/>
              <a:t>Insertion Operation</a:t>
            </a:r>
            <a:endParaRPr lang="en-US" sz="4000" dirty="0"/>
          </a:p>
        </p:txBody>
      </p:sp>
    </p:spTree>
    <p:extLst>
      <p:ext uri="{BB962C8B-B14F-4D97-AF65-F5344CB8AC3E}">
        <p14:creationId xmlns:p14="http://schemas.microsoft.com/office/powerpoint/2010/main" val="240315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179037"/>
          </a:xfrm>
        </p:spPr>
        <p:txBody>
          <a:bodyPr>
            <a:normAutofit/>
          </a:bodyPr>
          <a:lstStyle/>
          <a:p>
            <a:r>
              <a:rPr lang="en-US" dirty="0" smtClean="0"/>
              <a:t>Visualization Project</a:t>
            </a:r>
            <a:endParaRPr lang="en-US" dirty="0"/>
          </a:p>
        </p:txBody>
      </p:sp>
      <p:sp>
        <p:nvSpPr>
          <p:cNvPr id="4" name="Text Placeholder 3"/>
          <p:cNvSpPr>
            <a:spLocks noGrp="1"/>
          </p:cNvSpPr>
          <p:nvPr>
            <p:ph type="body" sz="half" idx="2"/>
          </p:nvPr>
        </p:nvSpPr>
        <p:spPr>
          <a:xfrm>
            <a:off x="219456" y="1753138"/>
            <a:ext cx="4315968" cy="4675094"/>
          </a:xfrm>
        </p:spPr>
        <p:txBody>
          <a:bodyPr>
            <a:noAutofit/>
          </a:bodyPr>
          <a:lstStyle/>
          <a:p>
            <a:pPr marL="285750" indent="-285750">
              <a:buFont typeface="Arial" panose="020B0604020202020204" pitchFamily="34" charset="0"/>
              <a:buChar char="•"/>
            </a:pPr>
            <a:r>
              <a:rPr lang="en-US" sz="1600" dirty="0" smtClean="0"/>
              <a:t>Here</a:t>
            </a:r>
            <a:r>
              <a:rPr lang="en-US" sz="1600" dirty="0"/>
              <a:t>, </a:t>
            </a:r>
            <a:r>
              <a:rPr lang="en-US" sz="1600" dirty="0" smtClean="0"/>
              <a:t>as in the previous program, the </a:t>
            </a:r>
            <a:r>
              <a:rPr lang="en-US" sz="1600" dirty="0"/>
              <a:t>user </a:t>
            </a:r>
            <a:r>
              <a:rPr lang="en-US" sz="1600" dirty="0" smtClean="0"/>
              <a:t>is able to select </a:t>
            </a:r>
            <a:r>
              <a:rPr lang="en-US" sz="1600" dirty="0"/>
              <a:t>different data structures </a:t>
            </a:r>
            <a:r>
              <a:rPr lang="en-US" sz="1600" dirty="0" smtClean="0"/>
              <a:t>to see the structure visualization and can use it for his/her usage.</a:t>
            </a:r>
            <a:endParaRPr lang="en-US" sz="1600" dirty="0"/>
          </a:p>
          <a:p>
            <a:pPr marL="285750" indent="-285750">
              <a:buFont typeface="Arial" panose="020B0604020202020204" pitchFamily="34" charset="0"/>
              <a:buChar char="•"/>
            </a:pPr>
            <a:r>
              <a:rPr lang="en-US" sz="1600" dirty="0"/>
              <a:t>The user can enter either strings or integers in his/her selected data structure and they are informed when something goes wrong</a:t>
            </a:r>
            <a:r>
              <a:rPr lang="en-US" sz="1600" dirty="0" smtClean="0"/>
              <a:t>.</a:t>
            </a:r>
          </a:p>
          <a:p>
            <a:pPr marL="285750" indent="-285750">
              <a:buFont typeface="Arial" panose="020B0604020202020204" pitchFamily="34" charset="0"/>
              <a:buChar char="•"/>
            </a:pPr>
            <a:r>
              <a:rPr lang="en-US" sz="1600" dirty="0" smtClean="0"/>
              <a:t>The use is capable of performing the insertion and removal operations, and to get the first element, or the size of their data structure.</a:t>
            </a:r>
          </a:p>
        </p:txBody>
      </p:sp>
      <p:pic>
        <p:nvPicPr>
          <p:cNvPr id="6" name="Content Placeholder 4"/>
          <p:cNvPicPr>
            <a:picLocks noGrp="1" noChangeAspect="1"/>
          </p:cNvPicPr>
          <p:nvPr>
            <p:ph idx="1"/>
          </p:nvPr>
        </p:nvPicPr>
        <p:blipFill>
          <a:blip r:embed="rId2"/>
          <a:stretch>
            <a:fillRect/>
          </a:stretch>
        </p:blipFill>
        <p:spPr>
          <a:xfrm>
            <a:off x="5221225" y="1014985"/>
            <a:ext cx="6165914" cy="4652638"/>
          </a:xfrm>
          <a:prstGeom prst="rect">
            <a:avLst/>
          </a:prstGeom>
        </p:spPr>
      </p:pic>
    </p:spTree>
    <p:extLst>
      <p:ext uri="{BB962C8B-B14F-4D97-AF65-F5344CB8AC3E}">
        <p14:creationId xmlns:p14="http://schemas.microsoft.com/office/powerpoint/2010/main" val="167622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pPr algn="ctr"/>
            <a:r>
              <a:rPr lang="en-US" dirty="0" smtClean="0"/>
              <a:t>Array</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954306"/>
            <a:ext cx="4069976" cy="4501358"/>
          </a:xfrm>
        </p:spPr>
        <p:txBody>
          <a:bodyPr>
            <a:normAutofit/>
          </a:bodyPr>
          <a:lstStyle/>
          <a:p>
            <a:pPr marL="285750" indent="-285750">
              <a:buFont typeface="Arial" panose="020B0604020202020204" pitchFamily="34" charset="0"/>
              <a:buChar char="•"/>
            </a:pPr>
            <a:r>
              <a:rPr lang="en-US" dirty="0"/>
              <a:t>If the user selects the array data structure, a window will appear where the </a:t>
            </a:r>
            <a:r>
              <a:rPr lang="en-US" dirty="0" smtClean="0"/>
              <a:t>user could do </a:t>
            </a:r>
            <a:r>
              <a:rPr lang="en-US" dirty="0"/>
              <a:t>some operations on that data structure.</a:t>
            </a:r>
          </a:p>
          <a:p>
            <a:pPr marL="285750" indent="-285750">
              <a:buFont typeface="Arial" panose="020B0604020202020204" pitchFamily="34" charset="0"/>
              <a:buChar char="•"/>
            </a:pPr>
            <a:r>
              <a:rPr lang="en-US" dirty="0"/>
              <a:t>If the user is to choose to add an item, he/she needs to enter that item in </a:t>
            </a:r>
            <a:r>
              <a:rPr lang="en-US" dirty="0" smtClean="0"/>
              <a:t>the text </a:t>
            </a:r>
            <a:r>
              <a:rPr lang="en-US" dirty="0"/>
              <a:t>field, </a:t>
            </a:r>
            <a:r>
              <a:rPr lang="en-US" dirty="0" smtClean="0"/>
              <a:t>and a table will be viewed with the added item and the time for that as well as the visualization of the array being side by side.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410" y="841248"/>
            <a:ext cx="6755773" cy="5047488"/>
          </a:xfrm>
        </p:spPr>
      </p:pic>
    </p:spTree>
    <p:extLst>
      <p:ext uri="{BB962C8B-B14F-4D97-AF65-F5344CB8AC3E}">
        <p14:creationId xmlns:p14="http://schemas.microsoft.com/office/powerpoint/2010/main" val="1056388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fontScale="90000"/>
          </a:bodyPr>
          <a:lstStyle/>
          <a:p>
            <a:pPr algn="ctr"/>
            <a:r>
              <a:rPr lang="en-US" dirty="0" smtClean="0"/>
              <a:t>Array</a:t>
            </a:r>
            <a:br>
              <a:rPr lang="en-US" dirty="0" smtClean="0"/>
            </a:br>
            <a:r>
              <a:rPr lang="en-US" dirty="0" smtClean="0"/>
              <a:t>Data Structure</a:t>
            </a:r>
            <a:br>
              <a:rPr lang="en-US" dirty="0" smtClean="0"/>
            </a:br>
            <a:r>
              <a:rPr lang="en-US" dirty="0" smtClean="0"/>
              <a:t>(Cont’d)</a:t>
            </a:r>
            <a:endParaRPr lang="en-US" dirty="0"/>
          </a:p>
        </p:txBody>
      </p:sp>
      <p:sp>
        <p:nvSpPr>
          <p:cNvPr id="4" name="Text Placeholder 3"/>
          <p:cNvSpPr>
            <a:spLocks noGrp="1"/>
          </p:cNvSpPr>
          <p:nvPr>
            <p:ph type="body" sz="half" idx="2"/>
          </p:nvPr>
        </p:nvSpPr>
        <p:spPr>
          <a:xfrm>
            <a:off x="340659" y="1954306"/>
            <a:ext cx="4069976" cy="4583654"/>
          </a:xfrm>
        </p:spPr>
        <p:txBody>
          <a:bodyPr>
            <a:normAutofit/>
          </a:bodyPr>
          <a:lstStyle/>
          <a:p>
            <a:pPr marL="285750" indent="-285750">
              <a:buFont typeface="Arial" panose="020B0604020202020204" pitchFamily="34" charset="0"/>
              <a:buChar char="•"/>
            </a:pPr>
            <a:r>
              <a:rPr lang="en-US" dirty="0"/>
              <a:t>If the user, for example, adds the integers from 10 to 60</a:t>
            </a:r>
            <a:r>
              <a:rPr lang="en-US" dirty="0" smtClean="0"/>
              <a:t>, then clicks the remove button twice, </a:t>
            </a:r>
            <a:r>
              <a:rPr lang="en-US" dirty="0"/>
              <a:t>the result will be as shown in the figure.</a:t>
            </a:r>
          </a:p>
          <a:p>
            <a:pPr marL="285750" indent="-285750">
              <a:buFont typeface="Arial" panose="020B0604020202020204" pitchFamily="34" charset="0"/>
              <a:buChar char="•"/>
            </a:pPr>
            <a:r>
              <a:rPr lang="en-US" dirty="0" smtClean="0"/>
              <a:t>The insertion </a:t>
            </a:r>
            <a:r>
              <a:rPr lang="en-US" dirty="0"/>
              <a:t>operations happen in the last place available in the array. And the removal operations happen in the last, actually filled position in the array</a:t>
            </a:r>
            <a:r>
              <a:rPr lang="en-US" dirty="0" smtClean="0"/>
              <a:t>.</a:t>
            </a:r>
          </a:p>
          <a:p>
            <a:pPr marL="285750" indent="-285750">
              <a:buFont typeface="Arial" panose="020B0604020202020204" pitchFamily="34" charset="0"/>
              <a:buChar char="•"/>
            </a:pPr>
            <a:r>
              <a:rPr lang="en-US" dirty="0" smtClean="0"/>
              <a:t>This gives time complexity that is O(1) since we are not required to sort the elements.</a:t>
            </a:r>
            <a:endParaRPr lang="en-US" dirty="0"/>
          </a:p>
        </p:txBody>
      </p:sp>
      <p:pic>
        <p:nvPicPr>
          <p:cNvPr id="5" name="Content Placeholder 4"/>
          <p:cNvPicPr>
            <a:picLocks noGrp="1" noChangeAspect="1"/>
          </p:cNvPicPr>
          <p:nvPr>
            <p:ph idx="1"/>
          </p:nvPr>
        </p:nvPicPr>
        <p:blipFill>
          <a:blip r:embed="rId2"/>
          <a:stretch>
            <a:fillRect/>
          </a:stretch>
        </p:blipFill>
        <p:spPr>
          <a:xfrm>
            <a:off x="4983481" y="896112"/>
            <a:ext cx="6629400" cy="5022704"/>
          </a:xfrm>
          <a:prstGeom prst="rect">
            <a:avLst/>
          </a:prstGeom>
        </p:spPr>
      </p:pic>
    </p:spTree>
    <p:extLst>
      <p:ext uri="{BB962C8B-B14F-4D97-AF65-F5344CB8AC3E}">
        <p14:creationId xmlns:p14="http://schemas.microsoft.com/office/powerpoint/2010/main" val="464320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069309"/>
          </a:xfrm>
        </p:spPr>
        <p:txBody>
          <a:bodyPr>
            <a:normAutofit fontScale="90000"/>
          </a:bodyPr>
          <a:lstStyle/>
          <a:p>
            <a:pPr algn="ctr"/>
            <a:r>
              <a:rPr lang="en-US" dirty="0" smtClean="0"/>
              <a:t>Linked List</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563624"/>
            <a:ext cx="4069976" cy="4543931"/>
          </a:xfrm>
        </p:spPr>
        <p:txBody>
          <a:bodyPr>
            <a:normAutofit/>
          </a:bodyPr>
          <a:lstStyle/>
          <a:p>
            <a:pPr marL="285750" indent="-285750">
              <a:buFont typeface="Arial" panose="020B0604020202020204" pitchFamily="34" charset="0"/>
              <a:buChar char="•"/>
            </a:pPr>
            <a:r>
              <a:rPr lang="en-US" dirty="0" smtClean="0"/>
              <a:t>For the linked list, </a:t>
            </a:r>
            <a:r>
              <a:rPr lang="en-US" dirty="0"/>
              <a:t>the insertion operation in each time is done in the last available place in the linked list and thus taking O(1) as time complexity since we are using a reference to the end node of the list.</a:t>
            </a:r>
          </a:p>
          <a:p>
            <a:pPr marL="285750" indent="-285750">
              <a:buFont typeface="Arial" panose="020B0604020202020204" pitchFamily="34" charset="0"/>
              <a:buChar char="•"/>
            </a:pPr>
            <a:r>
              <a:rPr lang="en-US" dirty="0"/>
              <a:t>For the removal operation, although we are using a reference to the node just before the last node but the time complexity is O(n).</a:t>
            </a:r>
          </a:p>
        </p:txBody>
      </p:sp>
      <p:pic>
        <p:nvPicPr>
          <p:cNvPr id="5" name="Content Placeholder 4"/>
          <p:cNvPicPr>
            <a:picLocks noGrp="1" noChangeAspect="1"/>
          </p:cNvPicPr>
          <p:nvPr>
            <p:ph idx="1"/>
          </p:nvPr>
        </p:nvPicPr>
        <p:blipFill>
          <a:blip r:embed="rId2"/>
          <a:stretch>
            <a:fillRect/>
          </a:stretch>
        </p:blipFill>
        <p:spPr>
          <a:xfrm>
            <a:off x="5129784" y="832104"/>
            <a:ext cx="6455663" cy="4900031"/>
          </a:xfrm>
          <a:prstGeom prst="rect">
            <a:avLst/>
          </a:prstGeom>
        </p:spPr>
      </p:pic>
    </p:spTree>
    <p:extLst>
      <p:ext uri="{BB962C8B-B14F-4D97-AF65-F5344CB8AC3E}">
        <p14:creationId xmlns:p14="http://schemas.microsoft.com/office/powerpoint/2010/main" val="2916389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37745"/>
            <a:ext cx="4434840" cy="1380744"/>
          </a:xfrm>
        </p:spPr>
        <p:txBody>
          <a:bodyPr>
            <a:noAutofit/>
          </a:bodyPr>
          <a:lstStyle/>
          <a:p>
            <a:pPr algn="ctr"/>
            <a:r>
              <a:rPr lang="en-US" sz="3000" dirty="0" smtClean="0"/>
              <a:t>Stack</a:t>
            </a:r>
            <a:br>
              <a:rPr lang="en-US" sz="3000" dirty="0" smtClean="0"/>
            </a:br>
            <a:r>
              <a:rPr lang="en-US" sz="3000" dirty="0" smtClean="0"/>
              <a:t>Data Structure</a:t>
            </a:r>
            <a:br>
              <a:rPr lang="en-US" sz="3000" dirty="0" smtClean="0"/>
            </a:br>
            <a:r>
              <a:rPr lang="en-US" sz="3000" dirty="0" smtClean="0"/>
              <a:t>(Array Implementation)</a:t>
            </a:r>
            <a:endParaRPr lang="en-US" sz="3000" dirty="0"/>
          </a:p>
        </p:txBody>
      </p:sp>
      <p:sp>
        <p:nvSpPr>
          <p:cNvPr id="4" name="Text Placeholder 3"/>
          <p:cNvSpPr>
            <a:spLocks noGrp="1"/>
          </p:cNvSpPr>
          <p:nvPr>
            <p:ph type="body" sz="half" idx="2"/>
          </p:nvPr>
        </p:nvSpPr>
        <p:spPr>
          <a:xfrm>
            <a:off x="283464" y="1819656"/>
            <a:ext cx="4187952" cy="4809744"/>
          </a:xfrm>
        </p:spPr>
        <p:txBody>
          <a:bodyPr>
            <a:normAutofit/>
          </a:bodyPr>
          <a:lstStyle/>
          <a:p>
            <a:pPr marL="285750" indent="-285750">
              <a:buFont typeface="Arial" panose="020B0604020202020204" pitchFamily="34" charset="0"/>
              <a:buChar char="•"/>
            </a:pPr>
            <a:r>
              <a:rPr lang="en-US" dirty="0" smtClean="0"/>
              <a:t>For the stack implemented by the array data structure.</a:t>
            </a:r>
            <a:endParaRPr lang="en-US" dirty="0"/>
          </a:p>
          <a:p>
            <a:pPr marL="285750" indent="-285750">
              <a:buFont typeface="Arial" panose="020B0604020202020204" pitchFamily="34" charset="0"/>
              <a:buChar char="•"/>
            </a:pPr>
            <a:r>
              <a:rPr lang="en-US" dirty="0" smtClean="0"/>
              <a:t>In the </a:t>
            </a:r>
            <a:r>
              <a:rPr lang="en-US" dirty="0"/>
              <a:t>stack </a:t>
            </a:r>
            <a:r>
              <a:rPr lang="en-US" dirty="0" smtClean="0"/>
              <a:t>data </a:t>
            </a:r>
            <a:r>
              <a:rPr lang="en-US" dirty="0"/>
              <a:t>structure, </a:t>
            </a:r>
            <a:r>
              <a:rPr lang="en-US" dirty="0" smtClean="0"/>
              <a:t>the insertion </a:t>
            </a:r>
            <a:r>
              <a:rPr lang="en-US" dirty="0"/>
              <a:t>and </a:t>
            </a:r>
            <a:r>
              <a:rPr lang="en-US" dirty="0" smtClean="0"/>
              <a:t>removal </a:t>
            </a:r>
            <a:r>
              <a:rPr lang="en-US" dirty="0"/>
              <a:t>is at the same end.</a:t>
            </a:r>
          </a:p>
          <a:p>
            <a:pPr marL="285750" indent="-285750">
              <a:buFont typeface="Arial" panose="020B0604020202020204" pitchFamily="34" charset="0"/>
              <a:buChar char="•"/>
            </a:pPr>
            <a:r>
              <a:rPr lang="en-US" dirty="0"/>
              <a:t>For the insertion operation, we would get time complexity as O(1</a:t>
            </a:r>
            <a:r>
              <a:rPr lang="en-US" dirty="0" smtClean="0"/>
              <a:t>). In </a:t>
            </a:r>
            <a:r>
              <a:rPr lang="en-US" dirty="0"/>
              <a:t>addition, for the removal operation, we would have time complexity as </a:t>
            </a:r>
            <a:r>
              <a:rPr lang="en-US" dirty="0" smtClean="0"/>
              <a:t>O(1).</a:t>
            </a:r>
            <a:endParaRPr lang="en-US" dirty="0"/>
          </a:p>
        </p:txBody>
      </p:sp>
      <p:pic>
        <p:nvPicPr>
          <p:cNvPr id="7" name="Content Placeholder 6"/>
          <p:cNvPicPr>
            <a:picLocks noGrp="1" noChangeAspect="1"/>
          </p:cNvPicPr>
          <p:nvPr>
            <p:ph idx="1"/>
          </p:nvPr>
        </p:nvPicPr>
        <p:blipFill>
          <a:blip r:embed="rId2"/>
          <a:stretch>
            <a:fillRect/>
          </a:stretch>
        </p:blipFill>
        <p:spPr>
          <a:xfrm>
            <a:off x="4995731" y="841248"/>
            <a:ext cx="6617149" cy="5047488"/>
          </a:xfrm>
          <a:prstGeom prst="rect">
            <a:avLst/>
          </a:prstGeom>
        </p:spPr>
      </p:pic>
    </p:spTree>
    <p:extLst>
      <p:ext uri="{BB962C8B-B14F-4D97-AF65-F5344CB8AC3E}">
        <p14:creationId xmlns:p14="http://schemas.microsoft.com/office/powerpoint/2010/main" val="67496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257856"/>
          </a:xfrm>
        </p:spPr>
        <p:txBody>
          <a:bodyPr>
            <a:normAutofit/>
          </a:bodyPr>
          <a:lstStyle/>
          <a:p>
            <a:r>
              <a:rPr lang="en-US" sz="2800" dirty="0" smtClean="0">
                <a:solidFill>
                  <a:srgbClr val="FFFFFF"/>
                </a:solidFill>
              </a:rPr>
              <a:t>Supervised by:</a:t>
            </a:r>
          </a:p>
          <a:p>
            <a:r>
              <a:rPr lang="en-US" sz="2800" dirty="0" smtClean="0">
                <a:solidFill>
                  <a:srgbClr val="FFFFFF"/>
                </a:solidFill>
              </a:rPr>
              <a:t>	Prof. Dr. Mahmoud Ali</a:t>
            </a:r>
            <a:endParaRPr lang="en-US" sz="2800" dirty="0">
              <a:solidFill>
                <a:srgbClr val="FFFFFF"/>
              </a:solidFill>
            </a:endParaRPr>
          </a:p>
        </p:txBody>
      </p:sp>
      <p:sp>
        <p:nvSpPr>
          <p:cNvPr id="6" name="Title 1"/>
          <p:cNvSpPr txBox="1">
            <a:spLocks/>
          </p:cNvSpPr>
          <p:nvPr/>
        </p:nvSpPr>
        <p:spPr>
          <a:xfrm>
            <a:off x="1097280" y="286603"/>
            <a:ext cx="10058400" cy="1057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6000" dirty="0" smtClean="0"/>
              <a:t>Project Team</a:t>
            </a:r>
            <a:endParaRPr lang="en-US" sz="6000" dirty="0"/>
          </a:p>
        </p:txBody>
      </p:sp>
      <p:sp>
        <p:nvSpPr>
          <p:cNvPr id="9" name="Title 1"/>
          <p:cNvSpPr txBox="1">
            <a:spLocks/>
          </p:cNvSpPr>
          <p:nvPr/>
        </p:nvSpPr>
        <p:spPr>
          <a:xfrm>
            <a:off x="1097280" y="1435608"/>
            <a:ext cx="10058400" cy="2642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742950" indent="-742950">
              <a:lnSpc>
                <a:spcPct val="150000"/>
              </a:lnSpc>
              <a:buAutoNum type="arabicPeriod"/>
            </a:pPr>
            <a:r>
              <a:rPr lang="en-US" sz="3600" dirty="0" err="1" smtClean="0"/>
              <a:t>Eman</a:t>
            </a:r>
            <a:r>
              <a:rPr lang="en-US" sz="3600" dirty="0" smtClean="0"/>
              <a:t> </a:t>
            </a:r>
            <a:r>
              <a:rPr lang="en-US" sz="3600" dirty="0" err="1" smtClean="0"/>
              <a:t>Mamdouh</a:t>
            </a:r>
            <a:endParaRPr lang="en-US" sz="3600" dirty="0" smtClean="0"/>
          </a:p>
          <a:p>
            <a:pPr marL="742950" indent="-742950">
              <a:lnSpc>
                <a:spcPct val="150000"/>
              </a:lnSpc>
              <a:buAutoNum type="arabicPeriod"/>
            </a:pPr>
            <a:r>
              <a:rPr lang="en-US" sz="3600" dirty="0" err="1" smtClean="0"/>
              <a:t>Fatma</a:t>
            </a:r>
            <a:r>
              <a:rPr lang="en-US" sz="3600" dirty="0" smtClean="0"/>
              <a:t> Mohamed</a:t>
            </a:r>
          </a:p>
          <a:p>
            <a:pPr marL="742950" indent="-742950">
              <a:lnSpc>
                <a:spcPct val="150000"/>
              </a:lnSpc>
              <a:buAutoNum type="arabicPeriod"/>
            </a:pPr>
            <a:r>
              <a:rPr lang="en-US" sz="3600" dirty="0" smtClean="0"/>
              <a:t>Rowan Omar</a:t>
            </a:r>
          </a:p>
        </p:txBody>
      </p:sp>
    </p:spTree>
    <p:extLst>
      <p:ext uri="{BB962C8B-B14F-4D97-AF65-F5344CB8AC3E}">
        <p14:creationId xmlns:p14="http://schemas.microsoft.com/office/powerpoint/2010/main" val="487896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37745"/>
            <a:ext cx="4297680" cy="1380744"/>
          </a:xfrm>
        </p:spPr>
        <p:txBody>
          <a:bodyPr>
            <a:noAutofit/>
          </a:bodyPr>
          <a:lstStyle/>
          <a:p>
            <a:pPr algn="ctr"/>
            <a:r>
              <a:rPr lang="en-US" sz="3000" dirty="0" smtClean="0"/>
              <a:t>Stack</a:t>
            </a:r>
            <a:br>
              <a:rPr lang="en-US" sz="3000" dirty="0" smtClean="0"/>
            </a:br>
            <a:r>
              <a:rPr lang="en-US" sz="3000" dirty="0" smtClean="0"/>
              <a:t>(Linked List Implementation)</a:t>
            </a:r>
            <a:endParaRPr lang="en-US" sz="3000" dirty="0"/>
          </a:p>
        </p:txBody>
      </p:sp>
      <p:sp>
        <p:nvSpPr>
          <p:cNvPr id="4" name="Text Placeholder 3"/>
          <p:cNvSpPr>
            <a:spLocks noGrp="1"/>
          </p:cNvSpPr>
          <p:nvPr>
            <p:ph type="body" sz="half" idx="2"/>
          </p:nvPr>
        </p:nvSpPr>
        <p:spPr>
          <a:xfrm>
            <a:off x="438912" y="1920240"/>
            <a:ext cx="4005071" cy="4544568"/>
          </a:xfrm>
        </p:spPr>
        <p:txBody>
          <a:bodyPr>
            <a:normAutofit/>
          </a:bodyPr>
          <a:lstStyle/>
          <a:p>
            <a:pPr marL="285750" indent="-285750">
              <a:buFont typeface="Arial" panose="020B0604020202020204" pitchFamily="34" charset="0"/>
              <a:buChar char="•"/>
            </a:pPr>
            <a:r>
              <a:rPr lang="en-US" dirty="0"/>
              <a:t>For the linked list implementation of the stack,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4998472" y="850392"/>
            <a:ext cx="6605263" cy="4937759"/>
          </a:xfrm>
          <a:prstGeom prst="rect">
            <a:avLst/>
          </a:prstGeom>
        </p:spPr>
      </p:pic>
    </p:spTree>
    <p:extLst>
      <p:ext uri="{BB962C8B-B14F-4D97-AF65-F5344CB8AC3E}">
        <p14:creationId xmlns:p14="http://schemas.microsoft.com/office/powerpoint/2010/main" val="356025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a:t>Data Structure</a:t>
            </a:r>
            <a:br>
              <a:rPr lang="en-US" sz="3000" dirty="0"/>
            </a:br>
            <a:r>
              <a:rPr lang="en-US" sz="3000" dirty="0"/>
              <a:t>(Array Implementation)</a:t>
            </a:r>
          </a:p>
        </p:txBody>
      </p:sp>
      <p:sp>
        <p:nvSpPr>
          <p:cNvPr id="4" name="Text Placeholder 3"/>
          <p:cNvSpPr>
            <a:spLocks noGrp="1"/>
          </p:cNvSpPr>
          <p:nvPr>
            <p:ph type="body" sz="half" idx="2"/>
          </p:nvPr>
        </p:nvSpPr>
        <p:spPr>
          <a:xfrm>
            <a:off x="411480" y="1920240"/>
            <a:ext cx="3941064" cy="4544568"/>
          </a:xfrm>
        </p:spPr>
        <p:txBody>
          <a:bodyPr>
            <a:normAutofit/>
          </a:bodyPr>
          <a:lstStyle/>
          <a:p>
            <a:pPr marL="285750" indent="-285750">
              <a:buFont typeface="Arial" panose="020B0604020202020204" pitchFamily="34" charset="0"/>
              <a:buChar char="•"/>
            </a:pPr>
            <a:r>
              <a:rPr lang="en-US" dirty="0"/>
              <a:t>Here is the queue data structure by the array implementation.</a:t>
            </a:r>
          </a:p>
          <a:p>
            <a:pPr marL="285750" indent="-285750">
              <a:buFont typeface="Arial" panose="020B0604020202020204" pitchFamily="34" charset="0"/>
              <a:buChar char="•"/>
            </a:pPr>
            <a:r>
              <a:rPr lang="en-US" dirty="0" smtClean="0"/>
              <a:t>For the queue, insertion </a:t>
            </a:r>
            <a:r>
              <a:rPr lang="en-US" dirty="0"/>
              <a:t>and </a:t>
            </a:r>
            <a:r>
              <a:rPr lang="en-US" dirty="0" smtClean="0"/>
              <a:t>removal operations are performed </a:t>
            </a:r>
            <a:r>
              <a:rPr lang="en-US" dirty="0"/>
              <a:t>at opposite sides.</a:t>
            </a:r>
          </a:p>
          <a:p>
            <a:pPr marL="285750" indent="-285750">
              <a:buFont typeface="Arial" panose="020B0604020202020204" pitchFamily="34" charset="0"/>
              <a:buChar char="•"/>
            </a:pPr>
            <a:r>
              <a:rPr lang="en-US" dirty="0"/>
              <a:t>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r>
              <a:rPr lang="en-US" dirty="0" smtClean="0"/>
              <a:t>).</a:t>
            </a:r>
            <a:endParaRPr lang="en-US" dirty="0"/>
          </a:p>
        </p:txBody>
      </p:sp>
      <p:pic>
        <p:nvPicPr>
          <p:cNvPr id="7" name="Content Placeholder 6"/>
          <p:cNvPicPr>
            <a:picLocks noGrp="1" noChangeAspect="1"/>
          </p:cNvPicPr>
          <p:nvPr>
            <p:ph idx="1"/>
          </p:nvPr>
        </p:nvPicPr>
        <p:blipFill>
          <a:blip r:embed="rId2"/>
          <a:stretch>
            <a:fillRect/>
          </a:stretch>
        </p:blipFill>
        <p:spPr>
          <a:xfrm>
            <a:off x="5120640" y="929866"/>
            <a:ext cx="6437375" cy="5077741"/>
          </a:xfrm>
          <a:prstGeom prst="rect">
            <a:avLst/>
          </a:prstGeom>
        </p:spPr>
      </p:pic>
    </p:spTree>
    <p:extLst>
      <p:ext uri="{BB962C8B-B14F-4D97-AF65-F5344CB8AC3E}">
        <p14:creationId xmlns:p14="http://schemas.microsoft.com/office/powerpoint/2010/main" val="4639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smtClean="0"/>
              <a:t>(Linked List </a:t>
            </a:r>
            <a:r>
              <a:rPr lang="en-US" sz="3000" dirty="0"/>
              <a:t>Implementation)</a:t>
            </a:r>
          </a:p>
        </p:txBody>
      </p:sp>
      <p:sp>
        <p:nvSpPr>
          <p:cNvPr id="4" name="Text Placeholder 3"/>
          <p:cNvSpPr>
            <a:spLocks noGrp="1"/>
          </p:cNvSpPr>
          <p:nvPr>
            <p:ph type="body" sz="half" idx="2"/>
          </p:nvPr>
        </p:nvSpPr>
        <p:spPr>
          <a:xfrm>
            <a:off x="411480" y="1920240"/>
            <a:ext cx="4087368" cy="4544568"/>
          </a:xfrm>
        </p:spPr>
        <p:txBody>
          <a:bodyPr>
            <a:normAutofit/>
          </a:bodyPr>
          <a:lstStyle/>
          <a:p>
            <a:pPr marL="285750" indent="-285750">
              <a:buFont typeface="Arial" panose="020B0604020202020204" pitchFamily="34" charset="0"/>
              <a:buChar char="•"/>
            </a:pPr>
            <a:r>
              <a:rPr lang="en-US" dirty="0"/>
              <a:t>For the linked list implementation of the queue,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p:txBody>
      </p:sp>
      <p:pic>
        <p:nvPicPr>
          <p:cNvPr id="5" name="Content Placeholder 4"/>
          <p:cNvPicPr>
            <a:picLocks noGrp="1" noChangeAspect="1"/>
          </p:cNvPicPr>
          <p:nvPr>
            <p:ph idx="1"/>
          </p:nvPr>
        </p:nvPicPr>
        <p:blipFill>
          <a:blip r:embed="rId2"/>
          <a:stretch>
            <a:fillRect/>
          </a:stretch>
        </p:blipFill>
        <p:spPr>
          <a:xfrm>
            <a:off x="5148072" y="953551"/>
            <a:ext cx="6373367" cy="4822253"/>
          </a:xfrm>
          <a:prstGeom prst="rect">
            <a:avLst/>
          </a:prstGeom>
        </p:spPr>
      </p:pic>
    </p:spTree>
    <p:extLst>
      <p:ext uri="{BB962C8B-B14F-4D97-AF65-F5344CB8AC3E}">
        <p14:creationId xmlns:p14="http://schemas.microsoft.com/office/powerpoint/2010/main" val="56404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19072"/>
            <a:ext cx="10058400" cy="1161288"/>
          </a:xfrm>
        </p:spPr>
        <p:txBody>
          <a:bodyPr anchor="ctr">
            <a:normAutofit/>
          </a:bodyPr>
          <a:lstStyle/>
          <a:p>
            <a:pPr lvl="0" algn="ctr"/>
            <a:r>
              <a:rPr lang="en-US" sz="4800" i="1" dirty="0" smtClean="0">
                <a:solidFill>
                  <a:srgbClr val="FFFFFF"/>
                </a:solidFill>
              </a:rPr>
              <a:t>The End</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376672"/>
            <a:ext cx="10058399" cy="991568"/>
          </a:xfrm>
        </p:spPr>
        <p:txBody>
          <a:bodyPr>
            <a:normAutofit/>
          </a:bodyPr>
          <a:lstStyle/>
          <a:p>
            <a:pPr algn="ctr"/>
            <a:r>
              <a:rPr lang="en-US" sz="2800" dirty="0" smtClean="0">
                <a:solidFill>
                  <a:srgbClr val="FFFFFF"/>
                </a:solidFill>
              </a:rPr>
              <a:t>Thank You!</a:t>
            </a:r>
            <a:endParaRPr lang="en-US" sz="2800"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r>
              <a:rPr lang="en-US" dirty="0" smtClean="0"/>
              <a:t>Project entry window</a:t>
            </a:r>
            <a:endParaRPr lang="en-US" dirty="0"/>
          </a:p>
        </p:txBody>
      </p:sp>
      <p:sp>
        <p:nvSpPr>
          <p:cNvPr id="4" name="Text Placeholder 3"/>
          <p:cNvSpPr>
            <a:spLocks noGrp="1"/>
          </p:cNvSpPr>
          <p:nvPr>
            <p:ph type="body" sz="half" idx="2"/>
          </p:nvPr>
        </p:nvSpPr>
        <p:spPr>
          <a:xfrm>
            <a:off x="340659" y="1954306"/>
            <a:ext cx="4069976" cy="4711670"/>
          </a:xfrm>
        </p:spPr>
        <p:txBody>
          <a:bodyPr>
            <a:normAutofit fontScale="85000" lnSpcReduction="10000"/>
          </a:bodyPr>
          <a:lstStyle/>
          <a:p>
            <a:pPr marL="285750" indent="-285750">
              <a:buFont typeface="Arial" panose="020B0604020202020204" pitchFamily="34" charset="0"/>
              <a:buChar char="•"/>
            </a:pPr>
            <a:r>
              <a:rPr lang="en-US" dirty="0"/>
              <a:t>When the user runs the program, </a:t>
            </a:r>
            <a:r>
              <a:rPr lang="en-US" dirty="0" smtClean="0"/>
              <a:t>a </a:t>
            </a:r>
            <a:r>
              <a:rPr lang="en-US" dirty="0"/>
              <a:t>start window of the program appears.</a:t>
            </a:r>
          </a:p>
          <a:p>
            <a:pPr marL="285750" indent="-285750">
              <a:buFont typeface="Arial" panose="020B0604020202020204" pitchFamily="34" charset="0"/>
              <a:buChar char="•"/>
            </a:pPr>
            <a:r>
              <a:rPr lang="en-US" dirty="0"/>
              <a:t>Here, the user is capable of selecting different data structures and some with different implementations </a:t>
            </a:r>
            <a:r>
              <a:rPr lang="en-US" dirty="0" smtClean="0"/>
              <a:t>to see their performance to </a:t>
            </a:r>
            <a:r>
              <a:rPr lang="en-US" dirty="0"/>
              <a:t>help selecting “best” data structure.</a:t>
            </a:r>
          </a:p>
          <a:p>
            <a:pPr marL="285750" indent="-285750">
              <a:buFont typeface="Arial" panose="020B0604020202020204" pitchFamily="34" charset="0"/>
              <a:buChar char="•"/>
            </a:pPr>
            <a:r>
              <a:rPr lang="en-US" dirty="0"/>
              <a:t>The user can enter either strings or integers in his/her selected data structure and they are informed when something goes wrong.</a:t>
            </a:r>
          </a:p>
          <a:p>
            <a:pPr marL="285750" indent="-285750">
              <a:buFont typeface="Arial" panose="020B0604020202020204" pitchFamily="34" charset="0"/>
              <a:buChar char="•"/>
            </a:pPr>
            <a:r>
              <a:rPr lang="en-US" dirty="0"/>
              <a:t>We need to mention that if the user wants to perform the removal operation, they must do the removal before adding any new item</a:t>
            </a:r>
            <a:r>
              <a:rPr lang="en-US" dirty="0" smtClean="0"/>
              <a:t>.</a:t>
            </a:r>
          </a:p>
          <a:p>
            <a:pPr marL="285750" indent="-285750">
              <a:buFont typeface="Arial" panose="020B0604020202020204" pitchFamily="34" charset="0"/>
              <a:buChar char="•"/>
            </a:pPr>
            <a:r>
              <a:rPr lang="en-US" dirty="0"/>
              <a:t>The time consumed is measured after </a:t>
            </a:r>
            <a:r>
              <a:rPr lang="en-US" dirty="0" smtClean="0"/>
              <a:t>each operation for the selected data structure, to help </a:t>
            </a:r>
            <a:r>
              <a:rPr lang="en-US" dirty="0"/>
              <a:t>compare how </a:t>
            </a:r>
            <a:r>
              <a:rPr lang="en-US" dirty="0" smtClean="0"/>
              <a:t>much would </a:t>
            </a:r>
            <a:r>
              <a:rPr lang="en-US" dirty="0"/>
              <a:t>it take to </a:t>
            </a:r>
            <a:r>
              <a:rPr lang="en-US" dirty="0" smtClean="0"/>
              <a:t>perform an operation in </a:t>
            </a:r>
            <a:r>
              <a:rPr lang="en-US" dirty="0"/>
              <a:t>each data structure</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4983352" y="896112"/>
            <a:ext cx="6620384" cy="4882896"/>
          </a:xfrm>
          <a:prstGeom prst="rect">
            <a:avLst/>
          </a:prstGeom>
        </p:spPr>
      </p:pic>
    </p:spTree>
    <p:extLst>
      <p:ext uri="{BB962C8B-B14F-4D97-AF65-F5344CB8AC3E}">
        <p14:creationId xmlns:p14="http://schemas.microsoft.com/office/powerpoint/2010/main" val="1809124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pPr algn="ctr"/>
            <a:r>
              <a:rPr lang="en-US" dirty="0" smtClean="0"/>
              <a:t>Array</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954306"/>
            <a:ext cx="4069976" cy="4153249"/>
          </a:xfrm>
        </p:spPr>
        <p:txBody>
          <a:bodyPr>
            <a:normAutofit/>
          </a:bodyPr>
          <a:lstStyle/>
          <a:p>
            <a:pPr marL="285750" indent="-285750">
              <a:buFont typeface="Arial" panose="020B0604020202020204" pitchFamily="34" charset="0"/>
              <a:buChar char="•"/>
            </a:pPr>
            <a:r>
              <a:rPr lang="en-US" dirty="0"/>
              <a:t>If the user selects the array data structure, a window will appear where the user could do some operations on that data structure.</a:t>
            </a:r>
          </a:p>
          <a:p>
            <a:pPr marL="285750" indent="-285750">
              <a:buFont typeface="Arial" panose="020B0604020202020204" pitchFamily="34" charset="0"/>
              <a:buChar char="•"/>
            </a:pPr>
            <a:r>
              <a:rPr lang="en-US" dirty="0"/>
              <a:t>If the user is to choose to add an item, he/she needs to enter that item in the first text field, and how many times this item will be repeated in the array in the second text filed</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4855464" y="658368"/>
            <a:ext cx="7086600" cy="5349240"/>
          </a:xfrm>
          <a:prstGeom prst="rect">
            <a:avLst/>
          </a:prstGeom>
        </p:spPr>
      </p:pic>
    </p:spTree>
    <p:extLst>
      <p:ext uri="{BB962C8B-B14F-4D97-AF65-F5344CB8AC3E}">
        <p14:creationId xmlns:p14="http://schemas.microsoft.com/office/powerpoint/2010/main" val="110478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fontScale="90000"/>
          </a:bodyPr>
          <a:lstStyle/>
          <a:p>
            <a:pPr algn="ctr"/>
            <a:r>
              <a:rPr lang="en-US" dirty="0" smtClean="0"/>
              <a:t>Array</a:t>
            </a:r>
            <a:br>
              <a:rPr lang="en-US" dirty="0" smtClean="0"/>
            </a:br>
            <a:r>
              <a:rPr lang="en-US" dirty="0" smtClean="0"/>
              <a:t>Data Structure</a:t>
            </a:r>
            <a:br>
              <a:rPr lang="en-US" dirty="0" smtClean="0"/>
            </a:br>
            <a:r>
              <a:rPr lang="en-US" dirty="0" smtClean="0"/>
              <a:t>(Cont’d)</a:t>
            </a:r>
            <a:endParaRPr lang="en-US" dirty="0"/>
          </a:p>
        </p:txBody>
      </p:sp>
      <p:sp>
        <p:nvSpPr>
          <p:cNvPr id="4" name="Text Placeholder 3"/>
          <p:cNvSpPr>
            <a:spLocks noGrp="1"/>
          </p:cNvSpPr>
          <p:nvPr>
            <p:ph type="body" sz="half" idx="2"/>
          </p:nvPr>
        </p:nvSpPr>
        <p:spPr>
          <a:xfrm>
            <a:off x="340659" y="1954306"/>
            <a:ext cx="4069976" cy="4583654"/>
          </a:xfrm>
        </p:spPr>
        <p:txBody>
          <a:bodyPr>
            <a:normAutofit fontScale="92500" lnSpcReduction="10000"/>
          </a:bodyPr>
          <a:lstStyle/>
          <a:p>
            <a:pPr marL="285750" indent="-285750">
              <a:buFont typeface="Arial" panose="020B0604020202020204" pitchFamily="34" charset="0"/>
              <a:buChar char="•"/>
            </a:pPr>
            <a:r>
              <a:rPr lang="en-US" dirty="0"/>
              <a:t>If, for example, the user enters the number 45 and to be added these many times as shown in the figure, he/she will be able to see that item with the entered amount are added, and the time taken to perform each insertion operation.</a:t>
            </a:r>
          </a:p>
          <a:p>
            <a:pPr marL="285750" indent="-285750">
              <a:buFont typeface="Arial" panose="020B0604020202020204" pitchFamily="34" charset="0"/>
              <a:buChar char="•"/>
            </a:pPr>
            <a:r>
              <a:rPr lang="en-US" dirty="0"/>
              <a:t>We need to mention that the insertion operations happen in the last place available in the array. And the removal operations happen in the last, actually filled position in the array</a:t>
            </a:r>
            <a:r>
              <a:rPr lang="en-US" dirty="0" smtClean="0"/>
              <a:t>.</a:t>
            </a:r>
          </a:p>
          <a:p>
            <a:pPr marL="285750" indent="-285750">
              <a:buFont typeface="Arial" panose="020B0604020202020204" pitchFamily="34" charset="0"/>
              <a:buChar char="•"/>
            </a:pPr>
            <a:r>
              <a:rPr lang="en-US" dirty="0" smtClean="0"/>
              <a:t>This gives time complexity that is O(1) since we are not required to sort the elements.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825" y="969264"/>
            <a:ext cx="6489601" cy="4971565"/>
          </a:xfrm>
        </p:spPr>
      </p:pic>
    </p:spTree>
    <p:extLst>
      <p:ext uri="{BB962C8B-B14F-4D97-AF65-F5344CB8AC3E}">
        <p14:creationId xmlns:p14="http://schemas.microsoft.com/office/powerpoint/2010/main" val="799854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069309"/>
          </a:xfrm>
        </p:spPr>
        <p:txBody>
          <a:bodyPr>
            <a:normAutofit fontScale="90000"/>
          </a:bodyPr>
          <a:lstStyle/>
          <a:p>
            <a:pPr algn="ctr"/>
            <a:r>
              <a:rPr lang="en-US" dirty="0" smtClean="0"/>
              <a:t>Linked List</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563624"/>
            <a:ext cx="4069976" cy="4543931"/>
          </a:xfrm>
        </p:spPr>
        <p:txBody>
          <a:bodyPr>
            <a:normAutofit lnSpcReduction="10000"/>
          </a:bodyPr>
          <a:lstStyle/>
          <a:p>
            <a:pPr marL="285750" indent="-285750">
              <a:buFont typeface="Arial" panose="020B0604020202020204" pitchFamily="34" charset="0"/>
              <a:buChar char="•"/>
            </a:pPr>
            <a:r>
              <a:rPr lang="en-US" dirty="0"/>
              <a:t>If the user has chosen the linked list data structure for his </a:t>
            </a:r>
            <a:r>
              <a:rPr lang="en-US" dirty="0" smtClean="0"/>
              <a:t>explorations, </a:t>
            </a:r>
            <a:r>
              <a:rPr lang="en-US" dirty="0"/>
              <a:t>he would also nearly the same window as in the array structure.</a:t>
            </a:r>
          </a:p>
          <a:p>
            <a:pPr marL="285750" indent="-285750">
              <a:buFont typeface="Arial" panose="020B0604020202020204" pitchFamily="34" charset="0"/>
              <a:buChar char="•"/>
            </a:pPr>
            <a:r>
              <a:rPr lang="en-US" dirty="0"/>
              <a:t>Here, the insertion operation in each time is done in the last available place in the linked list and thus taking O(1) as time complexity since we are using a reference to the end node of the list.</a:t>
            </a:r>
          </a:p>
          <a:p>
            <a:pPr marL="285750" indent="-285750">
              <a:buFont typeface="Arial" panose="020B0604020202020204" pitchFamily="34" charset="0"/>
              <a:buChar char="•"/>
            </a:pPr>
            <a:r>
              <a:rPr lang="en-US" dirty="0"/>
              <a:t>For the removal operation, although we are using a reference to the node just before the last node but the time complexity is 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0196" y="740028"/>
            <a:ext cx="6682411" cy="5367527"/>
          </a:xfrm>
        </p:spPr>
      </p:pic>
    </p:spTree>
    <p:extLst>
      <p:ext uri="{BB962C8B-B14F-4D97-AF65-F5344CB8AC3E}">
        <p14:creationId xmlns:p14="http://schemas.microsoft.com/office/powerpoint/2010/main" val="411015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37745"/>
            <a:ext cx="4434840" cy="1380744"/>
          </a:xfrm>
        </p:spPr>
        <p:txBody>
          <a:bodyPr>
            <a:noAutofit/>
          </a:bodyPr>
          <a:lstStyle/>
          <a:p>
            <a:pPr algn="ctr"/>
            <a:r>
              <a:rPr lang="en-US" sz="3000" dirty="0" smtClean="0"/>
              <a:t>Stack</a:t>
            </a:r>
            <a:br>
              <a:rPr lang="en-US" sz="3000" dirty="0" smtClean="0"/>
            </a:br>
            <a:r>
              <a:rPr lang="en-US" sz="3000" dirty="0" smtClean="0"/>
              <a:t>Data Structure</a:t>
            </a:r>
            <a:br>
              <a:rPr lang="en-US" sz="3000" dirty="0" smtClean="0"/>
            </a:br>
            <a:r>
              <a:rPr lang="en-US" sz="3000" dirty="0" smtClean="0"/>
              <a:t>(Array Implementation)</a:t>
            </a:r>
            <a:endParaRPr lang="en-US" sz="3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003" y="146304"/>
            <a:ext cx="6917621" cy="4946904"/>
          </a:xfrm>
        </p:spPr>
      </p:pic>
      <p:sp>
        <p:nvSpPr>
          <p:cNvPr id="4" name="Text Placeholder 3"/>
          <p:cNvSpPr>
            <a:spLocks noGrp="1"/>
          </p:cNvSpPr>
          <p:nvPr>
            <p:ph type="body" sz="half" idx="2"/>
          </p:nvPr>
        </p:nvSpPr>
        <p:spPr>
          <a:xfrm>
            <a:off x="91440" y="1719072"/>
            <a:ext cx="4535424" cy="4910328"/>
          </a:xfrm>
        </p:spPr>
        <p:txBody>
          <a:bodyPr>
            <a:normAutofit fontScale="92500" lnSpcReduction="20000"/>
          </a:bodyPr>
          <a:lstStyle/>
          <a:p>
            <a:pPr marL="285750" indent="-285750">
              <a:buFont typeface="Arial" panose="020B0604020202020204" pitchFamily="34" charset="0"/>
              <a:buChar char="•"/>
            </a:pPr>
            <a:r>
              <a:rPr lang="en-US" dirty="0"/>
              <a:t>Now, the user has chosen the stack data structure specifically the array implementation of the stack.</a:t>
            </a:r>
          </a:p>
          <a:p>
            <a:pPr marL="285750" indent="-285750">
              <a:buFont typeface="Arial" panose="020B0604020202020204" pitchFamily="34" charset="0"/>
              <a:buChar char="•"/>
            </a:pPr>
            <a:r>
              <a:rPr lang="en-US" dirty="0"/>
              <a:t>The stack as you know it is called LIFO data structure, which means the last pushed item is the first to be removed. So adding and removing is at the same end.</a:t>
            </a:r>
          </a:p>
          <a:p>
            <a:pPr marL="285750" indent="-285750">
              <a:buFont typeface="Arial" panose="020B0604020202020204" pitchFamily="34" charset="0"/>
              <a:buChar char="•"/>
            </a:pPr>
            <a:r>
              <a:rPr lang="en-US" dirty="0"/>
              <a:t>For the insertion operation, we would get time complexity as O(1</a:t>
            </a:r>
            <a:r>
              <a:rPr lang="en-US" dirty="0" smtClean="0"/>
              <a:t>). In </a:t>
            </a:r>
            <a:r>
              <a:rPr lang="en-US" dirty="0"/>
              <a:t>addition, for the removal operation, we would have time complexity as O(n).</a:t>
            </a:r>
          </a:p>
          <a:p>
            <a:pPr marL="285750" indent="-285750">
              <a:buFont typeface="Arial" panose="020B0604020202020204" pitchFamily="34" charset="0"/>
              <a:buChar char="•"/>
            </a:pPr>
            <a:r>
              <a:rPr lang="en-US" dirty="0"/>
              <a:t>However, we would find that we get “</a:t>
            </a:r>
            <a:r>
              <a:rPr lang="en-US" dirty="0" err="1"/>
              <a:t>OutOfMemoryError</a:t>
            </a:r>
            <a:r>
              <a:rPr lang="en-US" dirty="0"/>
              <a:t>” when trying to add the number “45” </a:t>
            </a:r>
            <a:r>
              <a:rPr lang="en-US" dirty="0" smtClean="0"/>
              <a:t>10^</a:t>
            </a:r>
            <a:r>
              <a:rPr lang="en-US" dirty="0"/>
              <a:t>9</a:t>
            </a:r>
            <a:r>
              <a:rPr lang="en-US" dirty="0" smtClean="0"/>
              <a:t> </a:t>
            </a:r>
            <a:r>
              <a:rPr lang="en-US" dirty="0"/>
              <a:t>many times. This is because the array structure adds the elements in contiguous places in the </a:t>
            </a:r>
            <a:r>
              <a:rPr lang="en-US" dirty="0" smtClean="0"/>
              <a:t>memory</a:t>
            </a:r>
            <a:r>
              <a:rPr lang="en-US" dirty="0"/>
              <a:t> </a:t>
            </a:r>
            <a:r>
              <a:rPr lang="en-US" dirty="0" smtClean="0"/>
              <a:t>and all the available places in memory are filled.</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88" y="5203698"/>
            <a:ext cx="7260337" cy="1516380"/>
          </a:xfrm>
          <a:prstGeom prst="rect">
            <a:avLst/>
          </a:prstGeom>
        </p:spPr>
      </p:pic>
    </p:spTree>
    <p:extLst>
      <p:ext uri="{BB962C8B-B14F-4D97-AF65-F5344CB8AC3E}">
        <p14:creationId xmlns:p14="http://schemas.microsoft.com/office/powerpoint/2010/main" val="197218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37745"/>
            <a:ext cx="4297680" cy="1380744"/>
          </a:xfrm>
        </p:spPr>
        <p:txBody>
          <a:bodyPr>
            <a:noAutofit/>
          </a:bodyPr>
          <a:lstStyle/>
          <a:p>
            <a:pPr algn="ctr"/>
            <a:r>
              <a:rPr lang="en-US" sz="3000" dirty="0" smtClean="0"/>
              <a:t>Stack</a:t>
            </a:r>
            <a:br>
              <a:rPr lang="en-US" sz="3000" dirty="0" smtClean="0"/>
            </a:br>
            <a:r>
              <a:rPr lang="en-US" sz="3000" dirty="0" smtClean="0"/>
              <a:t>(Linked List Implementation)</a:t>
            </a:r>
            <a:endParaRPr lang="en-US" sz="3000" dirty="0"/>
          </a:p>
        </p:txBody>
      </p:sp>
      <p:sp>
        <p:nvSpPr>
          <p:cNvPr id="4" name="Text Placeholder 3"/>
          <p:cNvSpPr>
            <a:spLocks noGrp="1"/>
          </p:cNvSpPr>
          <p:nvPr>
            <p:ph type="body" sz="half" idx="2"/>
          </p:nvPr>
        </p:nvSpPr>
        <p:spPr>
          <a:xfrm>
            <a:off x="438912" y="1920240"/>
            <a:ext cx="4005071" cy="4544568"/>
          </a:xfrm>
        </p:spPr>
        <p:txBody>
          <a:bodyPr>
            <a:normAutofit/>
          </a:bodyPr>
          <a:lstStyle/>
          <a:p>
            <a:pPr marL="285750" indent="-285750">
              <a:buFont typeface="Arial" panose="020B0604020202020204" pitchFamily="34" charset="0"/>
              <a:buChar char="•"/>
            </a:pPr>
            <a:r>
              <a:rPr lang="en-US" dirty="0"/>
              <a:t>For the linked list implementation of the stack,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the programs stops for the 10^5 times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750" y="685800"/>
            <a:ext cx="6850261" cy="5040435"/>
          </a:xfrm>
        </p:spPr>
      </p:pic>
    </p:spTree>
    <p:extLst>
      <p:ext uri="{BB962C8B-B14F-4D97-AF65-F5344CB8AC3E}">
        <p14:creationId xmlns:p14="http://schemas.microsoft.com/office/powerpoint/2010/main" val="256085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a:t>Data Structure</a:t>
            </a:r>
            <a:br>
              <a:rPr lang="en-US" sz="3000" dirty="0"/>
            </a:br>
            <a:r>
              <a:rPr lang="en-US" sz="3000" dirty="0"/>
              <a:t>(Array Implementation)</a:t>
            </a:r>
          </a:p>
        </p:txBody>
      </p:sp>
      <p:sp>
        <p:nvSpPr>
          <p:cNvPr id="4" name="Text Placeholder 3"/>
          <p:cNvSpPr>
            <a:spLocks noGrp="1"/>
          </p:cNvSpPr>
          <p:nvPr>
            <p:ph type="body" sz="half" idx="2"/>
          </p:nvPr>
        </p:nvSpPr>
        <p:spPr>
          <a:xfrm>
            <a:off x="411480" y="1920240"/>
            <a:ext cx="4087368" cy="4544568"/>
          </a:xfrm>
        </p:spPr>
        <p:txBody>
          <a:bodyPr>
            <a:normAutofit fontScale="92500" lnSpcReduction="20000"/>
          </a:bodyPr>
          <a:lstStyle/>
          <a:p>
            <a:pPr marL="285750" indent="-285750">
              <a:buFont typeface="Arial" panose="020B0604020202020204" pitchFamily="34" charset="0"/>
              <a:buChar char="•"/>
            </a:pPr>
            <a:r>
              <a:rPr lang="en-US" dirty="0"/>
              <a:t>Here is the queue data structure by the array implementation.</a:t>
            </a:r>
          </a:p>
          <a:p>
            <a:pPr marL="285750" indent="-285750">
              <a:buFont typeface="Arial" panose="020B0604020202020204" pitchFamily="34" charset="0"/>
              <a:buChar char="•"/>
            </a:pPr>
            <a:r>
              <a:rPr lang="en-US" dirty="0"/>
              <a:t>The queue is called FIFO data structure, which means the first added item is the first to be removed. Here adding and removing are at opposite sides.</a:t>
            </a:r>
          </a:p>
          <a:p>
            <a:pPr marL="285750" indent="-285750">
              <a:buFont typeface="Arial" panose="020B0604020202020204" pitchFamily="34" charset="0"/>
              <a:buChar char="•"/>
            </a:pPr>
            <a:r>
              <a:rPr lang="en-US" dirty="0"/>
              <a:t>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a:p>
            <a:pPr marL="285750" indent="-285750">
              <a:buFont typeface="Arial" panose="020B0604020202020204" pitchFamily="34" charset="0"/>
              <a:buChar char="•"/>
            </a:pPr>
            <a:r>
              <a:rPr lang="en-US" dirty="0"/>
              <a:t>However, we would find that we get “</a:t>
            </a:r>
            <a:r>
              <a:rPr lang="en-US" dirty="0" err="1"/>
              <a:t>OutOfMemoryError</a:t>
            </a:r>
            <a:r>
              <a:rPr lang="en-US" dirty="0"/>
              <a:t>” when trying to add the number “45” 10^</a:t>
            </a:r>
            <a:r>
              <a:rPr lang="ar-EG" dirty="0"/>
              <a:t>8</a:t>
            </a:r>
            <a:r>
              <a:rPr lang="en-US" dirty="0"/>
              <a:t> many times. The same as with the stack implementation using arrays.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08" y="237745"/>
            <a:ext cx="6684111" cy="488289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462" y="5313426"/>
            <a:ext cx="7223713" cy="1333500"/>
          </a:xfrm>
          <a:prstGeom prst="rect">
            <a:avLst/>
          </a:prstGeom>
        </p:spPr>
      </p:pic>
    </p:spTree>
    <p:extLst>
      <p:ext uri="{BB962C8B-B14F-4D97-AF65-F5344CB8AC3E}">
        <p14:creationId xmlns:p14="http://schemas.microsoft.com/office/powerpoint/2010/main" val="10274208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1446</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Bookman Old Style</vt:lpstr>
      <vt:lpstr>Calibri</vt:lpstr>
      <vt:lpstr>Franklin Gothic Book</vt:lpstr>
      <vt:lpstr>1_RetrospectVTI</vt:lpstr>
      <vt:lpstr>Data Structure Visualization</vt:lpstr>
      <vt:lpstr>PowerPoint Presentation</vt:lpstr>
      <vt:lpstr>Project entry window</vt:lpstr>
      <vt:lpstr>Array Data Structure</vt:lpstr>
      <vt:lpstr>Array Data Structure (Cont’d)</vt:lpstr>
      <vt:lpstr>Linked List Data Structure</vt:lpstr>
      <vt:lpstr>Stack Data Structure (Array Implementation)</vt:lpstr>
      <vt:lpstr>Stack (Linked List Implementation)</vt:lpstr>
      <vt:lpstr>Queue Data Structure (Array Implementation)</vt:lpstr>
      <vt:lpstr>Queue (Linked List Implementation)</vt:lpstr>
      <vt:lpstr>Binary Tree</vt:lpstr>
      <vt:lpstr>Array VS Linked List Insertion Operation</vt:lpstr>
      <vt:lpstr>Array Stack VS Linked List Stack Insertion Operation</vt:lpstr>
      <vt:lpstr>Array Queue VS Linked List Queue Insertion Operation</vt:lpstr>
      <vt:lpstr>Visualization Project</vt:lpstr>
      <vt:lpstr>Array Data Structure</vt:lpstr>
      <vt:lpstr>Array Data Structure (Cont’d)</vt:lpstr>
      <vt:lpstr>Linked List Data Structure</vt:lpstr>
      <vt:lpstr>Stack Data Structure (Array Implementation)</vt:lpstr>
      <vt:lpstr>Stack (Linked List Implementation)</vt:lpstr>
      <vt:lpstr>Queue Data Structure (Array Implementation)</vt:lpstr>
      <vt:lpstr>Queue (Linked List 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2022-01-04T15:30:40Z</dcterms:created>
  <dcterms:modified xsi:type="dcterms:W3CDTF">2022-01-05T16:07:17Z</dcterms:modified>
</cp:coreProperties>
</file>