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0"/>
  </p:notesMasterIdLst>
  <p:sldIdLst>
    <p:sldId id="256" r:id="rId2"/>
    <p:sldId id="257" r:id="rId3"/>
    <p:sldId id="259" r:id="rId4"/>
    <p:sldId id="274" r:id="rId5"/>
    <p:sldId id="260" r:id="rId6"/>
    <p:sldId id="263" r:id="rId7"/>
    <p:sldId id="262" r:id="rId8"/>
    <p:sldId id="261" r:id="rId9"/>
    <p:sldId id="265" r:id="rId10"/>
    <p:sldId id="264" r:id="rId11"/>
    <p:sldId id="266" r:id="rId12"/>
    <p:sldId id="273" r:id="rId13"/>
    <p:sldId id="275" r:id="rId14"/>
    <p:sldId id="267" r:id="rId15"/>
    <p:sldId id="268"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92424-56AE-434A-936E-D754F7CE97B8}" type="datetimeFigureOut">
              <a:rPr lang="en-IN" smtClean="0"/>
              <a:t>22-09-2023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D71D3-96E9-4E02-A3B2-ACAB0A4CC0A4}" type="slidenum">
              <a:rPr lang="en-IN" smtClean="0"/>
              <a:t>‹#›</a:t>
            </a:fld>
            <a:endParaRPr lang="en-IN"/>
          </a:p>
        </p:txBody>
      </p:sp>
    </p:spTree>
    <p:extLst>
      <p:ext uri="{BB962C8B-B14F-4D97-AF65-F5344CB8AC3E}">
        <p14:creationId xmlns:p14="http://schemas.microsoft.com/office/powerpoint/2010/main" val="85844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FD71D3-96E9-4E02-A3B2-ACAB0A4CC0A4}" type="slidenum">
              <a:rPr lang="en-IN" smtClean="0"/>
              <a:t>3</a:t>
            </a:fld>
            <a:endParaRPr lang="en-IN"/>
          </a:p>
        </p:txBody>
      </p:sp>
    </p:spTree>
    <p:extLst>
      <p:ext uri="{BB962C8B-B14F-4D97-AF65-F5344CB8AC3E}">
        <p14:creationId xmlns:p14="http://schemas.microsoft.com/office/powerpoint/2010/main" val="369247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26801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2C8C4-2B7A-44C7-959C-98C6CC3A5D8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58702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409043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18936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53011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260664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76096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02177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02035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58124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2C8C4-2B7A-44C7-959C-98C6CC3A5D81}"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85872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2C8C4-2B7A-44C7-959C-98C6CC3A5D8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58189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2C8C4-2B7A-44C7-959C-98C6CC3A5D81}"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2196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2C8C4-2B7A-44C7-959C-98C6CC3A5D81}"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98332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2C8C4-2B7A-44C7-959C-98C6CC3A5D81}"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237290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2C8C4-2B7A-44C7-959C-98C6CC3A5D8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384929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2C8C4-2B7A-44C7-959C-98C6CC3A5D81}"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6AEA59-A5A9-499A-B41C-34E7E943505D}" type="slidenum">
              <a:rPr lang="en-IN" smtClean="0"/>
              <a:t>‹#›</a:t>
            </a:fld>
            <a:endParaRPr lang="en-IN"/>
          </a:p>
        </p:txBody>
      </p:sp>
    </p:spTree>
    <p:extLst>
      <p:ext uri="{BB962C8B-B14F-4D97-AF65-F5344CB8AC3E}">
        <p14:creationId xmlns:p14="http://schemas.microsoft.com/office/powerpoint/2010/main" val="75072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42C8C4-2B7A-44C7-959C-98C6CC3A5D81}" type="datetimeFigureOut">
              <a:rPr lang="en-IN" smtClean="0"/>
              <a:t>21-09-2023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6AEA59-A5A9-499A-B41C-34E7E943505D}" type="slidenum">
              <a:rPr lang="en-IN" smtClean="0"/>
              <a:t>‹#›</a:t>
            </a:fld>
            <a:endParaRPr lang="en-IN"/>
          </a:p>
        </p:txBody>
      </p:sp>
    </p:spTree>
    <p:extLst>
      <p:ext uri="{BB962C8B-B14F-4D97-AF65-F5344CB8AC3E}">
        <p14:creationId xmlns:p14="http://schemas.microsoft.com/office/powerpoint/2010/main" val="361888675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DECC-F953-1C27-D2D9-4C12CCC22A75}"/>
              </a:ext>
            </a:extLst>
          </p:cNvPr>
          <p:cNvSpPr>
            <a:spLocks noGrp="1"/>
          </p:cNvSpPr>
          <p:nvPr>
            <p:ph type="ctrTitle"/>
          </p:nvPr>
        </p:nvSpPr>
        <p:spPr>
          <a:xfrm>
            <a:off x="2417780" y="1434353"/>
            <a:ext cx="8637073" cy="3137542"/>
          </a:xfrm>
        </p:spPr>
        <p:txBody>
          <a:bodyPr>
            <a:normAutofit fontScale="90000"/>
          </a:bodyPr>
          <a:lstStyle/>
          <a:p>
            <a:pPr>
              <a:lnSpc>
                <a:spcPct val="150000"/>
              </a:lnSpc>
            </a:pPr>
            <a:br>
              <a:rPr lang="en-US" sz="3100" dirty="0">
                <a:effectLst/>
                <a:latin typeface="Arial" panose="020B0604020202020204" pitchFamily="34" charset="0"/>
                <a:ea typeface="Arial" panose="020B0604020202020204" pitchFamily="34" charset="0"/>
              </a:rPr>
            </a:br>
            <a:br>
              <a:rPr lang="en-US" sz="3100" dirty="0">
                <a:effectLst/>
                <a:latin typeface="Arial" panose="020B0604020202020204" pitchFamily="34" charset="0"/>
                <a:ea typeface="Arial" panose="020B0604020202020204" pitchFamily="34" charset="0"/>
              </a:rPr>
            </a:br>
            <a:br>
              <a:rPr lang="en-US" sz="3100" dirty="0">
                <a:effectLst/>
                <a:latin typeface="Arial" panose="020B0604020202020204" pitchFamily="34" charset="0"/>
                <a:ea typeface="Arial" panose="020B0604020202020204" pitchFamily="34" charset="0"/>
              </a:rPr>
            </a:br>
            <a:br>
              <a:rPr lang="en-US" sz="3100" dirty="0">
                <a:effectLst/>
                <a:latin typeface="Arial" panose="020B0604020202020204" pitchFamily="34" charset="0"/>
                <a:ea typeface="Arial" panose="020B0604020202020204" pitchFamily="34" charset="0"/>
              </a:rPr>
            </a:br>
            <a:br>
              <a:rPr lang="en-US" sz="3100" cap="none" dirty="0">
                <a:effectLst/>
                <a:latin typeface="Arial" panose="020B0604020202020204" pitchFamily="34" charset="0"/>
                <a:ea typeface="Arial" panose="020B0604020202020204" pitchFamily="34" charset="0"/>
              </a:rPr>
            </a:br>
            <a:r>
              <a:rPr lang="en-US" sz="3100" b="1" cap="none" dirty="0">
                <a:effectLst/>
                <a:latin typeface="Arial" panose="020B0604020202020204" pitchFamily="34" charset="0"/>
                <a:ea typeface="Arial" panose="020B0604020202020204" pitchFamily="34" charset="0"/>
              </a:rPr>
              <a:t>Game Theory-based Strategic Approach To Ensure Reliable Data Transmission In Mobile Ad-hoc Networks</a:t>
            </a:r>
            <a:br>
              <a:rPr lang="en-IN" sz="1800" b="1" dirty="0">
                <a:effectLst/>
                <a:latin typeface="Arial" panose="020B0604020202020204" pitchFamily="34" charset="0"/>
                <a:ea typeface="Arial" panose="020B0604020202020204" pitchFamily="34" charset="0"/>
              </a:rPr>
            </a:br>
            <a:endParaRPr lang="en-IN" b="1" dirty="0"/>
          </a:p>
        </p:txBody>
      </p:sp>
      <p:sp>
        <p:nvSpPr>
          <p:cNvPr id="3" name="Subtitle 2">
            <a:extLst>
              <a:ext uri="{FF2B5EF4-FFF2-40B4-BE49-F238E27FC236}">
                <a16:creationId xmlns:a16="http://schemas.microsoft.com/office/drawing/2014/main" id="{C1D9DA41-4892-C83C-2CF7-3A1C73BD5AAA}"/>
              </a:ext>
            </a:extLst>
          </p:cNvPr>
          <p:cNvSpPr>
            <a:spLocks noGrp="1"/>
          </p:cNvSpPr>
          <p:nvPr>
            <p:ph type="subTitle" idx="1"/>
          </p:nvPr>
        </p:nvSpPr>
        <p:spPr/>
        <p:txBody>
          <a:bodyPr>
            <a:normAutofit/>
          </a:bodyPr>
          <a:lstStyle/>
          <a:p>
            <a:r>
              <a:rPr lang="en-US" sz="2400" cap="none" dirty="0"/>
              <a:t>Emmanuel Joshy</a:t>
            </a:r>
          </a:p>
          <a:p>
            <a:r>
              <a:rPr lang="en-US" sz="2400" dirty="0"/>
              <a:t>4NM20CS069</a:t>
            </a:r>
            <a:endParaRPr lang="en-IN" sz="2400" dirty="0"/>
          </a:p>
        </p:txBody>
      </p:sp>
    </p:spTree>
    <p:extLst>
      <p:ext uri="{BB962C8B-B14F-4D97-AF65-F5344CB8AC3E}">
        <p14:creationId xmlns:p14="http://schemas.microsoft.com/office/powerpoint/2010/main" val="19581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5477435"/>
          </a:xfrm>
        </p:spPr>
        <p:txBody>
          <a:bodyPr>
            <a:normAutofit/>
          </a:bodyPr>
          <a:lstStyle/>
          <a:p>
            <a:pPr marL="0" indent="0" algn="just">
              <a:buNone/>
            </a:pPr>
            <a:r>
              <a:rPr lang="en-US" b="1" dirty="0"/>
              <a:t> Game strategy to stimulate packet forwarding:</a:t>
            </a:r>
          </a:p>
          <a:p>
            <a:pPr algn="just"/>
            <a:r>
              <a:rPr lang="en-US" dirty="0"/>
              <a:t>Input: Receive input parameters including source node (ns), destination node (</a:t>
            </a:r>
            <a:r>
              <a:rPr lang="en-US" dirty="0" err="1"/>
              <a:t>nd</a:t>
            </a:r>
            <a:r>
              <a:rPr lang="en-US" dirty="0"/>
              <a:t>), the network area (A), and a timestamp (</a:t>
            </a:r>
            <a:r>
              <a:rPr lang="en-US" dirty="0" err="1"/>
              <a:t>ts</a:t>
            </a:r>
            <a:r>
              <a:rPr lang="en-US" dirty="0"/>
              <a:t>).</a:t>
            </a:r>
          </a:p>
          <a:p>
            <a:pPr algn="just"/>
            <a:r>
              <a:rPr lang="en-US" dirty="0"/>
              <a:t>Output: The algorithm aims to achieve cooperative message transmission.</a:t>
            </a:r>
          </a:p>
          <a:p>
            <a:pPr algn="just"/>
            <a:r>
              <a:rPr lang="en-US" dirty="0"/>
              <a:t>Start: Initiates the algorithm.</a:t>
            </a:r>
          </a:p>
          <a:p>
            <a:pPr algn="just"/>
            <a:r>
              <a:rPr lang="en-US" dirty="0"/>
              <a:t>Perform MANET node deployment within the specified area (A), where node density is defined by ρ(</a:t>
            </a:r>
            <a:r>
              <a:rPr lang="en-US" dirty="0" err="1"/>
              <a:t>v,e</a:t>
            </a:r>
            <a:r>
              <a:rPr lang="en-US" dirty="0"/>
              <a:t>).</a:t>
            </a:r>
          </a:p>
          <a:p>
            <a:pPr algn="just"/>
            <a:r>
              <a:rPr lang="en-US" dirty="0"/>
              <a:t>Enable mobility modeling to simulate node movement.</a:t>
            </a:r>
            <a:endParaRPr lang="en-IN" dirty="0"/>
          </a:p>
        </p:txBody>
      </p:sp>
    </p:spTree>
    <p:extLst>
      <p:ext uri="{BB962C8B-B14F-4D97-AF65-F5344CB8AC3E}">
        <p14:creationId xmlns:p14="http://schemas.microsoft.com/office/powerpoint/2010/main" val="40643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5477435"/>
          </a:xfrm>
        </p:spPr>
        <p:txBody>
          <a:bodyPr>
            <a:normAutofit fontScale="92500" lnSpcReduction="10000"/>
          </a:bodyPr>
          <a:lstStyle/>
          <a:p>
            <a:pPr marL="0" indent="0" algn="just">
              <a:buNone/>
            </a:pPr>
            <a:r>
              <a:rPr lang="en-US" b="1" dirty="0"/>
              <a:t> Game strategy to stimulate packet forwarding:</a:t>
            </a:r>
          </a:p>
          <a:p>
            <a:pPr algn="just"/>
            <a:r>
              <a:rPr lang="en-US" dirty="0"/>
              <a:t>For each time instance (</a:t>
            </a:r>
            <a:r>
              <a:rPr lang="en-US" dirty="0" err="1"/>
              <a:t>ti</a:t>
            </a:r>
            <a:r>
              <a:rPr lang="en-US" dirty="0"/>
              <a:t>):</a:t>
            </a:r>
          </a:p>
          <a:p>
            <a:pPr marL="457200" lvl="1" indent="0" algn="just">
              <a:buNone/>
            </a:pPr>
            <a:r>
              <a:rPr lang="en-US" dirty="0"/>
              <a:t>a. Select a subset of mobile nodes (-→</a:t>
            </a:r>
            <a:r>
              <a:rPr lang="en-US" dirty="0" err="1"/>
              <a:t>mn</a:t>
            </a:r>
            <a:r>
              <a:rPr lang="en-US" dirty="0"/>
              <a:t>).</a:t>
            </a:r>
          </a:p>
          <a:p>
            <a:pPr marL="457200" lvl="1" indent="0" algn="just">
              <a:buNone/>
            </a:pPr>
            <a:r>
              <a:rPr lang="en-US" dirty="0"/>
              <a:t>b. Examine the routing table &lt;ns, </a:t>
            </a:r>
            <a:r>
              <a:rPr lang="en-US" dirty="0" err="1"/>
              <a:t>nd</a:t>
            </a:r>
            <a:r>
              <a:rPr lang="en-US" dirty="0"/>
              <a:t>&gt; (</a:t>
            </a:r>
            <a:r>
              <a:rPr lang="en-US" dirty="0" err="1"/>
              <a:t>rTable</a:t>
            </a:r>
            <a:r>
              <a:rPr lang="en-US" dirty="0"/>
              <a:t>) to establish a path.</a:t>
            </a:r>
          </a:p>
          <a:p>
            <a:pPr marL="457200" lvl="1" indent="0" algn="just">
              <a:buNone/>
            </a:pPr>
            <a:r>
              <a:rPr lang="en-US" dirty="0"/>
              <a:t>c. If energy of the relay node (nr) is above a defined cut-off:</a:t>
            </a:r>
          </a:p>
          <a:p>
            <a:pPr marL="914400" lvl="2" indent="0" algn="just">
              <a:buNone/>
            </a:pPr>
            <a:r>
              <a:rPr lang="en-US" dirty="0" err="1"/>
              <a:t>i</a:t>
            </a:r>
            <a:r>
              <a:rPr lang="en-US" dirty="0"/>
              <a:t>. Set a counter (p) and transmit the message until the p-</a:t>
            </a:r>
            <a:r>
              <a:rPr lang="en-US" dirty="0" err="1"/>
              <a:t>th</a:t>
            </a:r>
            <a:r>
              <a:rPr lang="en-US" dirty="0"/>
              <a:t> interval.</a:t>
            </a:r>
          </a:p>
          <a:p>
            <a:pPr marL="914400" lvl="2" indent="0" algn="just">
              <a:buNone/>
            </a:pPr>
            <a:r>
              <a:rPr lang="en-US" dirty="0"/>
              <a:t>ii. Ensure the reception of control signals (Ack1 and Ack2).</a:t>
            </a:r>
          </a:p>
          <a:p>
            <a:pPr marL="914400" lvl="2" indent="0" algn="just">
              <a:buNone/>
            </a:pPr>
            <a:r>
              <a:rPr lang="en-US" dirty="0"/>
              <a:t>iii. If successful, relay the message (msg).</a:t>
            </a:r>
          </a:p>
          <a:p>
            <a:pPr marL="914400" lvl="2" indent="0" algn="just">
              <a:buNone/>
            </a:pPr>
            <a:r>
              <a:rPr lang="en-US" dirty="0"/>
              <a:t>iv. Update the routing tables of supplier-agent SA(I) and relay node Relay(J).</a:t>
            </a:r>
          </a:p>
          <a:p>
            <a:pPr marL="457200" lvl="1" indent="0" algn="just">
              <a:buNone/>
            </a:pPr>
            <a:r>
              <a:rPr lang="en-US" dirty="0"/>
              <a:t>d. If control signal (Ack1) is not received, increment the counter (p) until it reaches the timestamp (</a:t>
            </a:r>
            <a:r>
              <a:rPr lang="en-US" dirty="0" err="1"/>
              <a:t>ts</a:t>
            </a:r>
            <a:r>
              <a:rPr lang="en-US" dirty="0"/>
              <a:t>).</a:t>
            </a:r>
          </a:p>
          <a:p>
            <a:pPr marL="457200" lvl="1" indent="0" algn="just">
              <a:buNone/>
            </a:pPr>
            <a:r>
              <a:rPr lang="en-US" dirty="0"/>
              <a:t>e. If control signal (Ack2) is not received, drop the relayed packet and update the routing table of Relay (J) </a:t>
            </a:r>
          </a:p>
          <a:p>
            <a:pPr marL="457200" lvl="1" indent="0" algn="just">
              <a:buNone/>
            </a:pPr>
            <a:r>
              <a:rPr lang="en-US" dirty="0"/>
              <a:t>f. If all control signals are received successfully, end transmission.</a:t>
            </a:r>
          </a:p>
          <a:p>
            <a:pPr algn="just"/>
            <a:r>
              <a:rPr lang="en-US" dirty="0"/>
              <a:t>End: Concludes the algorithm.</a:t>
            </a:r>
            <a:endParaRPr lang="en-IN" dirty="0"/>
          </a:p>
        </p:txBody>
      </p:sp>
      <p:pic>
        <p:nvPicPr>
          <p:cNvPr id="5" name="Picture 4">
            <a:extLst>
              <a:ext uri="{FF2B5EF4-FFF2-40B4-BE49-F238E27FC236}">
                <a16:creationId xmlns:a16="http://schemas.microsoft.com/office/drawing/2014/main" id="{75F71441-8B8B-0890-95D1-F48ADCF7F478}"/>
              </a:ext>
            </a:extLst>
          </p:cNvPr>
          <p:cNvPicPr>
            <a:picLocks noChangeAspect="1"/>
          </p:cNvPicPr>
          <p:nvPr/>
        </p:nvPicPr>
        <p:blipFill>
          <a:blip r:embed="rId2"/>
          <a:stretch>
            <a:fillRect/>
          </a:stretch>
        </p:blipFill>
        <p:spPr>
          <a:xfrm>
            <a:off x="8095970" y="1454523"/>
            <a:ext cx="3476625" cy="1295400"/>
          </a:xfrm>
          <a:prstGeom prst="rect">
            <a:avLst/>
          </a:prstGeom>
        </p:spPr>
      </p:pic>
    </p:spTree>
    <p:extLst>
      <p:ext uri="{BB962C8B-B14F-4D97-AF65-F5344CB8AC3E}">
        <p14:creationId xmlns:p14="http://schemas.microsoft.com/office/powerpoint/2010/main" val="173073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5477435"/>
          </a:xfrm>
        </p:spPr>
        <p:txBody>
          <a:bodyPr>
            <a:normAutofit/>
          </a:bodyPr>
          <a:lstStyle/>
          <a:p>
            <a:pPr marL="0" indent="0" algn="just">
              <a:buNone/>
            </a:pPr>
            <a:r>
              <a:rPr lang="en-US" b="1" dirty="0"/>
              <a:t> Game strategy to stimulate packet forwarding:</a:t>
            </a:r>
          </a:p>
          <a:p>
            <a:pPr algn="just"/>
            <a:r>
              <a:rPr lang="en-US" dirty="0"/>
              <a:t>The successful transmission probability for the maximum limit of </a:t>
            </a:r>
            <a:r>
              <a:rPr lang="en-US" dirty="0" err="1"/>
              <a:t>ts</a:t>
            </a:r>
            <a:r>
              <a:rPr lang="en-US" dirty="0"/>
              <a:t> can be computed using :</a:t>
            </a:r>
            <a:endParaRPr lang="en-US" b="1" dirty="0"/>
          </a:p>
          <a:p>
            <a:pPr algn="just"/>
            <a:r>
              <a:rPr lang="en-US" dirty="0"/>
              <a:t>The study also indicated the cost of successful data transmission with dc and that could be computed with respect to the number of packet retransmission count with 1 ≤ p ≤ </a:t>
            </a:r>
            <a:r>
              <a:rPr lang="en-US" dirty="0" err="1"/>
              <a:t>ts</a:t>
            </a:r>
            <a:r>
              <a:rPr lang="en-US" dirty="0"/>
              <a:t> . Here, the dc can be derived using :</a:t>
            </a:r>
          </a:p>
          <a:p>
            <a:pPr algn="just"/>
            <a:r>
              <a:rPr lang="en-US" dirty="0"/>
              <a:t>From above, it can be stated that with one interaction, if a packet does not reach the intended destination within a specified time interval, then the failure cost arises as p × </a:t>
            </a:r>
            <a:r>
              <a:rPr lang="en-US" dirty="0" err="1"/>
              <a:t>ts</a:t>
            </a:r>
            <a:r>
              <a:rPr lang="en-US" dirty="0"/>
              <a:t>. Here, </a:t>
            </a:r>
            <a:r>
              <a:rPr lang="el-GR" dirty="0"/>
              <a:t>Φ</a:t>
            </a:r>
            <a:r>
              <a:rPr lang="en-US" dirty="0"/>
              <a:t> indicates the probability of the events that might occur, and a flag F &lt; 0|1 &gt; is used to indicate the success or failure of the event.</a:t>
            </a:r>
            <a:endParaRPr lang="en-US" b="1" dirty="0"/>
          </a:p>
        </p:txBody>
      </p:sp>
      <p:pic>
        <p:nvPicPr>
          <p:cNvPr id="7" name="Picture 6">
            <a:extLst>
              <a:ext uri="{FF2B5EF4-FFF2-40B4-BE49-F238E27FC236}">
                <a16:creationId xmlns:a16="http://schemas.microsoft.com/office/drawing/2014/main" id="{979E0EAA-D5AD-9A8E-0969-1A37114168AE}"/>
              </a:ext>
            </a:extLst>
          </p:cNvPr>
          <p:cNvPicPr>
            <a:picLocks noChangeAspect="1"/>
          </p:cNvPicPr>
          <p:nvPr/>
        </p:nvPicPr>
        <p:blipFill>
          <a:blip r:embed="rId2"/>
          <a:stretch>
            <a:fillRect/>
          </a:stretch>
        </p:blipFill>
        <p:spPr>
          <a:xfrm>
            <a:off x="3614459" y="2756956"/>
            <a:ext cx="1533525" cy="285750"/>
          </a:xfrm>
          <a:prstGeom prst="rect">
            <a:avLst/>
          </a:prstGeom>
        </p:spPr>
      </p:pic>
      <p:pic>
        <p:nvPicPr>
          <p:cNvPr id="9" name="Picture 8">
            <a:extLst>
              <a:ext uri="{FF2B5EF4-FFF2-40B4-BE49-F238E27FC236}">
                <a16:creationId xmlns:a16="http://schemas.microsoft.com/office/drawing/2014/main" id="{0B2E405F-1E15-42FE-7890-963E74ACB6DB}"/>
              </a:ext>
            </a:extLst>
          </p:cNvPr>
          <p:cNvPicPr>
            <a:picLocks noChangeAspect="1"/>
          </p:cNvPicPr>
          <p:nvPr/>
        </p:nvPicPr>
        <p:blipFill>
          <a:blip r:embed="rId3"/>
          <a:stretch>
            <a:fillRect/>
          </a:stretch>
        </p:blipFill>
        <p:spPr>
          <a:xfrm>
            <a:off x="7597027" y="3983131"/>
            <a:ext cx="2362200" cy="333375"/>
          </a:xfrm>
          <a:prstGeom prst="rect">
            <a:avLst/>
          </a:prstGeom>
        </p:spPr>
      </p:pic>
    </p:spTree>
    <p:extLst>
      <p:ext uri="{BB962C8B-B14F-4D97-AF65-F5344CB8AC3E}">
        <p14:creationId xmlns:p14="http://schemas.microsoft.com/office/powerpoint/2010/main" val="112362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4052047"/>
          </a:xfrm>
        </p:spPr>
        <p:txBody>
          <a:bodyPr>
            <a:normAutofit/>
          </a:bodyPr>
          <a:lstStyle/>
          <a:p>
            <a:pPr marL="0" indent="0" algn="just">
              <a:buNone/>
            </a:pPr>
            <a:r>
              <a:rPr lang="en-US" b="1" dirty="0"/>
              <a:t> Game strategy to stimulate packet forwarding:</a:t>
            </a:r>
          </a:p>
          <a:p>
            <a:pPr algn="just"/>
            <a:r>
              <a:rPr lang="en-US" dirty="0"/>
              <a:t>The pay-off calculation is done depending upon the probability of each node and their respective gain </a:t>
            </a:r>
            <a:r>
              <a:rPr lang="en-US" dirty="0" err="1"/>
              <a:t>gpay</a:t>
            </a:r>
            <a:r>
              <a:rPr lang="en-US" dirty="0"/>
              <a:t>−off.</a:t>
            </a:r>
            <a:r>
              <a:rPr lang="en-US" b="1" dirty="0"/>
              <a:t> </a:t>
            </a:r>
            <a:r>
              <a:rPr lang="en-US" dirty="0"/>
              <a:t>If both I and J opt the AF, then, in that case, the total pay-off can be computed using:</a:t>
            </a:r>
          </a:p>
          <a:p>
            <a:pPr marL="0" indent="0" algn="just">
              <a:buNone/>
            </a:pPr>
            <a:endParaRPr lang="en-US" b="1" dirty="0"/>
          </a:p>
          <a:p>
            <a:pPr algn="just"/>
            <a:r>
              <a:rPr lang="en-US" dirty="0"/>
              <a:t>Here, k indicates a positive integer and its value lies in the range 0 ≤ k ≤ 4. Similarly, the pay-off for every gain of normal and self-centered nodes is calculated.</a:t>
            </a:r>
            <a:endParaRPr lang="en-US" b="1" dirty="0"/>
          </a:p>
        </p:txBody>
      </p:sp>
      <p:pic>
        <p:nvPicPr>
          <p:cNvPr id="11" name="Picture 10">
            <a:extLst>
              <a:ext uri="{FF2B5EF4-FFF2-40B4-BE49-F238E27FC236}">
                <a16:creationId xmlns:a16="http://schemas.microsoft.com/office/drawing/2014/main" id="{6C5B4DB7-9AAC-32CA-8013-90DDFEA5FD02}"/>
              </a:ext>
            </a:extLst>
          </p:cNvPr>
          <p:cNvPicPr>
            <a:picLocks noChangeAspect="1"/>
          </p:cNvPicPr>
          <p:nvPr/>
        </p:nvPicPr>
        <p:blipFill>
          <a:blip r:embed="rId2"/>
          <a:stretch>
            <a:fillRect/>
          </a:stretch>
        </p:blipFill>
        <p:spPr>
          <a:xfrm>
            <a:off x="6033247" y="2958352"/>
            <a:ext cx="3686175" cy="704850"/>
          </a:xfrm>
          <a:prstGeom prst="rect">
            <a:avLst/>
          </a:prstGeom>
        </p:spPr>
      </p:pic>
    </p:spTree>
    <p:extLst>
      <p:ext uri="{BB962C8B-B14F-4D97-AF65-F5344CB8AC3E}">
        <p14:creationId xmlns:p14="http://schemas.microsoft.com/office/powerpoint/2010/main" val="382878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6000" b="1" dirty="0"/>
              <a:t>Results and Discussion</a:t>
            </a:r>
            <a:endParaRPr lang="en-IN" sz="28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5"/>
            <a:ext cx="10869705" cy="2644588"/>
          </a:xfrm>
        </p:spPr>
        <p:txBody>
          <a:bodyPr>
            <a:normAutofit lnSpcReduction="10000"/>
          </a:bodyPr>
          <a:lstStyle/>
          <a:p>
            <a:pPr algn="just"/>
            <a:r>
              <a:rPr lang="en-US" dirty="0"/>
              <a:t>Figure 1 illustrates comparative communication burden outcomes, with the proposed system showing reduced network burden through reputation updating and assessment, efficient utilization of computational and network resources, and bandwidth.</a:t>
            </a:r>
          </a:p>
          <a:p>
            <a:pPr algn="just"/>
            <a:r>
              <a:rPr lang="en-US" dirty="0"/>
              <a:t>Figure 2 and 3 showcase throughput and rate of packet drops, with the proposed approach achieving approximately 30% improvement in throughput performance and lower packet drop rates compared to existing methods.</a:t>
            </a:r>
            <a:endParaRPr lang="en-IN" dirty="0"/>
          </a:p>
        </p:txBody>
      </p:sp>
      <p:pic>
        <p:nvPicPr>
          <p:cNvPr id="4" name="Picture 3">
            <a:extLst>
              <a:ext uri="{FF2B5EF4-FFF2-40B4-BE49-F238E27FC236}">
                <a16:creationId xmlns:a16="http://schemas.microsoft.com/office/drawing/2014/main" id="{72E90C62-78B8-938E-F6F4-31A9081B8EEE}"/>
              </a:ext>
            </a:extLst>
          </p:cNvPr>
          <p:cNvPicPr>
            <a:picLocks noChangeAspect="1"/>
          </p:cNvPicPr>
          <p:nvPr/>
        </p:nvPicPr>
        <p:blipFill>
          <a:blip r:embed="rId2"/>
          <a:stretch>
            <a:fillRect/>
          </a:stretch>
        </p:blipFill>
        <p:spPr>
          <a:xfrm>
            <a:off x="963706" y="3984624"/>
            <a:ext cx="3321050" cy="2492375"/>
          </a:xfrm>
          <a:prstGeom prst="rect">
            <a:avLst/>
          </a:prstGeom>
        </p:spPr>
      </p:pic>
      <p:pic>
        <p:nvPicPr>
          <p:cNvPr id="7" name="Picture 6">
            <a:extLst>
              <a:ext uri="{FF2B5EF4-FFF2-40B4-BE49-F238E27FC236}">
                <a16:creationId xmlns:a16="http://schemas.microsoft.com/office/drawing/2014/main" id="{62808453-5005-120F-542F-CBC20F7411CF}"/>
              </a:ext>
            </a:extLst>
          </p:cNvPr>
          <p:cNvPicPr>
            <a:picLocks noChangeAspect="1"/>
          </p:cNvPicPr>
          <p:nvPr/>
        </p:nvPicPr>
        <p:blipFill>
          <a:blip r:embed="rId3"/>
          <a:stretch>
            <a:fillRect/>
          </a:stretch>
        </p:blipFill>
        <p:spPr>
          <a:xfrm>
            <a:off x="4551595" y="3980903"/>
            <a:ext cx="3557868" cy="2496096"/>
          </a:xfrm>
          <a:prstGeom prst="rect">
            <a:avLst/>
          </a:prstGeom>
        </p:spPr>
      </p:pic>
      <p:pic>
        <p:nvPicPr>
          <p:cNvPr id="8" name="Picture 7">
            <a:extLst>
              <a:ext uri="{FF2B5EF4-FFF2-40B4-BE49-F238E27FC236}">
                <a16:creationId xmlns:a16="http://schemas.microsoft.com/office/drawing/2014/main" id="{47236D39-F545-7E6B-08EE-5A702AE7D2C3}"/>
              </a:ext>
            </a:extLst>
          </p:cNvPr>
          <p:cNvPicPr>
            <a:picLocks noChangeAspect="1"/>
          </p:cNvPicPr>
          <p:nvPr/>
        </p:nvPicPr>
        <p:blipFill>
          <a:blip r:embed="rId4"/>
          <a:stretch>
            <a:fillRect/>
          </a:stretch>
        </p:blipFill>
        <p:spPr>
          <a:xfrm>
            <a:off x="8379154" y="3980903"/>
            <a:ext cx="3321050" cy="2511719"/>
          </a:xfrm>
          <a:prstGeom prst="rect">
            <a:avLst/>
          </a:prstGeom>
        </p:spPr>
      </p:pic>
    </p:spTree>
    <p:extLst>
      <p:ext uri="{BB962C8B-B14F-4D97-AF65-F5344CB8AC3E}">
        <p14:creationId xmlns:p14="http://schemas.microsoft.com/office/powerpoint/2010/main" val="251634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6000" b="1" dirty="0"/>
              <a:t>Results and Discussion</a:t>
            </a:r>
            <a:endParaRPr lang="en-IN" sz="60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5"/>
            <a:ext cx="10869705" cy="2644588"/>
          </a:xfrm>
        </p:spPr>
        <p:txBody>
          <a:bodyPr>
            <a:normAutofit/>
          </a:bodyPr>
          <a:lstStyle/>
          <a:p>
            <a:pPr algn="just"/>
            <a:r>
              <a:rPr lang="en-US" dirty="0"/>
              <a:t>Figure 1 presents the cost of energy consumption, demonstrating that the proposed approach significantly reduces energy consumption compared to other conventional baseline models, with approximately 50 J of energy consumption.</a:t>
            </a:r>
          </a:p>
          <a:p>
            <a:pPr algn="just"/>
            <a:r>
              <a:rPr lang="en-US" dirty="0"/>
              <a:t>Figure 2 indicates the execution time of the proposed algorithm, which is 4 seconds, demonstrating efficient computational and communication performance.</a:t>
            </a:r>
            <a:endParaRPr lang="en-IN" dirty="0"/>
          </a:p>
        </p:txBody>
      </p:sp>
      <p:pic>
        <p:nvPicPr>
          <p:cNvPr id="5" name="Picture 4">
            <a:extLst>
              <a:ext uri="{FF2B5EF4-FFF2-40B4-BE49-F238E27FC236}">
                <a16:creationId xmlns:a16="http://schemas.microsoft.com/office/drawing/2014/main" id="{BF369856-1B2E-3470-AC62-0C14FEE8652F}"/>
              </a:ext>
            </a:extLst>
          </p:cNvPr>
          <p:cNvPicPr>
            <a:picLocks noChangeAspect="1"/>
          </p:cNvPicPr>
          <p:nvPr/>
        </p:nvPicPr>
        <p:blipFill>
          <a:blip r:embed="rId2"/>
          <a:stretch>
            <a:fillRect/>
          </a:stretch>
        </p:blipFill>
        <p:spPr>
          <a:xfrm>
            <a:off x="2019953" y="3738283"/>
            <a:ext cx="3532786" cy="2609850"/>
          </a:xfrm>
          <a:prstGeom prst="rect">
            <a:avLst/>
          </a:prstGeom>
        </p:spPr>
      </p:pic>
      <p:pic>
        <p:nvPicPr>
          <p:cNvPr id="6" name="Picture 5">
            <a:extLst>
              <a:ext uri="{FF2B5EF4-FFF2-40B4-BE49-F238E27FC236}">
                <a16:creationId xmlns:a16="http://schemas.microsoft.com/office/drawing/2014/main" id="{C0C456BB-1A6E-44F6-D7E7-0535230F52DA}"/>
              </a:ext>
            </a:extLst>
          </p:cNvPr>
          <p:cNvPicPr>
            <a:picLocks noChangeAspect="1"/>
          </p:cNvPicPr>
          <p:nvPr/>
        </p:nvPicPr>
        <p:blipFill>
          <a:blip r:embed="rId3"/>
          <a:stretch>
            <a:fillRect/>
          </a:stretch>
        </p:blipFill>
        <p:spPr>
          <a:xfrm>
            <a:off x="7138147" y="3738283"/>
            <a:ext cx="3581400" cy="2609850"/>
          </a:xfrm>
          <a:prstGeom prst="rect">
            <a:avLst/>
          </a:prstGeom>
        </p:spPr>
      </p:pic>
    </p:spTree>
    <p:extLst>
      <p:ext uri="{BB962C8B-B14F-4D97-AF65-F5344CB8AC3E}">
        <p14:creationId xmlns:p14="http://schemas.microsoft.com/office/powerpoint/2010/main" val="57683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6000" b="1" dirty="0"/>
              <a:t>Results and Discussion</a:t>
            </a:r>
            <a:endParaRPr lang="en-IN" sz="60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5432611"/>
          </a:xfrm>
        </p:spPr>
        <p:txBody>
          <a:bodyPr>
            <a:normAutofit/>
          </a:bodyPr>
          <a:lstStyle/>
          <a:p>
            <a:pPr algn="just"/>
            <a:r>
              <a:rPr lang="en-US" dirty="0"/>
              <a:t>Baseline game theoretical approaches such as the Bargaining game approach refers to a simple two player game where negotiation factor is involved during packet transmission with bargaining interactions. </a:t>
            </a:r>
          </a:p>
          <a:p>
            <a:pPr algn="just"/>
            <a:r>
              <a:rPr lang="en-US" dirty="0"/>
              <a:t>No-cooperation game means not a single individual relay node will cooperate during packet transmission and it is a game-based approach where competition between individual players can be seen. </a:t>
            </a:r>
          </a:p>
          <a:p>
            <a:pPr algn="just"/>
            <a:r>
              <a:rPr lang="en-US" dirty="0"/>
              <a:t>Stochastic game modeling refers to a dynamic game modeling where probabilistic transitions take place by different individual players in progressive stages. </a:t>
            </a:r>
          </a:p>
          <a:p>
            <a:pPr algn="just"/>
            <a:r>
              <a:rPr lang="en-US" dirty="0"/>
              <a:t>Repeated game is a well-studied two-person game which employs repetition factors of different base-games. </a:t>
            </a:r>
            <a:endParaRPr lang="en-IN" dirty="0"/>
          </a:p>
        </p:txBody>
      </p:sp>
    </p:spTree>
    <p:extLst>
      <p:ext uri="{BB962C8B-B14F-4D97-AF65-F5344CB8AC3E}">
        <p14:creationId xmlns:p14="http://schemas.microsoft.com/office/powerpoint/2010/main" val="331286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6000" b="1" dirty="0"/>
              <a:t>Conclusion</a:t>
            </a:r>
            <a:endParaRPr lang="en-IN" sz="60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3567953"/>
          </a:xfrm>
        </p:spPr>
        <p:txBody>
          <a:bodyPr>
            <a:normAutofit/>
          </a:bodyPr>
          <a:lstStyle/>
          <a:p>
            <a:pPr algn="just"/>
            <a:r>
              <a:rPr lang="en-US" dirty="0"/>
              <a:t>In conclusion, emphasizes the importance of maximizing packet forwarding in MANETs, even when dealing with unreliable radio links. </a:t>
            </a:r>
          </a:p>
          <a:p>
            <a:pPr algn="just"/>
            <a:r>
              <a:rPr lang="en-US" dirty="0"/>
              <a:t>It recognizes the challenges posed by resource-constrained, self-configuring mobile nodes in MANETs, where network topology dynamically changes without centralized control. </a:t>
            </a:r>
          </a:p>
          <a:p>
            <a:pPr algn="just"/>
            <a:r>
              <a:rPr lang="en-US" dirty="0"/>
              <a:t>To address these challenges, the study introduces an intelligent packet forwarding approach based on an evolutionary one-hop packet forwarding game model.</a:t>
            </a:r>
            <a:endParaRPr lang="en-IN" dirty="0"/>
          </a:p>
        </p:txBody>
      </p:sp>
    </p:spTree>
    <p:extLst>
      <p:ext uri="{BB962C8B-B14F-4D97-AF65-F5344CB8AC3E}">
        <p14:creationId xmlns:p14="http://schemas.microsoft.com/office/powerpoint/2010/main" val="374290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6000" b="1" dirty="0"/>
              <a:t>References</a:t>
            </a:r>
            <a:endParaRPr lang="en-IN" sz="60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869705" cy="5540188"/>
          </a:xfrm>
        </p:spPr>
        <p:txBody>
          <a:bodyPr>
            <a:normAutofit fontScale="92500" lnSpcReduction="10000"/>
          </a:bodyPr>
          <a:lstStyle/>
          <a:p>
            <a:pPr algn="just"/>
            <a:r>
              <a:rPr lang="en-US" dirty="0"/>
              <a:t>[1]	U. I. Khan, R. F. Olanrewaju, F. Anwar, A. R. Najeeb, and M. Yaacob, ‘‘A survey on MANETs: Architecture, evolution, applications, security issues and solutions,’’ Indonesian J. </a:t>
            </a:r>
            <a:r>
              <a:rPr lang="en-US" dirty="0" err="1"/>
              <a:t>Electr</a:t>
            </a:r>
            <a:r>
              <a:rPr lang="en-US" dirty="0"/>
              <a:t>. Eng. </a:t>
            </a:r>
            <a:r>
              <a:rPr lang="en-US" dirty="0" err="1"/>
              <a:t>Comput</a:t>
            </a:r>
            <a:r>
              <a:rPr lang="en-US" dirty="0"/>
              <a:t>. Sci., vol. 12, no. 2, pp. 832–842, 2018, </a:t>
            </a:r>
            <a:r>
              <a:rPr lang="en-US" dirty="0" err="1"/>
              <a:t>doi</a:t>
            </a:r>
            <a:r>
              <a:rPr lang="en-US" dirty="0"/>
              <a:t>: 10.11591/ijeecs.v12.i2.pp832-842.</a:t>
            </a:r>
          </a:p>
          <a:p>
            <a:pPr algn="just"/>
            <a:r>
              <a:rPr lang="en-US" dirty="0"/>
              <a:t>[2]	R. F. Olanrewaju, B. U. I. Khan, F. Anwar, B. R. </a:t>
            </a:r>
            <a:r>
              <a:rPr lang="en-US" dirty="0" err="1"/>
              <a:t>Pampori</a:t>
            </a:r>
            <a:r>
              <a:rPr lang="en-US" dirty="0"/>
              <a:t>, and R. N. Mir, ‘‘MANET security appraisal: Challenges, essentials, attacks, countermeasures &amp; future directions,’’ Int. J. Recent Technol. Eng. (IJRTE), vol. 8, no. 6, pp. 3013–3024, 2020, </a:t>
            </a:r>
            <a:r>
              <a:rPr lang="en-US" dirty="0" err="1"/>
              <a:t>doi</a:t>
            </a:r>
            <a:r>
              <a:rPr lang="en-US" dirty="0"/>
              <a:t>: 10.35940/ijrte.E6537.038620.</a:t>
            </a:r>
          </a:p>
          <a:p>
            <a:pPr algn="just"/>
            <a:r>
              <a:rPr lang="en-US" dirty="0"/>
              <a:t>[3]	G. H. </a:t>
            </a:r>
            <a:r>
              <a:rPr lang="en-US" dirty="0" err="1"/>
              <a:t>Raghunandan</a:t>
            </a:r>
            <a:r>
              <a:rPr lang="en-US" dirty="0"/>
              <a:t>, G. H. </a:t>
            </a:r>
            <a:r>
              <a:rPr lang="en-US" dirty="0" err="1"/>
              <a:t>Chaithanya</a:t>
            </a:r>
            <a:r>
              <a:rPr lang="en-US" dirty="0"/>
              <a:t>, and R. </a:t>
            </a:r>
            <a:r>
              <a:rPr lang="en-US" dirty="0" err="1"/>
              <a:t>Hajare</a:t>
            </a:r>
            <a:r>
              <a:rPr lang="en-US" dirty="0"/>
              <a:t>, ‘‘Independent robust mesh for mobile </a:t>
            </a:r>
            <a:r>
              <a:rPr lang="en-US" dirty="0" err="1"/>
              <a:t>adhoc</a:t>
            </a:r>
            <a:r>
              <a:rPr lang="en-US" dirty="0"/>
              <a:t> networks,’’ in Proc. 4th Int. Conf. Electron. </a:t>
            </a:r>
            <a:r>
              <a:rPr lang="en-US" dirty="0" err="1"/>
              <a:t>Commun</a:t>
            </a:r>
            <a:r>
              <a:rPr lang="en-US" dirty="0"/>
              <a:t>. Syst. (ICECS), Coimbatore, India, Feb. 2017, pp. 125–128, </a:t>
            </a:r>
            <a:r>
              <a:rPr lang="en-US" dirty="0" err="1"/>
              <a:t>doi</a:t>
            </a:r>
            <a:r>
              <a:rPr lang="en-US" dirty="0"/>
              <a:t>: 10.1109/ecs.2017.8067852.</a:t>
            </a:r>
          </a:p>
          <a:p>
            <a:pPr algn="just"/>
            <a:r>
              <a:rPr lang="en-US" dirty="0"/>
              <a:t>[4]	S. Kumar, M. L. Saini, and S. Kumar, ‘‘A survey: Swarm based routing algorithm toward improved quality of service in MANET,’’ Int. J. Manage., Technol. Eng., vol. 8, no. 5, pp. 311–322, 2018.</a:t>
            </a:r>
          </a:p>
          <a:p>
            <a:pPr algn="just"/>
            <a:r>
              <a:rPr lang="en-US" dirty="0"/>
              <a:t>[5]	T. Jamal and S. A. Butt, ‘‘Malicious node analysis in MANETS,’’ Int. J. Inf. Technol., vol. 11, no. 4, pp. 859–867, Dec. 2019, </a:t>
            </a:r>
            <a:r>
              <a:rPr lang="en-US" dirty="0" err="1"/>
              <a:t>doi</a:t>
            </a:r>
            <a:r>
              <a:rPr lang="en-US" dirty="0"/>
              <a:t>: 10.1007/s41870-018-0168-2.</a:t>
            </a:r>
          </a:p>
        </p:txBody>
      </p:sp>
    </p:spTree>
    <p:extLst>
      <p:ext uri="{BB962C8B-B14F-4D97-AF65-F5344CB8AC3E}">
        <p14:creationId xmlns:p14="http://schemas.microsoft.com/office/powerpoint/2010/main" val="243917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Introduction</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977282" cy="5513294"/>
          </a:xfrm>
        </p:spPr>
        <p:txBody>
          <a:bodyPr>
            <a:normAutofit/>
          </a:bodyPr>
          <a:lstStyle/>
          <a:p>
            <a:pPr algn="just"/>
            <a:endParaRPr lang="en-US" dirty="0"/>
          </a:p>
          <a:p>
            <a:pPr algn="just"/>
            <a:r>
              <a:rPr lang="en-US" dirty="0"/>
              <a:t>Mobile Ad hoc Networks (MANETs) are decentralized wireless networks with mobile nodes that move independently and self-organize. </a:t>
            </a:r>
          </a:p>
          <a:p>
            <a:pPr algn="just"/>
            <a:r>
              <a:rPr lang="en-US" dirty="0"/>
              <a:t>Research in MANETs focuses on reliable data transmission, especially in the presence of unreliable radio links. </a:t>
            </a:r>
          </a:p>
          <a:p>
            <a:pPr algn="just"/>
            <a:r>
              <a:rPr lang="en-US" dirty="0"/>
              <a:t>A mechanism is needed to encourage nodes to forward packets even through unreliable links.</a:t>
            </a:r>
          </a:p>
          <a:p>
            <a:pPr algn="just"/>
            <a:r>
              <a:rPr lang="en-US" dirty="0"/>
              <a:t>The proposed mechanism combines game theory and trust-based reputation evaluation to increase packet forwarding utility. </a:t>
            </a:r>
          </a:p>
          <a:p>
            <a:pPr algn="just"/>
            <a:r>
              <a:rPr lang="en-US" dirty="0"/>
              <a:t>Performance metrics include energy efficiency, throughput, network burden, and successful packet forwarding rate.</a:t>
            </a:r>
            <a:endParaRPr lang="en-IN" dirty="0"/>
          </a:p>
        </p:txBody>
      </p:sp>
    </p:spTree>
    <p:extLst>
      <p:ext uri="{BB962C8B-B14F-4D97-AF65-F5344CB8AC3E}">
        <p14:creationId xmlns:p14="http://schemas.microsoft.com/office/powerpoint/2010/main" val="142335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200" b="1" dirty="0"/>
              <a:t>Problem Statement</a:t>
            </a:r>
            <a:endParaRPr lang="en-IN" sz="7200"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977282" cy="5074023"/>
          </a:xfrm>
        </p:spPr>
        <p:txBody>
          <a:bodyPr>
            <a:normAutofit/>
          </a:bodyPr>
          <a:lstStyle/>
          <a:p>
            <a:pPr marL="0" marR="197485" algn="just">
              <a:lnSpc>
                <a:spcPct val="150000"/>
              </a:lnSpc>
              <a:spcBef>
                <a:spcPts val="375"/>
              </a:spcBef>
              <a:spcAft>
                <a:spcPts val="0"/>
              </a:spcAft>
            </a:pPr>
            <a:r>
              <a:rPr lang="en-US" sz="2000" b="0" dirty="0">
                <a:effectLst/>
                <a:latin typeface="+mj-lt"/>
                <a:ea typeface="Arial" panose="020B0604020202020204" pitchFamily="34" charset="0"/>
              </a:rPr>
              <a:t>Mobile Ad hoc Networks (MANETs) are characterized by their dynamic and decentralized nature, making them challenging for reliable data transmission and efficient network operation. In these networks, nodes are often self-centered and may not cooperate readily. </a:t>
            </a:r>
          </a:p>
          <a:p>
            <a:pPr marL="0" marR="197485" algn="just">
              <a:lnSpc>
                <a:spcPct val="150000"/>
              </a:lnSpc>
              <a:spcBef>
                <a:spcPts val="375"/>
              </a:spcBef>
              <a:spcAft>
                <a:spcPts val="0"/>
              </a:spcAft>
            </a:pPr>
            <a:r>
              <a:rPr lang="en-US" sz="2000" b="0" dirty="0">
                <a:effectLst/>
                <a:latin typeface="+mj-lt"/>
                <a:ea typeface="Arial" panose="020B0604020202020204" pitchFamily="34" charset="0"/>
              </a:rPr>
              <a:t>The problem is exacerbated by the presence of unreliable communication links and limited energy and memory resources in mobile nodes. </a:t>
            </a:r>
          </a:p>
          <a:p>
            <a:pPr marL="0" marR="197485" algn="just">
              <a:lnSpc>
                <a:spcPct val="150000"/>
              </a:lnSpc>
              <a:spcBef>
                <a:spcPts val="375"/>
              </a:spcBef>
              <a:spcAft>
                <a:spcPts val="0"/>
              </a:spcAft>
            </a:pPr>
            <a:r>
              <a:rPr lang="en-US" sz="2000" b="0" dirty="0">
                <a:effectLst/>
                <a:latin typeface="+mj-lt"/>
                <a:ea typeface="Arial" panose="020B0604020202020204" pitchFamily="34" charset="0"/>
              </a:rPr>
              <a:t>Thus, the primary problem is to design a strategic approach that leverages game theory principles to incentivize nodes to cooperate in data transmission while considering energy constraints and network reliability in the context of evolving MANETs.</a:t>
            </a:r>
            <a:endParaRPr lang="en-IN" sz="2000" b="1" dirty="0">
              <a:effectLst/>
              <a:latin typeface="+mj-lt"/>
              <a:ea typeface="Arial" panose="020B0604020202020204" pitchFamily="34" charset="0"/>
            </a:endParaRPr>
          </a:p>
        </p:txBody>
      </p:sp>
    </p:spTree>
    <p:extLst>
      <p:ext uri="{BB962C8B-B14F-4D97-AF65-F5344CB8AC3E}">
        <p14:creationId xmlns:p14="http://schemas.microsoft.com/office/powerpoint/2010/main" val="138741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Literature Review</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977282" cy="5513294"/>
          </a:xfrm>
        </p:spPr>
        <p:txBody>
          <a:bodyPr>
            <a:normAutofit/>
          </a:bodyPr>
          <a:lstStyle/>
          <a:p>
            <a:pPr algn="just">
              <a:lnSpc>
                <a:spcPct val="150000"/>
              </a:lnSpc>
            </a:pPr>
            <a:r>
              <a:rPr lang="en-US" b="1" dirty="0"/>
              <a:t>Evolutionary game theoretical concepts: </a:t>
            </a:r>
            <a:r>
              <a:rPr lang="en-US" dirty="0"/>
              <a:t>Evolutionary game theory is a popular mathematical approach used to analyze strategic interactions among decentralized nodes in Mobile Ad hoc Networks (MANETs). It helps model and defend against different attack scenarios by considering these interactions as non-cooperative games. This approach has been applied to enhance security, particularly against severe threats, and to optimize communication in vehicular networks.</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717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Literature Review</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977282" cy="5513294"/>
          </a:xfrm>
        </p:spPr>
        <p:txBody>
          <a:bodyPr>
            <a:normAutofit/>
          </a:bodyPr>
          <a:lstStyle/>
          <a:p>
            <a:pPr algn="just">
              <a:lnSpc>
                <a:spcPct val="150000"/>
              </a:lnSpc>
            </a:pPr>
            <a:r>
              <a:rPr lang="en-US" b="1" dirty="0">
                <a:effectLst/>
                <a:latin typeface="Calibri" panose="020F0502020204030204" pitchFamily="34" charset="0"/>
                <a:ea typeface="Calibri" panose="020F0502020204030204" pitchFamily="34" charset="0"/>
                <a:cs typeface="Calibri" panose="020F0502020204030204" pitchFamily="34" charset="0"/>
              </a:rPr>
              <a:t>Incentive-based conceptual mechanism: </a:t>
            </a:r>
            <a:r>
              <a:rPr lang="en-US" dirty="0">
                <a:effectLst/>
                <a:latin typeface="Calibri" panose="020F0502020204030204" pitchFamily="34" charset="0"/>
                <a:ea typeface="Calibri" panose="020F0502020204030204" pitchFamily="34" charset="0"/>
                <a:cs typeface="Calibri" panose="020F0502020204030204" pitchFamily="34" charset="0"/>
              </a:rPr>
              <a:t>Incentive-based mechanisms aim to encourage self-centered nodes to collaborate instead of hoarding resources. Regular nodes forward both their own and others' data packets, while self-centered nodes often drop packets to save resources for their own goals. This non-cooperation negatively impacts communication reliability and efficiency, making the network vulnerable to attacks. Incentive-based strategies fall into three categories: virtual currency, reputation-based, and game theory-based solutions. These approaches aim to promote cooperation and enhance network performance.</a:t>
            </a:r>
          </a:p>
        </p:txBody>
      </p:sp>
    </p:spTree>
    <p:extLst>
      <p:ext uri="{BB962C8B-B14F-4D97-AF65-F5344CB8AC3E}">
        <p14:creationId xmlns:p14="http://schemas.microsoft.com/office/powerpoint/2010/main" val="349084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6" y="1093694"/>
            <a:ext cx="10977282" cy="5513294"/>
          </a:xfrm>
        </p:spPr>
        <p:txBody>
          <a:bodyPr>
            <a:normAutofit fontScale="92500"/>
          </a:bodyPr>
          <a:lstStyle/>
          <a:p>
            <a:pPr marL="0" indent="0" algn="just">
              <a:buNone/>
            </a:pPr>
            <a:r>
              <a:rPr lang="en-US" b="1" dirty="0"/>
              <a:t>System Overview:</a:t>
            </a:r>
          </a:p>
          <a:p>
            <a:pPr algn="just"/>
            <a:r>
              <a:rPr lang="en-US" dirty="0"/>
              <a:t>The system considers dynamic nodes in a specified region with free movement.</a:t>
            </a:r>
          </a:p>
          <a:p>
            <a:pPr algn="just"/>
            <a:r>
              <a:rPr lang="en-US" dirty="0"/>
              <a:t>It uses a one-hop data forwarding approach to enhance node interaction.</a:t>
            </a:r>
          </a:p>
          <a:p>
            <a:pPr algn="just"/>
            <a:r>
              <a:rPr lang="en-US" dirty="0"/>
              <a:t>The system identifies nodes not willing to participate in packet forwarding.</a:t>
            </a:r>
          </a:p>
          <a:p>
            <a:pPr algn="just"/>
            <a:r>
              <a:rPr lang="en-US" dirty="0"/>
              <a:t>It includes a re-transmission scheme and assesses packet dropping by non-cooperative nodes.</a:t>
            </a:r>
          </a:p>
          <a:p>
            <a:pPr algn="just"/>
            <a:r>
              <a:rPr lang="en-US" dirty="0"/>
              <a:t>Trustworthiness of nodes and their unreliable links is checked to determine the retransmission plan.</a:t>
            </a:r>
          </a:p>
          <a:p>
            <a:pPr algn="just"/>
            <a:r>
              <a:rPr lang="en-US" dirty="0"/>
              <a:t>Game theory modeling enforces cooperation among mobile nodes.</a:t>
            </a:r>
          </a:p>
          <a:p>
            <a:pPr algn="just"/>
            <a:r>
              <a:rPr lang="en-US" dirty="0"/>
              <a:t>The main goal is to increase successful data packet transmission with low network burden.</a:t>
            </a:r>
          </a:p>
          <a:p>
            <a:pPr algn="just"/>
            <a:r>
              <a:rPr lang="en-US" dirty="0"/>
              <a:t>Timestamps are set for packet re-transmission to improve energy utilization during route formation.</a:t>
            </a:r>
            <a:endParaRPr lang="en-IN" dirty="0"/>
          </a:p>
        </p:txBody>
      </p:sp>
    </p:spTree>
    <p:extLst>
      <p:ext uri="{BB962C8B-B14F-4D97-AF65-F5344CB8AC3E}">
        <p14:creationId xmlns:p14="http://schemas.microsoft.com/office/powerpoint/2010/main" val="219374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pic>
        <p:nvPicPr>
          <p:cNvPr id="5" name="Content Placeholder 4">
            <a:extLst>
              <a:ext uri="{FF2B5EF4-FFF2-40B4-BE49-F238E27FC236}">
                <a16:creationId xmlns:a16="http://schemas.microsoft.com/office/drawing/2014/main" id="{1163757F-A623-DB85-3743-1249520AEC24}"/>
              </a:ext>
            </a:extLst>
          </p:cNvPr>
          <p:cNvPicPr>
            <a:picLocks noGrp="1" noChangeAspect="1"/>
          </p:cNvPicPr>
          <p:nvPr>
            <p:ph idx="1"/>
          </p:nvPr>
        </p:nvPicPr>
        <p:blipFill>
          <a:blip r:embed="rId2"/>
          <a:stretch>
            <a:fillRect/>
          </a:stretch>
        </p:blipFill>
        <p:spPr>
          <a:xfrm>
            <a:off x="4019392" y="1684302"/>
            <a:ext cx="4909144" cy="4044146"/>
          </a:xfrm>
        </p:spPr>
      </p:pic>
    </p:spTree>
    <p:extLst>
      <p:ext uri="{BB962C8B-B14F-4D97-AF65-F5344CB8AC3E}">
        <p14:creationId xmlns:p14="http://schemas.microsoft.com/office/powerpoint/2010/main" val="338900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7" y="1757082"/>
            <a:ext cx="7158318" cy="4849906"/>
          </a:xfrm>
        </p:spPr>
        <p:txBody>
          <a:bodyPr>
            <a:normAutofit/>
          </a:bodyPr>
          <a:lstStyle/>
          <a:p>
            <a:pPr algn="just"/>
            <a:r>
              <a:rPr lang="en-US" dirty="0"/>
              <a:t>This adopts one-hop data transmission modelling, where game theory is applied to assess the intention of self-centered nodes that have connectivity with the unreliable radio-links. </a:t>
            </a:r>
          </a:p>
          <a:p>
            <a:pPr algn="just"/>
            <a:r>
              <a:rPr lang="en-US" dirty="0"/>
              <a:t>Figure shows a scenario to showcase the data transmission modelling between two different nodes: source node (ns) and destination node (</a:t>
            </a:r>
            <a:r>
              <a:rPr lang="en-US" dirty="0" err="1"/>
              <a:t>nd</a:t>
            </a:r>
            <a:r>
              <a:rPr lang="en-US" dirty="0"/>
              <a:t>) though intermediate relays I and J.</a:t>
            </a:r>
          </a:p>
        </p:txBody>
      </p:sp>
      <p:sp>
        <p:nvSpPr>
          <p:cNvPr id="6" name="TextBox 5">
            <a:extLst>
              <a:ext uri="{FF2B5EF4-FFF2-40B4-BE49-F238E27FC236}">
                <a16:creationId xmlns:a16="http://schemas.microsoft.com/office/drawing/2014/main" id="{FCBFC459-491D-4187-E695-42BCE454A65E}"/>
              </a:ext>
            </a:extLst>
          </p:cNvPr>
          <p:cNvSpPr txBox="1"/>
          <p:nvPr/>
        </p:nvSpPr>
        <p:spPr>
          <a:xfrm>
            <a:off x="963706" y="1460184"/>
            <a:ext cx="7909538" cy="830997"/>
          </a:xfrm>
          <a:prstGeom prst="rect">
            <a:avLst/>
          </a:prstGeom>
          <a:noFill/>
        </p:spPr>
        <p:txBody>
          <a:bodyPr wrap="none" rtlCol="0">
            <a:spAutoFit/>
          </a:bodyPr>
          <a:lstStyle/>
          <a:p>
            <a:r>
              <a:rPr lang="en-US" sz="2400" b="1" dirty="0"/>
              <a:t>Data transmission modelling with cooperative forwarding:</a:t>
            </a:r>
          </a:p>
          <a:p>
            <a:endParaRPr lang="en-IN" sz="2400" dirty="0"/>
          </a:p>
        </p:txBody>
      </p:sp>
      <p:pic>
        <p:nvPicPr>
          <p:cNvPr id="8" name="Picture 7">
            <a:extLst>
              <a:ext uri="{FF2B5EF4-FFF2-40B4-BE49-F238E27FC236}">
                <a16:creationId xmlns:a16="http://schemas.microsoft.com/office/drawing/2014/main" id="{150F2CD1-858C-A866-25CA-068F9A1F9A77}"/>
              </a:ext>
            </a:extLst>
          </p:cNvPr>
          <p:cNvPicPr>
            <a:picLocks noChangeAspect="1"/>
          </p:cNvPicPr>
          <p:nvPr/>
        </p:nvPicPr>
        <p:blipFill>
          <a:blip r:embed="rId2"/>
          <a:stretch>
            <a:fillRect/>
          </a:stretch>
        </p:blipFill>
        <p:spPr>
          <a:xfrm>
            <a:off x="8122025" y="2238935"/>
            <a:ext cx="3829050" cy="3886200"/>
          </a:xfrm>
          <a:prstGeom prst="rect">
            <a:avLst/>
          </a:prstGeom>
        </p:spPr>
      </p:pic>
    </p:spTree>
    <p:extLst>
      <p:ext uri="{BB962C8B-B14F-4D97-AF65-F5344CB8AC3E}">
        <p14:creationId xmlns:p14="http://schemas.microsoft.com/office/powerpoint/2010/main" val="249784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ED93-EF3B-316B-3AB0-203A837E15B7}"/>
              </a:ext>
            </a:extLst>
          </p:cNvPr>
          <p:cNvSpPr>
            <a:spLocks noGrp="1"/>
          </p:cNvSpPr>
          <p:nvPr>
            <p:ph type="title"/>
          </p:nvPr>
        </p:nvSpPr>
        <p:spPr>
          <a:xfrm>
            <a:off x="1550894" y="0"/>
            <a:ext cx="9846141" cy="1280890"/>
          </a:xfrm>
        </p:spPr>
        <p:txBody>
          <a:bodyPr>
            <a:normAutofit/>
          </a:bodyPr>
          <a:lstStyle/>
          <a:p>
            <a:r>
              <a:rPr lang="en-US" sz="7300" b="1" dirty="0"/>
              <a:t>Methodology</a:t>
            </a:r>
            <a:endParaRPr lang="en-IN" b="1" dirty="0"/>
          </a:p>
        </p:txBody>
      </p:sp>
      <p:sp>
        <p:nvSpPr>
          <p:cNvPr id="3" name="Content Placeholder 2">
            <a:extLst>
              <a:ext uri="{FF2B5EF4-FFF2-40B4-BE49-F238E27FC236}">
                <a16:creationId xmlns:a16="http://schemas.microsoft.com/office/drawing/2014/main" id="{4B8D8428-5E59-DDCF-C97E-55F810102B78}"/>
              </a:ext>
            </a:extLst>
          </p:cNvPr>
          <p:cNvSpPr>
            <a:spLocks noGrp="1"/>
          </p:cNvSpPr>
          <p:nvPr>
            <p:ph idx="1"/>
          </p:nvPr>
        </p:nvSpPr>
        <p:spPr>
          <a:xfrm>
            <a:off x="963707" y="2150467"/>
            <a:ext cx="6315073" cy="4106898"/>
          </a:xfrm>
        </p:spPr>
        <p:txBody>
          <a:bodyPr>
            <a:normAutofit lnSpcReduction="10000"/>
          </a:bodyPr>
          <a:lstStyle/>
          <a:p>
            <a:pPr algn="just"/>
            <a:r>
              <a:rPr lang="en-US" dirty="0"/>
              <a:t>Figure illustrates how through two intermediate relays where one relay node (nr) acts as supplier-agent (SA) the communication takes place in terms of both control (Ack1) data packet and control (Ack2) data packet. </a:t>
            </a:r>
          </a:p>
          <a:p>
            <a:pPr algn="just"/>
            <a:r>
              <a:rPr lang="en-US" dirty="0"/>
              <a:t>Both the packets are control signal carrying information corresponding to the acknowledgement. Here, J is I’s 1-hop </a:t>
            </a:r>
            <a:r>
              <a:rPr lang="en-US" dirty="0" err="1"/>
              <a:t>neighbour</a:t>
            </a:r>
            <a:r>
              <a:rPr lang="en-US" dirty="0"/>
              <a:t> when the destination node is considered within the formulated route.</a:t>
            </a:r>
            <a:endParaRPr lang="en-IN" dirty="0"/>
          </a:p>
        </p:txBody>
      </p:sp>
      <p:sp>
        <p:nvSpPr>
          <p:cNvPr id="6" name="TextBox 5">
            <a:extLst>
              <a:ext uri="{FF2B5EF4-FFF2-40B4-BE49-F238E27FC236}">
                <a16:creationId xmlns:a16="http://schemas.microsoft.com/office/drawing/2014/main" id="{FCBFC459-491D-4187-E695-42BCE454A65E}"/>
              </a:ext>
            </a:extLst>
          </p:cNvPr>
          <p:cNvSpPr txBox="1"/>
          <p:nvPr/>
        </p:nvSpPr>
        <p:spPr>
          <a:xfrm>
            <a:off x="963706" y="1460184"/>
            <a:ext cx="7909538" cy="830997"/>
          </a:xfrm>
          <a:prstGeom prst="rect">
            <a:avLst/>
          </a:prstGeom>
          <a:noFill/>
        </p:spPr>
        <p:txBody>
          <a:bodyPr wrap="none" rtlCol="0">
            <a:spAutoFit/>
          </a:bodyPr>
          <a:lstStyle/>
          <a:p>
            <a:r>
              <a:rPr lang="en-US" sz="2400" b="1" dirty="0"/>
              <a:t>Data transmission modelling with cooperative forwarding:</a:t>
            </a:r>
          </a:p>
          <a:p>
            <a:endParaRPr lang="en-IN" sz="2400" dirty="0"/>
          </a:p>
        </p:txBody>
      </p:sp>
      <p:pic>
        <p:nvPicPr>
          <p:cNvPr id="4" name="Picture 3">
            <a:extLst>
              <a:ext uri="{FF2B5EF4-FFF2-40B4-BE49-F238E27FC236}">
                <a16:creationId xmlns:a16="http://schemas.microsoft.com/office/drawing/2014/main" id="{66F6FE81-81B8-3DC1-23B0-688B4F0C4935}"/>
              </a:ext>
            </a:extLst>
          </p:cNvPr>
          <p:cNvPicPr>
            <a:picLocks noChangeAspect="1"/>
          </p:cNvPicPr>
          <p:nvPr/>
        </p:nvPicPr>
        <p:blipFill>
          <a:blip r:embed="rId2"/>
          <a:stretch>
            <a:fillRect/>
          </a:stretch>
        </p:blipFill>
        <p:spPr>
          <a:xfrm>
            <a:off x="7278780" y="2150467"/>
            <a:ext cx="4656137" cy="3918640"/>
          </a:xfrm>
          <a:prstGeom prst="rect">
            <a:avLst/>
          </a:prstGeom>
        </p:spPr>
      </p:pic>
    </p:spTree>
    <p:extLst>
      <p:ext uri="{BB962C8B-B14F-4D97-AF65-F5344CB8AC3E}">
        <p14:creationId xmlns:p14="http://schemas.microsoft.com/office/powerpoint/2010/main" val="4180399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801</TotalTime>
  <Words>1775</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Parallax</vt:lpstr>
      <vt:lpstr>     Game Theory-based Strategic Approach To Ensure Reliable Data Transmission In Mobile Ad-hoc Networks </vt:lpstr>
      <vt:lpstr>Introduction</vt:lpstr>
      <vt:lpstr>Problem Statement</vt:lpstr>
      <vt:lpstr>Literature Review</vt:lpstr>
      <vt:lpstr>Literature Review</vt:lpstr>
      <vt:lpstr>Methodology</vt:lpstr>
      <vt:lpstr>Methodology</vt:lpstr>
      <vt:lpstr>Methodology</vt:lpstr>
      <vt:lpstr>Methodology</vt:lpstr>
      <vt:lpstr>Methodology</vt:lpstr>
      <vt:lpstr>Methodology</vt:lpstr>
      <vt:lpstr>Methodology</vt:lpstr>
      <vt:lpstr>Methodology</vt:lpstr>
      <vt:lpstr>Results and Discussion</vt:lpstr>
      <vt:lpstr>Results and Discussion</vt:lpstr>
      <vt:lpstr>Results and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Game Theory-based Strategic Approach To Ensure Reliable Data Transmission In Mobile Ad-hoc Networks </dc:title>
  <dc:creator>Emmanuel</dc:creator>
  <cp:lastModifiedBy>Emmanuel</cp:lastModifiedBy>
  <cp:revision>11</cp:revision>
  <dcterms:created xsi:type="dcterms:W3CDTF">2023-09-21T17:31:31Z</dcterms:created>
  <dcterms:modified xsi:type="dcterms:W3CDTF">2023-09-22T06:53:01Z</dcterms:modified>
</cp:coreProperties>
</file>