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73" r:id="rId5"/>
    <p:sldId id="277" r:id="rId6"/>
    <p:sldId id="279" r:id="rId7"/>
    <p:sldId id="278" r:id="rId8"/>
    <p:sldId id="280" r:id="rId9"/>
    <p:sldId id="284" r:id="rId10"/>
    <p:sldId id="285" r:id="rId11"/>
    <p:sldId id="286" r:id="rId12"/>
    <p:sldId id="287" r:id="rId13"/>
    <p:sldId id="289" r:id="rId14"/>
    <p:sldId id="288" r:id="rId15"/>
    <p:sldId id="291" r:id="rId16"/>
    <p:sldId id="293" r:id="rId17"/>
    <p:sldId id="294" r:id="rId18"/>
    <p:sldId id="295" r:id="rId19"/>
    <p:sldId id="296" r:id="rId20"/>
    <p:sldId id="298" r:id="rId21"/>
    <p:sldId id="299" r:id="rId22"/>
    <p:sldId id="283" r:id="rId23"/>
    <p:sldId id="274"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45" d="100"/>
          <a:sy n="45" d="100"/>
        </p:scale>
        <p:origin x="48" y="763"/>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10/21/2024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10/21/2024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1111045" y="2123769"/>
            <a:ext cx="10038735" cy="1533832"/>
          </a:xfrm>
        </p:spPr>
        <p:txBody>
          <a:bodyPr>
            <a:normAutofit fontScale="90000"/>
          </a:bodyPr>
          <a:lstStyle/>
          <a:p>
            <a:pPr algn="ctr"/>
            <a:r>
              <a:rPr lang="en-US" sz="5400" b="1" u="sng" spc="300" dirty="0">
                <a:effectLst>
                  <a:outerShdw blurRad="38100" dist="38100" dir="2700000" algn="tl">
                    <a:srgbClr val="000000">
                      <a:alpha val="43137"/>
                    </a:srgbClr>
                  </a:outerShdw>
                </a:effectLst>
                <a:ea typeface="Aptos" panose="020B0004020202020204" pitchFamily="34" charset="0"/>
              </a:rPr>
              <a:t>Online Ticket Booking System</a:t>
            </a:r>
            <a:br>
              <a:rPr lang="en-US" sz="5400" b="1" u="sng" spc="300" dirty="0">
                <a:effectLst>
                  <a:outerShdw blurRad="38100" dist="38100" dir="2700000" algn="tl">
                    <a:srgbClr val="000000">
                      <a:alpha val="43137"/>
                    </a:srgbClr>
                  </a:outerShdw>
                </a:effectLst>
                <a:ea typeface="Aptos" panose="020B0004020202020204" pitchFamily="34" charset="0"/>
              </a:rPr>
            </a:br>
            <a:br>
              <a:rPr lang="en-US" sz="5400" b="1" u="sng" spc="300" dirty="0">
                <a:effectLst>
                  <a:outerShdw blurRad="38100" dist="38100" dir="2700000" algn="tl">
                    <a:srgbClr val="000000">
                      <a:alpha val="43137"/>
                    </a:srgbClr>
                  </a:outerShdw>
                </a:effectLst>
                <a:ea typeface="Aptos" panose="020B0004020202020204" pitchFamily="34" charset="0"/>
              </a:rPr>
            </a:br>
            <a:endParaRPr lang="en-US" sz="5400" u="sng" spc="300" dirty="0">
              <a:effectLst>
                <a:outerShdw blurRad="38100" dist="38100" dir="2700000" algn="tl">
                  <a:srgbClr val="000000">
                    <a:alpha val="43137"/>
                  </a:srgbClr>
                </a:outerShdw>
              </a:effectLst>
            </a:endParaRPr>
          </a:p>
        </p:txBody>
      </p:sp>
      <p:sp>
        <p:nvSpPr>
          <p:cNvPr id="2" name="Title 23">
            <a:extLst>
              <a:ext uri="{FF2B5EF4-FFF2-40B4-BE49-F238E27FC236}">
                <a16:creationId xmlns:a16="http://schemas.microsoft.com/office/drawing/2014/main" id="{10812015-2460-3CA3-45B4-5DB9D6E9E4A0}"/>
              </a:ext>
            </a:extLst>
          </p:cNvPr>
          <p:cNvSpPr txBox="1">
            <a:spLocks/>
          </p:cNvSpPr>
          <p:nvPr/>
        </p:nvSpPr>
        <p:spPr>
          <a:xfrm>
            <a:off x="7880556" y="5348751"/>
            <a:ext cx="4311444" cy="516192"/>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pPr algn="ctr"/>
            <a:r>
              <a:rPr lang="en-US" sz="2000" dirty="0"/>
              <a:t>21/10/2024</a:t>
            </a:r>
          </a:p>
        </p:txBody>
      </p:sp>
    </p:spTree>
    <p:extLst>
      <p:ext uri="{BB962C8B-B14F-4D97-AF65-F5344CB8AC3E}">
        <p14:creationId xmlns:p14="http://schemas.microsoft.com/office/powerpoint/2010/main" val="286310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10</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2707667" y="5355770"/>
            <a:ext cx="6776666" cy="813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After the confirmation , your ticket will be shown as above.</a:t>
            </a:r>
          </a:p>
        </p:txBody>
      </p:sp>
      <p:pic>
        <p:nvPicPr>
          <p:cNvPr id="3" name="Picture 2">
            <a:extLst>
              <a:ext uri="{FF2B5EF4-FFF2-40B4-BE49-F238E27FC236}">
                <a16:creationId xmlns:a16="http://schemas.microsoft.com/office/drawing/2014/main" id="{6A9A0B5E-9AC5-6BFC-5E02-9A255BEA92E5}"/>
              </a:ext>
            </a:extLst>
          </p:cNvPr>
          <p:cNvPicPr>
            <a:picLocks noChangeAspect="1"/>
          </p:cNvPicPr>
          <p:nvPr/>
        </p:nvPicPr>
        <p:blipFill>
          <a:blip r:embed="rId2"/>
          <a:stretch>
            <a:fillRect/>
          </a:stretch>
        </p:blipFill>
        <p:spPr>
          <a:xfrm>
            <a:off x="1740309" y="782555"/>
            <a:ext cx="8711381" cy="3767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937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2582866" y="5220929"/>
            <a:ext cx="7026268" cy="9487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just">
              <a:lnSpc>
                <a:spcPct val="107000"/>
              </a:lnSpc>
              <a:spcBef>
                <a:spcPts val="0"/>
              </a:spcBef>
              <a:spcAft>
                <a:spcPts val="800"/>
              </a:spcAft>
              <a:buNone/>
            </a:pPr>
            <a:r>
              <a:rPr lang="en-US" sz="2000" dirty="0"/>
              <a:t>In </a:t>
            </a:r>
            <a:r>
              <a:rPr lang="en-US" sz="2000" dirty="0" err="1"/>
              <a:t>MyPage</a:t>
            </a:r>
            <a:r>
              <a:rPr lang="en-US" sz="2000" dirty="0"/>
              <a:t> page , you will find the tickets you have booked and details about the match.</a:t>
            </a:r>
          </a:p>
          <a:p>
            <a:pPr lvl="1" indent="0" algn="just">
              <a:lnSpc>
                <a:spcPct val="107000"/>
              </a:lnSpc>
              <a:spcBef>
                <a:spcPts val="0"/>
              </a:spcBef>
              <a:spcAft>
                <a:spcPts val="800"/>
              </a:spcAft>
              <a:buNone/>
            </a:pPr>
            <a:endParaRPr lang="en-US" sz="1800" dirty="0"/>
          </a:p>
        </p:txBody>
      </p:sp>
      <p:pic>
        <p:nvPicPr>
          <p:cNvPr id="5" name="Picture 4">
            <a:extLst>
              <a:ext uri="{FF2B5EF4-FFF2-40B4-BE49-F238E27FC236}">
                <a16:creationId xmlns:a16="http://schemas.microsoft.com/office/drawing/2014/main" id="{DCA37CC4-3962-CD78-90BB-78907E364C25}"/>
              </a:ext>
            </a:extLst>
          </p:cNvPr>
          <p:cNvPicPr>
            <a:picLocks noChangeAspect="1"/>
          </p:cNvPicPr>
          <p:nvPr/>
        </p:nvPicPr>
        <p:blipFill>
          <a:blip r:embed="rId2"/>
          <a:stretch>
            <a:fillRect/>
          </a:stretch>
        </p:blipFill>
        <p:spPr>
          <a:xfrm>
            <a:off x="1966451" y="688313"/>
            <a:ext cx="8259097" cy="3622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568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12</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2381304" y="5171768"/>
            <a:ext cx="7741104" cy="13844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As you entered as a super admin , you will be able to see the list of matches in the matches page , edit them , or delete them.</a:t>
            </a:r>
          </a:p>
          <a:p>
            <a:pPr marL="0" indent="0">
              <a:buNone/>
            </a:pPr>
            <a:r>
              <a:rPr lang="en-US" sz="2000" dirty="0"/>
              <a:t>With authentication , different actions will appear to the non-user administrator.</a:t>
            </a:r>
            <a:br>
              <a:rPr lang="en-US" sz="2000" dirty="0"/>
            </a:br>
            <a:endParaRPr lang="en-US" sz="2000" dirty="0"/>
          </a:p>
        </p:txBody>
      </p:sp>
      <p:pic>
        <p:nvPicPr>
          <p:cNvPr id="3" name="Picture 2">
            <a:extLst>
              <a:ext uri="{FF2B5EF4-FFF2-40B4-BE49-F238E27FC236}">
                <a16:creationId xmlns:a16="http://schemas.microsoft.com/office/drawing/2014/main" id="{14940510-F6BA-5EBA-4BAA-A53BB4769F86}"/>
              </a:ext>
            </a:extLst>
          </p:cNvPr>
          <p:cNvPicPr>
            <a:picLocks noChangeAspect="1"/>
          </p:cNvPicPr>
          <p:nvPr/>
        </p:nvPicPr>
        <p:blipFill>
          <a:blip r:embed="rId2"/>
          <a:stretch>
            <a:fillRect/>
          </a:stretch>
        </p:blipFill>
        <p:spPr>
          <a:xfrm>
            <a:off x="1897626" y="688313"/>
            <a:ext cx="8396748" cy="3709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5486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13</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2366556" y="4857137"/>
            <a:ext cx="7458888" cy="12535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the </a:t>
            </a:r>
            <a:r>
              <a:rPr lang="en-US" sz="2000" dirty="0" err="1"/>
              <a:t>create_matches</a:t>
            </a:r>
            <a:r>
              <a:rPr lang="en-US" sz="2000" dirty="0"/>
              <a:t> page , you can add the match's name , the teams that will play , date , location and the number of available tickets.</a:t>
            </a:r>
          </a:p>
        </p:txBody>
      </p:sp>
      <p:pic>
        <p:nvPicPr>
          <p:cNvPr id="5" name="Picture 4">
            <a:extLst>
              <a:ext uri="{FF2B5EF4-FFF2-40B4-BE49-F238E27FC236}">
                <a16:creationId xmlns:a16="http://schemas.microsoft.com/office/drawing/2014/main" id="{6D92E42A-6A0B-D129-734A-576B9192F7BF}"/>
              </a:ext>
            </a:extLst>
          </p:cNvPr>
          <p:cNvPicPr>
            <a:picLocks noChangeAspect="1"/>
          </p:cNvPicPr>
          <p:nvPr/>
        </p:nvPicPr>
        <p:blipFill>
          <a:blip r:embed="rId2"/>
          <a:stretch>
            <a:fillRect/>
          </a:stretch>
        </p:blipFill>
        <p:spPr>
          <a:xfrm>
            <a:off x="1633078" y="438912"/>
            <a:ext cx="8268006" cy="3635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660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14</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1776619" y="4866968"/>
            <a:ext cx="8638759" cy="13027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As you entered as a super admin , you will be the one who is making admins` accounts in the </a:t>
            </a:r>
            <a:r>
              <a:rPr lang="en-US" sz="2000" dirty="0" err="1"/>
              <a:t>Add_Admin</a:t>
            </a:r>
            <a:r>
              <a:rPr lang="en-US" sz="2000" dirty="0"/>
              <a:t> page.</a:t>
            </a:r>
          </a:p>
        </p:txBody>
      </p:sp>
      <p:pic>
        <p:nvPicPr>
          <p:cNvPr id="3" name="Picture 2" descr="A screenshot of a computer&#10;&#10;Description automatically generated">
            <a:extLst>
              <a:ext uri="{FF2B5EF4-FFF2-40B4-BE49-F238E27FC236}">
                <a16:creationId xmlns:a16="http://schemas.microsoft.com/office/drawing/2014/main" id="{310198DE-8D0B-D235-58EF-D2CCD3BE5502}"/>
              </a:ext>
            </a:extLst>
          </p:cNvPr>
          <p:cNvPicPr>
            <a:picLocks noChangeAspect="1"/>
          </p:cNvPicPr>
          <p:nvPr/>
        </p:nvPicPr>
        <p:blipFill>
          <a:blip r:embed="rId2"/>
          <a:stretch>
            <a:fillRect/>
          </a:stretch>
        </p:blipFill>
        <p:spPr>
          <a:xfrm>
            <a:off x="2143432" y="688313"/>
            <a:ext cx="7905135" cy="3493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781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15</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1923239" y="5302690"/>
            <a:ext cx="10998501" cy="12535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Also , you will be able to add a role to identities in the </a:t>
            </a:r>
            <a:r>
              <a:rPr lang="en-US" sz="2000" dirty="0" err="1"/>
              <a:t>Add_Role</a:t>
            </a:r>
            <a:r>
              <a:rPr lang="en-US" sz="2000" dirty="0"/>
              <a:t> page.</a:t>
            </a:r>
          </a:p>
        </p:txBody>
      </p:sp>
      <p:pic>
        <p:nvPicPr>
          <p:cNvPr id="3" name="Picture 2" descr="A screenshot of a computer&#10;&#10;Description automatically generated">
            <a:extLst>
              <a:ext uri="{FF2B5EF4-FFF2-40B4-BE49-F238E27FC236}">
                <a16:creationId xmlns:a16="http://schemas.microsoft.com/office/drawing/2014/main" id="{97365255-373D-D547-A5EE-B4A3E10FAE7E}"/>
              </a:ext>
            </a:extLst>
          </p:cNvPr>
          <p:cNvPicPr>
            <a:picLocks noChangeAspect="1"/>
          </p:cNvPicPr>
          <p:nvPr/>
        </p:nvPicPr>
        <p:blipFill>
          <a:blip r:embed="rId2"/>
          <a:stretch>
            <a:fillRect/>
          </a:stretch>
        </p:blipFill>
        <p:spPr>
          <a:xfrm>
            <a:off x="1923239" y="688313"/>
            <a:ext cx="9035845" cy="3936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719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16</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1823884" y="5577321"/>
            <a:ext cx="8544232" cy="118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just">
              <a:lnSpc>
                <a:spcPct val="107000"/>
              </a:lnSpc>
              <a:spcBef>
                <a:spcPts val="0"/>
              </a:spcBef>
              <a:spcAft>
                <a:spcPts val="800"/>
              </a:spcAft>
              <a:buNone/>
            </a:pPr>
            <a:r>
              <a:rPr lang="en-US" sz="2000" kern="100" dirty="0">
                <a:latin typeface="+mj-lt"/>
                <a:cs typeface="Arial" panose="020B0604020202020204" pitchFamily="34" charset="0"/>
              </a:rPr>
              <a:t>In the </a:t>
            </a:r>
            <a:r>
              <a:rPr lang="en-US" sz="2000" kern="100" dirty="0" err="1">
                <a:latin typeface="+mj-lt"/>
                <a:cs typeface="Arial" panose="020B0604020202020204" pitchFamily="34" charset="0"/>
              </a:rPr>
              <a:t>ExistingRoles</a:t>
            </a:r>
            <a:r>
              <a:rPr lang="en-US" sz="2000" kern="100" dirty="0">
                <a:latin typeface="+mj-lt"/>
                <a:cs typeface="Arial" panose="020B0604020202020204" pitchFamily="34" charset="0"/>
              </a:rPr>
              <a:t> page , you will see the roles that already exist.</a:t>
            </a:r>
            <a:endParaRPr lang="en-US" sz="2000" dirty="0"/>
          </a:p>
          <a:p>
            <a:pPr lvl="1" indent="0" algn="just">
              <a:lnSpc>
                <a:spcPct val="107000"/>
              </a:lnSpc>
              <a:spcBef>
                <a:spcPts val="0"/>
              </a:spcBef>
              <a:spcAft>
                <a:spcPts val="800"/>
              </a:spcAft>
              <a:buNone/>
            </a:pPr>
            <a:endParaRPr lang="en-US" sz="1800" dirty="0"/>
          </a:p>
        </p:txBody>
      </p:sp>
      <p:pic>
        <p:nvPicPr>
          <p:cNvPr id="3" name="Picture 2">
            <a:extLst>
              <a:ext uri="{FF2B5EF4-FFF2-40B4-BE49-F238E27FC236}">
                <a16:creationId xmlns:a16="http://schemas.microsoft.com/office/drawing/2014/main" id="{A950A5C2-230E-0D80-5663-296632C1A197}"/>
              </a:ext>
            </a:extLst>
          </p:cNvPr>
          <p:cNvPicPr>
            <a:picLocks noChangeAspect="1"/>
          </p:cNvPicPr>
          <p:nvPr/>
        </p:nvPicPr>
        <p:blipFill>
          <a:blip r:embed="rId2"/>
          <a:stretch>
            <a:fillRect/>
          </a:stretch>
        </p:blipFill>
        <p:spPr>
          <a:xfrm>
            <a:off x="2163097" y="688313"/>
            <a:ext cx="8544232" cy="3761035"/>
          </a:xfrm>
          <a:prstGeom prst="rect">
            <a:avLst/>
          </a:prstGeom>
        </p:spPr>
      </p:pic>
    </p:spTree>
    <p:extLst>
      <p:ext uri="{BB962C8B-B14F-4D97-AF65-F5344CB8AC3E}">
        <p14:creationId xmlns:p14="http://schemas.microsoft.com/office/powerpoint/2010/main" val="159531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17</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2214156" y="5267280"/>
            <a:ext cx="7763688" cy="813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dirty="0"/>
              <a:t>This page will be shown when adding a new match.</a:t>
            </a:r>
          </a:p>
        </p:txBody>
      </p:sp>
      <p:pic>
        <p:nvPicPr>
          <p:cNvPr id="3" name="Picture 2">
            <a:extLst>
              <a:ext uri="{FF2B5EF4-FFF2-40B4-BE49-F238E27FC236}">
                <a16:creationId xmlns:a16="http://schemas.microsoft.com/office/drawing/2014/main" id="{B6C83B0E-E2B3-3BAB-E6D3-FD80FD6378B5}"/>
              </a:ext>
            </a:extLst>
          </p:cNvPr>
          <p:cNvPicPr>
            <a:picLocks noChangeAspect="1"/>
          </p:cNvPicPr>
          <p:nvPr/>
        </p:nvPicPr>
        <p:blipFill>
          <a:blip r:embed="rId2"/>
          <a:stretch>
            <a:fillRect/>
          </a:stretch>
        </p:blipFill>
        <p:spPr>
          <a:xfrm>
            <a:off x="1818968" y="688313"/>
            <a:ext cx="8396748" cy="3551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606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18</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1816023" y="5365602"/>
            <a:ext cx="8306385" cy="813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dirty="0"/>
              <a:t>This window will be displayed if you wanted to delete a match.</a:t>
            </a:r>
          </a:p>
        </p:txBody>
      </p:sp>
      <p:pic>
        <p:nvPicPr>
          <p:cNvPr id="3" name="Picture 2">
            <a:extLst>
              <a:ext uri="{FF2B5EF4-FFF2-40B4-BE49-F238E27FC236}">
                <a16:creationId xmlns:a16="http://schemas.microsoft.com/office/drawing/2014/main" id="{540CF023-7D6D-651E-DBDC-182A45E5086A}"/>
              </a:ext>
            </a:extLst>
          </p:cNvPr>
          <p:cNvPicPr>
            <a:picLocks noChangeAspect="1"/>
          </p:cNvPicPr>
          <p:nvPr/>
        </p:nvPicPr>
        <p:blipFill>
          <a:blip r:embed="rId2"/>
          <a:stretch>
            <a:fillRect/>
          </a:stretch>
        </p:blipFill>
        <p:spPr>
          <a:xfrm>
            <a:off x="1177948" y="438912"/>
            <a:ext cx="9836104" cy="3975648"/>
          </a:xfrm>
          <a:prstGeom prst="rect">
            <a:avLst/>
          </a:prstGeom>
        </p:spPr>
      </p:pic>
    </p:spTree>
    <p:extLst>
      <p:ext uri="{BB962C8B-B14F-4D97-AF65-F5344CB8AC3E}">
        <p14:creationId xmlns:p14="http://schemas.microsoft.com/office/powerpoint/2010/main" val="46893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a:solidFill>
                  <a:schemeClr val="tx2"/>
                </a:solidFill>
                <a:latin typeface="Arial" panose="020B0604020202020204" pitchFamily="34" charset="0"/>
                <a:cs typeface="Arial" panose="020B0604020202020204" pitchFamily="34" charset="0"/>
              </a:rPr>
              <a:t>Technologies</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19</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411480" y="2911718"/>
            <a:ext cx="2077043" cy="704088"/>
          </a:xfrm>
        </p:spPr>
        <p:txBody>
          <a:bodyPr/>
          <a:lstStyle/>
          <a:p>
            <a:r>
              <a:rPr lang="en-US" dirty="0">
                <a:latin typeface="Arial" panose="020B0604020202020204" pitchFamily="34" charset="0"/>
                <a:cs typeface="Arial" panose="020B0604020202020204" pitchFamily="34" charset="0"/>
              </a:rPr>
              <a:t>Backend-Side</a:t>
            </a:r>
            <a:endParaRPr lang="en-US" sz="2200" b="1" dirty="0">
              <a:solidFill>
                <a:schemeClr val="tx2"/>
              </a:solidFill>
              <a:latin typeface="Arial" panose="020B0604020202020204" pitchFamily="34" charset="0"/>
              <a:cs typeface="Arial" panose="020B0604020202020204" pitchFamily="34" charset="0"/>
            </a:endParaRPr>
          </a:p>
          <a:p>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411480" y="4087368"/>
            <a:ext cx="2077043" cy="824791"/>
          </a:xfrm>
        </p:spPr>
        <p:txBody>
          <a:bodyPr/>
          <a:lstStyle/>
          <a:p>
            <a:pPr marL="342900" indent="-342900">
              <a:lnSpc>
                <a:spcPct val="150000"/>
              </a:lnSpc>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rPr>
              <a:t>ASP.NET Core MVC</a:t>
            </a:r>
            <a:endParaRPr lang="en-US" sz="1600" dirty="0">
              <a:solidFill>
                <a:schemeClr val="tx2"/>
              </a:solidFill>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a:xfrm>
            <a:off x="2758440" y="2910903"/>
            <a:ext cx="2235877" cy="704088"/>
          </a:xfrm>
        </p:spPr>
        <p:txBody>
          <a:bodyPr/>
          <a:lstStyle/>
          <a:p>
            <a:r>
              <a:rPr lang="en-US" dirty="0">
                <a:latin typeface="Arial" panose="020B0604020202020204" pitchFamily="34" charset="0"/>
                <a:cs typeface="Arial" panose="020B0604020202020204" pitchFamily="34" charset="0"/>
              </a:rPr>
              <a:t>Frontend-Side</a:t>
            </a:r>
            <a:endParaRPr lang="en-US" sz="2200" b="1" dirty="0">
              <a:solidFill>
                <a:schemeClr val="tx2"/>
              </a:solidFill>
              <a:latin typeface="Arial" panose="020B0604020202020204" pitchFamily="34" charset="0"/>
              <a:cs typeface="Arial" panose="020B0604020202020204" pitchFamily="34" charset="0"/>
            </a:endParaRPr>
          </a:p>
          <a:p>
            <a:endParaRPr lang="en-US" dirty="0"/>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3004989" y="3900661"/>
            <a:ext cx="1491149" cy="1151467"/>
          </a:xfrm>
        </p:spPr>
        <p:txBody>
          <a:bodyPr/>
          <a:lstStyle/>
          <a:p>
            <a:pPr marL="342900" indent="-342900">
              <a:lnSpc>
                <a:spcPct val="150000"/>
              </a:lnSpc>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HTML</a:t>
            </a:r>
          </a:p>
          <a:p>
            <a:pPr marL="342900" indent="-342900">
              <a:lnSpc>
                <a:spcPct val="150000"/>
              </a:lnSpc>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CSS</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JavaScript</a:t>
            </a:r>
            <a:endParaRPr lang="en-US" sz="1600" dirty="0">
              <a:solidFill>
                <a:schemeClr val="tx2"/>
              </a:solidFill>
            </a:endParaRPr>
          </a:p>
          <a:p>
            <a:endParaRPr lang="en-US" dirty="0"/>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a:xfrm>
            <a:off x="5264234" y="2910903"/>
            <a:ext cx="1487424" cy="704088"/>
          </a:xfrm>
        </p:spPr>
        <p:txBody>
          <a:bodyPr/>
          <a:lstStyle/>
          <a:p>
            <a:r>
              <a:rPr lang="en-US" dirty="0">
                <a:latin typeface="Arial" panose="020B0604020202020204" pitchFamily="34" charset="0"/>
                <a:cs typeface="Arial" panose="020B0604020202020204" pitchFamily="34" charset="0"/>
              </a:rPr>
              <a:t>Database</a:t>
            </a:r>
            <a:endParaRPr lang="en-US" sz="2200" b="1" dirty="0">
              <a:solidFill>
                <a:schemeClr val="tx2"/>
              </a:solidFill>
              <a:latin typeface="Arial" panose="020B0604020202020204" pitchFamily="34" charset="0"/>
              <a:cs typeface="Arial" panose="020B0604020202020204" pitchFamily="34" charset="0"/>
            </a:endParaRPr>
          </a:p>
          <a:p>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4700353" y="3974830"/>
            <a:ext cx="3134699" cy="937329"/>
          </a:xfrm>
        </p:spPr>
        <p:txBody>
          <a:bodyPr/>
          <a:lstStyle/>
          <a:p>
            <a:r>
              <a:rPr lang="en-US" sz="1600" noProof="1">
                <a:solidFill>
                  <a:schemeClr val="tx2"/>
                </a:solidFill>
                <a:latin typeface="Arial" panose="020B0604020202020204" pitchFamily="34" charset="0"/>
                <a:cs typeface="Arial" panose="020B0604020202020204" pitchFamily="34" charset="0"/>
              </a:rPr>
              <a:t>SQL Server (Entity Framework Core).</a:t>
            </a:r>
          </a:p>
          <a:p>
            <a:endParaRPr lang="en-US" dirty="0"/>
          </a:p>
        </p:txBody>
      </p:sp>
      <p:sp>
        <p:nvSpPr>
          <p:cNvPr id="11" name="Text Placeholder 8">
            <a:extLst>
              <a:ext uri="{FF2B5EF4-FFF2-40B4-BE49-F238E27FC236}">
                <a16:creationId xmlns:a16="http://schemas.microsoft.com/office/drawing/2014/main" id="{BFEA2295-6EBF-ADBF-367D-184FC529D2A1}"/>
              </a:ext>
            </a:extLst>
          </p:cNvPr>
          <p:cNvSpPr txBox="1">
            <a:spLocks/>
          </p:cNvSpPr>
          <p:nvPr/>
        </p:nvSpPr>
        <p:spPr>
          <a:xfrm>
            <a:off x="7131472" y="2906268"/>
            <a:ext cx="2235876" cy="70408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Authentication</a:t>
            </a:r>
          </a:p>
          <a:p>
            <a:endParaRPr lang="en-US" dirty="0"/>
          </a:p>
        </p:txBody>
      </p:sp>
      <p:sp>
        <p:nvSpPr>
          <p:cNvPr id="12" name="Text Placeholder 8">
            <a:extLst>
              <a:ext uri="{FF2B5EF4-FFF2-40B4-BE49-F238E27FC236}">
                <a16:creationId xmlns:a16="http://schemas.microsoft.com/office/drawing/2014/main" id="{69B7050A-3F9E-B45E-65D8-4ABE36945449}"/>
              </a:ext>
            </a:extLst>
          </p:cNvPr>
          <p:cNvSpPr txBox="1">
            <a:spLocks/>
          </p:cNvSpPr>
          <p:nvPr/>
        </p:nvSpPr>
        <p:spPr>
          <a:xfrm>
            <a:off x="9922426" y="2973335"/>
            <a:ext cx="2235875" cy="70408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Development Tools</a:t>
            </a:r>
          </a:p>
          <a:p>
            <a:endParaRPr lang="en-US" dirty="0"/>
          </a:p>
        </p:txBody>
      </p:sp>
      <p:sp>
        <p:nvSpPr>
          <p:cNvPr id="13" name="Text Placeholder 6">
            <a:extLst>
              <a:ext uri="{FF2B5EF4-FFF2-40B4-BE49-F238E27FC236}">
                <a16:creationId xmlns:a16="http://schemas.microsoft.com/office/drawing/2014/main" id="{20220ED6-2AD7-0C5B-2537-3CC12F6A0A1D}"/>
              </a:ext>
            </a:extLst>
          </p:cNvPr>
          <p:cNvSpPr txBox="1">
            <a:spLocks/>
          </p:cNvSpPr>
          <p:nvPr/>
        </p:nvSpPr>
        <p:spPr>
          <a:xfrm>
            <a:off x="7131472" y="3970195"/>
            <a:ext cx="3282696" cy="975260"/>
          </a:xfrm>
          <a:prstGeom prst="rect">
            <a:avLst/>
          </a:prstGeom>
        </p:spPr>
        <p:txBody>
          <a:bodyPr vert="horz" lIns="91440" tIns="45720" rIns="91440" bIns="45720" numCol="1" spcCol="9144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800" dirty="0">
                <a:latin typeface="Times New Roman" panose="02020603050405020304" pitchFamily="18" charset="0"/>
                <a:ea typeface="Aptos" panose="020B0004020202020204" pitchFamily="34" charset="0"/>
              </a:rPr>
              <a:t>ASP.NET Core Identity</a:t>
            </a:r>
            <a:endParaRPr lang="en-US" dirty="0">
              <a:latin typeface="Arial" panose="020B0604020202020204" pitchFamily="34" charset="0"/>
              <a:cs typeface="Arial" panose="020B0604020202020204" pitchFamily="34" charset="0"/>
            </a:endParaRPr>
          </a:p>
        </p:txBody>
      </p:sp>
      <p:sp>
        <p:nvSpPr>
          <p:cNvPr id="14" name="Text Placeholder 6">
            <a:extLst>
              <a:ext uri="{FF2B5EF4-FFF2-40B4-BE49-F238E27FC236}">
                <a16:creationId xmlns:a16="http://schemas.microsoft.com/office/drawing/2014/main" id="{007F14C2-5A21-9FF2-73C3-F0398BF35F4A}"/>
              </a:ext>
            </a:extLst>
          </p:cNvPr>
          <p:cNvSpPr txBox="1">
            <a:spLocks/>
          </p:cNvSpPr>
          <p:nvPr/>
        </p:nvSpPr>
        <p:spPr>
          <a:xfrm>
            <a:off x="9847747" y="3955864"/>
            <a:ext cx="3282696" cy="975260"/>
          </a:xfrm>
          <a:prstGeom prst="rect">
            <a:avLst/>
          </a:prstGeom>
        </p:spPr>
        <p:txBody>
          <a:bodyPr vert="horz" lIns="91440" tIns="45720" rIns="91440" bIns="45720" numCol="1" spcCol="9144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800" dirty="0">
                <a:latin typeface="Times New Roman" panose="02020603050405020304" pitchFamily="18" charset="0"/>
                <a:ea typeface="Aptos" panose="020B0004020202020204" pitchFamily="34" charset="0"/>
              </a:rPr>
              <a:t>Visual Studio Code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61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91886" y="2753248"/>
            <a:ext cx="4728754" cy="2331070"/>
          </a:xfrm>
        </p:spPr>
        <p:txBody>
          <a:bodyPr/>
          <a:lstStyle/>
          <a:p>
            <a:pPr marL="0" marR="0">
              <a:lnSpc>
                <a:spcPct val="107000"/>
              </a:lnSpc>
              <a:spcBef>
                <a:spcPts val="0"/>
              </a:spcBef>
              <a:spcAft>
                <a:spcPts val="800"/>
              </a:spcAft>
            </a:pPr>
            <a:r>
              <a:rPr lang="en-US" sz="2800" b="1" kern="100" dirty="0">
                <a:solidFill>
                  <a:srgbClr val="C00000"/>
                </a:solidFill>
                <a:effectLst/>
                <a:latin typeface="+mj-lt"/>
                <a:ea typeface="Aptos" panose="020B0004020202020204" pitchFamily="34" charset="0"/>
                <a:cs typeface="Arial" panose="020B0604020202020204" pitchFamily="34" charset="0"/>
              </a:rPr>
              <a:t>Team Members:</a:t>
            </a:r>
            <a:endParaRPr lang="en-US" sz="2800" kern="100" dirty="0">
              <a:effectLst/>
              <a:latin typeface="+mj-lt"/>
              <a:ea typeface="Aptos" panose="020B0004020202020204" pitchFamily="34" charset="0"/>
              <a:cs typeface="Arial" panose="020B0604020202020204" pitchFamily="34" charset="0"/>
            </a:endParaRPr>
          </a:p>
          <a:p>
            <a:pPr marL="745236" lvl="1" indent="-342900">
              <a:lnSpc>
                <a:spcPct val="107000"/>
              </a:lnSpc>
              <a:spcAft>
                <a:spcPts val="800"/>
              </a:spcAft>
              <a:buSzPts val="1000"/>
              <a:buFont typeface="Symbol" panose="05050102010706020507" pitchFamily="18" charset="2"/>
              <a:buChar char=""/>
              <a:tabLst>
                <a:tab pos="742950" algn="l"/>
              </a:tabLst>
            </a:pPr>
            <a:r>
              <a:rPr lang="en-US" sz="1800" b="1" kern="100" dirty="0">
                <a:effectLst/>
                <a:latin typeface="+mj-lt"/>
                <a:ea typeface="Aptos" panose="020B0004020202020204" pitchFamily="34" charset="0"/>
                <a:cs typeface="Arial" panose="020B0604020202020204" pitchFamily="34" charset="0"/>
              </a:rPr>
              <a:t>Eman Ahmed Khattab</a:t>
            </a:r>
            <a:endParaRPr lang="en-US" sz="1800" kern="100" dirty="0">
              <a:effectLst/>
              <a:latin typeface="+mj-lt"/>
              <a:ea typeface="Aptos" panose="020B0004020202020204" pitchFamily="34" charset="0"/>
              <a:cs typeface="Arial" panose="020B0604020202020204" pitchFamily="34" charset="0"/>
            </a:endParaRPr>
          </a:p>
          <a:p>
            <a:pPr marL="745236" lvl="1" indent="-342900">
              <a:lnSpc>
                <a:spcPct val="107000"/>
              </a:lnSpc>
              <a:spcAft>
                <a:spcPts val="800"/>
              </a:spcAft>
              <a:buSzPts val="1000"/>
              <a:buFont typeface="Symbol" panose="05050102010706020507" pitchFamily="18" charset="2"/>
              <a:buChar char=""/>
              <a:tabLst>
                <a:tab pos="742950" algn="l"/>
              </a:tabLst>
            </a:pPr>
            <a:r>
              <a:rPr lang="en-US" sz="1800" b="1" kern="100" dirty="0">
                <a:effectLst/>
                <a:latin typeface="+mj-lt"/>
                <a:ea typeface="Aptos" panose="020B0004020202020204" pitchFamily="34" charset="0"/>
                <a:cs typeface="Arial" panose="020B0604020202020204" pitchFamily="34" charset="0"/>
              </a:rPr>
              <a:t>Rana Ibrahim Farag</a:t>
            </a:r>
            <a:endParaRPr lang="en-US" sz="1800" kern="100" dirty="0">
              <a:effectLst/>
              <a:latin typeface="+mj-lt"/>
              <a:ea typeface="Aptos" panose="020B0004020202020204" pitchFamily="34" charset="0"/>
              <a:cs typeface="Arial" panose="020B0604020202020204" pitchFamily="34" charset="0"/>
            </a:endParaRPr>
          </a:p>
          <a:p>
            <a:pPr marL="745236" lvl="1" indent="-342900">
              <a:lnSpc>
                <a:spcPct val="107000"/>
              </a:lnSpc>
              <a:spcAft>
                <a:spcPts val="800"/>
              </a:spcAft>
              <a:buSzPts val="1000"/>
              <a:buFont typeface="Symbol" panose="05050102010706020507" pitchFamily="18" charset="2"/>
              <a:buChar char=""/>
              <a:tabLst>
                <a:tab pos="742950" algn="l"/>
              </a:tabLst>
            </a:pPr>
            <a:r>
              <a:rPr lang="en-US" sz="1800" b="1" kern="100" dirty="0" err="1">
                <a:effectLst/>
                <a:latin typeface="+mj-lt"/>
                <a:ea typeface="Aptos" panose="020B0004020202020204" pitchFamily="34" charset="0"/>
                <a:cs typeface="Arial" panose="020B0604020202020204" pitchFamily="34" charset="0"/>
              </a:rPr>
              <a:t>Shrouk</a:t>
            </a:r>
            <a:r>
              <a:rPr lang="en-US" sz="1800" b="1" kern="100" dirty="0">
                <a:effectLst/>
                <a:latin typeface="+mj-lt"/>
                <a:ea typeface="Aptos" panose="020B0004020202020204" pitchFamily="34" charset="0"/>
                <a:cs typeface="Arial" panose="020B0604020202020204" pitchFamily="34" charset="0"/>
              </a:rPr>
              <a:t> Khaled Alfaki</a:t>
            </a:r>
            <a:endParaRPr lang="en-US" sz="1800" kern="100" dirty="0">
              <a:effectLst/>
              <a:latin typeface="+mj-lt"/>
              <a:ea typeface="Aptos" panose="020B0004020202020204" pitchFamily="34" charset="0"/>
              <a:cs typeface="Arial" panose="020B0604020202020204" pitchFamily="34" charset="0"/>
            </a:endParaRPr>
          </a:p>
          <a:p>
            <a:pPr marL="459486" marR="0" indent="0">
              <a:lnSpc>
                <a:spcPct val="107000"/>
              </a:lnSpc>
              <a:spcBef>
                <a:spcPts val="0"/>
              </a:spcBef>
              <a:spcAft>
                <a:spcPts val="800"/>
              </a:spcAft>
              <a:buNone/>
            </a:pPr>
            <a:r>
              <a:rPr lang="en-US" sz="1800" b="1" kern="100" dirty="0">
                <a:effectLst/>
                <a:latin typeface="+mj-lt"/>
                <a:ea typeface="Aptos" panose="020B0004020202020204" pitchFamily="34" charset="0"/>
                <a:cs typeface="Arial" panose="020B0604020202020204" pitchFamily="34" charset="0"/>
              </a:rPr>
              <a:t> </a:t>
            </a:r>
            <a:endParaRPr lang="en-US" sz="1800" kern="100" dirty="0">
              <a:effectLst/>
              <a:latin typeface="+mj-lt"/>
              <a:ea typeface="Aptos" panose="020B0004020202020204" pitchFamily="34" charset="0"/>
              <a:cs typeface="Arial" panose="020B0604020202020204" pitchFamily="34" charset="0"/>
            </a:endParaRPr>
          </a:p>
          <a:p>
            <a:endParaRPr lang="en-US"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9" name="Text Placeholder 4">
            <a:extLst>
              <a:ext uri="{FF2B5EF4-FFF2-40B4-BE49-F238E27FC236}">
                <a16:creationId xmlns:a16="http://schemas.microsoft.com/office/drawing/2014/main" id="{A7AE05E8-D6E9-924E-7D24-0243E4FBADE4}"/>
              </a:ext>
            </a:extLst>
          </p:cNvPr>
          <p:cNvSpPr txBox="1">
            <a:spLocks/>
          </p:cNvSpPr>
          <p:nvPr/>
        </p:nvSpPr>
        <p:spPr>
          <a:xfrm>
            <a:off x="6390350" y="2753248"/>
            <a:ext cx="4728754" cy="233107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Aft>
                <a:spcPts val="800"/>
              </a:spcAft>
            </a:pPr>
            <a:r>
              <a:rPr lang="en-US" sz="2800" b="1" kern="100" dirty="0">
                <a:solidFill>
                  <a:srgbClr val="C00000"/>
                </a:solidFill>
                <a:latin typeface="+mj-lt"/>
                <a:ea typeface="Aptos" panose="020B0004020202020204" pitchFamily="34" charset="0"/>
                <a:cs typeface="Arial" panose="020B0604020202020204" pitchFamily="34" charset="0"/>
              </a:rPr>
              <a:t>With the supervision of:</a:t>
            </a:r>
          </a:p>
          <a:p>
            <a:pPr marL="745236" lvl="1" indent="-342900">
              <a:lnSpc>
                <a:spcPct val="107000"/>
              </a:lnSpc>
              <a:spcAft>
                <a:spcPts val="800"/>
              </a:spcAft>
              <a:buSzPts val="1000"/>
              <a:buFont typeface="Symbol" panose="05050102010706020507" pitchFamily="18" charset="2"/>
              <a:buChar char=""/>
              <a:tabLst>
                <a:tab pos="742950" algn="l"/>
              </a:tabLst>
            </a:pPr>
            <a:r>
              <a:rPr lang="en-US" sz="1800" b="1" kern="100" dirty="0">
                <a:latin typeface="+mj-lt"/>
                <a:ea typeface="Aptos" panose="020B0004020202020204" pitchFamily="34" charset="0"/>
                <a:cs typeface="Arial" panose="020B0604020202020204" pitchFamily="34" charset="0"/>
              </a:rPr>
              <a:t>Eng. </a:t>
            </a:r>
            <a:r>
              <a:rPr lang="en-US" sz="1800" b="1" kern="100" dirty="0" err="1">
                <a:latin typeface="+mj-lt"/>
                <a:ea typeface="Aptos" panose="020B0004020202020204" pitchFamily="34" charset="0"/>
                <a:cs typeface="Arial" panose="020B0604020202020204" pitchFamily="34" charset="0"/>
              </a:rPr>
              <a:t>Gehad</a:t>
            </a:r>
            <a:r>
              <a:rPr lang="en-US" sz="1800" b="1" kern="100" dirty="0">
                <a:latin typeface="+mj-lt"/>
                <a:ea typeface="Aptos" panose="020B0004020202020204" pitchFamily="34" charset="0"/>
                <a:cs typeface="Arial" panose="020B0604020202020204" pitchFamily="34" charset="0"/>
              </a:rPr>
              <a:t> Abdo</a:t>
            </a:r>
            <a:endParaRPr lang="en-US" sz="1800" kern="100" dirty="0">
              <a:effectLst/>
              <a:latin typeface="+mj-lt"/>
              <a:ea typeface="Aptos" panose="020B0004020202020204" pitchFamily="34" charset="0"/>
              <a:cs typeface="Arial" panose="020B0604020202020204" pitchFamily="34" charset="0"/>
            </a:endParaRPr>
          </a:p>
          <a:p>
            <a:endParaRPr lang="en-US" dirty="0"/>
          </a:p>
        </p:txBody>
      </p:sp>
      <p:sp>
        <p:nvSpPr>
          <p:cNvPr id="10" name="Title 1">
            <a:extLst>
              <a:ext uri="{FF2B5EF4-FFF2-40B4-BE49-F238E27FC236}">
                <a16:creationId xmlns:a16="http://schemas.microsoft.com/office/drawing/2014/main" id="{83431D06-E293-C2A6-6340-18CABE7C4CB3}"/>
              </a:ext>
            </a:extLst>
          </p:cNvPr>
          <p:cNvSpPr>
            <a:spLocks noGrp="1"/>
          </p:cNvSpPr>
          <p:nvPr>
            <p:ph type="title"/>
          </p:nvPr>
        </p:nvSpPr>
        <p:spPr>
          <a:xfrm>
            <a:off x="678426" y="1120877"/>
            <a:ext cx="9114798" cy="1046251"/>
          </a:xfrm>
        </p:spPr>
        <p:txBody>
          <a:bodyPr/>
          <a:lstStyle/>
          <a:p>
            <a:r>
              <a:rPr lang="en-US" b="1" kern="100" dirty="0">
                <a:effectLst/>
                <a:ea typeface="Aptos" panose="020B0004020202020204" pitchFamily="34" charset="0"/>
                <a:cs typeface="Arial" panose="020B0604020202020204" pitchFamily="34" charset="0"/>
              </a:rPr>
              <a:t>Ticket Booking System</a:t>
            </a:r>
            <a:br>
              <a:rPr lang="en-US" kern="100" dirty="0">
                <a:effectLst/>
                <a:ea typeface="Aptos" panose="020B00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397919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993058" y="2182763"/>
            <a:ext cx="8005326" cy="1966450"/>
          </a:xfrm>
        </p:spPr>
        <p:txBody>
          <a:bodyPr/>
          <a:lstStyle/>
          <a:p>
            <a:r>
              <a:rPr lang="en-US" dirty="0"/>
              <a:t>Thank You</a:t>
            </a:r>
          </a:p>
        </p:txBody>
      </p:sp>
    </p:spTree>
    <p:extLst>
      <p:ext uri="{BB962C8B-B14F-4D97-AF65-F5344CB8AC3E}">
        <p14:creationId xmlns:p14="http://schemas.microsoft.com/office/powerpoint/2010/main" val="22623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411480" y="1353312"/>
            <a:ext cx="4846320" cy="1682749"/>
          </a:xfrm>
        </p:spPr>
        <p:txBody>
          <a:bodyPr/>
          <a:lstStyle/>
          <a:p>
            <a:r>
              <a:rPr lang="en-US" dirty="0"/>
              <a:t>SUMMARY</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a:xfrm>
            <a:off x="5781368" y="1353310"/>
            <a:ext cx="5642634" cy="3002379"/>
          </a:xfrm>
        </p:spPr>
        <p:txBody>
          <a:bodyPr/>
          <a:lstStyle/>
          <a:p>
            <a:pPr marL="0" indent="0">
              <a:buNone/>
            </a:pPr>
            <a:r>
              <a:rPr lang="en-US" sz="1800" b="0" kern="100" spc="300" dirty="0">
                <a:effectLst/>
                <a:latin typeface="+mj-lt"/>
                <a:ea typeface="Aptos" panose="020B0004020202020204" pitchFamily="34" charset="0"/>
                <a:cs typeface="Arial" panose="020B0604020202020204" pitchFamily="34" charset="0"/>
              </a:rPr>
              <a:t>The Online Ticket Booking System provides an effective solution for users to manage ticket bookings for matches while allowing admins to control event details efficiently. The project has strengthened our skills in ASP.NET Core MVC development and provided insights into user experience design.</a:t>
            </a:r>
          </a:p>
          <a:p>
            <a:pPr marL="0" indent="0">
              <a:buNone/>
            </a:pPr>
            <a:endParaRPr lang="en-US" sz="1800"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61635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dirty="0"/>
              <a:t>Objectives</a:t>
            </a:r>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a:xfrm>
            <a:off x="424753" y="1202289"/>
            <a:ext cx="4754880" cy="1682750"/>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800" kern="100" spc="300" dirty="0">
                <a:effectLst/>
                <a:latin typeface="+mj-lt"/>
                <a:ea typeface="Aptos" panose="020B0004020202020204" pitchFamily="34" charset="0"/>
                <a:cs typeface="Arial" panose="020B0604020202020204" pitchFamily="34" charset="0"/>
              </a:rPr>
              <a:t>To create an intuitive platform for users to view and book tickets for matches.</a:t>
            </a:r>
          </a:p>
          <a:p>
            <a:pPr marL="342900" marR="0" lvl="0" indent="-342900">
              <a:lnSpc>
                <a:spcPct val="107000"/>
              </a:lnSpc>
              <a:spcBef>
                <a:spcPts val="0"/>
              </a:spcBef>
              <a:spcAft>
                <a:spcPts val="0"/>
              </a:spcAft>
              <a:buFont typeface="Symbol" panose="05050102010706020507" pitchFamily="18" charset="2"/>
              <a:buChar char=""/>
            </a:pPr>
            <a:r>
              <a:rPr lang="en-US" sz="1800" kern="100" spc="300" dirty="0">
                <a:effectLst/>
                <a:latin typeface="+mj-lt"/>
                <a:ea typeface="Aptos" panose="020B0004020202020204" pitchFamily="34" charset="0"/>
                <a:cs typeface="Arial" panose="020B0604020202020204" pitchFamily="34" charset="0"/>
              </a:rPr>
              <a:t>To implement user authentication and role-based access control for admins and regular users.</a:t>
            </a:r>
          </a:p>
          <a:p>
            <a:pPr marL="342900" marR="0" lvl="0" indent="-342900">
              <a:lnSpc>
                <a:spcPct val="107000"/>
              </a:lnSpc>
              <a:spcBef>
                <a:spcPts val="0"/>
              </a:spcBef>
              <a:spcAft>
                <a:spcPts val="0"/>
              </a:spcAft>
              <a:buFont typeface="Symbol" panose="05050102010706020507" pitchFamily="18" charset="2"/>
              <a:buChar char=""/>
            </a:pPr>
            <a:r>
              <a:rPr lang="en-US" sz="1800" kern="100" spc="300" dirty="0">
                <a:effectLst/>
                <a:latin typeface="+mj-lt"/>
                <a:ea typeface="Aptos" panose="020B0004020202020204" pitchFamily="34" charset="0"/>
                <a:cs typeface="Arial" panose="020B0604020202020204" pitchFamily="34" charset="0"/>
              </a:rPr>
              <a:t>To allow admins to manage events (create, update, delete).</a:t>
            </a:r>
          </a:p>
          <a:p>
            <a:pPr marL="342900" marR="0" lvl="0" indent="-342900">
              <a:lnSpc>
                <a:spcPct val="107000"/>
              </a:lnSpc>
              <a:spcBef>
                <a:spcPts val="0"/>
              </a:spcBef>
              <a:spcAft>
                <a:spcPts val="800"/>
              </a:spcAft>
              <a:buFont typeface="Symbol" panose="05050102010706020507" pitchFamily="18" charset="2"/>
              <a:buChar char=""/>
            </a:pPr>
            <a:r>
              <a:rPr lang="en-US" sz="1800" kern="100" spc="300" dirty="0">
                <a:effectLst/>
                <a:latin typeface="+mj-lt"/>
                <a:ea typeface="Aptos" panose="020B0004020202020204" pitchFamily="34" charset="0"/>
                <a:cs typeface="Arial" panose="020B0604020202020204" pitchFamily="34" charset="0"/>
              </a:rPr>
              <a:t>To provide users with personalized experience, including viewing their booking history.</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738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5</a:t>
            </a:fld>
            <a:endParaRPr lang="en-US"/>
          </a:p>
        </p:txBody>
      </p:sp>
      <p:pic>
        <p:nvPicPr>
          <p:cNvPr id="22" name="Picture 21" descr="A screenshot of a phone&#10;&#10;Description automatically generated">
            <a:extLst>
              <a:ext uri="{FF2B5EF4-FFF2-40B4-BE49-F238E27FC236}">
                <a16:creationId xmlns:a16="http://schemas.microsoft.com/office/drawing/2014/main" id="{44863903-D340-1E3A-D7FE-BC91AEFC232F}"/>
              </a:ext>
            </a:extLst>
          </p:cNvPr>
          <p:cNvPicPr>
            <a:picLocks noChangeAspect="1"/>
          </p:cNvPicPr>
          <p:nvPr/>
        </p:nvPicPr>
        <p:blipFill>
          <a:blip r:embed="rId2"/>
          <a:stretch>
            <a:fillRect/>
          </a:stretch>
        </p:blipFill>
        <p:spPr>
          <a:xfrm>
            <a:off x="2089130" y="945587"/>
            <a:ext cx="8516158" cy="3710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1953601" y="5319251"/>
            <a:ext cx="8284798" cy="9192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just">
              <a:lnSpc>
                <a:spcPct val="107000"/>
              </a:lnSpc>
              <a:spcBef>
                <a:spcPts val="0"/>
              </a:spcBef>
              <a:spcAft>
                <a:spcPts val="800"/>
              </a:spcAft>
              <a:buNone/>
            </a:pPr>
            <a:r>
              <a:rPr lang="en-US" sz="2000" kern="100" dirty="0">
                <a:latin typeface="+mj-lt"/>
                <a:ea typeface="Aptos" panose="020B0004020202020204" pitchFamily="34" charset="0"/>
                <a:cs typeface="Arial" panose="020B0604020202020204" pitchFamily="34" charset="0"/>
              </a:rPr>
              <a:t>When running the application, the welcome page will be shown. </a:t>
            </a:r>
            <a:endParaRPr lang="en-US" sz="2000" dirty="0"/>
          </a:p>
          <a:p>
            <a:pPr marL="0" indent="0">
              <a:buNone/>
            </a:pPr>
            <a:endParaRPr lang="en-US" sz="1800" dirty="0"/>
          </a:p>
        </p:txBody>
      </p:sp>
    </p:spTree>
    <p:extLst>
      <p:ext uri="{BB962C8B-B14F-4D97-AF65-F5344CB8AC3E}">
        <p14:creationId xmlns:p14="http://schemas.microsoft.com/office/powerpoint/2010/main" val="412239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2707667" y="5355770"/>
            <a:ext cx="6776666" cy="813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p:txBody>
      </p:sp>
      <p:pic>
        <p:nvPicPr>
          <p:cNvPr id="5" name="Picture 4">
            <a:extLst>
              <a:ext uri="{FF2B5EF4-FFF2-40B4-BE49-F238E27FC236}">
                <a16:creationId xmlns:a16="http://schemas.microsoft.com/office/drawing/2014/main" id="{684F2083-C754-C116-4D15-260099AC0B2E}"/>
              </a:ext>
            </a:extLst>
          </p:cNvPr>
          <p:cNvPicPr>
            <a:picLocks noChangeAspect="1"/>
          </p:cNvPicPr>
          <p:nvPr/>
        </p:nvPicPr>
        <p:blipFill>
          <a:blip r:embed="rId2"/>
          <a:stretch>
            <a:fillRect/>
          </a:stretch>
        </p:blipFill>
        <p:spPr>
          <a:xfrm>
            <a:off x="2707667" y="1077516"/>
            <a:ext cx="7594529" cy="33371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4">
            <a:extLst>
              <a:ext uri="{FF2B5EF4-FFF2-40B4-BE49-F238E27FC236}">
                <a16:creationId xmlns:a16="http://schemas.microsoft.com/office/drawing/2014/main" id="{BC5D9C8A-989F-4AA7-D947-03D7D42A3D56}"/>
              </a:ext>
            </a:extLst>
          </p:cNvPr>
          <p:cNvSpPr txBox="1">
            <a:spLocks/>
          </p:cNvSpPr>
          <p:nvPr/>
        </p:nvSpPr>
        <p:spPr>
          <a:xfrm>
            <a:off x="2707667" y="5355769"/>
            <a:ext cx="6776666" cy="813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When clicking on Register , the client will be registered as a user by default.</a:t>
            </a:r>
          </a:p>
        </p:txBody>
      </p:sp>
    </p:spTree>
    <p:extLst>
      <p:ext uri="{BB962C8B-B14F-4D97-AF65-F5344CB8AC3E}">
        <p14:creationId xmlns:p14="http://schemas.microsoft.com/office/powerpoint/2010/main" val="344758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7</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3054334" y="5395099"/>
            <a:ext cx="6776666" cy="813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After registering, you will find a page with all available matches and you can view more details on each match.</a:t>
            </a:r>
          </a:p>
        </p:txBody>
      </p:sp>
      <p:pic>
        <p:nvPicPr>
          <p:cNvPr id="3" name="Picture 2" descr="A screenshot of a computer screen&#10;&#10;Description automatically generated">
            <a:extLst>
              <a:ext uri="{FF2B5EF4-FFF2-40B4-BE49-F238E27FC236}">
                <a16:creationId xmlns:a16="http://schemas.microsoft.com/office/drawing/2014/main" id="{2FD4B046-2EB6-18DB-5BEB-E2317AD762D7}"/>
              </a:ext>
            </a:extLst>
          </p:cNvPr>
          <p:cNvPicPr>
            <a:picLocks noChangeAspect="1"/>
          </p:cNvPicPr>
          <p:nvPr/>
        </p:nvPicPr>
        <p:blipFill>
          <a:blip r:embed="rId2"/>
          <a:stretch>
            <a:fillRect/>
          </a:stretch>
        </p:blipFill>
        <p:spPr>
          <a:xfrm>
            <a:off x="2100105" y="576072"/>
            <a:ext cx="8685125" cy="3808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886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2035277" y="5083278"/>
            <a:ext cx="8687920" cy="13420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After clicking on the match you want , you can book a ticket if you want.</a:t>
            </a:r>
          </a:p>
        </p:txBody>
      </p:sp>
      <p:pic>
        <p:nvPicPr>
          <p:cNvPr id="3" name="Picture 2" descr="A screen shot of a computer">
            <a:extLst>
              <a:ext uri="{FF2B5EF4-FFF2-40B4-BE49-F238E27FC236}">
                <a16:creationId xmlns:a16="http://schemas.microsoft.com/office/drawing/2014/main" id="{523D4811-EDDC-7222-AE47-1A5943B27AA6}"/>
              </a:ext>
            </a:extLst>
          </p:cNvPr>
          <p:cNvPicPr>
            <a:picLocks noChangeAspect="1"/>
          </p:cNvPicPr>
          <p:nvPr/>
        </p:nvPicPr>
        <p:blipFill>
          <a:blip r:embed="rId2"/>
          <a:stretch>
            <a:fillRect/>
          </a:stretch>
        </p:blipFill>
        <p:spPr>
          <a:xfrm>
            <a:off x="2238389" y="688313"/>
            <a:ext cx="7715222" cy="3361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702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23" name="Content Placeholder 4">
            <a:extLst>
              <a:ext uri="{FF2B5EF4-FFF2-40B4-BE49-F238E27FC236}">
                <a16:creationId xmlns:a16="http://schemas.microsoft.com/office/drawing/2014/main" id="{2B3ABDBC-2113-7422-CB18-E8EF93664267}"/>
              </a:ext>
            </a:extLst>
          </p:cNvPr>
          <p:cNvSpPr txBox="1">
            <a:spLocks/>
          </p:cNvSpPr>
          <p:nvPr/>
        </p:nvSpPr>
        <p:spPr>
          <a:xfrm>
            <a:off x="2707667" y="5355770"/>
            <a:ext cx="6776666" cy="813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shows the confirmation message to book the ticket.</a:t>
            </a:r>
          </a:p>
        </p:txBody>
      </p:sp>
      <p:pic>
        <p:nvPicPr>
          <p:cNvPr id="3" name="Picture 2">
            <a:extLst>
              <a:ext uri="{FF2B5EF4-FFF2-40B4-BE49-F238E27FC236}">
                <a16:creationId xmlns:a16="http://schemas.microsoft.com/office/drawing/2014/main" id="{708D6F62-6248-5DE6-13C2-347E667C2F38}"/>
              </a:ext>
            </a:extLst>
          </p:cNvPr>
          <p:cNvPicPr>
            <a:picLocks noChangeAspect="1"/>
          </p:cNvPicPr>
          <p:nvPr/>
        </p:nvPicPr>
        <p:blipFill>
          <a:blip r:embed="rId2"/>
          <a:stretch>
            <a:fillRect/>
          </a:stretch>
        </p:blipFill>
        <p:spPr>
          <a:xfrm>
            <a:off x="1558413" y="861079"/>
            <a:ext cx="9075174" cy="3939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25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455</Words>
  <Application>Microsoft Office PowerPoint</Application>
  <PresentationFormat>Widescreen</PresentationFormat>
  <Paragraphs>67</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Symbol</vt:lpstr>
      <vt:lpstr>Times New Roman</vt:lpstr>
      <vt:lpstr>Office Theme</vt:lpstr>
      <vt:lpstr>Online Ticket Booking System  </vt:lpstr>
      <vt:lpstr>Ticket Booking System </vt:lpstr>
      <vt:lpstr>SUMMARY</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2024-10-21T17:12:30Z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