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62" r:id="rId10"/>
    <p:sldId id="271" r:id="rId11"/>
    <p:sldId id="268" r:id="rId12"/>
    <p:sldId id="266" r:id="rId13"/>
    <p:sldId id="267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76" autoAdjust="0"/>
  </p:normalViewPr>
  <p:slideViewPr>
    <p:cSldViewPr>
      <p:cViewPr>
        <p:scale>
          <a:sx n="90" d="100"/>
          <a:sy n="90" d="100"/>
        </p:scale>
        <p:origin x="-100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B5B3D-7D3A-4D00-8AF4-1298DA6F770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742F657-E0AA-496C-B0D6-AC9E98432F29}">
      <dgm:prSet phldrT="[نص]" custT="1"/>
      <dgm:spPr>
        <a:solidFill>
          <a:srgbClr val="FFFF00"/>
        </a:solidFill>
        <a:ln>
          <a:solidFill>
            <a:srgbClr val="002060"/>
          </a:solidFill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ar-JO" sz="5400" b="1" dirty="0" smtClean="0">
              <a:solidFill>
                <a:srgbClr val="002060"/>
              </a:solidFill>
            </a:rPr>
            <a:t>الاصابع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ar-JO" sz="3200" dirty="0" smtClean="0">
              <a:solidFill>
                <a:srgbClr val="002060"/>
              </a:solidFill>
            </a:rPr>
            <a:t>اعداد ناتج حسابها من0الى99</a:t>
          </a:r>
          <a:endParaRPr lang="en-US" sz="3200" dirty="0" smtClean="0">
            <a:solidFill>
              <a:srgbClr val="002060"/>
            </a:solidFill>
          </a:endParaRPr>
        </a:p>
      </dgm:t>
    </dgm:pt>
    <dgm:pt modelId="{2CC677FB-62C5-4BC0-B7D7-6F6EBDFDA9CA}" type="parTrans" cxnId="{2BBDC6FA-1EE9-4E0D-AF3F-445F89B202BB}">
      <dgm:prSet/>
      <dgm:spPr/>
      <dgm:t>
        <a:bodyPr/>
        <a:lstStyle/>
        <a:p>
          <a:endParaRPr lang="en-US"/>
        </a:p>
      </dgm:t>
    </dgm:pt>
    <dgm:pt modelId="{6FE5D01F-B451-4F23-887F-39CD0B49763B}" type="sibTrans" cxnId="{2BBDC6FA-1EE9-4E0D-AF3F-445F89B202BB}">
      <dgm:prSet/>
      <dgm:spPr/>
      <dgm:t>
        <a:bodyPr/>
        <a:lstStyle/>
        <a:p>
          <a:endParaRPr lang="en-US"/>
        </a:p>
      </dgm:t>
    </dgm:pt>
    <dgm:pt modelId="{D16AC234-B7AE-4291-A897-26B85844AC17}">
      <dgm:prSet phldrT="[نص]" custT="1"/>
      <dgm:spPr>
        <a:solidFill>
          <a:srgbClr val="FF0000"/>
        </a:solidFill>
        <a:ln>
          <a:solidFill>
            <a:srgbClr val="002060"/>
          </a:solidFill>
        </a:ln>
      </dgm:spPr>
      <dgm:t>
        <a:bodyPr/>
        <a:lstStyle/>
        <a:p>
          <a:r>
            <a:rPr lang="ar-JO" sz="3200" b="1" dirty="0" smtClean="0">
              <a:solidFill>
                <a:srgbClr val="002060"/>
              </a:solidFill>
            </a:rPr>
            <a:t>العداد الصيني</a:t>
          </a:r>
        </a:p>
        <a:p>
          <a:r>
            <a:rPr lang="ar-JO" sz="3200" b="1" dirty="0" smtClean="0">
              <a:solidFill>
                <a:srgbClr val="002060"/>
              </a:solidFill>
            </a:rPr>
            <a:t>او </a:t>
          </a:r>
          <a:r>
            <a:rPr lang="en-US" sz="3200" b="1" dirty="0" smtClean="0">
              <a:solidFill>
                <a:srgbClr val="002060"/>
              </a:solidFill>
            </a:rPr>
            <a:t>(Abacus)</a:t>
          </a:r>
          <a:endParaRPr lang="en-US" sz="6500" b="1" dirty="0">
            <a:solidFill>
              <a:srgbClr val="002060"/>
            </a:solidFill>
          </a:endParaRPr>
        </a:p>
      </dgm:t>
    </dgm:pt>
    <dgm:pt modelId="{64432DE9-AD95-4565-8B2D-16F80F11248E}" type="parTrans" cxnId="{FD500334-0189-4E0A-91BC-336B74930033}">
      <dgm:prSet/>
      <dgm:spPr/>
      <dgm:t>
        <a:bodyPr/>
        <a:lstStyle/>
        <a:p>
          <a:endParaRPr lang="en-US"/>
        </a:p>
      </dgm:t>
    </dgm:pt>
    <dgm:pt modelId="{6F1E466D-543B-426B-8046-91C344D15A52}" type="sibTrans" cxnId="{FD500334-0189-4E0A-91BC-336B74930033}">
      <dgm:prSet/>
      <dgm:spPr/>
      <dgm:t>
        <a:bodyPr/>
        <a:lstStyle/>
        <a:p>
          <a:endParaRPr lang="en-US"/>
        </a:p>
      </dgm:t>
    </dgm:pt>
    <dgm:pt modelId="{D9BC8FD5-0A78-45F2-8CC9-92CACA29933A}">
      <dgm:prSet phldrT="[نص]"/>
      <dgm:spPr>
        <a:solidFill>
          <a:srgbClr val="00B0F0"/>
        </a:solidFill>
        <a:ln>
          <a:solidFill>
            <a:srgbClr val="002060"/>
          </a:solidFill>
        </a:ln>
      </dgm:spPr>
      <dgm:t>
        <a:bodyPr/>
        <a:lstStyle/>
        <a:p>
          <a:r>
            <a:rPr lang="ar-JO" b="1" dirty="0" smtClean="0">
              <a:solidFill>
                <a:srgbClr val="002060"/>
              </a:solidFill>
            </a:rPr>
            <a:t>تخيل العداد </a:t>
          </a:r>
          <a:endParaRPr lang="en-US" b="1" dirty="0">
            <a:solidFill>
              <a:srgbClr val="002060"/>
            </a:solidFill>
          </a:endParaRPr>
        </a:p>
      </dgm:t>
    </dgm:pt>
    <dgm:pt modelId="{FAAA1579-9CF9-4AF2-A40D-18017F7A3942}" type="parTrans" cxnId="{B555411A-CEF5-4594-99AB-E85307676CBC}">
      <dgm:prSet/>
      <dgm:spPr/>
      <dgm:t>
        <a:bodyPr/>
        <a:lstStyle/>
        <a:p>
          <a:endParaRPr lang="en-US"/>
        </a:p>
      </dgm:t>
    </dgm:pt>
    <dgm:pt modelId="{7FCF2B6B-5262-42C6-B0C3-1AE9DC9BD945}" type="sibTrans" cxnId="{B555411A-CEF5-4594-99AB-E85307676CBC}">
      <dgm:prSet/>
      <dgm:spPr/>
      <dgm:t>
        <a:bodyPr/>
        <a:lstStyle/>
        <a:p>
          <a:endParaRPr lang="en-US"/>
        </a:p>
      </dgm:t>
    </dgm:pt>
    <dgm:pt modelId="{552F578B-474D-4AD2-8663-F9ABF45656EE}" type="pres">
      <dgm:prSet presAssocID="{44CB5B3D-7D3A-4D00-8AF4-1298DA6F770E}" presName="Name0" presStyleCnt="0">
        <dgm:presLayoutVars>
          <dgm:dir/>
          <dgm:resizeHandles val="exact"/>
        </dgm:presLayoutVars>
      </dgm:prSet>
      <dgm:spPr/>
    </dgm:pt>
    <dgm:pt modelId="{F0EE68D6-95CD-4D3A-9B25-16E401177E64}" type="pres">
      <dgm:prSet presAssocID="{D742F657-E0AA-496C-B0D6-AC9E98432F29}" presName="node" presStyleLbl="node1" presStyleIdx="0" presStyleCnt="3" custScaleY="105813" custLinFactNeighborX="9754" custLinFactNeighborY="8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3EC16-E30E-46EA-8BD5-20C91C15FC7D}" type="pres">
      <dgm:prSet presAssocID="{6FE5D01F-B451-4F23-887F-39CD0B49763B}" presName="sibTrans" presStyleLbl="sibTrans2D1" presStyleIdx="0" presStyleCnt="2" custScaleX="176024"/>
      <dgm:spPr/>
    </dgm:pt>
    <dgm:pt modelId="{A61B4C64-FA50-4832-B32F-6AE3730F1183}" type="pres">
      <dgm:prSet presAssocID="{6FE5D01F-B451-4F23-887F-39CD0B49763B}" presName="connectorText" presStyleLbl="sibTrans2D1" presStyleIdx="0" presStyleCnt="2"/>
      <dgm:spPr/>
    </dgm:pt>
    <dgm:pt modelId="{99824F26-2AB2-41E8-A0C4-9F4BBA418AE7}" type="pres">
      <dgm:prSet presAssocID="{D16AC234-B7AE-4291-A897-26B85844AC17}" presName="node" presStyleLbl="node1" presStyleIdx="1" presStyleCnt="3" custScaleY="71808" custLinFactNeighborX="6874" custLinFactNeighborY="80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BDB1E-792B-4E37-9CE1-F11FD2F91FEF}" type="pres">
      <dgm:prSet presAssocID="{6F1E466D-543B-426B-8046-91C344D15A52}" presName="sibTrans" presStyleLbl="sibTrans2D1" presStyleIdx="1" presStyleCnt="2" custScaleX="175313"/>
      <dgm:spPr/>
    </dgm:pt>
    <dgm:pt modelId="{0201DFFC-4E33-4090-8361-CDC95B981335}" type="pres">
      <dgm:prSet presAssocID="{6F1E466D-543B-426B-8046-91C344D15A52}" presName="connectorText" presStyleLbl="sibTrans2D1" presStyleIdx="1" presStyleCnt="2"/>
      <dgm:spPr/>
    </dgm:pt>
    <dgm:pt modelId="{C6CA5B38-03FF-4E96-81E8-0C5833977819}" type="pres">
      <dgm:prSet presAssocID="{D9BC8FD5-0A78-45F2-8CC9-92CACA29933A}" presName="node" presStyleLbl="node1" presStyleIdx="2" presStyleCnt="3" custScaleY="47181" custLinFactNeighborX="-3719" custLinFactNeighborY="5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AEFC91-DE0B-4045-A84D-B3A52F720A3E}" type="presOf" srcId="{D9BC8FD5-0A78-45F2-8CC9-92CACA29933A}" destId="{C6CA5B38-03FF-4E96-81E8-0C5833977819}" srcOrd="0" destOrd="0" presId="urn:microsoft.com/office/officeart/2005/8/layout/process1"/>
    <dgm:cxn modelId="{2BBDC6FA-1EE9-4E0D-AF3F-445F89B202BB}" srcId="{44CB5B3D-7D3A-4D00-8AF4-1298DA6F770E}" destId="{D742F657-E0AA-496C-B0D6-AC9E98432F29}" srcOrd="0" destOrd="0" parTransId="{2CC677FB-62C5-4BC0-B7D7-6F6EBDFDA9CA}" sibTransId="{6FE5D01F-B451-4F23-887F-39CD0B49763B}"/>
    <dgm:cxn modelId="{1A9D4C90-0280-4458-AF8B-FF33129E66F9}" type="presOf" srcId="{44CB5B3D-7D3A-4D00-8AF4-1298DA6F770E}" destId="{552F578B-474D-4AD2-8663-F9ABF45656EE}" srcOrd="0" destOrd="0" presId="urn:microsoft.com/office/officeart/2005/8/layout/process1"/>
    <dgm:cxn modelId="{47ABAAF4-58C9-4E15-9BA9-A5272DCA47A6}" type="presOf" srcId="{6FE5D01F-B451-4F23-887F-39CD0B49763B}" destId="{A61B4C64-FA50-4832-B32F-6AE3730F1183}" srcOrd="1" destOrd="0" presId="urn:microsoft.com/office/officeart/2005/8/layout/process1"/>
    <dgm:cxn modelId="{0510563F-C611-4DDA-BFF5-DAEC2425453F}" type="presOf" srcId="{6F1E466D-543B-426B-8046-91C344D15A52}" destId="{748BDB1E-792B-4E37-9CE1-F11FD2F91FEF}" srcOrd="0" destOrd="0" presId="urn:microsoft.com/office/officeart/2005/8/layout/process1"/>
    <dgm:cxn modelId="{3E2CF09A-8B40-4714-BBE7-4606E58F98BE}" type="presOf" srcId="{D742F657-E0AA-496C-B0D6-AC9E98432F29}" destId="{F0EE68D6-95CD-4D3A-9B25-16E401177E64}" srcOrd="0" destOrd="0" presId="urn:microsoft.com/office/officeart/2005/8/layout/process1"/>
    <dgm:cxn modelId="{FD500334-0189-4E0A-91BC-336B74930033}" srcId="{44CB5B3D-7D3A-4D00-8AF4-1298DA6F770E}" destId="{D16AC234-B7AE-4291-A897-26B85844AC17}" srcOrd="1" destOrd="0" parTransId="{64432DE9-AD95-4565-8B2D-16F80F11248E}" sibTransId="{6F1E466D-543B-426B-8046-91C344D15A52}"/>
    <dgm:cxn modelId="{B555411A-CEF5-4594-99AB-E85307676CBC}" srcId="{44CB5B3D-7D3A-4D00-8AF4-1298DA6F770E}" destId="{D9BC8FD5-0A78-45F2-8CC9-92CACA29933A}" srcOrd="2" destOrd="0" parTransId="{FAAA1579-9CF9-4AF2-A40D-18017F7A3942}" sibTransId="{7FCF2B6B-5262-42C6-B0C3-1AE9DC9BD945}"/>
    <dgm:cxn modelId="{D4835B0B-0AB0-4D50-85EA-6C8DB39422BB}" type="presOf" srcId="{6FE5D01F-B451-4F23-887F-39CD0B49763B}" destId="{1AF3EC16-E30E-46EA-8BD5-20C91C15FC7D}" srcOrd="0" destOrd="0" presId="urn:microsoft.com/office/officeart/2005/8/layout/process1"/>
    <dgm:cxn modelId="{C4346C64-75B0-46B7-8B25-1A1F01361240}" type="presOf" srcId="{D16AC234-B7AE-4291-A897-26B85844AC17}" destId="{99824F26-2AB2-41E8-A0C4-9F4BBA418AE7}" srcOrd="0" destOrd="0" presId="urn:microsoft.com/office/officeart/2005/8/layout/process1"/>
    <dgm:cxn modelId="{81C01DBA-2B27-472E-A80C-457445D4DC10}" type="presOf" srcId="{6F1E466D-543B-426B-8046-91C344D15A52}" destId="{0201DFFC-4E33-4090-8361-CDC95B981335}" srcOrd="1" destOrd="0" presId="urn:microsoft.com/office/officeart/2005/8/layout/process1"/>
    <dgm:cxn modelId="{BED01828-3B7D-4F88-96ED-D762B34E0257}" type="presParOf" srcId="{552F578B-474D-4AD2-8663-F9ABF45656EE}" destId="{F0EE68D6-95CD-4D3A-9B25-16E401177E64}" srcOrd="0" destOrd="0" presId="urn:microsoft.com/office/officeart/2005/8/layout/process1"/>
    <dgm:cxn modelId="{DAF51A19-5CB1-40EF-9A1A-D0401A5239C6}" type="presParOf" srcId="{552F578B-474D-4AD2-8663-F9ABF45656EE}" destId="{1AF3EC16-E30E-46EA-8BD5-20C91C15FC7D}" srcOrd="1" destOrd="0" presId="urn:microsoft.com/office/officeart/2005/8/layout/process1"/>
    <dgm:cxn modelId="{1B78D935-759F-4508-9162-31B80263C440}" type="presParOf" srcId="{1AF3EC16-E30E-46EA-8BD5-20C91C15FC7D}" destId="{A61B4C64-FA50-4832-B32F-6AE3730F1183}" srcOrd="0" destOrd="0" presId="urn:microsoft.com/office/officeart/2005/8/layout/process1"/>
    <dgm:cxn modelId="{96591D70-AF22-464C-B740-ACCEECEF2157}" type="presParOf" srcId="{552F578B-474D-4AD2-8663-F9ABF45656EE}" destId="{99824F26-2AB2-41E8-A0C4-9F4BBA418AE7}" srcOrd="2" destOrd="0" presId="urn:microsoft.com/office/officeart/2005/8/layout/process1"/>
    <dgm:cxn modelId="{E96FDB2D-1CFC-4FD2-99FB-0AD7834D5BC7}" type="presParOf" srcId="{552F578B-474D-4AD2-8663-F9ABF45656EE}" destId="{748BDB1E-792B-4E37-9CE1-F11FD2F91FEF}" srcOrd="3" destOrd="0" presId="urn:microsoft.com/office/officeart/2005/8/layout/process1"/>
    <dgm:cxn modelId="{5F162845-B3D3-4FDF-8B3E-1ECD0D91EA62}" type="presParOf" srcId="{748BDB1E-792B-4E37-9CE1-F11FD2F91FEF}" destId="{0201DFFC-4E33-4090-8361-CDC95B981335}" srcOrd="0" destOrd="0" presId="urn:microsoft.com/office/officeart/2005/8/layout/process1"/>
    <dgm:cxn modelId="{89008E19-4399-487D-8A51-046C0CFBE79C}" type="presParOf" srcId="{552F578B-474D-4AD2-8663-F9ABF45656EE}" destId="{C6CA5B38-03FF-4E96-81E8-0C583397781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E68D6-95CD-4D3A-9B25-16E401177E64}">
      <dsp:nvSpPr>
        <dsp:cNvPr id="0" name=""/>
        <dsp:cNvSpPr/>
      </dsp:nvSpPr>
      <dsp:spPr>
        <a:xfrm>
          <a:off x="59535" y="2088236"/>
          <a:ext cx="2333742" cy="2940132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ar-JO" sz="5400" b="1" kern="1200" dirty="0" smtClean="0">
              <a:solidFill>
                <a:srgbClr val="002060"/>
              </a:solidFill>
            </a:rPr>
            <a:t>الاصابع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ar-JO" sz="3200" kern="1200" dirty="0" smtClean="0">
              <a:solidFill>
                <a:srgbClr val="002060"/>
              </a:solidFill>
            </a:rPr>
            <a:t>اعداد ناتج حسابها من0الى99</a:t>
          </a:r>
          <a:endParaRPr lang="en-US" sz="3200" kern="1200" dirty="0" smtClean="0">
            <a:solidFill>
              <a:srgbClr val="002060"/>
            </a:solidFill>
          </a:endParaRPr>
        </a:p>
      </dsp:txBody>
      <dsp:txXfrm>
        <a:off x="127888" y="2156589"/>
        <a:ext cx="2197036" cy="2803426"/>
      </dsp:txXfrm>
    </dsp:sp>
    <dsp:sp modelId="{1AF3EC16-E30E-46EA-8BD5-20C91C15FC7D}">
      <dsp:nvSpPr>
        <dsp:cNvPr id="0" name=""/>
        <dsp:cNvSpPr/>
      </dsp:nvSpPr>
      <dsp:spPr>
        <a:xfrm rot="21577677">
          <a:off x="2437843" y="3258270"/>
          <a:ext cx="856791" cy="578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437845" y="3374588"/>
        <a:ext cx="683161" cy="347260"/>
      </dsp:txXfrm>
    </dsp:sp>
    <dsp:sp modelId="{99824F26-2AB2-41E8-A0C4-9F4BBA418AE7}">
      <dsp:nvSpPr>
        <dsp:cNvPr id="0" name=""/>
        <dsp:cNvSpPr/>
      </dsp:nvSpPr>
      <dsp:spPr>
        <a:xfrm>
          <a:off x="3311649" y="2539552"/>
          <a:ext cx="2333742" cy="1995265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3200" b="1" kern="1200" dirty="0" smtClean="0">
              <a:solidFill>
                <a:srgbClr val="002060"/>
              </a:solidFill>
            </a:rPr>
            <a:t>العداد الصيني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3200" b="1" kern="1200" dirty="0" smtClean="0">
              <a:solidFill>
                <a:srgbClr val="002060"/>
              </a:solidFill>
            </a:rPr>
            <a:t>او </a:t>
          </a:r>
          <a:r>
            <a:rPr lang="en-US" sz="3200" b="1" kern="1200" dirty="0" smtClean="0">
              <a:solidFill>
                <a:srgbClr val="002060"/>
              </a:solidFill>
            </a:rPr>
            <a:t>(Abacus)</a:t>
          </a:r>
          <a:endParaRPr lang="en-US" sz="6500" b="1" kern="1200" dirty="0">
            <a:solidFill>
              <a:srgbClr val="002060"/>
            </a:solidFill>
          </a:endParaRPr>
        </a:p>
      </dsp:txBody>
      <dsp:txXfrm>
        <a:off x="3370088" y="2597991"/>
        <a:ext cx="2216864" cy="1878387"/>
      </dsp:txXfrm>
    </dsp:sp>
    <dsp:sp modelId="{748BDB1E-792B-4E37-9CE1-F11FD2F91FEF}">
      <dsp:nvSpPr>
        <dsp:cNvPr id="0" name=""/>
        <dsp:cNvSpPr/>
      </dsp:nvSpPr>
      <dsp:spPr>
        <a:xfrm rot="21521444">
          <a:off x="5689508" y="3210809"/>
          <a:ext cx="815170" cy="578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5689531" y="3328547"/>
        <a:ext cx="641540" cy="347260"/>
      </dsp:txXfrm>
    </dsp:sp>
    <dsp:sp modelId="{C6CA5B38-03FF-4E96-81E8-0C5833977819}">
      <dsp:nvSpPr>
        <dsp:cNvPr id="0" name=""/>
        <dsp:cNvSpPr/>
      </dsp:nvSpPr>
      <dsp:spPr>
        <a:xfrm>
          <a:off x="6522483" y="2808313"/>
          <a:ext cx="2333742" cy="1310976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4300" b="1" kern="1200" dirty="0" smtClean="0">
              <a:solidFill>
                <a:srgbClr val="002060"/>
              </a:solidFill>
            </a:rPr>
            <a:t>تخيل العداد </a:t>
          </a:r>
          <a:endParaRPr lang="en-US" sz="4300" b="1" kern="1200" dirty="0">
            <a:solidFill>
              <a:srgbClr val="002060"/>
            </a:solidFill>
          </a:endParaRPr>
        </a:p>
      </dsp:txBody>
      <dsp:txXfrm>
        <a:off x="6560880" y="2846710"/>
        <a:ext cx="2256948" cy="1234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28" name="عنصر نائب للتاريخ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عنصر نائب لرقم الشريحة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ar-SA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انقر فوق الأيقونة لإضافة صورة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عنصر نائب للعنوان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3" name="عنصر نائب للنص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4" name="عنصر نائب للتاريخ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B0EDD60-449C-4174-A7CB-A3D5975CC96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عنصر نائب لرقم الشريحة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ar-JO" sz="11500" b="1" dirty="0" smtClean="0">
                <a:solidFill>
                  <a:schemeClr val="tx1"/>
                </a:solidFill>
                <a:cs typeface="Diwani Bent" pitchFamily="2" charset="-78"/>
              </a:rPr>
              <a:t>بسم الله الرحمن الرحيم</a:t>
            </a:r>
            <a:endParaRPr lang="ar-JO" dirty="0" smtClean="0"/>
          </a:p>
          <a:p>
            <a:r>
              <a:rPr lang="ar-JO" sz="9500" dirty="0" smtClean="0">
                <a:latin typeface="Courier New" pitchFamily="49" charset="0"/>
                <a:cs typeface="Led Italic Font" pitchFamily="2" charset="-78"/>
              </a:rPr>
              <a:t>الحساب الذهني</a:t>
            </a:r>
            <a:endParaRPr lang="ar-JO" sz="3000" dirty="0">
              <a:latin typeface="Courier New" pitchFamily="49" charset="0"/>
              <a:cs typeface="Led Italic Font" pitchFamily="2" charset="-78"/>
            </a:endParaRPr>
          </a:p>
          <a:p>
            <a:r>
              <a:rPr lang="ar-JO" sz="3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#منظمة شمس / جهد / جامعة ال البيت </a:t>
            </a:r>
          </a:p>
          <a:p>
            <a:r>
              <a:rPr lang="ar-JO" sz="3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بالإدارة </a:t>
            </a:r>
            <a:r>
              <a:rPr lang="ar-JO" sz="3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و العمل مع المدربين :</a:t>
            </a:r>
          </a:p>
          <a:p>
            <a:r>
              <a:rPr lang="en-US" sz="4400" dirty="0" smtClean="0">
                <a:solidFill>
                  <a:schemeClr val="tx1"/>
                </a:solidFill>
              </a:rPr>
              <a:t>Hala Obeidat and Bashaar Abdul Qaiyume 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ar-JO" dirty="0" smtClean="0">
                <a:solidFill>
                  <a:schemeClr val="tx1"/>
                </a:solidFill>
              </a:rPr>
              <a:t>  </a:t>
            </a:r>
            <a:endParaRPr lang="ar-JO" dirty="0">
              <a:solidFill>
                <a:schemeClr val="tx1"/>
              </a:solidFill>
            </a:endParaRPr>
          </a:p>
          <a:p>
            <a:r>
              <a:rPr lang="ar-JO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759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رسم تخطيطي 3"/>
          <p:cNvGraphicFramePr/>
          <p:nvPr>
            <p:extLst>
              <p:ext uri="{D42A27DB-BD31-4B8C-83A1-F6EECF244321}">
                <p14:modId xmlns:p14="http://schemas.microsoft.com/office/powerpoint/2010/main" val="3611954050"/>
              </p:ext>
            </p:extLst>
          </p:nvPr>
        </p:nvGraphicFramePr>
        <p:xfrm>
          <a:off x="152660" y="116632"/>
          <a:ext cx="8883836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مربع نص 4"/>
          <p:cNvSpPr txBox="1"/>
          <p:nvPr/>
        </p:nvSpPr>
        <p:spPr>
          <a:xfrm>
            <a:off x="0" y="47667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sz="6000" b="1" dirty="0">
                <a:ln w="6350">
                  <a:noFill/>
                </a:ln>
                <a:solidFill>
                  <a:prstClr val="white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+mj-ea"/>
                <a:cs typeface="PT Bold Stars" pitchFamily="2" charset="-78"/>
              </a:rPr>
              <a:t>مراحل تعلم الحساب </a:t>
            </a:r>
            <a:r>
              <a:rPr lang="ar-JO" sz="6000" b="1" dirty="0" smtClean="0">
                <a:ln w="6350">
                  <a:noFill/>
                </a:ln>
                <a:solidFill>
                  <a:prstClr val="white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+mj-ea"/>
                <a:cs typeface="PT Bold Stars" pitchFamily="2" charset="-78"/>
              </a:rPr>
              <a:t>الذهني: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8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-10286"/>
            <a:ext cx="9144000" cy="6868285"/>
          </a:xfrm>
        </p:spPr>
        <p:txBody>
          <a:bodyPr/>
          <a:lstStyle/>
          <a:p>
            <a:r>
              <a:rPr lang="ar-JO" dirty="0" smtClean="0"/>
              <a:t>الحساب الذهني </a:t>
            </a:r>
            <a:br>
              <a:rPr lang="ar-JO" dirty="0" smtClean="0"/>
            </a:br>
            <a:r>
              <a:rPr lang="ar-JO" dirty="0" smtClean="0"/>
              <a:t>كيفية الحساب باستخدام الاصابع :</a:t>
            </a:r>
            <a:br>
              <a:rPr lang="ar-JO" dirty="0" smtClean="0"/>
            </a:br>
            <a:r>
              <a:rPr lang="ar-JO" dirty="0" smtClean="0"/>
              <a:t>وذلك بجعل اليد اليمنى تمثل خانة الاحاد </a:t>
            </a:r>
            <a:r>
              <a:rPr lang="ar-JO" smtClean="0"/>
              <a:t>من الاعداد (0-99) و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9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ar-JO" sz="2000" dirty="0" smtClean="0"/>
              <a:t>       </a:t>
            </a:r>
            <a:r>
              <a:rPr lang="ar-JO" sz="3200" dirty="0" smtClean="0">
                <a:solidFill>
                  <a:schemeClr val="tx1"/>
                </a:solidFill>
                <a:cs typeface="DecoType Thuluth" pitchFamily="2" charset="-78"/>
              </a:rPr>
              <a:t>كيفية العد على الاباكوس </a:t>
            </a:r>
            <a:endParaRPr lang="en-US" sz="6000" dirty="0">
              <a:solidFill>
                <a:schemeClr val="tx1"/>
              </a:solidFill>
              <a:cs typeface="DecoType Thuluth" pitchFamily="2" charset="-78"/>
            </a:endParaRP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8678"/>
            <a:ext cx="3059832" cy="2988273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640" y="1628799"/>
            <a:ext cx="3240360" cy="2664297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36" y="4303974"/>
            <a:ext cx="3624135" cy="2577714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03974"/>
            <a:ext cx="3222104" cy="2588592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2814"/>
            <a:ext cx="2843808" cy="280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5054"/>
            <a:ext cx="2987824" cy="376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40968"/>
            <a:ext cx="3114526" cy="371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3140968"/>
            <a:ext cx="3041651" cy="371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56" y="0"/>
            <a:ext cx="3007780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0"/>
            <a:ext cx="311452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0"/>
            <a:ext cx="3041650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23580"/>
            <a:ext cx="9144000" cy="6834419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             </a:t>
            </a:r>
            <a:r>
              <a:rPr lang="ar-JO" dirty="0" smtClean="0">
                <a:solidFill>
                  <a:schemeClr val="tx1"/>
                </a:solidFill>
              </a:rPr>
              <a:t>      </a:t>
            </a: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T Bold Dusky" pitchFamily="2" charset="-78"/>
              </a:rPr>
              <a:t>فوائد تعلم الحساب الذهني :   </a:t>
            </a:r>
            <a:b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T Bold Dusky" pitchFamily="2" charset="-78"/>
              </a:rPr>
            </a:br>
            <a:r>
              <a:rPr lang="ar-JO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T Bold Dusky" pitchFamily="2" charset="-78"/>
              </a:rPr>
              <a:t> </a:t>
            </a: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1)</a:t>
            </a:r>
            <a:r>
              <a:rPr lang="ar-JO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 </a:t>
            </a: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يساعد على تنمية المهارات الحسابية و الحياتية من خلال سرعة التفكير و رد                     الفعل السليم .</a:t>
            </a:r>
            <a:b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</a:b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2) زيادة معدلات التركيز و الانتباه و الذكاء . </a:t>
            </a:r>
            <a:b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</a:b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3) زيادة المهارات و قدرات الابداعية .</a:t>
            </a:r>
            <a:b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</a:b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4) يزيد القدرة على التخيل  و تقوية الذاكرة التخيلية . </a:t>
            </a:r>
            <a:b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</a:b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5) يرسخ مبدا الالتزام بالوقت و تقدير اهميته بالحياة و .</a:t>
            </a:r>
            <a:b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</a:b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6) تنمية المهارات الحركية باستخدام الاصابع و البصرية و السمعية . </a:t>
            </a:r>
            <a:b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</a:b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7) الثقة بالنفس .</a:t>
            </a:r>
            <a:b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</a:b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8) فتح افاق التفوق العلمي مدى الحياة .</a:t>
            </a:r>
            <a:r>
              <a:rPr lang="ar-JO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/>
            </a:r>
            <a:br>
              <a:rPr lang="ar-JO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</a:b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9) تنشيط شقي الدماغ الايمن و الايسر .  </a:t>
            </a:r>
            <a:b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</a:br>
            <a:r>
              <a:rPr lang="ar-JO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5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8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700" y="0"/>
            <a:ext cx="91393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ar-JO" sz="8000" dirty="0" smtClean="0">
                <a:latin typeface="Papyrus" pitchFamily="66" charset="0"/>
                <a:cs typeface="PT Bold Dusky" pitchFamily="2" charset="-78"/>
              </a:rPr>
              <a:t>ا</a:t>
            </a:r>
            <a:r>
              <a:rPr lang="ar-JO" sz="7200" dirty="0" smtClean="0">
                <a:latin typeface="Papyrus" pitchFamily="66" charset="0"/>
                <a:cs typeface="PT Bold Dusky" pitchFamily="2" charset="-78"/>
              </a:rPr>
              <a:t>لحساب الذهني </a:t>
            </a:r>
          </a:p>
          <a:p>
            <a:pPr marL="0" indent="0" algn="r">
              <a:buNone/>
            </a:pPr>
            <a:r>
              <a:rPr lang="ar-JO" sz="4800" dirty="0" smtClean="0">
                <a:latin typeface="Courier New" pitchFamily="49" charset="0"/>
                <a:cs typeface="Courier New" pitchFamily="49" charset="0"/>
              </a:rPr>
              <a:t>* ما هو الحساب الذهني ؟ </a:t>
            </a:r>
          </a:p>
          <a:p>
            <a:pPr marL="0" indent="0" algn="r">
              <a:buNone/>
            </a:pPr>
            <a:r>
              <a:rPr lang="ar-JO" sz="5400" dirty="0" smtClean="0">
                <a:latin typeface="Arabic Typesetting" pitchFamily="66" charset="-78"/>
                <a:cs typeface="Arabic Typesetting" pitchFamily="66" charset="-78"/>
              </a:rPr>
              <a:t>هو القيام بالعمليات الحسابية من جمع و طرح و غيرها باستخدام الدماغ البشري فحسب , دون اللجوء الى الورق و القلم و بدون اي مساعدة من الآلات الحاسبة او الحواسيب , ويكون ذلك ضمن وقت محدد بحيث لا يتجاوز 10 ثواني . </a:t>
            </a:r>
            <a:r>
              <a:rPr lang="ar-JO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6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ar-JO" sz="3600" dirty="0" smtClean="0"/>
              <a:t>من فضلكم </a:t>
            </a:r>
            <a:r>
              <a:rPr lang="ar-JO" sz="3600" dirty="0" smtClean="0"/>
              <a:t>أصدقائي</a:t>
            </a:r>
            <a:r>
              <a:rPr lang="ar-JO" sz="3600" dirty="0" smtClean="0"/>
              <a:t> </a:t>
            </a:r>
            <a:r>
              <a:rPr lang="ar-JO" sz="3600" dirty="0" smtClean="0"/>
              <a:t>أوجدوا ناتج ما يلي مستخدمون </a:t>
            </a:r>
            <a:endParaRPr lang="ar-JO" sz="3600" dirty="0" smtClean="0"/>
          </a:p>
          <a:p>
            <a:pPr marL="0" indent="0" algn="ctr">
              <a:buNone/>
            </a:pPr>
            <a:r>
              <a:rPr lang="ar-JO" sz="3600" dirty="0" smtClean="0"/>
              <a:t>«</a:t>
            </a:r>
            <a:r>
              <a:rPr lang="ar-JO" sz="3600" dirty="0" smtClean="0"/>
              <a:t>الحساب الذهني»</a:t>
            </a:r>
          </a:p>
          <a:p>
            <a:pPr marL="0" indent="0" algn="ctr">
              <a:buNone/>
            </a:pPr>
            <a:r>
              <a:rPr lang="ar-JO" sz="3600" dirty="0" smtClean="0"/>
              <a:t>2+  2 + 5 - 4 + 1 +  1  +  2 - 9 +  6  +  1 -  2  +  3  =  الناتج هو  8</a:t>
            </a:r>
          </a:p>
          <a:p>
            <a:pPr marL="0" indent="0" algn="ctr">
              <a:buNone/>
            </a:pPr>
            <a:r>
              <a:rPr lang="ar-JO" sz="3600" dirty="0" smtClean="0"/>
              <a:t>عدد المتدربين     عدد الاجابات الصحيحة      الوقت المستغرق </a:t>
            </a:r>
          </a:p>
          <a:p>
            <a:pPr marL="0" indent="0" algn="ctr">
              <a:buNone/>
            </a:pPr>
            <a:endParaRPr lang="ar-JO" sz="3600" dirty="0" smtClean="0"/>
          </a:p>
          <a:p>
            <a:pPr marL="0" indent="0" algn="ctr">
              <a:buNone/>
            </a:pPr>
            <a:endParaRPr lang="ar-JO" sz="3600" dirty="0"/>
          </a:p>
          <a:p>
            <a:pPr marL="0" indent="0" algn="ctr">
              <a:buNone/>
            </a:pPr>
            <a:r>
              <a:rPr lang="ar-JO" sz="3600" dirty="0" smtClean="0"/>
              <a:t>النسبة المهارة =عدد الاجابات الصحيحة ÷ عدد المتدربين </a:t>
            </a:r>
          </a:p>
          <a:p>
            <a:pPr marL="0" indent="0" algn="ctr">
              <a:buNone/>
            </a:pPr>
            <a:r>
              <a:rPr lang="ar-JO" dirty="0" smtClean="0"/>
              <a:t> 100%</a:t>
            </a:r>
            <a:r>
              <a:rPr lang="en-US" dirty="0" smtClean="0"/>
              <a:t>x</a:t>
            </a:r>
            <a:endParaRPr lang="ar-JO" dirty="0" smtClean="0"/>
          </a:p>
        </p:txBody>
      </p:sp>
      <p:sp>
        <p:nvSpPr>
          <p:cNvPr id="4" name="يساوي 3"/>
          <p:cNvSpPr/>
          <p:nvPr/>
        </p:nvSpPr>
        <p:spPr>
          <a:xfrm>
            <a:off x="6300192" y="5733256"/>
            <a:ext cx="432048" cy="50405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مستطيل مستدير الزوايا 6"/>
          <p:cNvSpPr/>
          <p:nvPr/>
        </p:nvSpPr>
        <p:spPr>
          <a:xfrm>
            <a:off x="3275856" y="1844824"/>
            <a:ext cx="2016224" cy="74593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 fontScale="90000"/>
          </a:bodyPr>
          <a:lstStyle/>
          <a:p>
            <a:r>
              <a:rPr lang="ar-JO" sz="6000" dirty="0" smtClean="0">
                <a:solidFill>
                  <a:schemeClr val="tx1"/>
                </a:solidFill>
                <a:latin typeface="Angsana New" pitchFamily="18" charset="-34"/>
              </a:rPr>
              <a:t>التساؤل </a:t>
            </a:r>
            <a:r>
              <a:rPr lang="ar-JO" sz="6000" dirty="0" smtClean="0">
                <a:solidFill>
                  <a:schemeClr val="tx1"/>
                </a:solidFill>
                <a:latin typeface="Angsana New" pitchFamily="18" charset="-34"/>
              </a:rPr>
              <a:t>الآن </a:t>
            </a:r>
            <a:r>
              <a:rPr lang="ar-JO" sz="6000" dirty="0">
                <a:solidFill>
                  <a:schemeClr val="tx1"/>
                </a:solidFill>
                <a:latin typeface="Angsana New" pitchFamily="18" charset="-34"/>
              </a:rPr>
              <a:t>أ</a:t>
            </a:r>
            <a:r>
              <a:rPr lang="ar-JO" sz="6000" dirty="0" smtClean="0">
                <a:solidFill>
                  <a:schemeClr val="tx1"/>
                </a:solidFill>
                <a:latin typeface="Angsana New" pitchFamily="18" charset="-34"/>
              </a:rPr>
              <a:t>صدقائي هو:</a:t>
            </a:r>
            <a:r>
              <a:rPr lang="ar-JO" sz="6000" dirty="0" smtClean="0">
                <a:solidFill>
                  <a:schemeClr val="tx1"/>
                </a:solidFill>
                <a:latin typeface="Angsana New" pitchFamily="18" charset="-34"/>
              </a:rPr>
              <a:t/>
            </a:r>
            <a:br>
              <a:rPr lang="ar-JO" sz="6000" dirty="0" smtClean="0">
                <a:solidFill>
                  <a:schemeClr val="tx1"/>
                </a:solidFill>
                <a:latin typeface="Angsana New" pitchFamily="18" charset="-34"/>
              </a:rPr>
            </a:br>
            <a:r>
              <a:rPr lang="ar-JO" sz="6000" dirty="0" smtClean="0">
                <a:solidFill>
                  <a:schemeClr val="tx1"/>
                </a:solidFill>
                <a:latin typeface="Angsana New" pitchFamily="18" charset="-34"/>
              </a:rPr>
              <a:t>هل جميعنا كان </a:t>
            </a:r>
            <a:r>
              <a:rPr lang="ar-JO" sz="6000" dirty="0" smtClean="0">
                <a:solidFill>
                  <a:schemeClr val="tx1"/>
                </a:solidFill>
                <a:latin typeface="Angsana New" pitchFamily="18" charset="-34"/>
              </a:rPr>
              <a:t>لديه </a:t>
            </a:r>
            <a:r>
              <a:rPr lang="ar-JO" sz="6000" dirty="0" smtClean="0">
                <a:solidFill>
                  <a:schemeClr val="tx1"/>
                </a:solidFill>
                <a:latin typeface="Angsana New" pitchFamily="18" charset="-34"/>
              </a:rPr>
              <a:t>دقة التركيز و المهارة العالية و السرعة البديها للإجابة على ذلك؟</a:t>
            </a:r>
            <a:br>
              <a:rPr lang="ar-JO" sz="6000" dirty="0" smtClean="0">
                <a:solidFill>
                  <a:schemeClr val="tx1"/>
                </a:solidFill>
                <a:latin typeface="Angsana New" pitchFamily="18" charset="-34"/>
              </a:rPr>
            </a:br>
            <a:r>
              <a:rPr lang="ar-JO" sz="6000" dirty="0" smtClean="0">
                <a:solidFill>
                  <a:schemeClr val="tx1"/>
                </a:solidFill>
                <a:latin typeface="Angsana New" pitchFamily="18" charset="-34"/>
              </a:rPr>
              <a:t>بالطبع لا </a:t>
            </a:r>
            <a:br>
              <a:rPr lang="ar-JO" sz="6000" dirty="0" smtClean="0">
                <a:solidFill>
                  <a:schemeClr val="tx1"/>
                </a:solidFill>
                <a:latin typeface="Angsana New" pitchFamily="18" charset="-34"/>
              </a:rPr>
            </a:br>
            <a:r>
              <a:rPr lang="ar-JO" sz="6000" dirty="0" smtClean="0">
                <a:solidFill>
                  <a:schemeClr val="tx1"/>
                </a:solidFill>
                <a:latin typeface="Angsana New" pitchFamily="18" charset="-34"/>
              </a:rPr>
              <a:t>و لكن لماذااااااااا ؟</a:t>
            </a:r>
            <a:r>
              <a:rPr lang="ar-JO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ar-JO" sz="4000" dirty="0" smtClean="0">
                <a:solidFill>
                  <a:schemeClr val="tx1"/>
                </a:solidFill>
              </a:rPr>
              <a:t>لابد لنا من ملاحظة ان هناك اختلاف و تفاوت في الاجابات و ذلك يعود الى اختلاف الطريقة المستخدمة في الحساب الذهني .</a:t>
            </a:r>
            <a:br>
              <a:rPr lang="ar-JO" sz="4000" dirty="0" smtClean="0">
                <a:solidFill>
                  <a:schemeClr val="tx1"/>
                </a:solidFill>
              </a:rPr>
            </a:br>
            <a:r>
              <a:rPr lang="ar-JO" sz="4000" dirty="0" smtClean="0">
                <a:solidFill>
                  <a:schemeClr val="tx1"/>
                </a:solidFill>
              </a:rPr>
              <a:t>هل بإمكاننا استخدام طريقة اخر في الحساب الذهني غير الذي نعتمد عليها في عقولنا (نفكر بها ) ؟    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48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تمرير عمودي 2"/>
          <p:cNvSpPr/>
          <p:nvPr/>
        </p:nvSpPr>
        <p:spPr>
          <a:xfrm>
            <a:off x="1691680" y="908720"/>
            <a:ext cx="5184576" cy="5184576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 smtClean="0">
                <a:solidFill>
                  <a:srgbClr val="002060"/>
                </a:solidFill>
              </a:rPr>
              <a:t>لا نستطيع حل المشاكل بطريقة التفكير نفسها التي خلقتها .   </a:t>
            </a:r>
          </a:p>
          <a:p>
            <a:pPr algn="ctr"/>
            <a:r>
              <a:rPr lang="ar-JO" dirty="0">
                <a:solidFill>
                  <a:srgbClr val="002060"/>
                </a:solidFill>
              </a:rPr>
              <a:t> </a:t>
            </a:r>
            <a:r>
              <a:rPr lang="ar-JO" dirty="0" smtClean="0">
                <a:solidFill>
                  <a:srgbClr val="002060"/>
                </a:solidFill>
              </a:rPr>
              <a:t>                          ألبرت اينشتاين .</a:t>
            </a:r>
          </a:p>
          <a:p>
            <a:pPr algn="ctr"/>
            <a:r>
              <a:rPr lang="ar-JO" smtClean="0">
                <a:solidFill>
                  <a:srgbClr val="002060"/>
                </a:solidFill>
              </a:rPr>
              <a:t>لا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3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-35904" y="0"/>
            <a:ext cx="9179903" cy="6858000"/>
          </a:xfrm>
        </p:spPr>
        <p:txBody>
          <a:bodyPr>
            <a:normAutofit/>
          </a:bodyPr>
          <a:lstStyle/>
          <a:p>
            <a:pPr algn="r"/>
            <a:r>
              <a:rPr lang="ar-JO" sz="4000" dirty="0" smtClean="0">
                <a:solidFill>
                  <a:schemeClr val="tx1"/>
                </a:solidFill>
                <a:cs typeface="PT Simple Bold Ruled" pitchFamily="2" charset="-78"/>
              </a:rPr>
              <a:t>                        </a:t>
            </a:r>
            <a:r>
              <a:rPr lang="ar-JO" sz="4000" b="0" dirty="0" smtClean="0">
                <a:solidFill>
                  <a:schemeClr val="tx1"/>
                </a:solidFill>
                <a:effectLst/>
                <a:cs typeface="PT Simple Bold Ruled" pitchFamily="2" charset="-78"/>
              </a:rPr>
              <a:t>الحساب الذهني</a:t>
            </a:r>
            <a:br>
              <a:rPr lang="ar-JO" sz="4000" b="0" dirty="0" smtClean="0">
                <a:solidFill>
                  <a:schemeClr val="tx1"/>
                </a:solidFill>
                <a:effectLst/>
                <a:cs typeface="PT Simple Bold Ruled" pitchFamily="2" charset="-78"/>
              </a:rPr>
            </a:br>
            <a:r>
              <a:rPr lang="ar-JO" dirty="0" smtClean="0"/>
              <a:t> </a:t>
            </a:r>
            <a:r>
              <a:rPr lang="ar-JO" b="0" dirty="0" smtClean="0">
                <a:solidFill>
                  <a:schemeClr val="tx1"/>
                </a:solidFill>
                <a:effectLst/>
              </a:rPr>
              <a:t>هو برنامج جديد لتنمية قدرات و مهارات التعليم لدى الاطفال من سن 4 الى 12 سنة و يسمى المفهوم العالمي لنظام الحساب الذهني ببرنامج </a:t>
            </a:r>
            <a:r>
              <a:rPr lang="ar-JO" b="0" dirty="0">
                <a:solidFill>
                  <a:schemeClr val="tx1"/>
                </a:solidFill>
                <a:effectLst/>
              </a:rPr>
              <a:t> </a:t>
            </a:r>
            <a:r>
              <a:rPr lang="ar-JO" b="0" dirty="0" smtClean="0">
                <a:solidFill>
                  <a:schemeClr val="tx1"/>
                </a:solidFill>
                <a:effectLst/>
              </a:rPr>
              <a:t>          و ان للحساب الذهني طريقة يمكن تعلمها و ذلك </a:t>
            </a:r>
            <a:r>
              <a:rPr lang="ar-JO" b="0" u="sng" dirty="0" smtClean="0">
                <a:solidFill>
                  <a:schemeClr val="tx1"/>
                </a:solidFill>
                <a:effectLst/>
              </a:rPr>
              <a:t>بالتدريب والممارسة المستمرة </a:t>
            </a:r>
            <a:r>
              <a:rPr lang="ar-JO" b="0" dirty="0" smtClean="0">
                <a:solidFill>
                  <a:schemeClr val="tx1"/>
                </a:solidFill>
                <a:effectLst/>
              </a:rPr>
              <a:t>؛</a:t>
            </a:r>
            <a:br>
              <a:rPr lang="ar-JO" b="0" dirty="0" smtClean="0">
                <a:solidFill>
                  <a:schemeClr val="tx1"/>
                </a:solidFill>
                <a:effectLst/>
              </a:rPr>
            </a:br>
            <a:r>
              <a:rPr lang="ar-JO" b="0" dirty="0" smtClean="0">
                <a:solidFill>
                  <a:schemeClr val="tx1"/>
                </a:solidFill>
                <a:effectLst/>
              </a:rPr>
              <a:t>بتدريب العقل على حل المسائل بأشكالها المختلفة بتسلسل مراحلها .</a:t>
            </a:r>
            <a:r>
              <a:rPr lang="ar-JO" dirty="0" smtClean="0">
                <a:solidFill>
                  <a:schemeClr val="tx1"/>
                </a:solidFill>
              </a:rPr>
              <a:t> </a:t>
            </a:r>
            <a:r>
              <a:rPr lang="ar-JO" dirty="0" smtClean="0"/>
              <a:t> </a:t>
            </a:r>
            <a:endParaRPr lang="en-US" dirty="0"/>
          </a:p>
        </p:txBody>
      </p:sp>
      <p:sp>
        <p:nvSpPr>
          <p:cNvPr id="3" name="مخطط انسيابي: معالجة 2"/>
          <p:cNvSpPr/>
          <p:nvPr/>
        </p:nvSpPr>
        <p:spPr>
          <a:xfrm>
            <a:off x="2267744" y="3140968"/>
            <a:ext cx="1440160" cy="72008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2"/>
                </a:solidFill>
              </a:rPr>
              <a:t>UC MAC    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3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7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>
            <a:off x="2483768" y="3645024"/>
            <a:ext cx="2088232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“Abacus “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4" name="عنوان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2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ذروة">
  <a:themeElements>
    <a:clrScheme name="وافر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ذروة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ذروة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540</TotalTime>
  <Words>219</Words>
  <Application>Microsoft Office PowerPoint</Application>
  <PresentationFormat>عرض على الشاشة (3:4)‏</PresentationFormat>
  <Paragraphs>34</Paragraphs>
  <Slides>16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17" baseType="lpstr">
      <vt:lpstr>ذروة</vt:lpstr>
      <vt:lpstr>عرض تقديمي في PowerPoint</vt:lpstr>
      <vt:lpstr>عرض تقديمي في PowerPoint</vt:lpstr>
      <vt:lpstr>عرض تقديمي في PowerPoint</vt:lpstr>
      <vt:lpstr>التساؤل الآن أصدقائي هو: هل جميعنا كان لديه دقة التركيز و المهارة العالية و السرعة البديها للإجابة على ذلك؟ بالطبع لا  و لكن لماذااااااااا ؟ </vt:lpstr>
      <vt:lpstr>لابد لنا من ملاحظة ان هناك اختلاف و تفاوت في الاجابات و ذلك يعود الى اختلاف الطريقة المستخدمة في الحساب الذهني . هل بإمكاننا استخدام طريقة اخر في الحساب الذهني غير الذي نعتمد عليها في عقولنا (نفكر بها ) ؟    </vt:lpstr>
      <vt:lpstr>عرض تقديمي في PowerPoint</vt:lpstr>
      <vt:lpstr>                        الحساب الذهني  هو برنامج جديد لتنمية قدرات و مهارات التعليم لدى الاطفال من سن 4 الى 12 سنة و يسمى المفهوم العالمي لنظام الحساب الذهني ببرنامج            و ان للحساب الذهني طريقة يمكن تعلمها و ذلك بالتدريب والممارسة المستمرة ؛ بتدريب العقل على حل المسائل بأشكالها المختلفة بتسلسل مراحلها .  </vt:lpstr>
      <vt:lpstr>عرض تقديمي في PowerPoint</vt:lpstr>
      <vt:lpstr>عرض تقديمي في PowerPoint</vt:lpstr>
      <vt:lpstr>عرض تقديمي في PowerPoint</vt:lpstr>
      <vt:lpstr>الحساب الذهني  كيفية الحساب باستخدام الاصابع : وذلك بجعل اليد اليمنى تمثل خانة الاحاد من الاعداد (0-99) و </vt:lpstr>
      <vt:lpstr>       كيفية العد على الاباكوس </vt:lpstr>
      <vt:lpstr>عرض تقديمي في PowerPoint</vt:lpstr>
      <vt:lpstr>                     فوائد تعلم الحساب الذهني :     1) يساعد على تنمية المهارات الحسابية و الحياتية من خلال سرعة التفكير و رد                     الفعل السليم . 2) زيادة معدلات التركيز و الانتباه و الذكاء .  3) زيادة المهارات و قدرات الابداعية . 4) يزيد القدرة على التخيل  و تقوية الذاكرة التخيلية .  5) يرسخ مبدا الالتزام بالوقت و تقدير اهميته بالحياة و . 6) تنمية المهارات الحركية باستخدام الاصابع و البصرية و السمعية .  7) الثقة بالنفس . 8) فتح افاق التفوق العلمي مدى الحياة . 9) تنشيط شقي الدماغ الايمن و الايسر .    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hamza alzetawy</dc:creator>
  <cp:lastModifiedBy>hamza alzetawy</cp:lastModifiedBy>
  <cp:revision>44</cp:revision>
  <dcterms:created xsi:type="dcterms:W3CDTF">2019-08-06T20:02:15Z</dcterms:created>
  <dcterms:modified xsi:type="dcterms:W3CDTF">2019-08-13T17:40:52Z</dcterms:modified>
</cp:coreProperties>
</file>