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0"/>
  </p:notesMasterIdLst>
  <p:sldIdLst>
    <p:sldId id="292" r:id="rId2"/>
    <p:sldId id="257" r:id="rId3"/>
    <p:sldId id="293" r:id="rId4"/>
    <p:sldId id="262" r:id="rId5"/>
    <p:sldId id="296" r:id="rId6"/>
    <p:sldId id="295" r:id="rId7"/>
    <p:sldId id="297" r:id="rId8"/>
    <p:sldId id="314" r:id="rId9"/>
  </p:sldIdLst>
  <p:sldSz cx="9144000" cy="5143500" type="screen16x9"/>
  <p:notesSz cx="6858000" cy="9144000"/>
  <p:embeddedFontLst>
    <p:embeddedFont>
      <p:font typeface="Poppins" charset="0"/>
      <p:regular r:id="rId11"/>
      <p:bold r:id="rId12"/>
      <p:italic r:id="rId13"/>
      <p:boldItalic r:id="rId14"/>
    </p:embeddedFont>
    <p:embeddedFont>
      <p:font typeface="Poppins SemiBold" charset="0"/>
      <p:regular r:id="rId15"/>
      <p:bold r:id="rId16"/>
      <p:italic r:id="rId17"/>
      <p:boldItalic r:id="rId18"/>
    </p:embeddedFont>
    <p:embeddedFont>
      <p:font typeface="Century Gothic" pitchFamily="34" charset="0"/>
      <p:regular r:id="rId19"/>
      <p:bold r:id="rId20"/>
      <p:italic r:id="rId21"/>
      <p:boldItalic r:id="rId22"/>
    </p:embeddedFont>
    <p:embeddedFont>
      <p:font typeface="Open Sans" charset="0"/>
      <p:regular r:id="rId23"/>
      <p:bold r:id="rId24"/>
      <p:italic r:id="rId25"/>
      <p:boldItalic r:id="rId26"/>
    </p:embeddedFont>
    <p:embeddedFont>
      <p:font typeface="High Tower Text" pitchFamily="18" charset="0"/>
      <p:regular r:id="rId27"/>
      <p:italic r:id="rId28"/>
    </p:embeddedFont>
    <p:embeddedFont>
      <p:font typeface="Imprint MT Shadow" pitchFamily="82" charset="0"/>
      <p:regular r:id="rId29"/>
    </p:embeddedFont>
    <p:embeddedFont>
      <p:font typeface="Lobster Two" charset="0"/>
      <p:regular r:id="rId30"/>
      <p:bold r:id="rId31"/>
      <p:italic r:id="rId32"/>
      <p:boldItalic r:id="rId33"/>
    </p:embeddedFont>
    <p:embeddedFont>
      <p:font typeface="Bahnschrift"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5008CA2-5893-469C-A390-6539CBE860CB}">
          <p14:sldIdLst>
            <p14:sldId id="292"/>
            <p14:sldId id="257"/>
            <p14:sldId id="293"/>
            <p14:sldId id="262"/>
            <p14:sldId id="296"/>
            <p14:sldId id="295"/>
            <p14:sldId id="297"/>
            <p14:sldId id="314"/>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58CDD2D-AD4F-4B82-B092-10F1B224F7DC}">
  <a:tblStyle styleId="{C58CDD2D-AD4F-4B82-B092-10F1B224F7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118" d="100"/>
          <a:sy n="118" d="100"/>
        </p:scale>
        <p:origin x="-44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53290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553e47e8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553e47e8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553e47e8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553e47e8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AFB1A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53718" y="1381075"/>
            <a:ext cx="71922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1pPr>
            <a:lvl2pPr marL="914400" lvl="1"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2pPr>
            <a:lvl3pPr marL="1371600" lvl="2"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3pPr>
            <a:lvl4pPr marL="1828800" lvl="3"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4pPr>
            <a:lvl5pPr marL="2286000" lvl="4"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5pPr>
            <a:lvl6pPr marL="2743200" lvl="5"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6pPr>
            <a:lvl7pPr marL="3200400" lvl="6"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7pPr>
            <a:lvl8pPr marL="3657600" lvl="7" indent="-298450">
              <a:spcBef>
                <a:spcPts val="1600"/>
              </a:spcBef>
              <a:spcAft>
                <a:spcPts val="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8pPr>
            <a:lvl9pPr marL="4114800" lvl="8" indent="-298450">
              <a:spcBef>
                <a:spcPts val="1600"/>
              </a:spcBef>
              <a:spcAft>
                <a:spcPts val="1600"/>
              </a:spcAft>
              <a:buClr>
                <a:schemeClr val="lt1"/>
              </a:buClr>
              <a:buSzPts val="1100"/>
              <a:buFont typeface="Poppins SemiBold"/>
              <a:buChar char="■"/>
              <a:defRPr sz="1100">
                <a:solidFill>
                  <a:schemeClr val="lt1"/>
                </a:solidFill>
                <a:latin typeface="Poppins SemiBold"/>
                <a:ea typeface="Poppins SemiBold"/>
                <a:cs typeface="Poppins SemiBold"/>
                <a:sym typeface="Poppins SemiBold"/>
              </a:defRPr>
            </a:lvl9pPr>
          </a:lstStyle>
          <a:p>
            <a:endParaRPr/>
          </a:p>
        </p:txBody>
      </p:sp>
      <p:sp>
        <p:nvSpPr>
          <p:cNvPr id="17" name="Google Shape;17;p4"/>
          <p:cNvSpPr txBox="1">
            <a:spLocks noGrp="1"/>
          </p:cNvSpPr>
          <p:nvPr>
            <p:ph type="title"/>
          </p:nvPr>
        </p:nvSpPr>
        <p:spPr>
          <a:xfrm>
            <a:off x="1491600" y="352550"/>
            <a:ext cx="616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Lobster Two"/>
              <a:buNone/>
              <a:defRPr sz="2800">
                <a:solidFill>
                  <a:schemeClr val="dk1"/>
                </a:solidFill>
                <a:latin typeface="Lobster Two"/>
                <a:ea typeface="Lobster Two"/>
                <a:cs typeface="Lobster Two"/>
                <a:sym typeface="Lobster Two"/>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9;p23"/>
          <p:cNvSpPr/>
          <p:nvPr/>
        </p:nvSpPr>
        <p:spPr>
          <a:xfrm>
            <a:off x="2667000" y="530205"/>
            <a:ext cx="3352800" cy="3375044"/>
          </a:xfrm>
          <a:prstGeom prst="ellipse">
            <a:avLst/>
          </a:prstGeom>
          <a:solidFill>
            <a:schemeClr val="accent4">
              <a:lumMod val="90000"/>
            </a:schemeClr>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50800" dist="38100" dir="8100000" algn="tr" rotWithShape="0">
                  <a:prstClr val="black">
                    <a:alpha val="40000"/>
                  </a:prstClr>
                </a:outerShdw>
              </a:effectLst>
            </a:endParaRPr>
          </a:p>
        </p:txBody>
      </p:sp>
      <p:sp>
        <p:nvSpPr>
          <p:cNvPr id="5" name="Google Shape;110;p23"/>
          <p:cNvSpPr/>
          <p:nvPr/>
        </p:nvSpPr>
        <p:spPr>
          <a:xfrm>
            <a:off x="2737200" y="676995"/>
            <a:ext cx="3212400" cy="3212400"/>
          </a:xfrm>
          <a:prstGeom prst="ellipse">
            <a:avLst/>
          </a:prstGeom>
          <a:solidFill>
            <a:schemeClr val="accent2">
              <a:lumMod val="60000"/>
              <a:lumOff val="40000"/>
            </a:schemeClr>
          </a:solidFill>
          <a:ln w="19050" cap="flat" cmpd="sng">
            <a:solidFill>
              <a:schemeClr val="bg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50800" dist="38100" algn="l" rotWithShape="0">
                  <a:prstClr val="black">
                    <a:alpha val="40000"/>
                  </a:prstClr>
                </a:outerShdw>
              </a:effectLst>
            </a:endParaRPr>
          </a:p>
        </p:txBody>
      </p:sp>
      <p:sp>
        <p:nvSpPr>
          <p:cNvPr id="2" name="عنوان 1">
            <a:extLst>
              <a:ext uri="{FF2B5EF4-FFF2-40B4-BE49-F238E27FC236}">
                <a16:creationId xmlns:a16="http://schemas.microsoft.com/office/drawing/2014/main" xmlns="" id="{CA406C1C-A89F-4FBC-9F3C-E5F0A301B8AC}"/>
              </a:ext>
            </a:extLst>
          </p:cNvPr>
          <p:cNvSpPr>
            <a:spLocks noGrp="1"/>
          </p:cNvSpPr>
          <p:nvPr>
            <p:ph type="title"/>
          </p:nvPr>
        </p:nvSpPr>
        <p:spPr>
          <a:xfrm>
            <a:off x="2971800" y="1254105"/>
            <a:ext cx="2590800" cy="1927245"/>
          </a:xfrm>
        </p:spPr>
        <p:txBody>
          <a:bodyPr/>
          <a:lstStyle/>
          <a:p>
            <a:r>
              <a:rPr lang="en-US" sz="4000" dirty="0">
                <a:effectLst>
                  <a:outerShdw blurRad="38100" dist="38100" dir="2700000" algn="tl">
                    <a:srgbClr val="000000">
                      <a:alpha val="43137"/>
                    </a:srgbClr>
                  </a:outerShdw>
                </a:effectLst>
                <a:latin typeface="+mn-lt"/>
              </a:rPr>
              <a:t/>
            </a:r>
            <a:br>
              <a:rPr lang="en-US" sz="4000" dirty="0">
                <a:effectLst>
                  <a:outerShdw blurRad="38100" dist="38100" dir="2700000" algn="tl">
                    <a:srgbClr val="000000">
                      <a:alpha val="43137"/>
                    </a:srgbClr>
                  </a:outerShdw>
                </a:effectLst>
                <a:latin typeface="+mn-lt"/>
              </a:rPr>
            </a:br>
            <a:r>
              <a:rPr lang="en-US" sz="4000" dirty="0">
                <a:effectLst>
                  <a:outerShdw blurRad="38100" dist="38100" dir="2700000" algn="tl">
                    <a:srgbClr val="000000">
                      <a:alpha val="43137"/>
                    </a:srgbClr>
                  </a:outerShdw>
                </a:effectLst>
                <a:latin typeface="+mn-lt"/>
              </a:rPr>
              <a:t>  SILAC</a:t>
            </a:r>
            <a:endParaRPr lang="ar-EG" sz="40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5822871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24"/>
          <p:cNvGrpSpPr/>
          <p:nvPr/>
        </p:nvGrpSpPr>
        <p:grpSpPr>
          <a:xfrm>
            <a:off x="2133598" y="326230"/>
            <a:ext cx="4724402" cy="721520"/>
            <a:chOff x="1966150" y="1379075"/>
            <a:chExt cx="2477100" cy="2603400"/>
          </a:xfrm>
        </p:grpSpPr>
        <p:sp>
          <p:nvSpPr>
            <p:cNvPr id="124" name="Google Shape;124;p24"/>
            <p:cNvSpPr/>
            <p:nvPr/>
          </p:nvSpPr>
          <p:spPr>
            <a:xfrm>
              <a:off x="1966150" y="1379075"/>
              <a:ext cx="2477100" cy="2603400"/>
            </a:xfrm>
            <a:prstGeom prst="rect">
              <a:avLst/>
            </a:prstGeom>
            <a:solidFill>
              <a:schemeClr val="accent2">
                <a:lumMod val="60000"/>
                <a:lumOff val="40000"/>
                <a:alpha val="39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4"/>
            <p:cNvSpPr/>
            <p:nvPr/>
          </p:nvSpPr>
          <p:spPr>
            <a:xfrm>
              <a:off x="2069650" y="1517375"/>
              <a:ext cx="2270100" cy="2263800"/>
            </a:xfrm>
            <a:prstGeom prst="rect">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 name="Google Shape;126;p24"/>
          <p:cNvSpPr txBox="1">
            <a:spLocks noGrp="1"/>
          </p:cNvSpPr>
          <p:nvPr>
            <p:ph type="body" idx="1"/>
          </p:nvPr>
        </p:nvSpPr>
        <p:spPr>
          <a:xfrm>
            <a:off x="533400" y="1352550"/>
            <a:ext cx="8382000" cy="3657600"/>
          </a:xfrm>
          <a:prstGeom prst="rect">
            <a:avLst/>
          </a:prstGeom>
        </p:spPr>
        <p:txBody>
          <a:bodyPr spcFirstLastPara="1" wrap="square" lIns="91425" tIns="91425" rIns="91425" bIns="91425" anchor="t" anchorCtr="0">
            <a:noAutofit/>
          </a:bodyPr>
          <a:lstStyle/>
          <a:p>
            <a:pPr lvl="0" rtl="0"/>
            <a:r>
              <a:rPr lang="en-US" sz="1600" dirty="0">
                <a:solidFill>
                  <a:schemeClr val="tx1"/>
                </a:solidFill>
              </a:rPr>
              <a:t>Stable Isotope Labeling by/with Amino acids in Cell culture (SILAC) is a technique based on mass spectrometry that detects differences in protein abundance among samples using non-radioactive isotopic labeling and method to study the relative proteomic change under differential treatments.</a:t>
            </a:r>
          </a:p>
          <a:p>
            <a:pPr lvl="0" rtl="0"/>
            <a:endParaRPr lang="en-US" sz="1600" dirty="0">
              <a:solidFill>
                <a:schemeClr val="tx1"/>
              </a:solidFill>
            </a:endParaRPr>
          </a:p>
          <a:p>
            <a:pPr lvl="0" rtl="0"/>
            <a:r>
              <a:rPr lang="en-US" sz="1600" dirty="0">
                <a:solidFill>
                  <a:schemeClr val="tx1"/>
                </a:solidFill>
              </a:rPr>
              <a:t>It is a popular method for quantitative proteomics that has been applied to characterize the proteomic changes between different biological samples</a:t>
            </a:r>
            <a:r>
              <a:rPr lang="en-US" sz="1600" dirty="0"/>
              <a:t>.</a:t>
            </a:r>
            <a:endParaRPr lang="ar-EG" sz="1600" dirty="0"/>
          </a:p>
        </p:txBody>
      </p:sp>
      <p:sp>
        <p:nvSpPr>
          <p:cNvPr id="127" name="Google Shape;127;p24"/>
          <p:cNvSpPr txBox="1">
            <a:spLocks noGrp="1"/>
          </p:cNvSpPr>
          <p:nvPr>
            <p:ph type="title"/>
          </p:nvPr>
        </p:nvSpPr>
        <p:spPr>
          <a:xfrm>
            <a:off x="2476498" y="388039"/>
            <a:ext cx="4038600" cy="553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1"/>
                </a:solidFill>
                <a:latin typeface="Bahnschrift" pitchFamily="34" charset="0"/>
              </a:rPr>
              <a:t>INTRODUCTION</a:t>
            </a:r>
            <a:endParaRPr sz="3200" dirty="0">
              <a:solidFill>
                <a:schemeClr val="bg1"/>
              </a:solidFill>
              <a:latin typeface="Bahnschrif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26;p24"/>
          <p:cNvSpPr txBox="1">
            <a:spLocks noGrp="1"/>
          </p:cNvSpPr>
          <p:nvPr>
            <p:ph type="body" idx="1"/>
          </p:nvPr>
        </p:nvSpPr>
        <p:spPr>
          <a:xfrm>
            <a:off x="653718" y="1381075"/>
            <a:ext cx="7192200" cy="3416400"/>
          </a:xfrm>
        </p:spPr>
        <p:txBody>
          <a:bodyPr spcFirstLastPara="1" wrap="square" lIns="91425" tIns="91425" rIns="91425" bIns="91425" anchor="t" anchorCtr="0">
            <a:noAutofit/>
          </a:bodyPr>
          <a:lstStyle/>
          <a:p>
            <a:r>
              <a:rPr lang="en-US" dirty="0"/>
              <a:t>  </a:t>
            </a:r>
          </a:p>
          <a:p>
            <a:endParaRPr lang="en-US" dirty="0"/>
          </a:p>
        </p:txBody>
      </p:sp>
      <p:sp>
        <p:nvSpPr>
          <p:cNvPr id="7" name="عنوان 6">
            <a:extLst>
              <a:ext uri="{FF2B5EF4-FFF2-40B4-BE49-F238E27FC236}">
                <a16:creationId xmlns:a16="http://schemas.microsoft.com/office/drawing/2014/main" xmlns="" id="{F8706BE9-C4AB-4BA3-8196-AA82D7815B71}"/>
              </a:ext>
            </a:extLst>
          </p:cNvPr>
          <p:cNvSpPr>
            <a:spLocks noGrp="1"/>
          </p:cNvSpPr>
          <p:nvPr>
            <p:ph type="title"/>
          </p:nvPr>
        </p:nvSpPr>
        <p:spPr>
          <a:xfrm>
            <a:off x="1447800" y="3798087"/>
            <a:ext cx="6160800" cy="572700"/>
          </a:xfrm>
        </p:spPr>
        <p:txBody>
          <a:bodyPr/>
          <a:lstStyle/>
          <a:p>
            <a:r>
              <a:rPr lang="en-US" sz="1400" i="0" dirty="0">
                <a:solidFill>
                  <a:schemeClr val="tx1">
                    <a:lumMod val="95000"/>
                    <a:lumOff val="5000"/>
                  </a:schemeClr>
                </a:solidFill>
                <a:effectLst/>
                <a:latin typeface="Century Gothic" panose="020B0502020202020204" pitchFamily="34" charset="0"/>
              </a:rPr>
              <a:t>SILAC-based Proteomics Analysis Service</a:t>
            </a:r>
            <a:br>
              <a:rPr lang="en-US" sz="1400" i="0" dirty="0">
                <a:solidFill>
                  <a:schemeClr val="tx1">
                    <a:lumMod val="95000"/>
                    <a:lumOff val="5000"/>
                  </a:schemeClr>
                </a:solidFill>
                <a:effectLst/>
                <a:latin typeface="Century Gothic" panose="020B0502020202020204" pitchFamily="34" charset="0"/>
              </a:rPr>
            </a:br>
            <a:endParaRPr lang="ar-EG" sz="1400" dirty="0">
              <a:solidFill>
                <a:schemeClr val="tx1">
                  <a:lumMod val="95000"/>
                  <a:lumOff val="5000"/>
                </a:schemeClr>
              </a:solidFill>
            </a:endParaRPr>
          </a:p>
        </p:txBody>
      </p:sp>
      <p:pic>
        <p:nvPicPr>
          <p:cNvPr id="1026" name="Picture 2">
            <a:extLst>
              <a:ext uri="{FF2B5EF4-FFF2-40B4-BE49-F238E27FC236}">
                <a16:creationId xmlns:a16="http://schemas.microsoft.com/office/drawing/2014/main" xmlns="" id="{964BECA0-5EAF-4D56-9365-C092DC2AA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76350"/>
            <a:ext cx="3626156" cy="22474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SILAC-based Proteomics Analysis Service - Creative Proteomics">
            <a:extLst>
              <a:ext uri="{FF2B5EF4-FFF2-40B4-BE49-F238E27FC236}">
                <a16:creationId xmlns:a16="http://schemas.microsoft.com/office/drawing/2014/main" xmlns="" id="{93CCE186-55AC-428A-A502-0E346CA51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00150"/>
            <a:ext cx="3644258" cy="22474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8850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185"/>
        <p:cNvGrpSpPr/>
        <p:nvPr/>
      </p:nvGrpSpPr>
      <p:grpSpPr>
        <a:xfrm>
          <a:off x="0" y="0"/>
          <a:ext cx="0" cy="0"/>
          <a:chOff x="0" y="0"/>
          <a:chExt cx="0" cy="0"/>
        </a:xfrm>
      </p:grpSpPr>
      <p:sp>
        <p:nvSpPr>
          <p:cNvPr id="25" name="عنوان 24">
            <a:extLst>
              <a:ext uri="{FF2B5EF4-FFF2-40B4-BE49-F238E27FC236}">
                <a16:creationId xmlns:a16="http://schemas.microsoft.com/office/drawing/2014/main" xmlns="" id="{9F5FBA26-E8D8-4039-9D5C-B988619BE4D4}"/>
              </a:ext>
            </a:extLst>
          </p:cNvPr>
          <p:cNvSpPr>
            <a:spLocks noGrp="1"/>
          </p:cNvSpPr>
          <p:nvPr>
            <p:ph type="title"/>
          </p:nvPr>
        </p:nvSpPr>
        <p:spPr>
          <a:xfrm>
            <a:off x="1415400" y="59674"/>
            <a:ext cx="6160800" cy="759475"/>
          </a:xfrm>
        </p:spPr>
        <p:txBody>
          <a:bodyPr/>
          <a:lstStyle/>
          <a:p>
            <a:r>
              <a:rPr lang="en-US" sz="4000" dirty="0">
                <a:latin typeface="High Tower Text" panose="02040502050506030303" pitchFamily="18" charset="0"/>
              </a:rPr>
              <a:t> </a:t>
            </a:r>
            <a:r>
              <a:rPr lang="en-US" sz="4000" b="1" u="sng" dirty="0">
                <a:solidFill>
                  <a:schemeClr val="accent2">
                    <a:lumMod val="75000"/>
                  </a:schemeClr>
                </a:solidFill>
                <a:latin typeface="High Tower Text" panose="02040502050506030303" pitchFamily="18" charset="0"/>
              </a:rPr>
              <a:t>The principle of SILAC</a:t>
            </a:r>
            <a:endParaRPr lang="ar-EG" sz="4000" b="1" u="sng" dirty="0">
              <a:solidFill>
                <a:schemeClr val="accent2">
                  <a:lumMod val="75000"/>
                </a:schemeClr>
              </a:solidFill>
              <a:latin typeface="High Tower Text" panose="02040502050506030303" pitchFamily="18" charset="0"/>
            </a:endParaRPr>
          </a:p>
        </p:txBody>
      </p:sp>
      <p:sp>
        <p:nvSpPr>
          <p:cNvPr id="26" name="عنصر نائب للنص 25">
            <a:extLst>
              <a:ext uri="{FF2B5EF4-FFF2-40B4-BE49-F238E27FC236}">
                <a16:creationId xmlns:a16="http://schemas.microsoft.com/office/drawing/2014/main" xmlns="" id="{CDF03284-7CCB-4529-97F5-451436DC3054}"/>
              </a:ext>
            </a:extLst>
          </p:cNvPr>
          <p:cNvSpPr>
            <a:spLocks noGrp="1"/>
          </p:cNvSpPr>
          <p:nvPr>
            <p:ph type="body" idx="1"/>
          </p:nvPr>
        </p:nvSpPr>
        <p:spPr>
          <a:xfrm>
            <a:off x="0" y="819150"/>
            <a:ext cx="8991600" cy="3733799"/>
          </a:xfrm>
        </p:spPr>
        <p:txBody>
          <a:bodyPr/>
          <a:lstStyle/>
          <a:p>
            <a:pPr>
              <a:buFont typeface="Wingdings" pitchFamily="2" charset="2"/>
              <a:buChar char="q"/>
            </a:pPr>
            <a:r>
              <a:rPr lang="en-US" sz="1200" dirty="0">
                <a:solidFill>
                  <a:schemeClr val="tx1"/>
                </a:solidFill>
              </a:rPr>
              <a:t>THE BASICS SILAC was developed as a simple and accurate approach for mass spectrometric (MS)-based quantitative proteomics in CEBI (Ong et. al. MCP 2002) .</a:t>
            </a:r>
          </a:p>
          <a:p>
            <a:pPr marL="158750" indent="0">
              <a:buNone/>
            </a:pPr>
            <a:r>
              <a:rPr lang="en-US" sz="1200" dirty="0">
                <a:solidFill>
                  <a:schemeClr val="tx1"/>
                </a:solidFill>
              </a:rPr>
              <a:t>The method relies on the incorporation of amino acids with substituted stable isotopic nuclei (in this case deuterium 2H, 13C, 15N). </a:t>
            </a:r>
          </a:p>
          <a:p>
            <a:pPr marL="0" indent="0">
              <a:buNone/>
            </a:pPr>
            <a:endParaRPr lang="en-US" sz="1200" dirty="0">
              <a:solidFill>
                <a:schemeClr val="tx1"/>
              </a:solidFill>
            </a:endParaRPr>
          </a:p>
          <a:p>
            <a:pPr>
              <a:buFont typeface="Wingdings" pitchFamily="2" charset="2"/>
              <a:buChar char="q"/>
            </a:pPr>
            <a:r>
              <a:rPr lang="en-US" sz="1200" dirty="0">
                <a:solidFill>
                  <a:schemeClr val="tx1"/>
                </a:solidFill>
              </a:rPr>
              <a:t>In SILAC, two groups of cells are grown in culture media that are identical except in one respect: the first media contains the ‘light</a:t>
            </a:r>
            <a:r>
              <a:rPr lang="en-US" sz="1200" dirty="0" smtClean="0">
                <a:solidFill>
                  <a:schemeClr val="tx1"/>
                </a:solidFill>
              </a:rPr>
              <a:t>’ </a:t>
            </a:r>
            <a:r>
              <a:rPr lang="en-US" sz="1200" dirty="0">
                <a:solidFill>
                  <a:schemeClr val="tx1">
                    <a:lumMod val="95000"/>
                    <a:lumOff val="5000"/>
                  </a:schemeClr>
                </a:solidFill>
              </a:rPr>
              <a:t>” medium that contains amino acids with the natural isotope</a:t>
            </a:r>
            <a:r>
              <a:rPr lang="en-US" sz="1200" dirty="0" smtClean="0">
                <a:solidFill>
                  <a:schemeClr val="tx1"/>
                </a:solidFill>
              </a:rPr>
              <a:t>   </a:t>
            </a:r>
            <a:r>
              <a:rPr lang="en-US" sz="1200" dirty="0">
                <a:solidFill>
                  <a:schemeClr val="tx1"/>
                </a:solidFill>
              </a:rPr>
              <a:t>and the other a ‘heavy</a:t>
            </a:r>
            <a:r>
              <a:rPr lang="en-US" sz="1200" dirty="0" smtClean="0">
                <a:solidFill>
                  <a:schemeClr val="tx1"/>
                </a:solidFill>
              </a:rPr>
              <a:t>’ </a:t>
            </a:r>
            <a:r>
              <a:rPr lang="en-US" sz="1200" dirty="0">
                <a:solidFill>
                  <a:schemeClr val="tx1">
                    <a:lumMod val="95000"/>
                    <a:lumOff val="5000"/>
                  </a:schemeClr>
                </a:solidFill>
              </a:rPr>
              <a:t>medium that contains stable isotope labeled amino acids. After a sufficient number of cell divisions, all the proteins from the cells cultured in "heavy" medium contain amino acids in the heavy state.</a:t>
            </a:r>
            <a:r>
              <a:rPr lang="en-US" sz="1200" dirty="0" smtClean="0">
                <a:solidFill>
                  <a:schemeClr val="tx1"/>
                </a:solidFill>
              </a:rPr>
              <a:t> </a:t>
            </a:r>
            <a:r>
              <a:rPr lang="en-US" sz="1200" dirty="0">
                <a:solidFill>
                  <a:schemeClr val="tx1"/>
                </a:solidFill>
              </a:rPr>
              <a:t>form of a particular amino acid (for e.g. L-leucine or deuterated L-leucine) , the cells are forced to use the particular labeled or unlabeled form. Thus, with each cell doubling the cell population replaces at least half of the original form of the amino acid, eventually incorporating 100% of a given ‘light’ or ‘heavy’ form of the amino acid</a:t>
            </a:r>
            <a:r>
              <a:rPr lang="en-US" sz="1200" dirty="0" smtClean="0">
                <a:solidFill>
                  <a:schemeClr val="tx1"/>
                </a:solidFill>
              </a:rPr>
              <a:t>.</a:t>
            </a:r>
          </a:p>
          <a:p>
            <a:pPr marL="158750" indent="0">
              <a:buNone/>
            </a:pPr>
            <a:endParaRPr lang="en-US" sz="1200" dirty="0">
              <a:solidFill>
                <a:schemeClr val="tx1"/>
              </a:solidFill>
            </a:endParaRPr>
          </a:p>
          <a:p>
            <a:pPr>
              <a:buFont typeface="Wingdings" pitchFamily="2" charset="2"/>
              <a:buChar char="q"/>
            </a:pPr>
            <a:r>
              <a:rPr lang="en-US" sz="1200" dirty="0">
                <a:solidFill>
                  <a:schemeClr val="tx1"/>
                </a:solidFill>
              </a:rPr>
              <a:t>SILAC relies on metabolic incorporation of the quantitative label and) SILAC–based quantitative MS approach for real-time recording protein-mediated cell-cell interactions we developed two stable isotope labeling of amino acids in cell culture (SILAC)-based mass spectrometry (MS)/MS ) to quantify changes of protein secretion level in a cell co-cultured system</a:t>
            </a:r>
            <a:r>
              <a:rPr lang="en-US" sz="1200" dirty="0" smtClean="0">
                <a:solidFill>
                  <a:schemeClr val="tx1"/>
                </a:solidFill>
              </a:rPr>
              <a:t>.</a:t>
            </a:r>
          </a:p>
          <a:p>
            <a:pPr>
              <a:buFont typeface="Wingdings" pitchFamily="2" charset="2"/>
              <a:buChar char="q"/>
            </a:pPr>
            <a:endParaRPr lang="ar-EG" sz="12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ILAC-Principle-1">
            <a:extLst>
              <a:ext uri="{FF2B5EF4-FFF2-40B4-BE49-F238E27FC236}">
                <a16:creationId xmlns:a16="http://schemas.microsoft.com/office/drawing/2014/main" xmlns="" id="{4EC37A4B-A13E-40FB-8ED5-01DBB7C03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38150"/>
            <a:ext cx="4800600"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عنوان 1">
            <a:extLst>
              <a:ext uri="{FF2B5EF4-FFF2-40B4-BE49-F238E27FC236}">
                <a16:creationId xmlns:a16="http://schemas.microsoft.com/office/drawing/2014/main" xmlns="" id="{349A07EF-30DA-49B4-B295-FED80811D16B}"/>
              </a:ext>
            </a:extLst>
          </p:cNvPr>
          <p:cNvSpPr>
            <a:spLocks noGrp="1"/>
          </p:cNvSpPr>
          <p:nvPr>
            <p:ph type="title"/>
          </p:nvPr>
        </p:nvSpPr>
        <p:spPr>
          <a:xfrm>
            <a:off x="1301100" y="3790950"/>
            <a:ext cx="6160800" cy="572700"/>
          </a:xfrm>
        </p:spPr>
        <p:txBody>
          <a:bodyPr/>
          <a:lstStyle/>
          <a:p>
            <a:r>
              <a:rPr lang="en-US" sz="1400" i="0" dirty="0">
                <a:solidFill>
                  <a:srgbClr val="111111"/>
                </a:solidFill>
                <a:effectLst/>
                <a:latin typeface="Open Sans" panose="020B0606030504020204" pitchFamily="34" charset="0"/>
              </a:rPr>
              <a:t>The Principle of SILAC</a:t>
            </a:r>
            <a:endParaRPr lang="ar-EG" sz="1400" dirty="0"/>
          </a:p>
        </p:txBody>
      </p:sp>
    </p:spTree>
    <p:extLst>
      <p:ext uri="{BB962C8B-B14F-4D97-AF65-F5344CB8AC3E}">
        <p14:creationId xmlns:p14="http://schemas.microsoft.com/office/powerpoint/2010/main" val="108358950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26;p24"/>
          <p:cNvSpPr txBox="1">
            <a:spLocks noGrp="1"/>
          </p:cNvSpPr>
          <p:nvPr>
            <p:ph type="body" idx="1"/>
          </p:nvPr>
        </p:nvSpPr>
        <p:spPr>
          <a:xfrm>
            <a:off x="304800" y="1504950"/>
            <a:ext cx="8839200" cy="3416300"/>
          </a:xfrm>
        </p:spPr>
        <p:txBody>
          <a:bodyPr spcFirstLastPara="1" wrap="square" lIns="91425" tIns="91425" rIns="91425" bIns="91425" anchor="t" anchorCtr="0">
            <a:noAutofit/>
          </a:bodyPr>
          <a:lstStyle/>
          <a:p>
            <a:pPr marL="158750" indent="0">
              <a:buNone/>
            </a:pPr>
            <a:endParaRPr lang="en-US" sz="1400" dirty="0">
              <a:solidFill>
                <a:schemeClr val="tx1">
                  <a:lumMod val="95000"/>
                  <a:lumOff val="5000"/>
                </a:schemeClr>
              </a:solidFill>
            </a:endParaRPr>
          </a:p>
          <a:p>
            <a:endParaRPr lang="en-US" sz="1400" dirty="0">
              <a:solidFill>
                <a:schemeClr val="tx1">
                  <a:lumMod val="95000"/>
                  <a:lumOff val="5000"/>
                </a:schemeClr>
              </a:solidFill>
            </a:endParaRPr>
          </a:p>
        </p:txBody>
      </p:sp>
      <p:sp>
        <p:nvSpPr>
          <p:cNvPr id="3" name="عنوان 2">
            <a:extLst>
              <a:ext uri="{FF2B5EF4-FFF2-40B4-BE49-F238E27FC236}">
                <a16:creationId xmlns:a16="http://schemas.microsoft.com/office/drawing/2014/main" xmlns="" id="{A96A9BA0-09F2-4BDB-A08E-5A1F94CE4C44}"/>
              </a:ext>
            </a:extLst>
          </p:cNvPr>
          <p:cNvSpPr>
            <a:spLocks noGrp="1"/>
          </p:cNvSpPr>
          <p:nvPr>
            <p:ph type="title"/>
          </p:nvPr>
        </p:nvSpPr>
        <p:spPr>
          <a:xfrm>
            <a:off x="76200" y="57150"/>
            <a:ext cx="8991600" cy="4876800"/>
          </a:xfrm>
        </p:spPr>
        <p:txBody>
          <a:bodyPr/>
          <a:lstStyle/>
          <a:p>
            <a:pPr algn="l"/>
            <a:r>
              <a:rPr lang="en-US" b="1" dirty="0" smtClean="0">
                <a:solidFill>
                  <a:schemeClr val="accent2">
                    <a:lumMod val="75000"/>
                  </a:schemeClr>
                </a:solidFill>
                <a:latin typeface="High Tower Text" pitchFamily="18" charset="0"/>
              </a:rPr>
              <a:t>                        </a:t>
            </a:r>
            <a:r>
              <a:rPr lang="en-US" b="1" u="sng" dirty="0" smtClean="0">
                <a:solidFill>
                  <a:schemeClr val="accent2">
                    <a:lumMod val="75000"/>
                  </a:schemeClr>
                </a:solidFill>
                <a:latin typeface="High Tower Text" pitchFamily="18" charset="0"/>
              </a:rPr>
              <a:t>The  advantages of SILAC</a:t>
            </a:r>
            <a:r>
              <a:rPr lang="en-US" b="1" dirty="0" smtClean="0">
                <a:solidFill>
                  <a:schemeClr val="accent2">
                    <a:lumMod val="75000"/>
                  </a:schemeClr>
                </a:solidFill>
                <a:latin typeface="High Tower Text" pitchFamily="18" charset="0"/>
              </a:rPr>
              <a:t/>
            </a:r>
            <a:br>
              <a:rPr lang="en-US" b="1" dirty="0" smtClean="0">
                <a:solidFill>
                  <a:schemeClr val="accent2">
                    <a:lumMod val="75000"/>
                  </a:schemeClr>
                </a:solidFill>
                <a:latin typeface="High Tower Text" pitchFamily="18" charset="0"/>
              </a:rPr>
            </a:br>
            <a:r>
              <a:rPr lang="en-US" b="1" u="sng" dirty="0" smtClean="0">
                <a:solidFill>
                  <a:schemeClr val="accent2">
                    <a:lumMod val="75000"/>
                  </a:schemeClr>
                </a:solidFill>
                <a:latin typeface="High Tower Text" pitchFamily="18" charset="0"/>
              </a:rPr>
              <a:t/>
            </a:r>
            <a:br>
              <a:rPr lang="en-US" b="1" u="sng" dirty="0" smtClean="0">
                <a:solidFill>
                  <a:schemeClr val="accent2">
                    <a:lumMod val="75000"/>
                  </a:schemeClr>
                </a:solidFill>
                <a:latin typeface="High Tower Text" pitchFamily="18" charset="0"/>
              </a:rPr>
            </a:br>
            <a:r>
              <a:rPr lang="en-US" sz="1600" dirty="0" smtClean="0">
                <a:solidFill>
                  <a:schemeClr val="tx1"/>
                </a:solidFill>
                <a:latin typeface="High Tower Text" pitchFamily="18" charset="0"/>
              </a:rPr>
              <a:t>The </a:t>
            </a:r>
            <a:r>
              <a:rPr lang="en-US" sz="1600" dirty="0">
                <a:solidFill>
                  <a:schemeClr val="tx1"/>
                </a:solidFill>
                <a:latin typeface="High Tower Text" pitchFamily="18" charset="0"/>
              </a:rPr>
              <a:t>advantage of chemical labeling over SILAC is that it can be used to analyze a wide range of samples, </a:t>
            </a:r>
            <a:r>
              <a:rPr lang="en-US" sz="1600" dirty="0" smtClean="0">
                <a:solidFill>
                  <a:schemeClr val="tx1"/>
                </a:solidFill>
                <a:latin typeface="High Tower Text" pitchFamily="18" charset="0"/>
              </a:rPr>
              <a:t>including </a:t>
            </a:r>
            <a:r>
              <a:rPr lang="en-US" sz="1600" dirty="0">
                <a:solidFill>
                  <a:schemeClr val="tx1"/>
                </a:solidFill>
                <a:latin typeface="High Tower Text" pitchFamily="18" charset="0"/>
              </a:rPr>
              <a:t>cells, tissues, and body </a:t>
            </a:r>
            <a:r>
              <a:rPr lang="en-US" sz="1600" dirty="0" smtClean="0">
                <a:solidFill>
                  <a:schemeClr val="tx1"/>
                </a:solidFill>
                <a:latin typeface="High Tower Text" pitchFamily="18" charset="0"/>
              </a:rPr>
              <a:t>fluids.</a:t>
            </a:r>
            <a:br>
              <a:rPr lang="en-US" sz="1600" dirty="0" smtClean="0">
                <a:solidFill>
                  <a:schemeClr val="tx1"/>
                </a:solidFill>
                <a:latin typeface="High Tower Text" pitchFamily="18" charset="0"/>
              </a:rPr>
            </a:br>
            <a:r>
              <a:rPr lang="en-US" sz="1600" dirty="0" smtClean="0">
                <a:solidFill>
                  <a:schemeClr val="tx1"/>
                </a:solidFill>
                <a:latin typeface="High Tower Text" pitchFamily="18" charset="0"/>
              </a:rPr>
              <a:t/>
            </a:r>
            <a:br>
              <a:rPr lang="en-US" sz="1600" dirty="0" smtClean="0">
                <a:solidFill>
                  <a:schemeClr val="tx1"/>
                </a:solidFill>
                <a:latin typeface="High Tower Text" pitchFamily="18" charset="0"/>
              </a:rPr>
            </a:br>
            <a:r>
              <a:rPr lang="en-US" sz="1600" dirty="0">
                <a:solidFill>
                  <a:schemeClr val="tx1"/>
                </a:solidFill>
                <a:latin typeface="High Tower Text" pitchFamily="18" charset="0"/>
              </a:rPr>
              <a:t>SILAC is accepted as the best method </a:t>
            </a:r>
            <a:r>
              <a:rPr lang="en-US" sz="1600" dirty="0" smtClean="0">
                <a:solidFill>
                  <a:schemeClr val="tx1"/>
                </a:solidFill>
                <a:latin typeface="High Tower Text" pitchFamily="18" charset="0"/>
              </a:rPr>
              <a:t>available </a:t>
            </a:r>
            <a:r>
              <a:rPr lang="en-US" sz="1600" dirty="0">
                <a:solidFill>
                  <a:schemeClr val="tx1"/>
                </a:solidFill>
                <a:latin typeface="High Tower Text" pitchFamily="18" charset="0"/>
              </a:rPr>
              <a:t>for quantitative proteomics in terms of easy </a:t>
            </a:r>
            <a:r>
              <a:rPr lang="en-US" sz="1600" dirty="0" smtClean="0">
                <a:solidFill>
                  <a:schemeClr val="tx1"/>
                </a:solidFill>
                <a:latin typeface="High Tower Text" pitchFamily="18" charset="0"/>
              </a:rPr>
              <a:t>implementation</a:t>
            </a:r>
            <a:r>
              <a:rPr lang="en-US" sz="1600" dirty="0">
                <a:solidFill>
                  <a:schemeClr val="tx1"/>
                </a:solidFill>
                <a:latin typeface="High Tower Text" pitchFamily="18" charset="0"/>
              </a:rPr>
              <a:t>, quantitative reliability, and </a:t>
            </a:r>
            <a:r>
              <a:rPr lang="en-US" sz="1600" dirty="0" smtClean="0">
                <a:solidFill>
                  <a:schemeClr val="tx1"/>
                </a:solidFill>
                <a:latin typeface="High Tower Text" pitchFamily="18" charset="0"/>
              </a:rPr>
              <a:t>robustness.</a:t>
            </a:r>
            <a:br>
              <a:rPr lang="en-US" sz="1600" dirty="0" smtClean="0">
                <a:solidFill>
                  <a:schemeClr val="tx1"/>
                </a:solidFill>
                <a:latin typeface="High Tower Text" pitchFamily="18" charset="0"/>
              </a:rPr>
            </a:br>
            <a:r>
              <a:rPr lang="en-US" sz="1600" dirty="0">
                <a:solidFill>
                  <a:schemeClr val="tx1"/>
                </a:solidFill>
                <a:latin typeface="High Tower Text" pitchFamily="18" charset="0"/>
              </a:rPr>
              <a:t/>
            </a:r>
            <a:br>
              <a:rPr lang="en-US" sz="1600" dirty="0">
                <a:solidFill>
                  <a:schemeClr val="tx1"/>
                </a:solidFill>
                <a:latin typeface="High Tower Text" pitchFamily="18" charset="0"/>
              </a:rPr>
            </a:br>
            <a:r>
              <a:rPr lang="en-US" sz="1600" dirty="0" smtClean="0">
                <a:solidFill>
                  <a:schemeClr val="tx1"/>
                </a:solidFill>
                <a:latin typeface="High Tower Text" pitchFamily="18" charset="0"/>
              </a:rPr>
              <a:t/>
            </a:r>
            <a:br>
              <a:rPr lang="en-US" sz="1600" dirty="0" smtClean="0">
                <a:solidFill>
                  <a:schemeClr val="tx1"/>
                </a:solidFill>
                <a:latin typeface="High Tower Text" pitchFamily="18" charset="0"/>
              </a:rPr>
            </a:br>
            <a:r>
              <a:rPr lang="en-US" sz="1600" dirty="0">
                <a:solidFill>
                  <a:schemeClr val="tx1"/>
                </a:solidFill>
                <a:latin typeface="High Tower Text" pitchFamily="18" charset="0"/>
              </a:rPr>
              <a:t>                           </a:t>
            </a:r>
            <a:r>
              <a:rPr lang="en-US" sz="1600" dirty="0" smtClean="0">
                <a:solidFill>
                  <a:schemeClr val="tx1"/>
                </a:solidFill>
                <a:latin typeface="High Tower Text" pitchFamily="18" charset="0"/>
              </a:rPr>
              <a:t>            </a:t>
            </a:r>
            <a:r>
              <a:rPr lang="en-US" b="1" u="sng" dirty="0" smtClean="0">
                <a:solidFill>
                  <a:schemeClr val="accent2">
                    <a:lumMod val="75000"/>
                  </a:schemeClr>
                </a:solidFill>
                <a:latin typeface="High Tower Text" pitchFamily="18" charset="0"/>
              </a:rPr>
              <a:t>The  disadvantages </a:t>
            </a:r>
            <a:r>
              <a:rPr lang="en-US" b="1" u="sng" dirty="0">
                <a:solidFill>
                  <a:schemeClr val="accent2">
                    <a:lumMod val="75000"/>
                  </a:schemeClr>
                </a:solidFill>
                <a:latin typeface="High Tower Text" pitchFamily="18" charset="0"/>
              </a:rPr>
              <a:t>of </a:t>
            </a:r>
            <a:r>
              <a:rPr lang="en-US" b="1" u="sng" dirty="0" smtClean="0">
                <a:solidFill>
                  <a:schemeClr val="accent2">
                    <a:lumMod val="75000"/>
                  </a:schemeClr>
                </a:solidFill>
                <a:latin typeface="High Tower Text" pitchFamily="18" charset="0"/>
              </a:rPr>
              <a:t>SILAC</a:t>
            </a:r>
            <a:r>
              <a:rPr lang="en-US" b="1" dirty="0" smtClean="0">
                <a:solidFill>
                  <a:schemeClr val="accent2">
                    <a:lumMod val="75000"/>
                  </a:schemeClr>
                </a:solidFill>
                <a:latin typeface="High Tower Text" pitchFamily="18" charset="0"/>
              </a:rPr>
              <a:t/>
            </a:r>
            <a:br>
              <a:rPr lang="en-US" b="1" dirty="0" smtClean="0">
                <a:solidFill>
                  <a:schemeClr val="accent2">
                    <a:lumMod val="75000"/>
                  </a:schemeClr>
                </a:solidFill>
                <a:latin typeface="High Tower Text" pitchFamily="18" charset="0"/>
              </a:rPr>
            </a:br>
            <a:r>
              <a:rPr lang="en-US" b="1" dirty="0" smtClean="0">
                <a:solidFill>
                  <a:schemeClr val="accent2">
                    <a:lumMod val="75000"/>
                  </a:schemeClr>
                </a:solidFill>
                <a:latin typeface="High Tower Text" pitchFamily="18" charset="0"/>
              </a:rPr>
              <a:t/>
            </a:r>
            <a:br>
              <a:rPr lang="en-US" b="1" dirty="0" smtClean="0">
                <a:solidFill>
                  <a:schemeClr val="accent2">
                    <a:lumMod val="75000"/>
                  </a:schemeClr>
                </a:solidFill>
                <a:latin typeface="High Tower Text" pitchFamily="18" charset="0"/>
              </a:rPr>
            </a:br>
            <a:r>
              <a:rPr lang="en-US" sz="1600" dirty="0">
                <a:solidFill>
                  <a:schemeClr val="tx1"/>
                </a:solidFill>
                <a:latin typeface="High Tower Text" pitchFamily="18" charset="0"/>
              </a:rPr>
              <a:t>One of the few disadvantages of SILAC is the limited </a:t>
            </a:r>
            <a:r>
              <a:rPr lang="en-US" sz="1600" dirty="0" smtClean="0">
                <a:solidFill>
                  <a:schemeClr val="tx1"/>
                </a:solidFill>
                <a:latin typeface="High Tower Text" pitchFamily="18" charset="0"/>
              </a:rPr>
              <a:t>number </a:t>
            </a:r>
            <a:r>
              <a:rPr lang="en-US" sz="1600" dirty="0">
                <a:solidFill>
                  <a:schemeClr val="tx1"/>
                </a:solidFill>
                <a:latin typeface="High Tower Text" pitchFamily="18" charset="0"/>
              </a:rPr>
              <a:t>of cellular states that can be compared, because of </a:t>
            </a:r>
            <a:r>
              <a:rPr lang="en-US" sz="1600" dirty="0">
                <a:solidFill>
                  <a:schemeClr val="tx1"/>
                </a:solidFill>
                <a:latin typeface="High Tower Text" pitchFamily="18" charset="0"/>
              </a:rPr>
              <a:t>the limited labeling combinations available when using heavy labeled amino acids.</a:t>
            </a:r>
            <a:br>
              <a:rPr lang="en-US" sz="1600" dirty="0">
                <a:solidFill>
                  <a:schemeClr val="tx1"/>
                </a:solidFill>
                <a:latin typeface="High Tower Text" pitchFamily="18" charset="0"/>
              </a:rPr>
            </a:br>
            <a:r>
              <a:rPr lang="en-US" sz="1600" dirty="0">
                <a:solidFill>
                  <a:schemeClr val="tx1"/>
                </a:solidFill>
                <a:latin typeface="High Tower Text" pitchFamily="18" charset="0"/>
              </a:rPr>
              <a:t/>
            </a:r>
            <a:br>
              <a:rPr lang="en-US" sz="1600" dirty="0">
                <a:solidFill>
                  <a:schemeClr val="tx1"/>
                </a:solidFill>
                <a:latin typeface="High Tower Text" pitchFamily="18" charset="0"/>
              </a:rPr>
            </a:br>
            <a:r>
              <a:rPr lang="en-US" sz="1600" dirty="0">
                <a:solidFill>
                  <a:schemeClr val="tx1"/>
                </a:solidFill>
                <a:latin typeface="High Tower Text" pitchFamily="18" charset="0"/>
              </a:rPr>
              <a:t/>
            </a:r>
            <a:br>
              <a:rPr lang="en-US" sz="1600" dirty="0">
                <a:solidFill>
                  <a:schemeClr val="tx1"/>
                </a:solidFill>
                <a:latin typeface="High Tower Text" pitchFamily="18" charset="0"/>
              </a:rPr>
            </a:br>
            <a:r>
              <a:rPr lang="en-US" b="1" dirty="0">
                <a:solidFill>
                  <a:schemeClr val="accent2">
                    <a:lumMod val="75000"/>
                  </a:schemeClr>
                </a:solidFill>
                <a:latin typeface="High Tower Text" pitchFamily="18" charset="0"/>
              </a:rPr>
              <a:t/>
            </a:r>
            <a:br>
              <a:rPr lang="en-US" b="1" dirty="0">
                <a:solidFill>
                  <a:schemeClr val="accent2">
                    <a:lumMod val="75000"/>
                  </a:schemeClr>
                </a:solidFill>
                <a:latin typeface="High Tower Text" pitchFamily="18" charset="0"/>
              </a:rPr>
            </a:br>
            <a:r>
              <a:rPr lang="en-US" sz="2000" dirty="0">
                <a:solidFill>
                  <a:schemeClr val="tx1"/>
                </a:solidFill>
                <a:latin typeface="High Tower Text" pitchFamily="18" charset="0"/>
              </a:rPr>
              <a:t/>
            </a:r>
            <a:br>
              <a:rPr lang="en-US" sz="2000" dirty="0">
                <a:solidFill>
                  <a:schemeClr val="tx1"/>
                </a:solidFill>
                <a:latin typeface="High Tower Text" pitchFamily="18" charset="0"/>
              </a:rPr>
            </a:br>
            <a:r>
              <a:rPr lang="en-US" dirty="0">
                <a:solidFill>
                  <a:schemeClr val="tx1"/>
                </a:solidFill>
              </a:rPr>
              <a:t/>
            </a:r>
            <a:br>
              <a:rPr lang="en-US" dirty="0">
                <a:solidFill>
                  <a:schemeClr val="tx1"/>
                </a:solidFill>
              </a:rPr>
            </a:br>
            <a:r>
              <a:rPr lang="en-US" b="1" u="sng" dirty="0" smtClean="0">
                <a:solidFill>
                  <a:schemeClr val="tx1"/>
                </a:solidFill>
                <a:latin typeface="High Tower Text" pitchFamily="18" charset="0"/>
              </a:rPr>
              <a:t/>
            </a:r>
            <a:br>
              <a:rPr lang="en-US" b="1" u="sng" dirty="0" smtClean="0">
                <a:solidFill>
                  <a:schemeClr val="tx1"/>
                </a:solidFill>
                <a:latin typeface="High Tower Text" pitchFamily="18" charset="0"/>
              </a:rPr>
            </a:br>
            <a:r>
              <a:rPr lang="en-US" b="1" u="sng" dirty="0" smtClean="0">
                <a:solidFill>
                  <a:schemeClr val="accent2">
                    <a:lumMod val="75000"/>
                  </a:schemeClr>
                </a:solidFill>
                <a:latin typeface="High Tower Text" pitchFamily="18" charset="0"/>
              </a:rPr>
              <a:t/>
            </a:r>
            <a:br>
              <a:rPr lang="en-US" b="1" u="sng" dirty="0" smtClean="0">
                <a:solidFill>
                  <a:schemeClr val="accent2">
                    <a:lumMod val="75000"/>
                  </a:schemeClr>
                </a:solidFill>
                <a:latin typeface="High Tower Text" pitchFamily="18" charset="0"/>
              </a:rPr>
            </a:br>
            <a:r>
              <a:rPr lang="en-US" b="1" u="sng" dirty="0">
                <a:solidFill>
                  <a:schemeClr val="accent2">
                    <a:lumMod val="75000"/>
                  </a:schemeClr>
                </a:solidFill>
                <a:latin typeface="High Tower Text" pitchFamily="18" charset="0"/>
              </a:rPr>
              <a:t> </a:t>
            </a:r>
            <a:r>
              <a:rPr lang="en-US" b="1" u="sng" dirty="0" smtClean="0">
                <a:solidFill>
                  <a:schemeClr val="accent2">
                    <a:lumMod val="75000"/>
                  </a:schemeClr>
                </a:solidFill>
                <a:latin typeface="High Tower Text" pitchFamily="18" charset="0"/>
              </a:rPr>
              <a:t> </a:t>
            </a:r>
            <a:br>
              <a:rPr lang="en-US" b="1" u="sng" dirty="0" smtClean="0">
                <a:solidFill>
                  <a:schemeClr val="accent2">
                    <a:lumMod val="75000"/>
                  </a:schemeClr>
                </a:solidFill>
                <a:latin typeface="High Tower Text" pitchFamily="18" charset="0"/>
              </a:rPr>
            </a:br>
            <a:r>
              <a:rPr lang="en-US" dirty="0">
                <a:solidFill>
                  <a:schemeClr val="accent2">
                    <a:lumMod val="75000"/>
                  </a:schemeClr>
                </a:solidFill>
              </a:rPr>
              <a:t/>
            </a:r>
            <a:br>
              <a:rPr lang="en-US" dirty="0">
                <a:solidFill>
                  <a:schemeClr val="accent2">
                    <a:lumMod val="75000"/>
                  </a:schemeClr>
                </a:solidFill>
              </a:rPr>
            </a:br>
            <a:endParaRPr lang="ar-EG" dirty="0">
              <a:solidFill>
                <a:schemeClr val="accent2">
                  <a:lumMod val="75000"/>
                </a:schemeClr>
              </a:solidFill>
              <a:effectLst>
                <a:outerShdw blurRad="38100" dist="38100" dir="2700000" algn="tl">
                  <a:srgbClr val="000000">
                    <a:alpha val="43137"/>
                  </a:srgbClr>
                </a:outerShdw>
              </a:effectLst>
              <a:latin typeface="High Tower Text" panose="02040502050506030303" pitchFamily="18" charset="0"/>
            </a:endParaRPr>
          </a:p>
        </p:txBody>
      </p:sp>
    </p:spTree>
    <p:extLst>
      <p:ext uri="{BB962C8B-B14F-4D97-AF65-F5344CB8AC3E}">
        <p14:creationId xmlns:p14="http://schemas.microsoft.com/office/powerpoint/2010/main" val="41198686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F2D978A7-C506-4A68-B001-823D96DEF2E5}"/>
              </a:ext>
            </a:extLst>
          </p:cNvPr>
          <p:cNvSpPr>
            <a:spLocks noGrp="1"/>
          </p:cNvSpPr>
          <p:nvPr>
            <p:ph type="title"/>
          </p:nvPr>
        </p:nvSpPr>
        <p:spPr/>
        <p:txBody>
          <a:bodyPr/>
          <a:lstStyle/>
          <a:p>
            <a:r>
              <a:rPr lang="en-US" dirty="0">
                <a:latin typeface="Imprint MT Shadow" panose="04020605060303030202" pitchFamily="82" charset="0"/>
              </a:rPr>
              <a:t> </a:t>
            </a:r>
            <a:r>
              <a:rPr lang="en-US" b="1" u="sng" dirty="0">
                <a:solidFill>
                  <a:schemeClr val="accent2">
                    <a:lumMod val="75000"/>
                  </a:schemeClr>
                </a:solidFill>
                <a:latin typeface="Imprint MT Shadow" panose="04020605060303030202" pitchFamily="82" charset="0"/>
              </a:rPr>
              <a:t>Applications  OF  SILAC  </a:t>
            </a:r>
            <a:endParaRPr lang="ar-EG" dirty="0">
              <a:latin typeface="Imprint MT Shadow" panose="04020605060303030202" pitchFamily="82" charset="0"/>
            </a:endParaRPr>
          </a:p>
        </p:txBody>
      </p:sp>
      <p:sp>
        <p:nvSpPr>
          <p:cNvPr id="5" name="عنصر نائب للنص 4">
            <a:extLst>
              <a:ext uri="{FF2B5EF4-FFF2-40B4-BE49-F238E27FC236}">
                <a16:creationId xmlns:a16="http://schemas.microsoft.com/office/drawing/2014/main" xmlns="" id="{9DCBACF8-8923-4959-977D-08ADB4A0064B}"/>
              </a:ext>
            </a:extLst>
          </p:cNvPr>
          <p:cNvSpPr>
            <a:spLocks noGrp="1"/>
          </p:cNvSpPr>
          <p:nvPr>
            <p:ph type="body" idx="1"/>
          </p:nvPr>
        </p:nvSpPr>
        <p:spPr>
          <a:xfrm>
            <a:off x="76200" y="1200150"/>
            <a:ext cx="8991600" cy="3943350"/>
          </a:xfrm>
        </p:spPr>
        <p:txBody>
          <a:bodyPr/>
          <a:lstStyle/>
          <a:p>
            <a:pPr>
              <a:buFont typeface="Wingdings" pitchFamily="2" charset="2"/>
              <a:buChar char="q"/>
            </a:pPr>
            <a:r>
              <a:rPr lang="en-US" sz="1200" dirty="0">
                <a:solidFill>
                  <a:schemeClr val="tx1"/>
                </a:solidFill>
              </a:rPr>
              <a:t>molecular mechanisms of these complex interplays, the secreted protein analysis between malignant cancer cells and the surrounding nonmalignant stroma is a good viewpoint to investigate cell-cell interactions.</a:t>
            </a:r>
          </a:p>
          <a:p>
            <a:pPr>
              <a:buFont typeface="Wingdings" pitchFamily="2" charset="2"/>
              <a:buChar char="q"/>
            </a:pPr>
            <a:endParaRPr lang="en-US" sz="1200" dirty="0">
              <a:solidFill>
                <a:schemeClr val="tx1"/>
              </a:solidFill>
            </a:endParaRPr>
          </a:p>
          <a:p>
            <a:pPr>
              <a:buFont typeface="Wingdings" pitchFamily="2" charset="2"/>
              <a:buChar char="q"/>
            </a:pPr>
            <a:r>
              <a:rPr lang="en-US" sz="1200" dirty="0">
                <a:solidFill>
                  <a:schemeClr val="tx1"/>
                </a:solidFill>
              </a:rPr>
              <a:t> A SILAC approach involving incorporation of tyrosine labeled with nine carbon-13 atoms (13C) instead of the normal carbon-12 (12C) has been utilized to study tyrosine kinase substrates in signaling pathways.</a:t>
            </a:r>
          </a:p>
          <a:p>
            <a:pPr>
              <a:buFont typeface="Wingdings" pitchFamily="2" charset="2"/>
              <a:buChar char="q"/>
            </a:pPr>
            <a:r>
              <a:rPr lang="en-US" sz="1200" dirty="0">
                <a:solidFill>
                  <a:schemeClr val="tx1"/>
                </a:solidFill>
              </a:rPr>
              <a:t>SILAC has emerged as a very powerful method to study cell signaling, post translation modifications such as phosphorylation, protein–protein interaction and regulation of gene expression.</a:t>
            </a:r>
          </a:p>
          <a:p>
            <a:pPr>
              <a:buFont typeface="Wingdings" pitchFamily="2" charset="2"/>
              <a:buChar char="q"/>
            </a:pPr>
            <a:endParaRPr lang="en-US" sz="1200" dirty="0">
              <a:solidFill>
                <a:schemeClr val="tx1"/>
              </a:solidFill>
            </a:endParaRPr>
          </a:p>
          <a:p>
            <a:pPr>
              <a:buFont typeface="Wingdings" pitchFamily="2" charset="2"/>
              <a:buChar char="q"/>
            </a:pPr>
            <a:r>
              <a:rPr lang="en-US" sz="1200" dirty="0">
                <a:solidFill>
                  <a:schemeClr val="tx1"/>
                </a:solidFill>
              </a:rPr>
              <a:t>In addition, SILAC has become an important method in secretomics, the global study of secreted proteins and secretory pathways.</a:t>
            </a:r>
          </a:p>
          <a:p>
            <a:pPr>
              <a:buFont typeface="Wingdings" pitchFamily="2" charset="2"/>
              <a:buChar char="q"/>
            </a:pPr>
            <a:r>
              <a:rPr lang="en-US" sz="1200" dirty="0">
                <a:solidFill>
                  <a:schemeClr val="tx1"/>
                </a:solidFill>
              </a:rPr>
              <a:t>It can be used to distinguish between proteins secreted by cells in culture and serum contaminants.</a:t>
            </a:r>
          </a:p>
          <a:p>
            <a:pPr>
              <a:buFont typeface="Wingdings" pitchFamily="2" charset="2"/>
              <a:buChar char="q"/>
            </a:pPr>
            <a:endParaRPr lang="en-US" sz="1200" dirty="0">
              <a:solidFill>
                <a:schemeClr val="tx1"/>
              </a:solidFill>
            </a:endParaRPr>
          </a:p>
          <a:p>
            <a:pPr>
              <a:buFont typeface="Wingdings" pitchFamily="2" charset="2"/>
              <a:buChar char="q"/>
            </a:pPr>
            <a:r>
              <a:rPr lang="en-US" sz="1200" dirty="0">
                <a:solidFill>
                  <a:schemeClr val="tx1"/>
                </a:solidFill>
              </a:rPr>
              <a:t>Standardized protocols of SILAC for various applications have also been published.</a:t>
            </a:r>
          </a:p>
          <a:p>
            <a:pPr>
              <a:buFont typeface="Wingdings" pitchFamily="2" charset="2"/>
              <a:buChar char="q"/>
            </a:pPr>
            <a:endParaRPr lang="en-US" sz="1200" dirty="0">
              <a:solidFill>
                <a:schemeClr val="tx1"/>
              </a:solidFill>
            </a:endParaRPr>
          </a:p>
          <a:p>
            <a:pPr>
              <a:buFont typeface="Wingdings" pitchFamily="2" charset="2"/>
              <a:buChar char="q"/>
            </a:pPr>
            <a:r>
              <a:rPr lang="en-US" sz="1200" dirty="0">
                <a:solidFill>
                  <a:schemeClr val="tx1"/>
                </a:solidFill>
              </a:rPr>
              <a:t>  </a:t>
            </a:r>
            <a:r>
              <a:rPr lang="en-US" sz="1200" b="1" u="sng" dirty="0">
                <a:solidFill>
                  <a:schemeClr val="tx1"/>
                </a:solidFill>
              </a:rPr>
              <a:t> </a:t>
            </a:r>
            <a:r>
              <a:rPr lang="en-US" sz="1200" dirty="0">
                <a:solidFill>
                  <a:schemeClr val="tx1"/>
                </a:solidFill>
              </a:rPr>
              <a:t>While SILAC had been mostly used in studying eukaryotic cells and cell cultures, it had been recently employed in bacteria and its multicellular biofilm in antibiotic tolerance, to differentiate tolerance and sensitive subpopulations.</a:t>
            </a:r>
            <a:r>
              <a:rPr lang="en-US" sz="1200" b="1" u="sng" dirty="0">
                <a:solidFill>
                  <a:schemeClr val="tx1"/>
                </a:solidFill>
              </a:rPr>
              <a:t>      </a:t>
            </a:r>
          </a:p>
          <a:p>
            <a:endParaRPr lang="ar-EG" dirty="0"/>
          </a:p>
        </p:txBody>
      </p:sp>
    </p:spTree>
    <p:extLst>
      <p:ext uri="{BB962C8B-B14F-4D97-AF65-F5344CB8AC3E}">
        <p14:creationId xmlns:p14="http://schemas.microsoft.com/office/powerpoint/2010/main" val="150791616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6200" y="0"/>
            <a:ext cx="9220200" cy="5543550"/>
          </a:xfrm>
        </p:spPr>
        <p:txBody>
          <a:bodyPr/>
          <a:lstStyle/>
          <a:p>
            <a:pPr marL="158750" indent="0">
              <a:buNone/>
            </a:pPr>
            <a:r>
              <a:rPr lang="en-US" dirty="0" smtClean="0"/>
              <a:t>                                                                  </a:t>
            </a:r>
            <a:r>
              <a:rPr lang="en-US" sz="2000" b="1" u="sng" dirty="0" smtClean="0">
                <a:solidFill>
                  <a:schemeClr val="accent2">
                    <a:lumMod val="75000"/>
                  </a:schemeClr>
                </a:solidFill>
              </a:rPr>
              <a:t>Pulsed </a:t>
            </a:r>
            <a:r>
              <a:rPr lang="en-US" sz="2000" b="1" u="sng" dirty="0">
                <a:solidFill>
                  <a:schemeClr val="accent2">
                    <a:lumMod val="75000"/>
                  </a:schemeClr>
                </a:solidFill>
              </a:rPr>
              <a:t>SILAC Pulsed SILAC (</a:t>
            </a:r>
            <a:r>
              <a:rPr lang="en-US" sz="2000" b="1" u="sng" dirty="0" err="1">
                <a:solidFill>
                  <a:schemeClr val="accent2">
                    <a:lumMod val="75000"/>
                  </a:schemeClr>
                </a:solidFill>
              </a:rPr>
              <a:t>pSILAC</a:t>
            </a:r>
            <a:r>
              <a:rPr lang="en-US" sz="2000" b="1" u="sng" dirty="0" smtClean="0">
                <a:solidFill>
                  <a:schemeClr val="accent2">
                    <a:lumMod val="75000"/>
                  </a:schemeClr>
                </a:solidFill>
              </a:rPr>
              <a:t>)</a:t>
            </a:r>
            <a:endParaRPr lang="en-US" b="1" u="sng" dirty="0" smtClean="0">
              <a:solidFill>
                <a:schemeClr val="accent2">
                  <a:lumMod val="75000"/>
                </a:schemeClr>
              </a:solidFill>
            </a:endParaRPr>
          </a:p>
          <a:p>
            <a:pPr marL="158750" indent="0">
              <a:buNone/>
            </a:pPr>
            <a:endParaRPr lang="en-US" b="1" u="sng" dirty="0" smtClean="0">
              <a:solidFill>
                <a:schemeClr val="accent2">
                  <a:lumMod val="75000"/>
                </a:schemeClr>
              </a:solidFill>
            </a:endParaRPr>
          </a:p>
          <a:p>
            <a:pPr>
              <a:buFont typeface="Courier New" pitchFamily="49" charset="0"/>
              <a:buChar char="o"/>
            </a:pPr>
            <a:r>
              <a:rPr lang="en-US" b="1" u="sng" dirty="0">
                <a:solidFill>
                  <a:schemeClr val="tx1"/>
                </a:solidFill>
              </a:rPr>
              <a:t> </a:t>
            </a:r>
            <a:r>
              <a:rPr lang="en-US" sz="1400" dirty="0">
                <a:solidFill>
                  <a:schemeClr val="tx1"/>
                </a:solidFill>
              </a:rPr>
              <a:t>is a variation of the SILAC method where the labelled amino acids are added to the growth medium for only a short period of time</a:t>
            </a:r>
            <a:r>
              <a:rPr lang="en-US" sz="1400" dirty="0" smtClean="0">
                <a:solidFill>
                  <a:schemeClr val="tx1"/>
                </a:solidFill>
              </a:rPr>
              <a:t>.</a:t>
            </a:r>
            <a:endParaRPr lang="en-US" sz="1400" dirty="0">
              <a:solidFill>
                <a:schemeClr val="tx1"/>
              </a:solidFill>
            </a:endParaRPr>
          </a:p>
          <a:p>
            <a:pPr marL="0" indent="0">
              <a:buNone/>
            </a:pPr>
            <a:r>
              <a:rPr lang="en-US" sz="1400" dirty="0" smtClean="0">
                <a:solidFill>
                  <a:schemeClr val="tx1"/>
                </a:solidFill>
              </a:rPr>
              <a:t>                       </a:t>
            </a:r>
            <a:endParaRPr lang="en-US" sz="1400" dirty="0">
              <a:solidFill>
                <a:schemeClr val="tx1"/>
              </a:solidFill>
            </a:endParaRPr>
          </a:p>
          <a:p>
            <a:pPr>
              <a:buFont typeface="Courier New" pitchFamily="49" charset="0"/>
              <a:buChar char="o"/>
            </a:pPr>
            <a:r>
              <a:rPr lang="en-US" sz="1400" dirty="0">
                <a:solidFill>
                  <a:schemeClr val="tx1"/>
                </a:solidFill>
              </a:rPr>
              <a:t>This allows monitoring differences in de novo protein production rather than raw </a:t>
            </a:r>
            <a:r>
              <a:rPr lang="en-US" sz="1400" dirty="0" smtClean="0">
                <a:solidFill>
                  <a:schemeClr val="tx1"/>
                </a:solidFill>
              </a:rPr>
              <a:t>concentration. </a:t>
            </a:r>
            <a:r>
              <a:rPr lang="en-US" sz="1400" dirty="0">
                <a:solidFill>
                  <a:schemeClr val="tx1"/>
                </a:solidFill>
              </a:rPr>
              <a:t>It had also been used to study biofilm tolerance to antibiotics to differentiate tolerant and sensitive </a:t>
            </a:r>
            <a:r>
              <a:rPr lang="en-US" sz="1400" dirty="0" smtClean="0">
                <a:solidFill>
                  <a:schemeClr val="tx1"/>
                </a:solidFill>
              </a:rPr>
              <a:t>subpopulations</a:t>
            </a:r>
          </a:p>
          <a:p>
            <a:pPr marL="158750" indent="0">
              <a:buNone/>
            </a:pPr>
            <a:endParaRPr lang="en-US" dirty="0" smtClean="0"/>
          </a:p>
          <a:p>
            <a:pPr>
              <a:buFont typeface="Courier New" pitchFamily="49" charset="0"/>
              <a:buChar char="o"/>
            </a:pPr>
            <a:endParaRPr lang="en-US" dirty="0"/>
          </a:p>
          <a:p>
            <a:pPr marL="0" indent="0">
              <a:buNone/>
            </a:pPr>
            <a:r>
              <a:rPr lang="en-US" dirty="0" smtClean="0"/>
              <a:t>                                                                                           </a:t>
            </a:r>
            <a:r>
              <a:rPr lang="en-US" sz="2000" b="1" u="sng" dirty="0">
                <a:solidFill>
                  <a:schemeClr val="accent2">
                    <a:lumMod val="75000"/>
                  </a:schemeClr>
                </a:solidFill>
              </a:rPr>
              <a:t>NeuCode SILAC</a:t>
            </a:r>
            <a:r>
              <a:rPr lang="en-US" b="1" u="sng" dirty="0">
                <a:solidFill>
                  <a:schemeClr val="accent2">
                    <a:lumMod val="75000"/>
                  </a:schemeClr>
                </a:solidFill>
              </a:rPr>
              <a:t> </a:t>
            </a:r>
          </a:p>
          <a:p>
            <a:pPr marL="0" indent="0">
              <a:buNone/>
            </a:pPr>
            <a:endParaRPr lang="en-US" b="1" u="sng" dirty="0">
              <a:solidFill>
                <a:schemeClr val="accent2">
                  <a:lumMod val="75000"/>
                </a:schemeClr>
              </a:solidFill>
            </a:endParaRPr>
          </a:p>
          <a:p>
            <a:pPr>
              <a:buFont typeface="Courier New" pitchFamily="49" charset="0"/>
              <a:buChar char="o"/>
            </a:pPr>
            <a:r>
              <a:rPr lang="en-US" sz="1400" dirty="0"/>
              <a:t>Traditionally the level of multiplexing in SILAC was limited due to the number of SILAC isotopes available. Recently, a new technique called NeuCode (neutron encoding) SILAC.</a:t>
            </a:r>
          </a:p>
          <a:p>
            <a:pPr>
              <a:buFont typeface="Courier New" pitchFamily="49" charset="0"/>
              <a:buChar char="o"/>
            </a:pPr>
            <a:r>
              <a:rPr lang="en-US" sz="1400" dirty="0"/>
              <a:t>has augmented the level of multiplexing achievable with metabolic labeling (up to 4).</a:t>
            </a:r>
          </a:p>
          <a:p>
            <a:pPr>
              <a:buFont typeface="Courier New" pitchFamily="49" charset="0"/>
              <a:buChar char="o"/>
            </a:pPr>
            <a:r>
              <a:rPr lang="en-US" sz="1400" dirty="0"/>
              <a:t>The NeuCode amino acid method is similar to SILAC but differs in that the labeling only utilizes heavy amino acids.</a:t>
            </a:r>
          </a:p>
          <a:p>
            <a:pPr>
              <a:buFont typeface="Courier New" pitchFamily="49" charset="0"/>
              <a:buChar char="o"/>
            </a:pPr>
            <a:r>
              <a:rPr lang="en-US" sz="1400" dirty="0"/>
              <a:t>The use of only heavy amino acids eliminates the need for 100% incorporation of amino acids needed for SILAC.</a:t>
            </a:r>
          </a:p>
          <a:p>
            <a:pPr>
              <a:buFont typeface="Courier New" pitchFamily="49" charset="0"/>
              <a:buChar char="o"/>
            </a:pPr>
            <a:r>
              <a:rPr lang="en-US" sz="1400" dirty="0"/>
              <a:t>The increased multiplexing capability of NeuCode amino acids is from the use of mass defects from extra neutrons in the stable isotopes.</a:t>
            </a:r>
          </a:p>
          <a:p>
            <a:pPr>
              <a:buFont typeface="Courier New" pitchFamily="49" charset="0"/>
              <a:buChar char="o"/>
            </a:pPr>
            <a:r>
              <a:rPr lang="en-US" sz="1400" dirty="0"/>
              <a:t>These small mass differences however need to be resolved on high resolution mass spectrometers.</a:t>
            </a:r>
          </a:p>
          <a:p>
            <a:pPr>
              <a:buFont typeface="Courier New" pitchFamily="49" charset="0"/>
              <a:buChar char="o"/>
            </a:pPr>
            <a:endParaRPr lang="en-US" dirty="0"/>
          </a:p>
          <a:p>
            <a:pPr marL="158750" indent="0">
              <a:buNone/>
            </a:pPr>
            <a:endParaRPr lang="en-US" b="1" u="sng" dirty="0">
              <a:solidFill>
                <a:schemeClr val="accent2">
                  <a:lumMod val="75000"/>
                </a:schemeClr>
              </a:solidFill>
            </a:endParaRPr>
          </a:p>
          <a:p>
            <a:endParaRPr lang="en-US" dirty="0"/>
          </a:p>
        </p:txBody>
      </p:sp>
    </p:spTree>
    <p:extLst>
      <p:ext uri="{BB962C8B-B14F-4D97-AF65-F5344CB8AC3E}">
        <p14:creationId xmlns:p14="http://schemas.microsoft.com/office/powerpoint/2010/main" val="49214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Zero Waste Workshop by Slidesgo">
  <a:themeElements>
    <a:clrScheme name="Simple Light">
      <a:dk1>
        <a:srgbClr val="000000"/>
      </a:dk1>
      <a:lt1>
        <a:srgbClr val="FFFFFF"/>
      </a:lt1>
      <a:dk2>
        <a:srgbClr val="595959"/>
      </a:dk2>
      <a:lt2>
        <a:srgbClr val="EEEEEE"/>
      </a:lt2>
      <a:accent1>
        <a:srgbClr val="9E9E9E"/>
      </a:accent1>
      <a:accent2>
        <a:srgbClr val="E5AC77"/>
      </a:accent2>
      <a:accent3>
        <a:srgbClr val="AFB1A1"/>
      </a:accent3>
      <a:accent4>
        <a:srgbClr val="E0E0DA"/>
      </a:accent4>
      <a:accent5>
        <a:srgbClr val="F9CB9C"/>
      </a:accent5>
      <a:accent6>
        <a:srgbClr val="D9EAD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733</Words>
  <Application>Microsoft Office PowerPoint</Application>
  <PresentationFormat>On-screen Show (16:9)</PresentationFormat>
  <Paragraphs>44</Paragraphs>
  <Slides>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Courier New</vt:lpstr>
      <vt:lpstr>Poppins</vt:lpstr>
      <vt:lpstr>Poppins SemiBold</vt:lpstr>
      <vt:lpstr>Century Gothic</vt:lpstr>
      <vt:lpstr>Wingdings</vt:lpstr>
      <vt:lpstr>Open Sans</vt:lpstr>
      <vt:lpstr>High Tower Text</vt:lpstr>
      <vt:lpstr>Imprint MT Shadow</vt:lpstr>
      <vt:lpstr>Lobster Two</vt:lpstr>
      <vt:lpstr>Bahnschrift</vt:lpstr>
      <vt:lpstr>Zero Waste Workshop by Slidesgo</vt:lpstr>
      <vt:lpstr>   SILAC</vt:lpstr>
      <vt:lpstr>INTRODUCTION</vt:lpstr>
      <vt:lpstr>SILAC-based Proteomics Analysis Service </vt:lpstr>
      <vt:lpstr> The principle of SILAC</vt:lpstr>
      <vt:lpstr>The Principle of SILAC</vt:lpstr>
      <vt:lpstr>                        The  advantages of SILAC  The advantage of chemical labeling over SILAC is that it can be used to analyze a wide range of samples, including cells, tissues, and body fluids.  SILAC is accepted as the best method available for quantitative proteomics in terms of easy implementation, quantitative reliability, and robustness.                                          The  disadvantages of SILAC  One of the few disadvantages of SILAC is the limited number of cellular states that can be compared, because of the limited labeling combinations available when using heavy labeled amino acids.            </vt:lpstr>
      <vt:lpstr> Applications  OF  SILAC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37</cp:revision>
  <dcterms:modified xsi:type="dcterms:W3CDTF">2022-01-08T16:42:32Z</dcterms:modified>
</cp:coreProperties>
</file>