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4" r:id="rId2"/>
  </p:sldMasterIdLst>
  <p:notesMasterIdLst>
    <p:notesMasterId r:id="rId87"/>
  </p:notesMasterIdLst>
  <p:handoutMasterIdLst>
    <p:handoutMasterId r:id="rId88"/>
  </p:handoutMasterIdLst>
  <p:sldIdLst>
    <p:sldId id="297" r:id="rId3"/>
    <p:sldId id="260" r:id="rId4"/>
    <p:sldId id="393" r:id="rId5"/>
    <p:sldId id="394" r:id="rId6"/>
    <p:sldId id="395" r:id="rId7"/>
    <p:sldId id="396" r:id="rId8"/>
    <p:sldId id="397" r:id="rId9"/>
    <p:sldId id="398" r:id="rId10"/>
    <p:sldId id="399" r:id="rId11"/>
    <p:sldId id="400" r:id="rId12"/>
    <p:sldId id="401" r:id="rId13"/>
    <p:sldId id="402" r:id="rId14"/>
    <p:sldId id="358" r:id="rId15"/>
    <p:sldId id="359" r:id="rId16"/>
    <p:sldId id="360" r:id="rId17"/>
    <p:sldId id="361" r:id="rId18"/>
    <p:sldId id="362" r:id="rId19"/>
    <p:sldId id="364" r:id="rId20"/>
    <p:sldId id="365" r:id="rId21"/>
    <p:sldId id="366" r:id="rId22"/>
    <p:sldId id="367" r:id="rId23"/>
    <p:sldId id="368" r:id="rId24"/>
    <p:sldId id="369" r:id="rId25"/>
    <p:sldId id="403" r:id="rId26"/>
    <p:sldId id="302" r:id="rId27"/>
    <p:sldId id="303" r:id="rId28"/>
    <p:sldId id="304" r:id="rId29"/>
    <p:sldId id="305" r:id="rId30"/>
    <p:sldId id="306" r:id="rId31"/>
    <p:sldId id="307" r:id="rId32"/>
    <p:sldId id="308" r:id="rId33"/>
    <p:sldId id="309" r:id="rId34"/>
    <p:sldId id="312" r:id="rId35"/>
    <p:sldId id="313" r:id="rId36"/>
    <p:sldId id="404" r:id="rId37"/>
    <p:sldId id="424" r:id="rId38"/>
    <p:sldId id="425" r:id="rId39"/>
    <p:sldId id="426" r:id="rId40"/>
    <p:sldId id="427" r:id="rId41"/>
    <p:sldId id="428" r:id="rId42"/>
    <p:sldId id="429" r:id="rId43"/>
    <p:sldId id="430" r:id="rId44"/>
    <p:sldId id="405" r:id="rId45"/>
    <p:sldId id="379" r:id="rId46"/>
    <p:sldId id="418" r:id="rId47"/>
    <p:sldId id="419" r:id="rId48"/>
    <p:sldId id="420" r:id="rId49"/>
    <p:sldId id="421" r:id="rId50"/>
    <p:sldId id="384" r:id="rId51"/>
    <p:sldId id="385" r:id="rId52"/>
    <p:sldId id="386" r:id="rId53"/>
    <p:sldId id="387" r:id="rId54"/>
    <p:sldId id="388" r:id="rId55"/>
    <p:sldId id="389" r:id="rId56"/>
    <p:sldId id="390" r:id="rId57"/>
    <p:sldId id="391" r:id="rId58"/>
    <p:sldId id="392" r:id="rId59"/>
    <p:sldId id="422" r:id="rId60"/>
    <p:sldId id="406" r:id="rId61"/>
    <p:sldId id="319" r:id="rId62"/>
    <p:sldId id="320" r:id="rId63"/>
    <p:sldId id="321" r:id="rId64"/>
    <p:sldId id="322" r:id="rId65"/>
    <p:sldId id="323" r:id="rId66"/>
    <p:sldId id="324" r:id="rId67"/>
    <p:sldId id="407" r:id="rId68"/>
    <p:sldId id="409" r:id="rId69"/>
    <p:sldId id="410" r:id="rId70"/>
    <p:sldId id="411" r:id="rId71"/>
    <p:sldId id="423" r:id="rId72"/>
    <p:sldId id="414" r:id="rId73"/>
    <p:sldId id="413" r:id="rId74"/>
    <p:sldId id="415" r:id="rId75"/>
    <p:sldId id="416" r:id="rId76"/>
    <p:sldId id="417" r:id="rId77"/>
    <p:sldId id="408" r:id="rId78"/>
    <p:sldId id="315" r:id="rId79"/>
    <p:sldId id="316" r:id="rId80"/>
    <p:sldId id="317" r:id="rId81"/>
    <p:sldId id="318" r:id="rId82"/>
    <p:sldId id="284" r:id="rId83"/>
    <p:sldId id="431" r:id="rId84"/>
    <p:sldId id="346" r:id="rId85"/>
    <p:sldId id="333"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5F7856-9E66-4286-B7FD-5B7C5977A096}">
          <p14:sldIdLst>
            <p14:sldId id="297"/>
            <p14:sldId id="260"/>
          </p14:sldIdLst>
        </p14:section>
        <p14:section name="Introduction" id="{96032F8D-DB16-4B38-AFB4-B609438DB4AA}">
          <p14:sldIdLst>
            <p14:sldId id="393"/>
            <p14:sldId id="394"/>
            <p14:sldId id="395"/>
            <p14:sldId id="396"/>
            <p14:sldId id="397"/>
            <p14:sldId id="398"/>
            <p14:sldId id="399"/>
            <p14:sldId id="400"/>
            <p14:sldId id="401"/>
            <p14:sldId id="402"/>
          </p14:sldIdLst>
        </p14:section>
        <p14:section name="Canny" id="{F533ABD1-960D-40F3-88C6-328ED8969AD5}">
          <p14:sldIdLst>
            <p14:sldId id="358"/>
            <p14:sldId id="359"/>
            <p14:sldId id="360"/>
            <p14:sldId id="361"/>
            <p14:sldId id="362"/>
            <p14:sldId id="364"/>
            <p14:sldId id="365"/>
            <p14:sldId id="366"/>
            <p14:sldId id="367"/>
            <p14:sldId id="368"/>
            <p14:sldId id="369"/>
            <p14:sldId id="403"/>
          </p14:sldIdLst>
        </p14:section>
        <p14:section name="Flood Fill" id="{668871EB-F10A-4702-A7F9-1032CBD002F0}">
          <p14:sldIdLst>
            <p14:sldId id="302"/>
            <p14:sldId id="303"/>
            <p14:sldId id="304"/>
            <p14:sldId id="305"/>
            <p14:sldId id="306"/>
            <p14:sldId id="307"/>
            <p14:sldId id="308"/>
            <p14:sldId id="309"/>
            <p14:sldId id="312"/>
            <p14:sldId id="313"/>
            <p14:sldId id="404"/>
          </p14:sldIdLst>
        </p14:section>
        <p14:section name="Segmentation" id="{2852A40D-9034-43AE-876A-85E61FAE67B2}">
          <p14:sldIdLst>
            <p14:sldId id="424"/>
            <p14:sldId id="425"/>
            <p14:sldId id="426"/>
            <p14:sldId id="427"/>
            <p14:sldId id="428"/>
            <p14:sldId id="429"/>
            <p14:sldId id="430"/>
            <p14:sldId id="405"/>
          </p14:sldIdLst>
        </p14:section>
        <p14:section name="PCA" id="{0A42453F-028B-4522-B632-F44BA72390B1}">
          <p14:sldIdLst>
            <p14:sldId id="379"/>
            <p14:sldId id="418"/>
            <p14:sldId id="419"/>
            <p14:sldId id="420"/>
            <p14:sldId id="421"/>
            <p14:sldId id="384"/>
            <p14:sldId id="385"/>
            <p14:sldId id="386"/>
            <p14:sldId id="387"/>
            <p14:sldId id="388"/>
            <p14:sldId id="389"/>
            <p14:sldId id="390"/>
            <p14:sldId id="391"/>
            <p14:sldId id="392"/>
            <p14:sldId id="422"/>
            <p14:sldId id="406"/>
          </p14:sldIdLst>
        </p14:section>
        <p14:section name="Hu-moment" id="{DD4E4C82-00AB-4BF6-B77C-6BF94D7E62DD}">
          <p14:sldIdLst>
            <p14:sldId id="319"/>
            <p14:sldId id="320"/>
            <p14:sldId id="321"/>
            <p14:sldId id="322"/>
            <p14:sldId id="323"/>
            <p14:sldId id="324"/>
            <p14:sldId id="407"/>
          </p14:sldIdLst>
        </p14:section>
        <p14:section name="KNN" id="{E90DBD68-E524-41F9-B43B-F72FABDFC722}">
          <p14:sldIdLst>
            <p14:sldId id="409"/>
            <p14:sldId id="410"/>
            <p14:sldId id="411"/>
            <p14:sldId id="423"/>
            <p14:sldId id="414"/>
            <p14:sldId id="413"/>
            <p14:sldId id="415"/>
            <p14:sldId id="416"/>
            <p14:sldId id="417"/>
            <p14:sldId id="408"/>
          </p14:sldIdLst>
        </p14:section>
        <p14:section name="Result&amp;conclusion" id="{EC38C7F2-AE58-4E36-8AEB-F1B5906A22B8}">
          <p14:sldIdLst>
            <p14:sldId id="315"/>
            <p14:sldId id="316"/>
            <p14:sldId id="317"/>
            <p14:sldId id="318"/>
            <p14:sldId id="284"/>
            <p14:sldId id="431"/>
            <p14:sldId id="346"/>
            <p14:sldId id="3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77738" autoAdjust="0"/>
  </p:normalViewPr>
  <p:slideViewPr>
    <p:cSldViewPr snapToGrid="0">
      <p:cViewPr varScale="1">
        <p:scale>
          <a:sx n="67" d="100"/>
          <a:sy n="67" d="100"/>
        </p:scale>
        <p:origin x="127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648E1C-5979-4E96-9B11-19BBA834C7B8}" type="doc">
      <dgm:prSet loTypeId="urn:microsoft.com/office/officeart/2005/8/layout/vList2" loCatId="list" qsTypeId="urn:microsoft.com/office/officeart/2005/8/quickstyle/simple1" qsCatId="simple" csTypeId="urn:microsoft.com/office/officeart/2005/8/colors/accent1_4" csCatId="accent1" phldr="1"/>
      <dgm:spPr/>
      <dgm:t>
        <a:bodyPr/>
        <a:lstStyle/>
        <a:p>
          <a:endParaRPr lang="en-US"/>
        </a:p>
      </dgm:t>
    </dgm:pt>
    <dgm:pt modelId="{D1ED71FB-F29A-4551-AB0C-C7A1788139BD}">
      <dgm:prSet phldrT="[Text]"/>
      <dgm:spPr/>
      <dgm:t>
        <a:bodyPr/>
        <a:lstStyle/>
        <a:p>
          <a:r>
            <a:rPr lang="en-US" dirty="0"/>
            <a:t>Students</a:t>
          </a:r>
        </a:p>
      </dgm:t>
    </dgm:pt>
    <dgm:pt modelId="{6E434B21-E687-4146-A575-01681DBBBC41}" type="parTrans" cxnId="{E07372D8-A618-496F-8C91-84744B077574}">
      <dgm:prSet/>
      <dgm:spPr/>
      <dgm:t>
        <a:bodyPr/>
        <a:lstStyle/>
        <a:p>
          <a:endParaRPr lang="en-US"/>
        </a:p>
      </dgm:t>
    </dgm:pt>
    <dgm:pt modelId="{16C4C80D-00D1-443C-A969-4489A814F229}" type="sibTrans" cxnId="{E07372D8-A618-496F-8C91-84744B077574}">
      <dgm:prSet/>
      <dgm:spPr/>
      <dgm:t>
        <a:bodyPr/>
        <a:lstStyle/>
        <a:p>
          <a:endParaRPr lang="en-US"/>
        </a:p>
      </dgm:t>
    </dgm:pt>
    <dgm:pt modelId="{793E1329-EE07-4D46-B962-72F9BF9D6F6B}">
      <dgm:prSet phldrT="[Text]"/>
      <dgm:spPr/>
      <dgm:t>
        <a:bodyPr/>
        <a:lstStyle/>
        <a:p>
          <a:r>
            <a:rPr lang="en-US" dirty="0"/>
            <a:t>Supervisor</a:t>
          </a:r>
        </a:p>
      </dgm:t>
    </dgm:pt>
    <dgm:pt modelId="{1157B75B-7941-4E2C-B109-A90618127076}" type="parTrans" cxnId="{4E118BDD-33AA-4A12-9BEB-CAA9C7565B2E}">
      <dgm:prSet/>
      <dgm:spPr/>
      <dgm:t>
        <a:bodyPr/>
        <a:lstStyle/>
        <a:p>
          <a:endParaRPr lang="en-US"/>
        </a:p>
      </dgm:t>
    </dgm:pt>
    <dgm:pt modelId="{C6069D9C-7FB0-4D41-8237-8B696767F240}" type="sibTrans" cxnId="{4E118BDD-33AA-4A12-9BEB-CAA9C7565B2E}">
      <dgm:prSet/>
      <dgm:spPr/>
      <dgm:t>
        <a:bodyPr/>
        <a:lstStyle/>
        <a:p>
          <a:endParaRPr lang="en-US"/>
        </a:p>
      </dgm:t>
    </dgm:pt>
    <dgm:pt modelId="{5F15946C-ECA8-4220-AEA4-F5D4FACB1025}">
      <dgm:prSet phldrT="[Text]"/>
      <dgm:spPr/>
      <dgm:t>
        <a:bodyPr/>
        <a:lstStyle/>
        <a:p>
          <a:r>
            <a:rPr lang="en-US" dirty="0" err="1"/>
            <a:t>Dr.Saleh</a:t>
          </a:r>
          <a:r>
            <a:rPr lang="en-US" dirty="0"/>
            <a:t> Kamal </a:t>
          </a:r>
          <a:r>
            <a:rPr lang="en-US" dirty="0" err="1"/>
            <a:t>Haridy</a:t>
          </a:r>
          <a:endParaRPr lang="en-US" dirty="0"/>
        </a:p>
      </dgm:t>
    </dgm:pt>
    <dgm:pt modelId="{B5B0E041-DDED-4613-878E-C5C02CCD6966}" type="parTrans" cxnId="{3C2A480C-CA4C-4F46-A2F0-1A98B506FF49}">
      <dgm:prSet/>
      <dgm:spPr/>
      <dgm:t>
        <a:bodyPr/>
        <a:lstStyle/>
        <a:p>
          <a:endParaRPr lang="en-US"/>
        </a:p>
      </dgm:t>
    </dgm:pt>
    <dgm:pt modelId="{615AE4D8-C7A9-4150-AE06-25520398D110}" type="sibTrans" cxnId="{3C2A480C-CA4C-4F46-A2F0-1A98B506FF49}">
      <dgm:prSet/>
      <dgm:spPr/>
      <dgm:t>
        <a:bodyPr/>
        <a:lstStyle/>
        <a:p>
          <a:endParaRPr lang="en-US"/>
        </a:p>
      </dgm:t>
    </dgm:pt>
    <dgm:pt modelId="{2F2AE14E-3E4A-457E-83CE-87F5AB9C3AB7}">
      <dgm:prSet phldrT="[Text]"/>
      <dgm:spPr/>
      <dgm:t>
        <a:bodyPr/>
        <a:lstStyle/>
        <a:p>
          <a:r>
            <a:rPr lang="en-US" dirty="0" err="1"/>
            <a:t>Yousra</a:t>
          </a:r>
          <a:r>
            <a:rPr lang="en-US" dirty="0"/>
            <a:t> </a:t>
          </a:r>
          <a:r>
            <a:rPr lang="en-US" dirty="0" err="1"/>
            <a:t>Hesham</a:t>
          </a:r>
          <a:r>
            <a:rPr lang="en-US" dirty="0"/>
            <a:t> Hassan</a:t>
          </a:r>
        </a:p>
      </dgm:t>
    </dgm:pt>
    <dgm:pt modelId="{11BDD6BF-96C9-43DC-A694-6E0EBE5876AC}" type="parTrans" cxnId="{E5F6D581-9790-4205-906A-4DD5A70BC948}">
      <dgm:prSet/>
      <dgm:spPr/>
      <dgm:t>
        <a:bodyPr/>
        <a:lstStyle/>
        <a:p>
          <a:endParaRPr lang="en-US"/>
        </a:p>
      </dgm:t>
    </dgm:pt>
    <dgm:pt modelId="{74006792-CFF2-4ECC-90B2-BAD430F3F811}" type="sibTrans" cxnId="{E5F6D581-9790-4205-906A-4DD5A70BC948}">
      <dgm:prSet/>
      <dgm:spPr/>
      <dgm:t>
        <a:bodyPr/>
        <a:lstStyle/>
        <a:p>
          <a:endParaRPr lang="en-US"/>
        </a:p>
      </dgm:t>
    </dgm:pt>
    <dgm:pt modelId="{34A12492-4B1D-4ED4-8F17-B61C128A0110}">
      <dgm:prSet phldrT="[Text]"/>
      <dgm:spPr/>
      <dgm:t>
        <a:bodyPr/>
        <a:lstStyle/>
        <a:p>
          <a:r>
            <a:rPr lang="en-US" dirty="0"/>
            <a:t>Research Assistants</a:t>
          </a:r>
        </a:p>
      </dgm:t>
    </dgm:pt>
    <dgm:pt modelId="{DF88E912-2858-4166-91CE-FB42DDB6BD2B}" type="parTrans" cxnId="{CFF0642B-4C22-478C-A9E9-20AF81070E2D}">
      <dgm:prSet/>
      <dgm:spPr/>
      <dgm:t>
        <a:bodyPr/>
        <a:lstStyle/>
        <a:p>
          <a:endParaRPr lang="en-US"/>
        </a:p>
      </dgm:t>
    </dgm:pt>
    <dgm:pt modelId="{88128CF8-F1E7-4D0B-9668-81447D845737}" type="sibTrans" cxnId="{CFF0642B-4C22-478C-A9E9-20AF81070E2D}">
      <dgm:prSet/>
      <dgm:spPr/>
      <dgm:t>
        <a:bodyPr/>
        <a:lstStyle/>
        <a:p>
          <a:endParaRPr lang="en-US"/>
        </a:p>
      </dgm:t>
    </dgm:pt>
    <dgm:pt modelId="{E97683F8-A6EB-44EF-99E5-6D53F22F06EE}">
      <dgm:prSet phldrT="[Text]"/>
      <dgm:spPr/>
      <dgm:t>
        <a:bodyPr/>
        <a:lstStyle/>
        <a:p>
          <a:r>
            <a:rPr lang="en-US" dirty="0"/>
            <a:t>Eng./ El-Sayed </a:t>
          </a:r>
          <a:r>
            <a:rPr lang="en-US" dirty="0" err="1"/>
            <a:t>Abd-Ellah</a:t>
          </a:r>
          <a:endParaRPr lang="en-US" dirty="0"/>
        </a:p>
      </dgm:t>
    </dgm:pt>
    <dgm:pt modelId="{3B404BF0-CE16-4798-B61B-14FB56940D3C}" type="parTrans" cxnId="{745B36FC-D2A2-4FC9-822B-E44CE47A47C4}">
      <dgm:prSet/>
      <dgm:spPr/>
      <dgm:t>
        <a:bodyPr/>
        <a:lstStyle/>
        <a:p>
          <a:endParaRPr lang="en-US"/>
        </a:p>
      </dgm:t>
    </dgm:pt>
    <dgm:pt modelId="{0321986B-7E49-4EE7-8283-2322BC553CAC}" type="sibTrans" cxnId="{745B36FC-D2A2-4FC9-822B-E44CE47A47C4}">
      <dgm:prSet/>
      <dgm:spPr/>
      <dgm:t>
        <a:bodyPr/>
        <a:lstStyle/>
        <a:p>
          <a:endParaRPr lang="en-US"/>
        </a:p>
      </dgm:t>
    </dgm:pt>
    <dgm:pt modelId="{C84E2AF5-E956-4485-8A3F-6FF581AA81BA}">
      <dgm:prSet phldrT="[Text]"/>
      <dgm:spPr/>
      <dgm:t>
        <a:bodyPr/>
        <a:lstStyle/>
        <a:p>
          <a:r>
            <a:rPr lang="en-US" dirty="0"/>
            <a:t>Eng./Fatma Sayed</a:t>
          </a:r>
        </a:p>
      </dgm:t>
    </dgm:pt>
    <dgm:pt modelId="{25905AA8-4610-4150-87DC-2FA2D2557E59}" type="parTrans" cxnId="{86D80061-1EC6-42CB-B33C-4F0118A247C8}">
      <dgm:prSet/>
      <dgm:spPr/>
      <dgm:t>
        <a:bodyPr/>
        <a:lstStyle/>
        <a:p>
          <a:endParaRPr lang="en-US"/>
        </a:p>
      </dgm:t>
    </dgm:pt>
    <dgm:pt modelId="{06B7340F-5514-44E3-B84E-41D57C8784DC}" type="sibTrans" cxnId="{86D80061-1EC6-42CB-B33C-4F0118A247C8}">
      <dgm:prSet/>
      <dgm:spPr/>
      <dgm:t>
        <a:bodyPr/>
        <a:lstStyle/>
        <a:p>
          <a:endParaRPr lang="en-US"/>
        </a:p>
      </dgm:t>
    </dgm:pt>
    <dgm:pt modelId="{842FB1CD-B354-47F5-92F6-B3B63D9D5477}">
      <dgm:prSet phldrT="[Text]"/>
      <dgm:spPr/>
      <dgm:t>
        <a:bodyPr/>
        <a:lstStyle/>
        <a:p>
          <a:r>
            <a:rPr lang="en-US" dirty="0" err="1"/>
            <a:t>Eman</a:t>
          </a:r>
          <a:r>
            <a:rPr lang="en-US" dirty="0"/>
            <a:t> Salem </a:t>
          </a:r>
          <a:r>
            <a:rPr lang="en-US" dirty="0" err="1"/>
            <a:t>Saad</a:t>
          </a:r>
          <a:r>
            <a:rPr lang="en-US" dirty="0"/>
            <a:t>-Allah</a:t>
          </a:r>
        </a:p>
      </dgm:t>
    </dgm:pt>
    <dgm:pt modelId="{F9EEC8DA-3B82-4C63-A291-30D20E8DFD5B}" type="parTrans" cxnId="{ADD4D2CE-C280-4ADA-82AF-C9C04CB8EF70}">
      <dgm:prSet/>
      <dgm:spPr/>
      <dgm:t>
        <a:bodyPr/>
        <a:lstStyle/>
        <a:p>
          <a:endParaRPr lang="en-US"/>
        </a:p>
      </dgm:t>
    </dgm:pt>
    <dgm:pt modelId="{97E119FE-8597-4A4A-B8B2-1D576C30692F}" type="sibTrans" cxnId="{ADD4D2CE-C280-4ADA-82AF-C9C04CB8EF70}">
      <dgm:prSet/>
      <dgm:spPr/>
      <dgm:t>
        <a:bodyPr/>
        <a:lstStyle/>
        <a:p>
          <a:endParaRPr lang="en-US"/>
        </a:p>
      </dgm:t>
    </dgm:pt>
    <dgm:pt modelId="{64DF207B-7A06-452F-8678-B6CF64357ED3}">
      <dgm:prSet phldrT="[Text]"/>
      <dgm:spPr/>
      <dgm:t>
        <a:bodyPr/>
        <a:lstStyle/>
        <a:p>
          <a:r>
            <a:rPr lang="en-US" dirty="0" err="1"/>
            <a:t>Abeer</a:t>
          </a:r>
          <a:r>
            <a:rPr lang="en-US" dirty="0"/>
            <a:t> </a:t>
          </a:r>
          <a:r>
            <a:rPr lang="en-US" dirty="0" err="1"/>
            <a:t>Meshal</a:t>
          </a:r>
          <a:r>
            <a:rPr lang="en-US" dirty="0"/>
            <a:t> </a:t>
          </a:r>
          <a:r>
            <a:rPr lang="en-US" dirty="0" err="1"/>
            <a:t>Abd-Elrheem</a:t>
          </a:r>
          <a:endParaRPr lang="en-US" dirty="0"/>
        </a:p>
      </dgm:t>
    </dgm:pt>
    <dgm:pt modelId="{C9E742B8-AA6C-48D7-9DB5-80B214B2A7C6}" type="parTrans" cxnId="{EAC4A8EA-F43E-452B-9F46-E8663DA58C3F}">
      <dgm:prSet/>
      <dgm:spPr/>
      <dgm:t>
        <a:bodyPr/>
        <a:lstStyle/>
        <a:p>
          <a:endParaRPr lang="en-US"/>
        </a:p>
      </dgm:t>
    </dgm:pt>
    <dgm:pt modelId="{F87630E0-5E34-4569-A5D7-E26BAE5509AA}" type="sibTrans" cxnId="{EAC4A8EA-F43E-452B-9F46-E8663DA58C3F}">
      <dgm:prSet/>
      <dgm:spPr/>
      <dgm:t>
        <a:bodyPr/>
        <a:lstStyle/>
        <a:p>
          <a:endParaRPr lang="en-US"/>
        </a:p>
      </dgm:t>
    </dgm:pt>
    <dgm:pt modelId="{D72F0610-7CDB-4C00-871C-36FA519662D9}">
      <dgm:prSet phldrT="[Text]"/>
      <dgm:spPr/>
      <dgm:t>
        <a:bodyPr/>
        <a:lstStyle/>
        <a:p>
          <a:r>
            <a:rPr lang="en-US" dirty="0"/>
            <a:t>Fatma El-</a:t>
          </a:r>
          <a:r>
            <a:rPr lang="en-US" dirty="0" err="1"/>
            <a:t>Zahraa</a:t>
          </a:r>
          <a:r>
            <a:rPr lang="en-US" dirty="0"/>
            <a:t> Gamal</a:t>
          </a:r>
        </a:p>
      </dgm:t>
    </dgm:pt>
    <dgm:pt modelId="{617A079D-A13E-403C-8A3E-30BC28DE2EB7}" type="parTrans" cxnId="{CBF01969-E0D4-475D-AC96-D252CEC1C6B3}">
      <dgm:prSet/>
      <dgm:spPr/>
      <dgm:t>
        <a:bodyPr/>
        <a:lstStyle/>
        <a:p>
          <a:endParaRPr lang="en-US"/>
        </a:p>
      </dgm:t>
    </dgm:pt>
    <dgm:pt modelId="{8949A8AD-B1BC-4788-AFB5-86ED906149AE}" type="sibTrans" cxnId="{CBF01969-E0D4-475D-AC96-D252CEC1C6B3}">
      <dgm:prSet/>
      <dgm:spPr/>
      <dgm:t>
        <a:bodyPr/>
        <a:lstStyle/>
        <a:p>
          <a:endParaRPr lang="en-US"/>
        </a:p>
      </dgm:t>
    </dgm:pt>
    <dgm:pt modelId="{7BE5A6D7-8C7E-4698-8672-D19ED738C4FD}">
      <dgm:prSet phldrT="[Text]"/>
      <dgm:spPr/>
      <dgm:t>
        <a:bodyPr/>
        <a:lstStyle/>
        <a:p>
          <a:r>
            <a:rPr lang="en-US" dirty="0"/>
            <a:t>Fatma El-</a:t>
          </a:r>
          <a:r>
            <a:rPr lang="en-US" dirty="0" err="1"/>
            <a:t>Zhraa</a:t>
          </a:r>
          <a:r>
            <a:rPr lang="en-US" dirty="0"/>
            <a:t> Omar</a:t>
          </a:r>
        </a:p>
      </dgm:t>
    </dgm:pt>
    <dgm:pt modelId="{70DA3E67-2DEE-449E-AFD6-B0ADC77778C8}" type="parTrans" cxnId="{2C096302-EFB2-4324-A7DC-E4BBF378F5C4}">
      <dgm:prSet/>
      <dgm:spPr/>
      <dgm:t>
        <a:bodyPr/>
        <a:lstStyle/>
        <a:p>
          <a:endParaRPr lang="en-US"/>
        </a:p>
      </dgm:t>
    </dgm:pt>
    <dgm:pt modelId="{B36673F4-900E-409E-B110-811BB0C0D5E0}" type="sibTrans" cxnId="{2C096302-EFB2-4324-A7DC-E4BBF378F5C4}">
      <dgm:prSet/>
      <dgm:spPr/>
      <dgm:t>
        <a:bodyPr/>
        <a:lstStyle/>
        <a:p>
          <a:endParaRPr lang="en-US"/>
        </a:p>
      </dgm:t>
    </dgm:pt>
    <dgm:pt modelId="{A89E6BE3-ABDB-4C56-8217-67974AEC5D11}">
      <dgm:prSet phldrT="[Text]"/>
      <dgm:spPr/>
      <dgm:t>
        <a:bodyPr/>
        <a:lstStyle/>
        <a:p>
          <a:r>
            <a:rPr lang="en-US" dirty="0" err="1"/>
            <a:t>Dr.Mahmud</a:t>
          </a:r>
          <a:r>
            <a:rPr lang="en-US" dirty="0"/>
            <a:t> Ali Saber</a:t>
          </a:r>
        </a:p>
      </dgm:t>
    </dgm:pt>
    <dgm:pt modelId="{D2549567-5D15-4008-9E12-B58BEE841109}" type="parTrans" cxnId="{C1DCE96F-D4FE-4BBB-B4B4-0EC09A6C3445}">
      <dgm:prSet/>
      <dgm:spPr/>
      <dgm:t>
        <a:bodyPr/>
        <a:lstStyle/>
        <a:p>
          <a:endParaRPr lang="en-US"/>
        </a:p>
      </dgm:t>
    </dgm:pt>
    <dgm:pt modelId="{110D5F47-6998-4957-A187-80062A64033B}" type="sibTrans" cxnId="{C1DCE96F-D4FE-4BBB-B4B4-0EC09A6C3445}">
      <dgm:prSet/>
      <dgm:spPr/>
      <dgm:t>
        <a:bodyPr/>
        <a:lstStyle/>
        <a:p>
          <a:endParaRPr lang="en-US"/>
        </a:p>
      </dgm:t>
    </dgm:pt>
    <dgm:pt modelId="{358A0B5C-7CEF-4F0F-AE0F-C6B3E711A42F}">
      <dgm:prSet phldrT="[Text]"/>
      <dgm:spPr/>
      <dgm:t>
        <a:bodyPr/>
        <a:lstStyle/>
        <a:p>
          <a:r>
            <a:rPr lang="en-US" dirty="0" err="1"/>
            <a:t>Eman</a:t>
          </a:r>
          <a:r>
            <a:rPr lang="en-US" dirty="0"/>
            <a:t> Ahmed </a:t>
          </a:r>
          <a:r>
            <a:rPr lang="en-US" dirty="0" err="1"/>
            <a:t>Muhammed</a:t>
          </a:r>
          <a:endParaRPr lang="en-US" dirty="0"/>
        </a:p>
      </dgm:t>
    </dgm:pt>
    <dgm:pt modelId="{AFD27141-5CE6-475A-80E7-7A19E7F836B9}" type="parTrans" cxnId="{9FCC023E-9389-4152-A3CA-42BEC1A0C715}">
      <dgm:prSet/>
      <dgm:spPr/>
      <dgm:t>
        <a:bodyPr/>
        <a:lstStyle/>
        <a:p>
          <a:pPr rtl="1"/>
          <a:endParaRPr lang="ar-EG"/>
        </a:p>
      </dgm:t>
    </dgm:pt>
    <dgm:pt modelId="{4B9DAAD7-3058-481C-9843-099FEFC788E1}" type="sibTrans" cxnId="{9FCC023E-9389-4152-A3CA-42BEC1A0C715}">
      <dgm:prSet/>
      <dgm:spPr/>
      <dgm:t>
        <a:bodyPr/>
        <a:lstStyle/>
        <a:p>
          <a:pPr rtl="1"/>
          <a:endParaRPr lang="ar-EG"/>
        </a:p>
      </dgm:t>
    </dgm:pt>
    <dgm:pt modelId="{064591C5-3136-44E9-8DD7-FC67AC975F92}" type="pres">
      <dgm:prSet presAssocID="{66648E1C-5979-4E96-9B11-19BBA834C7B8}" presName="linear" presStyleCnt="0">
        <dgm:presLayoutVars>
          <dgm:animLvl val="lvl"/>
          <dgm:resizeHandles val="exact"/>
        </dgm:presLayoutVars>
      </dgm:prSet>
      <dgm:spPr/>
    </dgm:pt>
    <dgm:pt modelId="{9D570E31-9E0C-460C-A8AB-7B42020FAA41}" type="pres">
      <dgm:prSet presAssocID="{D1ED71FB-F29A-4551-AB0C-C7A1788139BD}" presName="parentText" presStyleLbl="node1" presStyleIdx="0" presStyleCnt="3" custLinFactNeighborY="-3846">
        <dgm:presLayoutVars>
          <dgm:chMax val="0"/>
          <dgm:bulletEnabled val="1"/>
        </dgm:presLayoutVars>
      </dgm:prSet>
      <dgm:spPr/>
    </dgm:pt>
    <dgm:pt modelId="{C83FBA1B-B38F-437C-A4D7-414C5850125B}" type="pres">
      <dgm:prSet presAssocID="{D1ED71FB-F29A-4551-AB0C-C7A1788139BD}" presName="childText" presStyleLbl="revTx" presStyleIdx="0" presStyleCnt="3">
        <dgm:presLayoutVars>
          <dgm:bulletEnabled val="1"/>
        </dgm:presLayoutVars>
      </dgm:prSet>
      <dgm:spPr/>
    </dgm:pt>
    <dgm:pt modelId="{755BC73E-CD31-4BF5-B1C5-4A4ACAA7115F}" type="pres">
      <dgm:prSet presAssocID="{793E1329-EE07-4D46-B962-72F9BF9D6F6B}" presName="parentText" presStyleLbl="node1" presStyleIdx="1" presStyleCnt="3" custScaleY="88707">
        <dgm:presLayoutVars>
          <dgm:chMax val="0"/>
          <dgm:bulletEnabled val="1"/>
        </dgm:presLayoutVars>
      </dgm:prSet>
      <dgm:spPr/>
    </dgm:pt>
    <dgm:pt modelId="{7446473B-C5F4-406F-AC14-BD4F036A6A94}" type="pres">
      <dgm:prSet presAssocID="{793E1329-EE07-4D46-B962-72F9BF9D6F6B}" presName="childText" presStyleLbl="revTx" presStyleIdx="1" presStyleCnt="3">
        <dgm:presLayoutVars>
          <dgm:bulletEnabled val="1"/>
        </dgm:presLayoutVars>
      </dgm:prSet>
      <dgm:spPr/>
    </dgm:pt>
    <dgm:pt modelId="{396B8186-5A51-43CF-804C-BC101821A790}" type="pres">
      <dgm:prSet presAssocID="{34A12492-4B1D-4ED4-8F17-B61C128A0110}" presName="parentText" presStyleLbl="node1" presStyleIdx="2" presStyleCnt="3" custScaleY="85472">
        <dgm:presLayoutVars>
          <dgm:chMax val="0"/>
          <dgm:bulletEnabled val="1"/>
        </dgm:presLayoutVars>
      </dgm:prSet>
      <dgm:spPr/>
    </dgm:pt>
    <dgm:pt modelId="{48EDEDC3-1590-451D-A055-5F7567D62FD1}" type="pres">
      <dgm:prSet presAssocID="{34A12492-4B1D-4ED4-8F17-B61C128A0110}" presName="childText" presStyleLbl="revTx" presStyleIdx="2" presStyleCnt="3">
        <dgm:presLayoutVars>
          <dgm:bulletEnabled val="1"/>
        </dgm:presLayoutVars>
      </dgm:prSet>
      <dgm:spPr/>
    </dgm:pt>
  </dgm:ptLst>
  <dgm:cxnLst>
    <dgm:cxn modelId="{2C096302-EFB2-4324-A7DC-E4BBF378F5C4}" srcId="{D1ED71FB-F29A-4551-AB0C-C7A1788139BD}" destId="{7BE5A6D7-8C7E-4698-8672-D19ED738C4FD}" srcOrd="4" destOrd="0" parTransId="{70DA3E67-2DEE-449E-AFD6-B0ADC77778C8}" sibTransId="{B36673F4-900E-409E-B110-811BB0C0D5E0}"/>
    <dgm:cxn modelId="{6925C005-532E-4B48-B985-314930383B50}" type="presOf" srcId="{5F15946C-ECA8-4220-AEA4-F5D4FACB1025}" destId="{7446473B-C5F4-406F-AC14-BD4F036A6A94}" srcOrd="0" destOrd="0" presId="urn:microsoft.com/office/officeart/2005/8/layout/vList2"/>
    <dgm:cxn modelId="{3C2A480C-CA4C-4F46-A2F0-1A98B506FF49}" srcId="{793E1329-EE07-4D46-B962-72F9BF9D6F6B}" destId="{5F15946C-ECA8-4220-AEA4-F5D4FACB1025}" srcOrd="0" destOrd="0" parTransId="{B5B0E041-DDED-4613-878E-C5C02CCD6966}" sibTransId="{615AE4D8-C7A9-4150-AE06-25520398D110}"/>
    <dgm:cxn modelId="{CFF0642B-4C22-478C-A9E9-20AF81070E2D}" srcId="{66648E1C-5979-4E96-9B11-19BBA834C7B8}" destId="{34A12492-4B1D-4ED4-8F17-B61C128A0110}" srcOrd="2" destOrd="0" parTransId="{DF88E912-2858-4166-91CE-FB42DDB6BD2B}" sibTransId="{88128CF8-F1E7-4D0B-9668-81447D845737}"/>
    <dgm:cxn modelId="{9FCC023E-9389-4152-A3CA-42BEC1A0C715}" srcId="{D1ED71FB-F29A-4551-AB0C-C7A1788139BD}" destId="{358A0B5C-7CEF-4F0F-AE0F-C6B3E711A42F}" srcOrd="0" destOrd="0" parTransId="{AFD27141-5CE6-475A-80E7-7A19E7F836B9}" sibTransId="{4B9DAAD7-3058-481C-9843-099FEFC788E1}"/>
    <dgm:cxn modelId="{0D96715C-5926-4741-B044-973854070583}" type="presOf" srcId="{C84E2AF5-E956-4485-8A3F-6FF581AA81BA}" destId="{48EDEDC3-1590-451D-A055-5F7567D62FD1}" srcOrd="0" destOrd="1" presId="urn:microsoft.com/office/officeart/2005/8/layout/vList2"/>
    <dgm:cxn modelId="{86D80061-1EC6-42CB-B33C-4F0118A247C8}" srcId="{34A12492-4B1D-4ED4-8F17-B61C128A0110}" destId="{C84E2AF5-E956-4485-8A3F-6FF581AA81BA}" srcOrd="1" destOrd="0" parTransId="{25905AA8-4610-4150-87DC-2FA2D2557E59}" sibTransId="{06B7340F-5514-44E3-B84E-41D57C8784DC}"/>
    <dgm:cxn modelId="{811E1864-C1B6-4B96-9D09-C73E488A5011}" type="presOf" srcId="{D1ED71FB-F29A-4551-AB0C-C7A1788139BD}" destId="{9D570E31-9E0C-460C-A8AB-7B42020FAA41}" srcOrd="0" destOrd="0" presId="urn:microsoft.com/office/officeart/2005/8/layout/vList2"/>
    <dgm:cxn modelId="{B238CA64-BB8B-4A67-A9C8-DDD473BFE8DA}" type="presOf" srcId="{66648E1C-5979-4E96-9B11-19BBA834C7B8}" destId="{064591C5-3136-44E9-8DD7-FC67AC975F92}" srcOrd="0" destOrd="0" presId="urn:microsoft.com/office/officeart/2005/8/layout/vList2"/>
    <dgm:cxn modelId="{937E4B65-5434-45C6-924C-DEA9E3607956}" type="presOf" srcId="{E97683F8-A6EB-44EF-99E5-6D53F22F06EE}" destId="{48EDEDC3-1590-451D-A055-5F7567D62FD1}" srcOrd="0" destOrd="0" presId="urn:microsoft.com/office/officeart/2005/8/layout/vList2"/>
    <dgm:cxn modelId="{07C58248-7AE5-4AB9-96A5-C9FCB422C923}" type="presOf" srcId="{A89E6BE3-ABDB-4C56-8217-67974AEC5D11}" destId="{7446473B-C5F4-406F-AC14-BD4F036A6A94}" srcOrd="0" destOrd="1" presId="urn:microsoft.com/office/officeart/2005/8/layout/vList2"/>
    <dgm:cxn modelId="{CBF01969-E0D4-475D-AC96-D252CEC1C6B3}" srcId="{D1ED71FB-F29A-4551-AB0C-C7A1788139BD}" destId="{D72F0610-7CDB-4C00-871C-36FA519662D9}" srcOrd="3" destOrd="0" parTransId="{617A079D-A13E-403C-8A3E-30BC28DE2EB7}" sibTransId="{8949A8AD-B1BC-4788-AFB5-86ED906149AE}"/>
    <dgm:cxn modelId="{C1DCE96F-D4FE-4BBB-B4B4-0EC09A6C3445}" srcId="{793E1329-EE07-4D46-B962-72F9BF9D6F6B}" destId="{A89E6BE3-ABDB-4C56-8217-67974AEC5D11}" srcOrd="1" destOrd="0" parTransId="{D2549567-5D15-4008-9E12-B58BEE841109}" sibTransId="{110D5F47-6998-4957-A187-80062A64033B}"/>
    <dgm:cxn modelId="{E5F6D581-9790-4205-906A-4DD5A70BC948}" srcId="{D1ED71FB-F29A-4551-AB0C-C7A1788139BD}" destId="{2F2AE14E-3E4A-457E-83CE-87F5AB9C3AB7}" srcOrd="5" destOrd="0" parTransId="{11BDD6BF-96C9-43DC-A694-6E0EBE5876AC}" sibTransId="{74006792-CFF2-4ECC-90B2-BAD430F3F811}"/>
    <dgm:cxn modelId="{B2E856A7-C273-4824-BC7C-1970D2DBCD05}" type="presOf" srcId="{358A0B5C-7CEF-4F0F-AE0F-C6B3E711A42F}" destId="{C83FBA1B-B38F-437C-A4D7-414C5850125B}" srcOrd="0" destOrd="0" presId="urn:microsoft.com/office/officeart/2005/8/layout/vList2"/>
    <dgm:cxn modelId="{D1C3A1B8-AD00-4ED4-834A-3566088F7B15}" type="presOf" srcId="{64DF207B-7A06-452F-8678-B6CF64357ED3}" destId="{C83FBA1B-B38F-437C-A4D7-414C5850125B}" srcOrd="0" destOrd="2" presId="urn:microsoft.com/office/officeart/2005/8/layout/vList2"/>
    <dgm:cxn modelId="{CE4C6FC5-0167-4786-951C-236A72280550}" type="presOf" srcId="{D72F0610-7CDB-4C00-871C-36FA519662D9}" destId="{C83FBA1B-B38F-437C-A4D7-414C5850125B}" srcOrd="0" destOrd="3" presId="urn:microsoft.com/office/officeart/2005/8/layout/vList2"/>
    <dgm:cxn modelId="{ADD4D2CE-C280-4ADA-82AF-C9C04CB8EF70}" srcId="{D1ED71FB-F29A-4551-AB0C-C7A1788139BD}" destId="{842FB1CD-B354-47F5-92F6-B3B63D9D5477}" srcOrd="1" destOrd="0" parTransId="{F9EEC8DA-3B82-4C63-A291-30D20E8DFD5B}" sibTransId="{97E119FE-8597-4A4A-B8B2-1D576C30692F}"/>
    <dgm:cxn modelId="{AC8589D6-7BDC-4A4F-8A2A-D2B47AB63952}" type="presOf" srcId="{2F2AE14E-3E4A-457E-83CE-87F5AB9C3AB7}" destId="{C83FBA1B-B38F-437C-A4D7-414C5850125B}" srcOrd="0" destOrd="5" presId="urn:microsoft.com/office/officeart/2005/8/layout/vList2"/>
    <dgm:cxn modelId="{E07372D8-A618-496F-8C91-84744B077574}" srcId="{66648E1C-5979-4E96-9B11-19BBA834C7B8}" destId="{D1ED71FB-F29A-4551-AB0C-C7A1788139BD}" srcOrd="0" destOrd="0" parTransId="{6E434B21-E687-4146-A575-01681DBBBC41}" sibTransId="{16C4C80D-00D1-443C-A969-4489A814F229}"/>
    <dgm:cxn modelId="{B457CBDB-18D2-46E0-BD73-BF2D7523D154}" type="presOf" srcId="{842FB1CD-B354-47F5-92F6-B3B63D9D5477}" destId="{C83FBA1B-B38F-437C-A4D7-414C5850125B}" srcOrd="0" destOrd="1" presId="urn:microsoft.com/office/officeart/2005/8/layout/vList2"/>
    <dgm:cxn modelId="{4E118BDD-33AA-4A12-9BEB-CAA9C7565B2E}" srcId="{66648E1C-5979-4E96-9B11-19BBA834C7B8}" destId="{793E1329-EE07-4D46-B962-72F9BF9D6F6B}" srcOrd="1" destOrd="0" parTransId="{1157B75B-7941-4E2C-B109-A90618127076}" sibTransId="{C6069D9C-7FB0-4D41-8237-8B696767F240}"/>
    <dgm:cxn modelId="{EAC4A8EA-F43E-452B-9F46-E8663DA58C3F}" srcId="{D1ED71FB-F29A-4551-AB0C-C7A1788139BD}" destId="{64DF207B-7A06-452F-8678-B6CF64357ED3}" srcOrd="2" destOrd="0" parTransId="{C9E742B8-AA6C-48D7-9DB5-80B214B2A7C6}" sibTransId="{F87630E0-5E34-4569-A5D7-E26BAE5509AA}"/>
    <dgm:cxn modelId="{AADB8EEB-5DC9-4006-83D0-C4CBA81F1781}" type="presOf" srcId="{7BE5A6D7-8C7E-4698-8672-D19ED738C4FD}" destId="{C83FBA1B-B38F-437C-A4D7-414C5850125B}" srcOrd="0" destOrd="4" presId="urn:microsoft.com/office/officeart/2005/8/layout/vList2"/>
    <dgm:cxn modelId="{340DD5F2-9848-44A8-BA00-824F4C2A82C4}" type="presOf" srcId="{34A12492-4B1D-4ED4-8F17-B61C128A0110}" destId="{396B8186-5A51-43CF-804C-BC101821A790}" srcOrd="0" destOrd="0" presId="urn:microsoft.com/office/officeart/2005/8/layout/vList2"/>
    <dgm:cxn modelId="{E21724F8-CDA6-4606-8BAD-3D1B24F019D3}" type="presOf" srcId="{793E1329-EE07-4D46-B962-72F9BF9D6F6B}" destId="{755BC73E-CD31-4BF5-B1C5-4A4ACAA7115F}" srcOrd="0" destOrd="0" presId="urn:microsoft.com/office/officeart/2005/8/layout/vList2"/>
    <dgm:cxn modelId="{745B36FC-D2A2-4FC9-822B-E44CE47A47C4}" srcId="{34A12492-4B1D-4ED4-8F17-B61C128A0110}" destId="{E97683F8-A6EB-44EF-99E5-6D53F22F06EE}" srcOrd="0" destOrd="0" parTransId="{3B404BF0-CE16-4798-B61B-14FB56940D3C}" sibTransId="{0321986B-7E49-4EE7-8283-2322BC553CAC}"/>
    <dgm:cxn modelId="{543618B3-568F-406D-8913-47F393D4DEFA}" type="presParOf" srcId="{064591C5-3136-44E9-8DD7-FC67AC975F92}" destId="{9D570E31-9E0C-460C-A8AB-7B42020FAA41}" srcOrd="0" destOrd="0" presId="urn:microsoft.com/office/officeart/2005/8/layout/vList2"/>
    <dgm:cxn modelId="{ABBCEDB2-C559-4EEE-9B18-789E52FBB023}" type="presParOf" srcId="{064591C5-3136-44E9-8DD7-FC67AC975F92}" destId="{C83FBA1B-B38F-437C-A4D7-414C5850125B}" srcOrd="1" destOrd="0" presId="urn:microsoft.com/office/officeart/2005/8/layout/vList2"/>
    <dgm:cxn modelId="{006D3B5D-C156-4AB2-A291-5FD076A95906}" type="presParOf" srcId="{064591C5-3136-44E9-8DD7-FC67AC975F92}" destId="{755BC73E-CD31-4BF5-B1C5-4A4ACAA7115F}" srcOrd="2" destOrd="0" presId="urn:microsoft.com/office/officeart/2005/8/layout/vList2"/>
    <dgm:cxn modelId="{532AF46B-6490-41CE-9044-A288B89F4943}" type="presParOf" srcId="{064591C5-3136-44E9-8DD7-FC67AC975F92}" destId="{7446473B-C5F4-406F-AC14-BD4F036A6A94}" srcOrd="3" destOrd="0" presId="urn:microsoft.com/office/officeart/2005/8/layout/vList2"/>
    <dgm:cxn modelId="{19208150-2624-4CAC-9DF4-740BDB3DD182}" type="presParOf" srcId="{064591C5-3136-44E9-8DD7-FC67AC975F92}" destId="{396B8186-5A51-43CF-804C-BC101821A790}" srcOrd="4" destOrd="0" presId="urn:microsoft.com/office/officeart/2005/8/layout/vList2"/>
    <dgm:cxn modelId="{A160190A-8538-413F-8EBA-16F08D0BFA42}" type="presParOf" srcId="{064591C5-3136-44E9-8DD7-FC67AC975F92}" destId="{48EDEDC3-1590-451D-A055-5F7567D62FD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70E31-9E0C-460C-A8AB-7B42020FAA41}">
      <dsp:nvSpPr>
        <dsp:cNvPr id="0" name=""/>
        <dsp:cNvSpPr/>
      </dsp:nvSpPr>
      <dsp:spPr>
        <a:xfrm>
          <a:off x="0" y="0"/>
          <a:ext cx="9144000" cy="767520"/>
        </a:xfrm>
        <a:prstGeom prst="roundRect">
          <a:avLst/>
        </a:prstGeom>
        <a:solidFill>
          <a:schemeClr val="accent1">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Students</a:t>
          </a:r>
        </a:p>
      </dsp:txBody>
      <dsp:txXfrm>
        <a:off x="37467" y="37467"/>
        <a:ext cx="9069066" cy="692586"/>
      </dsp:txXfrm>
    </dsp:sp>
    <dsp:sp modelId="{C83FBA1B-B38F-437C-A4D7-414C5850125B}">
      <dsp:nvSpPr>
        <dsp:cNvPr id="0" name=""/>
        <dsp:cNvSpPr/>
      </dsp:nvSpPr>
      <dsp:spPr>
        <a:xfrm>
          <a:off x="0" y="859609"/>
          <a:ext cx="9144000" cy="258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err="1"/>
            <a:t>Eman</a:t>
          </a:r>
          <a:r>
            <a:rPr lang="en-US" sz="2100" kern="1200" dirty="0"/>
            <a:t> Ahmed </a:t>
          </a:r>
          <a:r>
            <a:rPr lang="en-US" sz="2100" kern="1200" dirty="0" err="1"/>
            <a:t>Muhammed</a:t>
          </a:r>
          <a:endParaRPr lang="en-US" sz="2100" kern="1200" dirty="0"/>
        </a:p>
        <a:p>
          <a:pPr marL="228600" lvl="1" indent="-228600" algn="l" defTabSz="933450">
            <a:lnSpc>
              <a:spcPct val="90000"/>
            </a:lnSpc>
            <a:spcBef>
              <a:spcPct val="0"/>
            </a:spcBef>
            <a:spcAft>
              <a:spcPct val="20000"/>
            </a:spcAft>
            <a:buChar char="•"/>
          </a:pPr>
          <a:r>
            <a:rPr lang="en-US" sz="2100" kern="1200" dirty="0" err="1"/>
            <a:t>Eman</a:t>
          </a:r>
          <a:r>
            <a:rPr lang="en-US" sz="2100" kern="1200" dirty="0"/>
            <a:t> Salem </a:t>
          </a:r>
          <a:r>
            <a:rPr lang="en-US" sz="2100" kern="1200" dirty="0" err="1"/>
            <a:t>Saad</a:t>
          </a:r>
          <a:r>
            <a:rPr lang="en-US" sz="2100" kern="1200" dirty="0"/>
            <a:t>-Allah</a:t>
          </a:r>
        </a:p>
        <a:p>
          <a:pPr marL="228600" lvl="1" indent="-228600" algn="l" defTabSz="933450">
            <a:lnSpc>
              <a:spcPct val="90000"/>
            </a:lnSpc>
            <a:spcBef>
              <a:spcPct val="0"/>
            </a:spcBef>
            <a:spcAft>
              <a:spcPct val="20000"/>
            </a:spcAft>
            <a:buChar char="•"/>
          </a:pPr>
          <a:r>
            <a:rPr lang="en-US" sz="2100" kern="1200" dirty="0" err="1"/>
            <a:t>Abeer</a:t>
          </a:r>
          <a:r>
            <a:rPr lang="en-US" sz="2100" kern="1200" dirty="0"/>
            <a:t> </a:t>
          </a:r>
          <a:r>
            <a:rPr lang="en-US" sz="2100" kern="1200" dirty="0" err="1"/>
            <a:t>Meshal</a:t>
          </a:r>
          <a:r>
            <a:rPr lang="en-US" sz="2100" kern="1200" dirty="0"/>
            <a:t> </a:t>
          </a:r>
          <a:r>
            <a:rPr lang="en-US" sz="2100" kern="1200" dirty="0" err="1"/>
            <a:t>Abd-Elrheem</a:t>
          </a:r>
          <a:endParaRPr lang="en-US" sz="2100" kern="1200" dirty="0"/>
        </a:p>
        <a:p>
          <a:pPr marL="228600" lvl="1" indent="-228600" algn="l" defTabSz="933450">
            <a:lnSpc>
              <a:spcPct val="90000"/>
            </a:lnSpc>
            <a:spcBef>
              <a:spcPct val="0"/>
            </a:spcBef>
            <a:spcAft>
              <a:spcPct val="20000"/>
            </a:spcAft>
            <a:buChar char="•"/>
          </a:pPr>
          <a:r>
            <a:rPr lang="en-US" sz="2100" kern="1200" dirty="0"/>
            <a:t>Fatma El-</a:t>
          </a:r>
          <a:r>
            <a:rPr lang="en-US" sz="2100" kern="1200" dirty="0" err="1"/>
            <a:t>Zahraa</a:t>
          </a:r>
          <a:r>
            <a:rPr lang="en-US" sz="2100" kern="1200" dirty="0"/>
            <a:t> Gamal</a:t>
          </a:r>
        </a:p>
        <a:p>
          <a:pPr marL="228600" lvl="1" indent="-228600" algn="l" defTabSz="933450">
            <a:lnSpc>
              <a:spcPct val="90000"/>
            </a:lnSpc>
            <a:spcBef>
              <a:spcPct val="0"/>
            </a:spcBef>
            <a:spcAft>
              <a:spcPct val="20000"/>
            </a:spcAft>
            <a:buChar char="•"/>
          </a:pPr>
          <a:r>
            <a:rPr lang="en-US" sz="2100" kern="1200" dirty="0"/>
            <a:t>Fatma El-</a:t>
          </a:r>
          <a:r>
            <a:rPr lang="en-US" sz="2100" kern="1200" dirty="0" err="1"/>
            <a:t>Zhraa</a:t>
          </a:r>
          <a:r>
            <a:rPr lang="en-US" sz="2100" kern="1200" dirty="0"/>
            <a:t> Omar</a:t>
          </a:r>
        </a:p>
        <a:p>
          <a:pPr marL="228600" lvl="1" indent="-228600" algn="l" defTabSz="933450">
            <a:lnSpc>
              <a:spcPct val="90000"/>
            </a:lnSpc>
            <a:spcBef>
              <a:spcPct val="0"/>
            </a:spcBef>
            <a:spcAft>
              <a:spcPct val="20000"/>
            </a:spcAft>
            <a:buChar char="•"/>
          </a:pPr>
          <a:r>
            <a:rPr lang="en-US" sz="2100" kern="1200" dirty="0" err="1"/>
            <a:t>Yousra</a:t>
          </a:r>
          <a:r>
            <a:rPr lang="en-US" sz="2100" kern="1200" dirty="0"/>
            <a:t> </a:t>
          </a:r>
          <a:r>
            <a:rPr lang="en-US" sz="2100" kern="1200" dirty="0" err="1"/>
            <a:t>Hesham</a:t>
          </a:r>
          <a:r>
            <a:rPr lang="en-US" sz="2100" kern="1200" dirty="0"/>
            <a:t> Hassan</a:t>
          </a:r>
        </a:p>
      </dsp:txBody>
      <dsp:txXfrm>
        <a:off x="0" y="859609"/>
        <a:ext cx="9144000" cy="2583360"/>
      </dsp:txXfrm>
    </dsp:sp>
    <dsp:sp modelId="{755BC73E-CD31-4BF5-B1C5-4A4ACAA7115F}">
      <dsp:nvSpPr>
        <dsp:cNvPr id="0" name=""/>
        <dsp:cNvSpPr/>
      </dsp:nvSpPr>
      <dsp:spPr>
        <a:xfrm>
          <a:off x="0" y="3442969"/>
          <a:ext cx="9144000" cy="680843"/>
        </a:xfrm>
        <a:prstGeom prst="roundRect">
          <a:avLst/>
        </a:prstGeom>
        <a:solidFill>
          <a:schemeClr val="accent1">
            <a:shade val="50000"/>
            <a:hueOff val="258966"/>
            <a:satOff val="-6931"/>
            <a:lumOff val="293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Supervisor</a:t>
          </a:r>
        </a:p>
      </dsp:txBody>
      <dsp:txXfrm>
        <a:off x="33236" y="3476205"/>
        <a:ext cx="9077528" cy="614371"/>
      </dsp:txXfrm>
    </dsp:sp>
    <dsp:sp modelId="{7446473B-C5F4-406F-AC14-BD4F036A6A94}">
      <dsp:nvSpPr>
        <dsp:cNvPr id="0" name=""/>
        <dsp:cNvSpPr/>
      </dsp:nvSpPr>
      <dsp:spPr>
        <a:xfrm>
          <a:off x="0" y="4123813"/>
          <a:ext cx="9144000"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err="1"/>
            <a:t>Dr.Saleh</a:t>
          </a:r>
          <a:r>
            <a:rPr lang="en-US" sz="2100" kern="1200" dirty="0"/>
            <a:t> Kamal </a:t>
          </a:r>
          <a:r>
            <a:rPr lang="en-US" sz="2100" kern="1200" dirty="0" err="1"/>
            <a:t>Haridy</a:t>
          </a:r>
          <a:endParaRPr lang="en-US" sz="2100" kern="1200" dirty="0"/>
        </a:p>
        <a:p>
          <a:pPr marL="228600" lvl="1" indent="-228600" algn="l" defTabSz="933450">
            <a:lnSpc>
              <a:spcPct val="90000"/>
            </a:lnSpc>
            <a:spcBef>
              <a:spcPct val="0"/>
            </a:spcBef>
            <a:spcAft>
              <a:spcPct val="20000"/>
            </a:spcAft>
            <a:buChar char="•"/>
          </a:pPr>
          <a:r>
            <a:rPr lang="en-US" sz="2100" kern="1200" dirty="0" err="1"/>
            <a:t>Dr.Mahmud</a:t>
          </a:r>
          <a:r>
            <a:rPr lang="en-US" sz="2100" kern="1200" dirty="0"/>
            <a:t> Ali Saber</a:t>
          </a:r>
        </a:p>
      </dsp:txBody>
      <dsp:txXfrm>
        <a:off x="0" y="4123813"/>
        <a:ext cx="9144000" cy="861120"/>
      </dsp:txXfrm>
    </dsp:sp>
    <dsp:sp modelId="{396B8186-5A51-43CF-804C-BC101821A790}">
      <dsp:nvSpPr>
        <dsp:cNvPr id="0" name=""/>
        <dsp:cNvSpPr/>
      </dsp:nvSpPr>
      <dsp:spPr>
        <a:xfrm>
          <a:off x="0" y="4984933"/>
          <a:ext cx="9144000" cy="656014"/>
        </a:xfrm>
        <a:prstGeom prst="roundRect">
          <a:avLst/>
        </a:prstGeom>
        <a:solidFill>
          <a:schemeClr val="accent1">
            <a:shade val="50000"/>
            <a:hueOff val="258966"/>
            <a:satOff val="-6931"/>
            <a:lumOff val="293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Research Assistants</a:t>
          </a:r>
        </a:p>
      </dsp:txBody>
      <dsp:txXfrm>
        <a:off x="32024" y="5016957"/>
        <a:ext cx="9079952" cy="591966"/>
      </dsp:txXfrm>
    </dsp:sp>
    <dsp:sp modelId="{48EDEDC3-1590-451D-A055-5F7567D62FD1}">
      <dsp:nvSpPr>
        <dsp:cNvPr id="0" name=""/>
        <dsp:cNvSpPr/>
      </dsp:nvSpPr>
      <dsp:spPr>
        <a:xfrm>
          <a:off x="0" y="5640948"/>
          <a:ext cx="9144000" cy="86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t>Eng./ El-Sayed </a:t>
          </a:r>
          <a:r>
            <a:rPr lang="en-US" sz="2100" kern="1200" dirty="0" err="1"/>
            <a:t>Abd-Ellah</a:t>
          </a:r>
          <a:endParaRPr lang="en-US" sz="2100" kern="1200" dirty="0"/>
        </a:p>
        <a:p>
          <a:pPr marL="228600" lvl="1" indent="-228600" algn="l" defTabSz="933450">
            <a:lnSpc>
              <a:spcPct val="90000"/>
            </a:lnSpc>
            <a:spcBef>
              <a:spcPct val="0"/>
            </a:spcBef>
            <a:spcAft>
              <a:spcPct val="20000"/>
            </a:spcAft>
            <a:buChar char="•"/>
          </a:pPr>
          <a:r>
            <a:rPr lang="en-US" sz="2100" kern="1200" dirty="0"/>
            <a:t>Eng./Fatma Sayed</a:t>
          </a:r>
        </a:p>
      </dsp:txBody>
      <dsp:txXfrm>
        <a:off x="0" y="5640948"/>
        <a:ext cx="9144000" cy="861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CA6F3210-3E63-427D-B4C8-1FCEAD8EE37B}" type="datetimeFigureOut">
              <a:rPr lang="ar-EG" smtClean="0"/>
              <a:t>19/12/1445</a:t>
            </a:fld>
            <a:endParaRPr lang="ar-EG"/>
          </a:p>
        </p:txBody>
      </p:sp>
      <p:sp>
        <p:nvSpPr>
          <p:cNvPr id="4" name="Footer Placeholder 3"/>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r>
              <a:rPr lang="en-US"/>
              <a:t>PSC raduation Project 2016</a:t>
            </a:r>
            <a:endParaRPr lang="ar-EG"/>
          </a:p>
        </p:txBody>
      </p:sp>
      <p:sp>
        <p:nvSpPr>
          <p:cNvPr id="5" name="Slide Number Placeholder 4"/>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B2A44641-AA7D-4E90-BB52-BB4A1A941CA1}" type="slidenum">
              <a:rPr lang="ar-EG" smtClean="0"/>
              <a:t>‹#›</a:t>
            </a:fld>
            <a:endParaRPr lang="ar-EG"/>
          </a:p>
        </p:txBody>
      </p:sp>
    </p:spTree>
    <p:extLst>
      <p:ext uri="{BB962C8B-B14F-4D97-AF65-F5344CB8AC3E}">
        <p14:creationId xmlns:p14="http://schemas.microsoft.com/office/powerpoint/2010/main" val="4420208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4A10E-614C-4799-9645-04D2903B6B82}" type="datetimeFigureOut">
              <a:rPr lang="en-US" smtClean="0"/>
              <a:t>6/25/2024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PSC raduation Project 2016</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47F27-9C55-4B01-8E56-85E2CC10443B}" type="slidenum">
              <a:rPr lang="en-US" smtClean="0"/>
              <a:t>‹#›</a:t>
            </a:fld>
            <a:endParaRPr lang="en-US"/>
          </a:p>
        </p:txBody>
      </p:sp>
    </p:spTree>
    <p:extLst>
      <p:ext uri="{BB962C8B-B14F-4D97-AF65-F5344CB8AC3E}">
        <p14:creationId xmlns:p14="http://schemas.microsoft.com/office/powerpoint/2010/main" val="2673542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Diagonal_matrix"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s://en.wikipedia.org/wiki/Eigenvalue"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Kernel_(image_processing)#Convolu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en.wikipedia.org/wiki/Image_Derivative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647F27-9C55-4B01-8E56-85E2CC10443B}" type="slidenum">
              <a:rPr lang="en-US" smtClean="0"/>
              <a:t>1</a:t>
            </a:fld>
            <a:endParaRPr lang="en-US"/>
          </a:p>
        </p:txBody>
      </p:sp>
    </p:spTree>
    <p:extLst>
      <p:ext uri="{BB962C8B-B14F-4D97-AF65-F5344CB8AC3E}">
        <p14:creationId xmlns:p14="http://schemas.microsoft.com/office/powerpoint/2010/main" val="1598851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lgn="l" rtl="0">
              <a:buFont typeface="Wingdings" panose="05000000000000000000" pitchFamily="2" charset="2"/>
              <a:buChar char="q"/>
            </a:pPr>
            <a:r>
              <a:rPr lang="en-US" dirty="0"/>
              <a:t>To get edge pixels .</a:t>
            </a:r>
          </a:p>
          <a:p>
            <a:pPr marL="171450" indent="-171450" algn="l" rtl="0">
              <a:buFont typeface="Wingdings" panose="05000000000000000000" pitchFamily="2" charset="2"/>
              <a:buChar char="q"/>
            </a:pPr>
            <a:r>
              <a:rPr lang="en-US" dirty="0"/>
              <a:t>Point A is on the edge ( in vertical direction). Gradient direction is normal to the edge. </a:t>
            </a:r>
            <a:br>
              <a:rPr lang="en-US" dirty="0"/>
            </a:br>
            <a:r>
              <a:rPr lang="en-US" dirty="0"/>
              <a:t>Point B and C are in gradient directions. </a:t>
            </a:r>
            <a:br>
              <a:rPr lang="en-US" dirty="0"/>
            </a:br>
            <a:r>
              <a:rPr lang="en-US" dirty="0"/>
              <a:t>So point A is checked with point B and C to see if it forms a local maximum. </a:t>
            </a:r>
            <a:br>
              <a:rPr lang="en-US" dirty="0"/>
            </a:br>
            <a:r>
              <a:rPr lang="en-US" dirty="0"/>
              <a:t>If so, it is considered for next stage, otherwise, it is suppressed ( put to zero).</a:t>
            </a:r>
          </a:p>
          <a:p>
            <a:pPr marL="171450" indent="-171450" algn="l" rtl="0">
              <a:buFont typeface="Wingdings" panose="05000000000000000000" pitchFamily="2" charset="2"/>
              <a:buChar char="q"/>
            </a:pPr>
            <a:r>
              <a:rPr lang="en-US" dirty="0"/>
              <a:t>the result is a binary image with "thin edges".</a:t>
            </a:r>
          </a:p>
          <a:p>
            <a:endParaRPr lang="ar-EG" dirty="0"/>
          </a:p>
        </p:txBody>
      </p:sp>
      <p:sp>
        <p:nvSpPr>
          <p:cNvPr id="4" name="Slide Number Placeholder 3"/>
          <p:cNvSpPr>
            <a:spLocks noGrp="1"/>
          </p:cNvSpPr>
          <p:nvPr>
            <p:ph type="sldNum" sz="quarter" idx="10"/>
          </p:nvPr>
        </p:nvSpPr>
        <p:spPr/>
        <p:txBody>
          <a:bodyPr/>
          <a:lstStyle/>
          <a:p>
            <a:fld id="{B8D2D6E5-8B9D-4C35-A9AC-F7DC0C4CC8B0}" type="slidenum">
              <a:rPr lang="ar-EG" smtClean="0"/>
              <a:t>20</a:t>
            </a:fld>
            <a:endParaRPr lang="ar-EG"/>
          </a:p>
        </p:txBody>
      </p:sp>
    </p:spTree>
    <p:extLst>
      <p:ext uri="{BB962C8B-B14F-4D97-AF65-F5344CB8AC3E}">
        <p14:creationId xmlns:p14="http://schemas.microsoft.com/office/powerpoint/2010/main" val="2475830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a:t>
            </a:r>
            <a:r>
              <a:rPr lang="en-US" baseline="0" dirty="0"/>
              <a:t> is </a:t>
            </a:r>
            <a:r>
              <a:rPr lang="en-US" dirty="0"/>
              <a:t>two threshold values, </a:t>
            </a:r>
            <a:r>
              <a:rPr lang="en-US" dirty="0" err="1"/>
              <a:t>minVal</a:t>
            </a:r>
            <a:r>
              <a:rPr lang="en-US" dirty="0"/>
              <a:t> and </a:t>
            </a:r>
            <a:r>
              <a:rPr lang="en-US" dirty="0" err="1"/>
              <a:t>maxVal</a:t>
            </a:r>
            <a:r>
              <a:rPr lang="en-US" dirty="0"/>
              <a:t>. </a:t>
            </a:r>
            <a:br>
              <a:rPr lang="en-US" dirty="0"/>
            </a:br>
            <a:r>
              <a:rPr lang="en-US" dirty="0"/>
              <a:t>Any edges with intensity gradient &gt; </a:t>
            </a:r>
            <a:r>
              <a:rPr lang="en-US" dirty="0" err="1"/>
              <a:t>maxVal</a:t>
            </a:r>
            <a:r>
              <a:rPr lang="en-US" dirty="0"/>
              <a:t> </a:t>
            </a:r>
            <a:r>
              <a:rPr lang="en-US" dirty="0">
                <a:sym typeface="Wingdings" panose="05000000000000000000" pitchFamily="2" charset="2"/>
              </a:rPr>
              <a:t> </a:t>
            </a:r>
            <a:r>
              <a:rPr lang="en-US" dirty="0"/>
              <a:t> edges </a:t>
            </a:r>
            <a:br>
              <a:rPr lang="en-US" dirty="0"/>
            </a:br>
            <a:r>
              <a:rPr lang="en-US" dirty="0"/>
              <a:t>below </a:t>
            </a:r>
            <a:r>
              <a:rPr lang="en-US" dirty="0" err="1"/>
              <a:t>minVal</a:t>
            </a:r>
            <a:r>
              <a:rPr lang="en-US" dirty="0"/>
              <a:t> </a:t>
            </a:r>
            <a:r>
              <a:rPr lang="en-US" dirty="0">
                <a:sym typeface="Wingdings" panose="05000000000000000000" pitchFamily="2" charset="2"/>
              </a:rPr>
              <a:t></a:t>
            </a:r>
            <a:r>
              <a:rPr lang="en-US" dirty="0"/>
              <a:t> non-edges </a:t>
            </a:r>
            <a:br>
              <a:rPr lang="en-US" dirty="0"/>
            </a:br>
            <a:r>
              <a:rPr lang="en-US" dirty="0"/>
              <a:t>Those who lie between </a:t>
            </a:r>
            <a:r>
              <a:rPr lang="en-US" dirty="0" err="1"/>
              <a:t>maxVal</a:t>
            </a:r>
            <a:r>
              <a:rPr lang="en-US" dirty="0"/>
              <a:t> ,</a:t>
            </a:r>
            <a:r>
              <a:rPr lang="en-US" baseline="0" dirty="0"/>
              <a:t> </a:t>
            </a:r>
            <a:r>
              <a:rPr lang="en-US" baseline="0" dirty="0" err="1"/>
              <a:t>minVal</a:t>
            </a:r>
            <a:r>
              <a:rPr lang="en-US" dirty="0"/>
              <a:t> </a:t>
            </a:r>
            <a:r>
              <a:rPr lang="en-US" dirty="0">
                <a:sym typeface="Wingdings" panose="05000000000000000000" pitchFamily="2" charset="2"/>
              </a:rPr>
              <a:t> </a:t>
            </a:r>
            <a:r>
              <a:rPr lang="en-US" dirty="0"/>
              <a:t>If they are connected to "sure-edge" pixels, they are considered to be part of edges. Otherwise, they are also discarded.</a:t>
            </a:r>
          </a:p>
          <a:p>
            <a:pPr marL="0" indent="0" algn="l" rtl="0">
              <a:buFont typeface="Arial" panose="020B0604020202020204" pitchFamily="34" charset="0"/>
              <a:buNone/>
            </a:pPr>
            <a:endParaRPr lang="ar-EG" dirty="0"/>
          </a:p>
        </p:txBody>
      </p:sp>
      <p:sp>
        <p:nvSpPr>
          <p:cNvPr id="4" name="Slide Number Placeholder 3"/>
          <p:cNvSpPr>
            <a:spLocks noGrp="1"/>
          </p:cNvSpPr>
          <p:nvPr>
            <p:ph type="sldNum" sz="quarter" idx="10"/>
          </p:nvPr>
        </p:nvSpPr>
        <p:spPr/>
        <p:txBody>
          <a:bodyPr/>
          <a:lstStyle/>
          <a:p>
            <a:fld id="{B8D2D6E5-8B9D-4C35-A9AC-F7DC0C4CC8B0}" type="slidenum">
              <a:rPr lang="ar-EG" smtClean="0"/>
              <a:t>21</a:t>
            </a:fld>
            <a:endParaRPr lang="ar-EG"/>
          </a:p>
        </p:txBody>
      </p:sp>
    </p:spTree>
    <p:extLst>
      <p:ext uri="{BB962C8B-B14F-4D97-AF65-F5344CB8AC3E}">
        <p14:creationId xmlns:p14="http://schemas.microsoft.com/office/powerpoint/2010/main" val="2119597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lgn="l" rtl="0">
              <a:buFont typeface="Arial" panose="020B0604020202020204" pitchFamily="34" charset="0"/>
              <a:buNone/>
            </a:pPr>
            <a:endParaRPr lang="ar-EG" dirty="0"/>
          </a:p>
        </p:txBody>
      </p:sp>
      <p:sp>
        <p:nvSpPr>
          <p:cNvPr id="4" name="Slide Number Placeholder 3"/>
          <p:cNvSpPr>
            <a:spLocks noGrp="1"/>
          </p:cNvSpPr>
          <p:nvPr>
            <p:ph type="sldNum" sz="quarter" idx="10"/>
          </p:nvPr>
        </p:nvSpPr>
        <p:spPr/>
        <p:txBody>
          <a:bodyPr/>
          <a:lstStyle/>
          <a:p>
            <a:fld id="{B8D2D6E5-8B9D-4C35-A9AC-F7DC0C4CC8B0}" type="slidenum">
              <a:rPr lang="ar-EG" smtClean="0"/>
              <a:t>22</a:t>
            </a:fld>
            <a:endParaRPr lang="ar-EG"/>
          </a:p>
        </p:txBody>
      </p:sp>
    </p:spTree>
    <p:extLst>
      <p:ext uri="{BB962C8B-B14F-4D97-AF65-F5344CB8AC3E}">
        <p14:creationId xmlns:p14="http://schemas.microsoft.com/office/powerpoint/2010/main" val="3879600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647F27-9C55-4B01-8E56-85E2CC10443B}" type="slidenum">
              <a:rPr lang="en-US" smtClean="0"/>
              <a:t>25</a:t>
            </a:fld>
            <a:endParaRPr lang="en-US"/>
          </a:p>
        </p:txBody>
      </p:sp>
    </p:spTree>
    <p:extLst>
      <p:ext uri="{BB962C8B-B14F-4D97-AF65-F5344CB8AC3E}">
        <p14:creationId xmlns:p14="http://schemas.microsoft.com/office/powerpoint/2010/main" val="3917532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04647F27-9C55-4B01-8E56-85E2CC10443B}" type="slidenum">
              <a:rPr lang="en-US" smtClean="0"/>
              <a:t>28</a:t>
            </a:fld>
            <a:endParaRPr lang="en-US"/>
          </a:p>
        </p:txBody>
      </p:sp>
    </p:spTree>
    <p:extLst>
      <p:ext uri="{BB962C8B-B14F-4D97-AF65-F5344CB8AC3E}">
        <p14:creationId xmlns:p14="http://schemas.microsoft.com/office/powerpoint/2010/main" val="2882039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Width / height =</a:t>
            </a:r>
            <a:r>
              <a:rPr lang="en-US" baseline="0" dirty="0"/>
              <a:t> 15% error (less than 2)</a:t>
            </a:r>
          </a:p>
          <a:p>
            <a:r>
              <a:rPr lang="en-US" baseline="0" dirty="0"/>
              <a:t>Or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Width / height =</a:t>
            </a:r>
            <a:r>
              <a:rPr lang="en-US" baseline="0" dirty="0"/>
              <a:t> 75% error (more than 2)</a:t>
            </a:r>
          </a:p>
          <a:p>
            <a:endParaRPr lang="ar-EG" dirty="0"/>
          </a:p>
        </p:txBody>
      </p:sp>
      <p:sp>
        <p:nvSpPr>
          <p:cNvPr id="4" name="Slide Number Placeholder 3"/>
          <p:cNvSpPr>
            <a:spLocks noGrp="1"/>
          </p:cNvSpPr>
          <p:nvPr>
            <p:ph type="sldNum" sz="quarter" idx="10"/>
          </p:nvPr>
        </p:nvSpPr>
        <p:spPr/>
        <p:txBody>
          <a:bodyPr/>
          <a:lstStyle/>
          <a:p>
            <a:fld id="{04647F27-9C55-4B01-8E56-85E2CC10443B}" type="slidenum">
              <a:rPr lang="en-US" smtClean="0"/>
              <a:t>34</a:t>
            </a:fld>
            <a:endParaRPr lang="en-US"/>
          </a:p>
        </p:txBody>
      </p:sp>
    </p:spTree>
    <p:extLst>
      <p:ext uri="{BB962C8B-B14F-4D97-AF65-F5344CB8AC3E}">
        <p14:creationId xmlns:p14="http://schemas.microsoft.com/office/powerpoint/2010/main" val="876628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400" b="1" dirty="0"/>
              <a:t>1-Component VS 0-Component.</a:t>
            </a:r>
          </a:p>
          <a:p>
            <a:r>
              <a:rPr lang="en-US" dirty="0"/>
              <a:t>1-Component </a:t>
            </a:r>
            <a:r>
              <a:rPr lang="en-US" dirty="0">
                <a:sym typeface="Wingdings" panose="05000000000000000000" pitchFamily="2" charset="2"/>
              </a:rPr>
              <a:t> A</a:t>
            </a:r>
            <a:r>
              <a:rPr lang="en-US" baseline="0" dirty="0">
                <a:sym typeface="Wingdings" panose="05000000000000000000" pitchFamily="2" charset="2"/>
              </a:rPr>
              <a:t> set of pixels that are 1.</a:t>
            </a:r>
          </a:p>
          <a:p>
            <a:r>
              <a:rPr lang="en-US" baseline="0" dirty="0">
                <a:sym typeface="Wingdings" panose="05000000000000000000" pitchFamily="2" charset="2"/>
              </a:rPr>
              <a:t>0-Component  A set of pixel that are 0 (background or hole).</a:t>
            </a:r>
          </a:p>
          <a:p>
            <a:r>
              <a:rPr lang="en-US" sz="1400" b="1" baseline="0" dirty="0">
                <a:sym typeface="Wingdings" panose="05000000000000000000" pitchFamily="2" charset="2"/>
              </a:rPr>
              <a:t>How to know it is border?</a:t>
            </a:r>
            <a:endParaRPr lang="en-US" sz="1400" b="1" dirty="0"/>
          </a:p>
          <a:p>
            <a:r>
              <a:rPr lang="en-US" sz="1400" b="1" dirty="0"/>
              <a:t>outer</a:t>
            </a:r>
            <a:r>
              <a:rPr lang="en-US" sz="1400" b="1" baseline="0" dirty="0"/>
              <a:t> border </a:t>
            </a:r>
            <a:r>
              <a:rPr lang="en-US" sz="1400" b="1" baseline="0" dirty="0" err="1"/>
              <a:t>vs</a:t>
            </a:r>
            <a:r>
              <a:rPr lang="en-US" sz="1400" b="1" baseline="0" dirty="0"/>
              <a:t> hole border.</a:t>
            </a:r>
          </a:p>
          <a:p>
            <a:r>
              <a:rPr lang="en-US" sz="1200" i="0" kern="1200" dirty="0">
                <a:solidFill>
                  <a:schemeClr val="tx1"/>
                </a:solidFill>
                <a:effectLst/>
                <a:latin typeface="+mn-lt"/>
                <a:ea typeface="+mn-ea"/>
                <a:cs typeface="+mn-cs"/>
              </a:rPr>
              <a:t>outer border </a:t>
            </a:r>
            <a:r>
              <a:rPr lang="en-US" sz="1200" i="0" kern="1200" dirty="0">
                <a:solidFill>
                  <a:schemeClr val="tx1"/>
                </a:solidFill>
                <a:effectLst/>
                <a:latin typeface="+mn-lt"/>
                <a:ea typeface="+mn-ea"/>
                <a:cs typeface="+mn-cs"/>
                <a:sym typeface="Wingdings" panose="05000000000000000000" pitchFamily="2" charset="2"/>
              </a:rPr>
              <a:t></a:t>
            </a:r>
            <a:r>
              <a:rPr lang="en-US" sz="1200" i="0" kern="1200" dirty="0">
                <a:solidFill>
                  <a:schemeClr val="tx1"/>
                </a:solidFill>
                <a:effectLst/>
                <a:latin typeface="+mn-lt"/>
                <a:ea typeface="+mn-ea"/>
                <a:cs typeface="+mn-cs"/>
              </a:rPr>
              <a:t> is defined as the</a:t>
            </a:r>
            <a:r>
              <a:rPr lang="en-US" sz="1200" i="0" kern="1200" baseline="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set of the border points between an arbitrary 1-component and the 0-component</a:t>
            </a:r>
            <a:r>
              <a:rPr lang="en-US" sz="1200" i="0" kern="1200" baseline="0" dirty="0">
                <a:solidFill>
                  <a:schemeClr val="tx1"/>
                </a:solidFill>
                <a:effectLst/>
                <a:latin typeface="+mn-lt"/>
                <a:ea typeface="+mn-ea"/>
                <a:cs typeface="+mn-cs"/>
              </a:rPr>
              <a:t> </a:t>
            </a:r>
            <a:r>
              <a:rPr lang="en-US" sz="1200" i="0" kern="1200" dirty="0">
                <a:solidFill>
                  <a:schemeClr val="tx1"/>
                </a:solidFill>
                <a:effectLst/>
                <a:latin typeface="+mn-lt"/>
                <a:ea typeface="+mn-ea"/>
                <a:cs typeface="+mn-cs"/>
              </a:rPr>
              <a:t>which surrounds it directly.</a:t>
            </a:r>
          </a:p>
          <a:p>
            <a:r>
              <a:rPr lang="en-US" sz="1200" i="0" kern="1200">
                <a:solidFill>
                  <a:schemeClr val="tx1"/>
                </a:solidFill>
                <a:effectLst/>
                <a:latin typeface="+mn-lt"/>
                <a:ea typeface="+mn-ea"/>
                <a:cs typeface="+mn-cs"/>
              </a:rPr>
              <a:t>hole border </a:t>
            </a:r>
            <a:r>
              <a:rPr lang="en-US" sz="1200" i="0" kern="1200">
                <a:solidFill>
                  <a:schemeClr val="tx1"/>
                </a:solidFill>
                <a:effectLst/>
                <a:latin typeface="+mn-lt"/>
                <a:ea typeface="+mn-ea"/>
                <a:cs typeface="+mn-cs"/>
                <a:sym typeface="Wingdings" panose="05000000000000000000" pitchFamily="2" charset="2"/>
              </a:rPr>
              <a:t> </a:t>
            </a:r>
            <a:r>
              <a:rPr lang="en-US" sz="1200" i="0" kern="1200">
                <a:solidFill>
                  <a:schemeClr val="tx1"/>
                </a:solidFill>
                <a:effectLst/>
                <a:latin typeface="+mn-lt"/>
                <a:ea typeface="+mn-ea"/>
                <a:cs typeface="+mn-cs"/>
              </a:rPr>
              <a:t>the set of the border points</a:t>
            </a:r>
            <a:r>
              <a:rPr lang="en-US" sz="1200" i="0" kern="1200" baseline="0">
                <a:solidFill>
                  <a:schemeClr val="tx1"/>
                </a:solidFill>
                <a:effectLst/>
                <a:latin typeface="+mn-lt"/>
                <a:ea typeface="+mn-ea"/>
                <a:cs typeface="+mn-cs"/>
              </a:rPr>
              <a:t> </a:t>
            </a:r>
            <a:r>
              <a:rPr lang="en-US" sz="1200" i="0" kern="1200">
                <a:solidFill>
                  <a:schemeClr val="tx1"/>
                </a:solidFill>
                <a:effectLst/>
                <a:latin typeface="+mn-lt"/>
                <a:ea typeface="+mn-ea"/>
                <a:cs typeface="+mn-cs"/>
              </a:rPr>
              <a:t>between a hole and the 1-component which surrounds it directly.</a:t>
            </a:r>
            <a:br>
              <a:rPr lang="en-US" sz="1200" i="0" kern="1200">
                <a:solidFill>
                  <a:schemeClr val="tx1"/>
                </a:solidFill>
                <a:effectLst/>
                <a:latin typeface="+mn-lt"/>
                <a:ea typeface="+mn-ea"/>
                <a:cs typeface="+mn-cs"/>
              </a:rPr>
            </a:br>
            <a:br>
              <a:rPr lang="en-US" sz="1200" i="0" kern="1200">
                <a:solidFill>
                  <a:schemeClr val="tx1"/>
                </a:solidFill>
                <a:effectLst/>
                <a:latin typeface="+mn-lt"/>
                <a:ea typeface="+mn-ea"/>
                <a:cs typeface="+mn-cs"/>
              </a:rPr>
            </a:br>
            <a:endParaRPr lang="en-US"/>
          </a:p>
          <a:p>
            <a:endParaRPr lang="ar-EG"/>
          </a:p>
        </p:txBody>
      </p:sp>
      <p:sp>
        <p:nvSpPr>
          <p:cNvPr id="4" name="Slide Number Placeholder 3"/>
          <p:cNvSpPr>
            <a:spLocks noGrp="1"/>
          </p:cNvSpPr>
          <p:nvPr>
            <p:ph type="sldNum" sz="quarter" idx="10"/>
          </p:nvPr>
        </p:nvSpPr>
        <p:spPr/>
        <p:txBody>
          <a:bodyPr/>
          <a:lstStyle/>
          <a:p>
            <a:fld id="{04647F27-9C55-4B01-8E56-85E2CC10443B}" type="slidenum">
              <a:rPr lang="en-US" smtClean="0"/>
              <a:t>39</a:t>
            </a:fld>
            <a:endParaRPr lang="en-US"/>
          </a:p>
        </p:txBody>
      </p:sp>
    </p:spTree>
    <p:extLst>
      <p:ext uri="{BB962C8B-B14F-4D97-AF65-F5344CB8AC3E}">
        <p14:creationId xmlns:p14="http://schemas.microsoft.com/office/powerpoint/2010/main" val="2251096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ar-EG"/>
          </a:p>
        </p:txBody>
      </p:sp>
      <p:sp>
        <p:nvSpPr>
          <p:cNvPr id="4" name="Slide Number Placeholder 3"/>
          <p:cNvSpPr>
            <a:spLocks noGrp="1"/>
          </p:cNvSpPr>
          <p:nvPr>
            <p:ph type="sldNum" sz="quarter" idx="10"/>
          </p:nvPr>
        </p:nvSpPr>
        <p:spPr/>
        <p:txBody>
          <a:bodyPr/>
          <a:lstStyle/>
          <a:p>
            <a:fld id="{04647F27-9C55-4B01-8E56-85E2CC10443B}" type="slidenum">
              <a:rPr lang="en-US" smtClean="0"/>
              <a:t>42</a:t>
            </a:fld>
            <a:endParaRPr lang="en-US"/>
          </a:p>
        </p:txBody>
      </p:sp>
    </p:spTree>
    <p:extLst>
      <p:ext uri="{BB962C8B-B14F-4D97-AF65-F5344CB8AC3E}">
        <p14:creationId xmlns:p14="http://schemas.microsoft.com/office/powerpoint/2010/main" val="2855277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Where </a:t>
            </a:r>
            <a:r>
              <a:rPr lang="en-US" sz="1200" b="1" kern="1200" dirty="0">
                <a:solidFill>
                  <a:schemeClr val="tx1"/>
                </a:solidFill>
                <a:effectLst/>
                <a:latin typeface="+mn-lt"/>
                <a:ea typeface="+mn-ea"/>
                <a:cs typeface="+mn-cs"/>
              </a:rPr>
              <a:t>D</a:t>
            </a:r>
            <a:r>
              <a:rPr lang="en-US" sz="1200" kern="1200" dirty="0">
                <a:solidFill>
                  <a:schemeClr val="tx1"/>
                </a:solidFill>
                <a:effectLst/>
                <a:latin typeface="+mn-lt"/>
                <a:ea typeface="+mn-ea"/>
                <a:cs typeface="+mn-cs"/>
              </a:rPr>
              <a:t> is the </a:t>
            </a:r>
            <a:r>
              <a:rPr lang="en-US" sz="1200" b="0" u="none" strike="noStrike" kern="1200" dirty="0">
                <a:solidFill>
                  <a:schemeClr val="tx1"/>
                </a:solidFill>
                <a:effectLst/>
                <a:latin typeface="+mn-lt"/>
                <a:ea typeface="+mn-ea"/>
                <a:cs typeface="+mn-cs"/>
                <a:hlinkClick r:id="rId3" tooltip="Diagonal matrix"/>
              </a:rPr>
              <a:t>diagonal matrix</a:t>
            </a:r>
            <a:r>
              <a:rPr lang="en-US" sz="1200" kern="1200" dirty="0">
                <a:solidFill>
                  <a:schemeClr val="tx1"/>
                </a:solidFill>
                <a:effectLst/>
                <a:latin typeface="+mn-lt"/>
                <a:ea typeface="+mn-ea"/>
                <a:cs typeface="+mn-cs"/>
              </a:rPr>
              <a:t> of </a:t>
            </a:r>
            <a:r>
              <a:rPr lang="en-US" sz="1200" b="0" u="none" strike="noStrike" kern="1200" dirty="0">
                <a:solidFill>
                  <a:schemeClr val="tx1"/>
                </a:solidFill>
                <a:effectLst/>
                <a:latin typeface="+mn-lt"/>
                <a:ea typeface="+mn-ea"/>
                <a:cs typeface="+mn-cs"/>
                <a:hlinkClick r:id="rId4" tooltip="Eigenvalue"/>
              </a:rPr>
              <a:t>eigenvalues</a:t>
            </a:r>
            <a:r>
              <a:rPr lang="en-US" sz="1200" kern="1200" dirty="0">
                <a:solidFill>
                  <a:schemeClr val="tx1"/>
                </a:solidFill>
                <a:effectLst/>
                <a:latin typeface="+mn-lt"/>
                <a:ea typeface="+mn-ea"/>
                <a:cs typeface="+mn-cs"/>
              </a:rPr>
              <a:t> of </a:t>
            </a:r>
            <a:r>
              <a:rPr lang="en-US" sz="1200" b="1" kern="1200" dirty="0">
                <a:solidFill>
                  <a:schemeClr val="tx1"/>
                </a:solidFill>
                <a:effectLst/>
                <a:latin typeface="+mn-lt"/>
                <a:ea typeface="+mn-ea"/>
                <a:cs typeface="+mn-cs"/>
              </a:rPr>
              <a:t>C.</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Matrix </a:t>
            </a:r>
            <a:r>
              <a:rPr lang="en-US" sz="1200" b="1" kern="1200" dirty="0">
                <a:solidFill>
                  <a:schemeClr val="tx1"/>
                </a:solidFill>
                <a:effectLst/>
                <a:latin typeface="+mn-lt"/>
                <a:ea typeface="+mn-ea"/>
                <a:cs typeface="+mn-cs"/>
              </a:rPr>
              <a:t>V</a:t>
            </a:r>
            <a:r>
              <a:rPr lang="en-US" sz="1200" kern="1200" dirty="0">
                <a:solidFill>
                  <a:schemeClr val="tx1"/>
                </a:solidFill>
                <a:effectLst/>
                <a:latin typeface="+mn-lt"/>
                <a:ea typeface="+mn-ea"/>
                <a:cs typeface="+mn-cs"/>
              </a:rPr>
              <a:t>, also of dimension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 contains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 column vectors, each of length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 which represent the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 eigenvectors of the covariance matrix </a:t>
            </a:r>
            <a:r>
              <a:rPr lang="en-US" sz="1200" b="1" kern="1200" dirty="0">
                <a:solidFill>
                  <a:schemeClr val="tx1"/>
                </a:solidFill>
                <a:effectLst/>
                <a:latin typeface="+mn-lt"/>
                <a:ea typeface="+mn-ea"/>
                <a:cs typeface="+mn-cs"/>
              </a:rPr>
              <a:t>C</a:t>
            </a:r>
            <a:r>
              <a:rPr lang="en-US" sz="120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04647F27-9C55-4B01-8E56-85E2CC10443B}" type="slidenum">
              <a:rPr lang="en-US" smtClean="0"/>
              <a:t>55</a:t>
            </a:fld>
            <a:endParaRPr lang="en-US"/>
          </a:p>
        </p:txBody>
      </p:sp>
    </p:spTree>
    <p:extLst>
      <p:ext uri="{BB962C8B-B14F-4D97-AF65-F5344CB8AC3E}">
        <p14:creationId xmlns:p14="http://schemas.microsoft.com/office/powerpoint/2010/main" val="3678336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sz="1200" b="1" dirty="0">
                    <a:solidFill>
                      <a:schemeClr val="accent1">
                        <a:lumMod val="75000"/>
                      </a:schemeClr>
                    </a:solidFill>
                  </a:rPr>
                  <a:t>Where :</a:t>
                </a:r>
                <a:br>
                  <a:rPr lang="en-US" sz="1200" b="1" dirty="0">
                    <a:solidFill>
                      <a:schemeClr val="accent1">
                        <a:lumMod val="75000"/>
                      </a:schemeClr>
                    </a:solidFill>
                  </a:rPr>
                </a:br>
                <a:endParaRPr lang="en-US" sz="1200" b="1" dirty="0">
                  <a:solidFill>
                    <a:schemeClr val="accent1">
                      <a:lumMod val="75000"/>
                    </a:schemeClr>
                  </a:solidFill>
                </a:endParaRPr>
              </a:p>
              <a:p>
                <a:pPr lvl="0"/>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𝜂</m:t>
                        </m:r>
                      </m:e>
                      <m:sub>
                        <m:r>
                          <a:rPr lang="en-US" sz="1200" i="1">
                            <a:latin typeface="Cambria Math" panose="02040503050406030204" pitchFamily="18" charset="0"/>
                          </a:rPr>
                          <m:t>𝑗𝑖</m:t>
                        </m:r>
                      </m:sub>
                    </m:sSub>
                  </m:oMath>
                </a14:m>
                <a:r>
                  <a:rPr lang="en-US" sz="1200" dirty="0"/>
                  <a:t> stand normalized central moments .</a:t>
                </a:r>
                <a:br>
                  <a:rPr lang="en-US" sz="1200" dirty="0"/>
                </a:br>
                <a:endParaRPr lang="en-US" sz="1200" dirty="0"/>
              </a:p>
              <a:p>
                <a:pPr lvl="0"/>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oMath>
                </a14:m>
                <a:r>
                  <a:rPr lang="en-US" sz="1200" dirty="0"/>
                  <a:t> is a mass of the image (or binary images,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oMath>
                </a14:m>
                <a:r>
                  <a:rPr lang="en-US" sz="1200" dirty="0"/>
                  <a:t>  is an area of the object).</a:t>
                </a:r>
                <a:br>
                  <a:rPr lang="en-US" sz="1200" dirty="0"/>
                </a:br>
                <a:endParaRPr lang="en-US" sz="1200" dirty="0"/>
              </a:p>
              <a:p>
                <a14:m>
                  <m:oMath xmlns:m="http://schemas.openxmlformats.org/officeDocument/2006/math">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10</m:t>
                            </m:r>
                          </m:sub>
                        </m:sSub>
                      </m:num>
                      <m:den>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den>
                    </m:f>
                  </m:oMath>
                </a14:m>
                <a:r>
                  <a:rPr lang="en-US" sz="1200" dirty="0"/>
                  <a:t>  and  </a:t>
                </a:r>
                <a14:m>
                  <m:oMath xmlns:m="http://schemas.openxmlformats.org/officeDocument/2006/math">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01</m:t>
                            </m:r>
                          </m:sub>
                        </m:sSub>
                      </m:num>
                      <m:den>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den>
                    </m:f>
                  </m:oMath>
                </a14:m>
                <a:r>
                  <a:rPr lang="en-US" sz="1200" dirty="0"/>
                  <a:t> define the centroid of the image.</a:t>
                </a:r>
                <a:br>
                  <a:rPr lang="en-US" sz="1200" dirty="0"/>
                </a:br>
                <a:endParaRPr lang="en-US" sz="1200" dirty="0"/>
              </a:p>
              <a:p>
                <a:pPr lvl="0"/>
                <a:r>
                  <a:rPr lang="en-US" sz="1200" dirty="0"/>
                  <a:t>higher order moments  describe the ”distribution of mass” of the image </a:t>
                </a:r>
                <a:endParaRPr lang="en-US" dirty="0"/>
              </a:p>
            </p:txBody>
          </p:sp>
        </mc:Choice>
        <mc:Fallback xmlns="">
          <p:sp>
            <p:nvSpPr>
              <p:cNvPr id="3" name="Notes Placeholder 2"/>
              <p:cNvSpPr>
                <a:spLocks noGrp="1"/>
              </p:cNvSpPr>
              <p:nvPr>
                <p:ph type="body" idx="1"/>
              </p:nvPr>
            </p:nvSpPr>
            <p:spPr/>
            <p:txBody>
              <a:bodyPr/>
              <a:lstStyle/>
              <a:p>
                <a:pPr marL="0" indent="0">
                  <a:buNone/>
                </a:pPr>
                <a:r>
                  <a:rPr lang="en-US" sz="1200" b="1" dirty="0" smtClean="0">
                    <a:solidFill>
                      <a:schemeClr val="accent1">
                        <a:lumMod val="75000"/>
                      </a:schemeClr>
                    </a:solidFill>
                  </a:rPr>
                  <a:t>Where :</a:t>
                </a:r>
                <a:br>
                  <a:rPr lang="en-US" sz="1200" b="1" dirty="0" smtClean="0">
                    <a:solidFill>
                      <a:schemeClr val="accent1">
                        <a:lumMod val="75000"/>
                      </a:schemeClr>
                    </a:solidFill>
                  </a:rPr>
                </a:br>
                <a:endParaRPr lang="en-US" sz="1200" b="1" dirty="0" smtClean="0">
                  <a:solidFill>
                    <a:schemeClr val="accent1">
                      <a:lumMod val="75000"/>
                    </a:schemeClr>
                  </a:solidFill>
                </a:endParaRPr>
              </a:p>
              <a:p>
                <a:pPr lvl="0"/>
                <a:r>
                  <a:rPr lang="en-US" sz="1200" i="0">
                    <a:latin typeface="Cambria Math" panose="02040503050406030204" pitchFamily="18" charset="0"/>
                  </a:rPr>
                  <a:t>𝜂_𝑗𝑖</a:t>
                </a:r>
                <a:r>
                  <a:rPr lang="en-US" sz="1200" dirty="0"/>
                  <a:t> stand normalized central moments </a:t>
                </a:r>
                <a:r>
                  <a:rPr lang="en-US" sz="1200" dirty="0" smtClean="0"/>
                  <a:t>.</a:t>
                </a:r>
                <a:br>
                  <a:rPr lang="en-US" sz="1200" dirty="0" smtClean="0"/>
                </a:br>
                <a:endParaRPr lang="en-US" sz="1200" dirty="0"/>
              </a:p>
              <a:p>
                <a:pPr lvl="0"/>
                <a:r>
                  <a:rPr lang="en-US" sz="1200" i="0">
                    <a:latin typeface="Cambria Math" panose="02040503050406030204" pitchFamily="18" charset="0"/>
                  </a:rPr>
                  <a:t>𝑚_00</a:t>
                </a:r>
                <a:r>
                  <a:rPr lang="en-US" sz="1200" dirty="0"/>
                  <a:t> is a mass of the image (or binary images, </a:t>
                </a:r>
                <a:r>
                  <a:rPr lang="en-US" sz="1200" i="0">
                    <a:latin typeface="Cambria Math" panose="02040503050406030204" pitchFamily="18" charset="0"/>
                  </a:rPr>
                  <a:t>𝑚_00</a:t>
                </a:r>
                <a:r>
                  <a:rPr lang="en-US" sz="1200" dirty="0"/>
                  <a:t>  is an area of the object</a:t>
                </a:r>
                <a:r>
                  <a:rPr lang="en-US" sz="1200" dirty="0" smtClean="0"/>
                  <a:t>).</a:t>
                </a:r>
                <a:br>
                  <a:rPr lang="en-US" sz="1200" dirty="0" smtClean="0"/>
                </a:br>
                <a:endParaRPr lang="en-US" sz="1200" dirty="0"/>
              </a:p>
              <a:p>
                <a:r>
                  <a:rPr lang="en-US" sz="1200" i="0">
                    <a:latin typeface="Cambria Math" panose="02040503050406030204" pitchFamily="18" charset="0"/>
                  </a:rPr>
                  <a:t>𝑚_10/𝑚_00 </a:t>
                </a:r>
                <a:r>
                  <a:rPr lang="en-US" sz="1200" dirty="0"/>
                  <a:t>  and  </a:t>
                </a:r>
                <a:r>
                  <a:rPr lang="en-US" sz="1200" i="0">
                    <a:latin typeface="Cambria Math" panose="02040503050406030204" pitchFamily="18" charset="0"/>
                  </a:rPr>
                  <a:t>𝑚_01/𝑚_00 </a:t>
                </a:r>
                <a:r>
                  <a:rPr lang="en-US" sz="1200" dirty="0"/>
                  <a:t> define the centroid of the image</a:t>
                </a:r>
                <a:r>
                  <a:rPr lang="en-US" sz="1200" dirty="0" smtClean="0"/>
                  <a:t>.</a:t>
                </a:r>
                <a:br>
                  <a:rPr lang="en-US" sz="1200" dirty="0" smtClean="0"/>
                </a:br>
                <a:endParaRPr lang="en-US" sz="1200" dirty="0"/>
              </a:p>
              <a:p>
                <a:pPr lvl="0"/>
                <a:r>
                  <a:rPr lang="en-US" sz="1200" dirty="0"/>
                  <a:t>higher order moments  describe the ”distribution of mass” of the image </a:t>
                </a:r>
                <a:endParaRPr lang="en-US" dirty="0"/>
              </a:p>
            </p:txBody>
          </p:sp>
        </mc:Fallback>
      </mc:AlternateContent>
      <p:sp>
        <p:nvSpPr>
          <p:cNvPr id="4" name="Slide Number Placeholder 3"/>
          <p:cNvSpPr>
            <a:spLocks noGrp="1"/>
          </p:cNvSpPr>
          <p:nvPr>
            <p:ph type="sldNum" sz="quarter" idx="10"/>
          </p:nvPr>
        </p:nvSpPr>
        <p:spPr/>
        <p:txBody>
          <a:bodyPr/>
          <a:lstStyle/>
          <a:p>
            <a:fld id="{04647F27-9C55-4B01-8E56-85E2CC10443B}" type="slidenum">
              <a:rPr lang="en-US" smtClean="0"/>
              <a:t>62</a:t>
            </a:fld>
            <a:endParaRPr lang="en-US"/>
          </a:p>
        </p:txBody>
      </p:sp>
    </p:spTree>
    <p:extLst>
      <p:ext uri="{BB962C8B-B14F-4D97-AF65-F5344CB8AC3E}">
        <p14:creationId xmlns:p14="http://schemas.microsoft.com/office/powerpoint/2010/main" val="56178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t>Floating SmartArt</a:t>
            </a:r>
            <a:r>
              <a:rPr lang="en-US" sz="1400" b="1" baseline="0" dirty="0"/>
              <a:t> bullet list</a:t>
            </a:r>
            <a:endParaRPr lang="en-US" sz="1400" b="1" dirty="0"/>
          </a:p>
          <a:p>
            <a:r>
              <a:rPr lang="en-US" sz="1400" dirty="0"/>
              <a:t>(Basic)</a:t>
            </a:r>
          </a:p>
          <a:p>
            <a:endParaRPr lang="en-US" sz="1200" dirty="0"/>
          </a:p>
          <a:p>
            <a:endParaRPr lang="en-US" sz="1200" dirty="0"/>
          </a:p>
          <a:p>
            <a:r>
              <a:rPr lang="en-US" sz="1200" dirty="0"/>
              <a:t>To reproduce the </a:t>
            </a:r>
            <a:r>
              <a:rPr lang="en-US" sz="1200" dirty="0" err="1"/>
              <a:t>SmartArt</a:t>
            </a:r>
            <a:r>
              <a:rPr lang="en-US" sz="1200" dirty="0"/>
              <a:t> on this slide, do the following:</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dirty="0"/>
              <a:t>On the </a:t>
            </a:r>
            <a:r>
              <a:rPr lang="en-US" sz="1200" b="1" dirty="0"/>
              <a:t>Home</a:t>
            </a:r>
            <a:r>
              <a:rPr lang="en-US" sz="1200" b="0" dirty="0"/>
              <a:t> tab, in the </a:t>
            </a:r>
            <a:r>
              <a:rPr lang="en-US" sz="1200" b="1" dirty="0"/>
              <a:t>Slides</a:t>
            </a:r>
            <a:r>
              <a:rPr lang="en-US" sz="1200" b="0" dirty="0"/>
              <a:t> group, click </a:t>
            </a:r>
            <a:r>
              <a:rPr lang="en-US" sz="1200" b="1" dirty="0"/>
              <a:t>Layout</a:t>
            </a:r>
            <a:r>
              <a:rPr lang="en-US" sz="1200" b="0" dirty="0"/>
              <a:t>, and then click</a:t>
            </a:r>
            <a:r>
              <a:rPr lang="en-US" sz="1200" b="0" baseline="0" dirty="0"/>
              <a:t> </a:t>
            </a:r>
            <a:r>
              <a:rPr lang="en-US" sz="1200" b="1" baseline="0" dirty="0"/>
              <a:t>Blank</a:t>
            </a:r>
            <a:r>
              <a:rPr lang="en-US" sz="1200" b="0" baseline="0" dirty="0"/>
              <a:t>. </a:t>
            </a:r>
            <a:endParaRPr lang="en-US" dirty="0"/>
          </a:p>
          <a:p>
            <a:pPr marL="228600" indent="-228600">
              <a:buFont typeface="+mj-lt"/>
              <a:buAutoNum type="arabicPeriod"/>
            </a:pPr>
            <a:r>
              <a:rPr lang="en-US" sz="1200" b="0" dirty="0"/>
              <a:t>On the </a:t>
            </a:r>
            <a:r>
              <a:rPr lang="en-US" sz="1200" b="1" dirty="0"/>
              <a:t>Insert tab</a:t>
            </a:r>
            <a:r>
              <a:rPr lang="en-US" sz="1200" b="0" dirty="0"/>
              <a:t>, in the </a:t>
            </a:r>
            <a:r>
              <a:rPr lang="en-US" sz="1200" b="1" dirty="0"/>
              <a:t>Illustrations</a:t>
            </a:r>
            <a:r>
              <a:rPr lang="en-US" sz="1200" dirty="0"/>
              <a:t> group, click </a:t>
            </a:r>
            <a:r>
              <a:rPr lang="en-US" sz="1200" b="1" dirty="0" err="1"/>
              <a:t>SmartArt</a:t>
            </a:r>
            <a:r>
              <a:rPr lang="en-US" sz="1200" b="0" dirty="0"/>
              <a:t>.</a:t>
            </a:r>
            <a:r>
              <a:rPr lang="en-US" sz="1200" b="0" baseline="0" dirty="0"/>
              <a:t> In the </a:t>
            </a:r>
            <a:r>
              <a:rPr lang="en-US" sz="1200" b="1" baseline="0" dirty="0"/>
              <a:t>Choose a </a:t>
            </a:r>
            <a:r>
              <a:rPr lang="en-US" sz="1200" b="1" baseline="0" dirty="0" err="1"/>
              <a:t>SmartArt</a:t>
            </a:r>
            <a:r>
              <a:rPr lang="en-US" sz="1200" b="1" baseline="0" dirty="0"/>
              <a:t> Graphic</a:t>
            </a:r>
            <a:r>
              <a:rPr lang="en-US" sz="1200" b="0" baseline="0" dirty="0"/>
              <a:t> dialog box, in the left pane, click </a:t>
            </a:r>
            <a:r>
              <a:rPr lang="en-US" sz="1200" b="1" baseline="0" dirty="0"/>
              <a:t>List</a:t>
            </a:r>
            <a:r>
              <a:rPr lang="en-US" sz="1200" b="0" baseline="0" dirty="0"/>
              <a:t>. In the </a:t>
            </a:r>
            <a:r>
              <a:rPr lang="en-US" sz="1200" b="1" baseline="0" dirty="0"/>
              <a:t>List </a:t>
            </a:r>
            <a:r>
              <a:rPr lang="en-US" sz="1200" b="0" baseline="0" dirty="0"/>
              <a:t>pane, click </a:t>
            </a:r>
            <a:r>
              <a:rPr lang="en-US" sz="1200" b="1" baseline="0" dirty="0"/>
              <a:t>Vertical Bullet List </a:t>
            </a:r>
            <a:r>
              <a:rPr lang="en-US" sz="1200" baseline="0" dirty="0"/>
              <a:t>(second row, first option from the left), and then click </a:t>
            </a:r>
            <a:r>
              <a:rPr lang="en-US" sz="1200" b="1" baseline="0" dirty="0"/>
              <a:t>OK</a:t>
            </a:r>
            <a:r>
              <a:rPr lang="en-US" sz="1200" baseline="0" dirty="0"/>
              <a:t> to insert the graphic into the slide.</a:t>
            </a:r>
            <a:r>
              <a:rPr lang="en-US" sz="1200" b="0" baseline="0" dirty="0"/>
              <a: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a:t>To create another row, </a:t>
            </a:r>
            <a:r>
              <a:rPr lang="en-US" sz="1200" b="0" baseline="0" dirty="0"/>
              <a:t>select the bottom first-level (color-filled rectangle), and then under </a:t>
            </a:r>
            <a:r>
              <a:rPr lang="en-US" sz="1200" b="1" baseline="0" dirty="0"/>
              <a:t>SmartArt</a:t>
            </a:r>
            <a:r>
              <a:rPr lang="en-US" sz="1200" b="0" baseline="0" dirty="0"/>
              <a:t> </a:t>
            </a:r>
            <a:r>
              <a:rPr lang="en-US" sz="1200" b="1" baseline="0" dirty="0"/>
              <a:t>Tools</a:t>
            </a:r>
            <a:r>
              <a:rPr lang="en-US" sz="1200" b="0" baseline="0" dirty="0"/>
              <a:t>, on the </a:t>
            </a:r>
            <a:r>
              <a:rPr lang="en-US" sz="1200" b="1" baseline="0" dirty="0"/>
              <a:t>Design</a:t>
            </a:r>
            <a:r>
              <a:rPr lang="en-US" sz="1200" b="0" baseline="0" dirty="0"/>
              <a:t> tab, in the </a:t>
            </a:r>
            <a:r>
              <a:rPr lang="en-US" sz="1200" b="1" baseline="0" dirty="0"/>
              <a:t>Create</a:t>
            </a:r>
            <a:r>
              <a:rPr lang="en-US" sz="1200" b="0" baseline="0" dirty="0"/>
              <a:t> </a:t>
            </a:r>
            <a:r>
              <a:rPr lang="en-US" sz="1200" b="1" baseline="0" dirty="0"/>
              <a:t>Graphic</a:t>
            </a:r>
            <a:r>
              <a:rPr lang="en-US" sz="1200" b="0" baseline="0" dirty="0"/>
              <a:t> group, click the arrow next to </a:t>
            </a:r>
            <a:r>
              <a:rPr lang="en-US" sz="1200" b="1" baseline="0" dirty="0"/>
              <a:t>Add</a:t>
            </a:r>
            <a:r>
              <a:rPr lang="en-US" sz="1200" b="0" baseline="0" dirty="0"/>
              <a:t> </a:t>
            </a:r>
            <a:r>
              <a:rPr lang="en-US" sz="1200" b="1" baseline="0" dirty="0"/>
              <a:t>Shape</a:t>
            </a:r>
            <a:r>
              <a:rPr lang="en-US" sz="1200" b="0" baseline="0" dirty="0"/>
              <a:t>, and select </a:t>
            </a:r>
            <a:r>
              <a:rPr lang="en-US" sz="1200" b="1" baseline="0" dirty="0"/>
              <a:t>Add</a:t>
            </a:r>
            <a:r>
              <a:rPr lang="en-US" sz="1200" b="0" baseline="0" dirty="0"/>
              <a:t> </a:t>
            </a:r>
            <a:r>
              <a:rPr lang="en-US" sz="1200" b="1" baseline="0" dirty="0"/>
              <a:t>Shape</a:t>
            </a:r>
            <a:r>
              <a:rPr lang="en-US" sz="1200" b="0" baseline="0" dirty="0"/>
              <a:t> </a:t>
            </a:r>
            <a:r>
              <a:rPr lang="en-US" sz="1200" b="1" baseline="0" dirty="0"/>
              <a:t>After</a:t>
            </a:r>
            <a:r>
              <a:rPr lang="en-US" sz="1200" b="0" baseline="0"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baseline="0" dirty="0"/>
              <a:t>Select the first-level (color-filled rectangle) that you just added, and then under </a:t>
            </a:r>
            <a:r>
              <a:rPr lang="en-US" sz="1200" b="1" baseline="0" dirty="0"/>
              <a:t>SmartArt</a:t>
            </a:r>
            <a:r>
              <a:rPr lang="en-US" sz="1200" b="0" baseline="0" dirty="0"/>
              <a:t> </a:t>
            </a:r>
            <a:r>
              <a:rPr lang="en-US" sz="1200" b="1" baseline="0" dirty="0"/>
              <a:t>Tools</a:t>
            </a:r>
            <a:r>
              <a:rPr lang="en-US" sz="1200" b="0" baseline="0" dirty="0"/>
              <a:t>, on the </a:t>
            </a:r>
            <a:r>
              <a:rPr lang="en-US" sz="1200" b="1" baseline="0" dirty="0"/>
              <a:t>Design</a:t>
            </a:r>
            <a:r>
              <a:rPr lang="en-US" sz="1200" b="0" baseline="0" dirty="0"/>
              <a:t> tab, in the </a:t>
            </a:r>
            <a:r>
              <a:rPr lang="en-US" sz="1200" b="1" baseline="0" dirty="0"/>
              <a:t>Create</a:t>
            </a:r>
            <a:r>
              <a:rPr lang="en-US" sz="1200" b="0" baseline="0" dirty="0"/>
              <a:t> </a:t>
            </a:r>
            <a:r>
              <a:rPr lang="en-US" sz="1200" b="1" baseline="0" dirty="0"/>
              <a:t>Graphic</a:t>
            </a:r>
            <a:r>
              <a:rPr lang="en-US" sz="1200" b="0" baseline="0" dirty="0"/>
              <a:t> group, click </a:t>
            </a:r>
            <a:r>
              <a:rPr lang="en-US" sz="1200" b="1" baseline="0" dirty="0"/>
              <a:t>Add</a:t>
            </a:r>
            <a:r>
              <a:rPr lang="en-US" sz="1200" b="0" baseline="0" dirty="0"/>
              <a:t> </a:t>
            </a:r>
            <a:r>
              <a:rPr lang="en-US" sz="1200" b="1" baseline="0" dirty="0"/>
              <a:t>Bullet</a:t>
            </a:r>
            <a:r>
              <a:rPr lang="en-US" sz="1200" b="0" baseline="0"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t>To</a:t>
            </a:r>
            <a:r>
              <a:rPr lang="en-US" sz="1200" baseline="0" dirty="0"/>
              <a:t> enter text, s</a:t>
            </a:r>
            <a:r>
              <a:rPr lang="en-US" sz="1200" dirty="0"/>
              <a:t>elect</a:t>
            </a:r>
            <a:r>
              <a:rPr lang="en-US" sz="1200" baseline="0" dirty="0"/>
              <a:t> the graphic, and then click one of the arrows on the left border. In the </a:t>
            </a:r>
            <a:r>
              <a:rPr lang="en-US" sz="1200" b="1" baseline="0" dirty="0"/>
              <a:t>Type your text here </a:t>
            </a:r>
            <a:r>
              <a:rPr lang="en-US" sz="1200" baseline="0" dirty="0"/>
              <a:t>dialog box, enter text for each level. (Note: In the example slide, the first-level text are the “Topic One,” “Topic Two,” and “Topic Three.” The second-level text are the “Supporting Text” lines.)</a:t>
            </a:r>
          </a:p>
          <a:p>
            <a:pPr marL="228600" indent="-228600">
              <a:buFont typeface="+mj-lt"/>
              <a:buAutoNum type="arabicPeriod"/>
            </a:pPr>
            <a:r>
              <a:rPr lang="en-US" sz="1200" dirty="0"/>
              <a:t>Select the border of the </a:t>
            </a:r>
            <a:r>
              <a:rPr lang="en-US" sz="1200" dirty="0" err="1"/>
              <a:t>SmartArt</a:t>
            </a:r>
            <a:r>
              <a:rPr lang="en-US" sz="1200" dirty="0"/>
              <a:t> graphic. Drag the left center sizing handle to the left edge of the slide to resize the width of the </a:t>
            </a:r>
            <a:r>
              <a:rPr lang="en-US" sz="1200" dirty="0" err="1"/>
              <a:t>SmartArt</a:t>
            </a:r>
            <a:r>
              <a:rPr lang="en-US" sz="1200" dirty="0"/>
              <a:t> graphic.</a:t>
            </a:r>
          </a:p>
          <a:p>
            <a:pPr marL="228600" indent="-228600">
              <a:buFont typeface="+mj-lt"/>
              <a:buAutoNum type="arabicPeriod"/>
            </a:pPr>
            <a:endParaRPr lang="en-US" sz="1200" dirty="0"/>
          </a:p>
          <a:p>
            <a:pPr marL="228600" indent="-228600">
              <a:buFont typeface="+mj-lt"/>
              <a:buAutoNum type="arabicPeriod"/>
            </a:pPr>
            <a:endParaRPr lang="en-US" sz="1200" dirty="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dirty="0"/>
              <a:t>To reproduce the rectangle</a:t>
            </a:r>
            <a:r>
              <a:rPr lang="en-US" sz="1200" baseline="0" dirty="0"/>
              <a:t> effects</a:t>
            </a:r>
            <a:r>
              <a:rPr lang="en-US" sz="1200" dirty="0"/>
              <a:t> on this slide, do the following:</a:t>
            </a:r>
          </a:p>
          <a:p>
            <a:pPr marL="228600" indent="-228600">
              <a:buFont typeface="+mj-lt"/>
              <a:buAutoNum type="arabicPeriod"/>
            </a:pPr>
            <a:r>
              <a:rPr lang="en-US" sz="1200" dirty="0"/>
              <a:t>Press and hold</a:t>
            </a:r>
            <a:r>
              <a:rPr lang="en-US" sz="1200" baseline="0" dirty="0"/>
              <a:t> CTRL, and select the three color-filled rectangles (in the example slide, these are the “Topic One,” “Topic Two,” and “Topic Three”), and do the following:</a:t>
            </a:r>
          </a:p>
          <a:p>
            <a:pPr marL="685800" lvl="1" indent="-228600">
              <a:buFont typeface="+mj-lt"/>
              <a:buAutoNum type="arabicPeriod"/>
            </a:pPr>
            <a:r>
              <a:rPr lang="en-US" sz="1200" baseline="0" dirty="0"/>
              <a:t>Under </a:t>
            </a:r>
            <a:r>
              <a:rPr lang="en-US" sz="1200" b="1" baseline="0" dirty="0" err="1"/>
              <a:t>SmartArt</a:t>
            </a:r>
            <a:r>
              <a:rPr lang="en-US" sz="1200" baseline="0" dirty="0"/>
              <a:t> </a:t>
            </a:r>
            <a:r>
              <a:rPr lang="en-US" sz="1200" b="1" baseline="0" dirty="0"/>
              <a:t>Tools</a:t>
            </a:r>
            <a:r>
              <a:rPr lang="en-US" sz="1200" baseline="0" dirty="0"/>
              <a:t>, on the </a:t>
            </a:r>
            <a:r>
              <a:rPr lang="en-US" sz="1200" b="1" baseline="0" dirty="0"/>
              <a:t>Format</a:t>
            </a:r>
            <a:r>
              <a:rPr lang="en-US" sz="1200" baseline="0" dirty="0"/>
              <a:t> tab, in the </a:t>
            </a:r>
            <a:r>
              <a:rPr lang="en-US" sz="1200" b="1" baseline="0" dirty="0"/>
              <a:t>Shapes</a:t>
            </a:r>
            <a:r>
              <a:rPr lang="en-US" sz="1200" baseline="0" dirty="0"/>
              <a:t> group, click </a:t>
            </a:r>
            <a:r>
              <a:rPr lang="en-US" sz="1200" b="1" baseline="0" dirty="0"/>
              <a:t>Change</a:t>
            </a:r>
            <a:r>
              <a:rPr lang="en-US" sz="1200" baseline="0" dirty="0"/>
              <a:t> </a:t>
            </a:r>
            <a:r>
              <a:rPr lang="en-US" sz="1200" b="1" baseline="0" dirty="0"/>
              <a:t>Shape</a:t>
            </a:r>
            <a:r>
              <a:rPr lang="en-US" sz="1200" baseline="0" dirty="0"/>
              <a:t>, and under </a:t>
            </a:r>
            <a:r>
              <a:rPr lang="en-US" sz="1200" b="1" baseline="0" dirty="0"/>
              <a:t>Rectangles</a:t>
            </a:r>
            <a:r>
              <a:rPr lang="en-US" sz="1200" baseline="0" dirty="0"/>
              <a:t> select </a:t>
            </a:r>
            <a:r>
              <a:rPr lang="en-US" sz="1200" b="1" baseline="0" dirty="0"/>
              <a:t>Round</a:t>
            </a:r>
            <a:r>
              <a:rPr lang="en-US" sz="1200" baseline="0" dirty="0"/>
              <a:t> </a:t>
            </a:r>
            <a:r>
              <a:rPr lang="en-US" sz="1200" b="1" baseline="0" dirty="0"/>
              <a:t>Diagonal</a:t>
            </a:r>
            <a:r>
              <a:rPr lang="en-US" sz="1200" baseline="0" dirty="0"/>
              <a:t> </a:t>
            </a:r>
            <a:r>
              <a:rPr lang="en-US" sz="1200" b="1" baseline="0" dirty="0"/>
              <a:t>Corner</a:t>
            </a:r>
            <a:r>
              <a:rPr lang="en-US" sz="1200" baseline="0" dirty="0"/>
              <a:t> </a:t>
            </a:r>
            <a:r>
              <a:rPr lang="en-US" sz="1200" b="1" baseline="0" dirty="0"/>
              <a:t>Rectangle </a:t>
            </a:r>
            <a:r>
              <a:rPr lang="en-US" sz="1200" b="0" baseline="0" dirty="0"/>
              <a:t>(ninth option from the left)</a:t>
            </a:r>
            <a:r>
              <a:rPr lang="en-US" sz="1200" baseline="0" dirty="0"/>
              <a:t>.</a:t>
            </a:r>
            <a:endParaRPr lang="en-US" sz="1200" dirty="0"/>
          </a:p>
          <a:p>
            <a:pPr marL="685800" lvl="1" indent="-228600">
              <a:buFont typeface="+mj-lt"/>
              <a:buAutoNum type="arabicPeriod"/>
            </a:pPr>
            <a:r>
              <a:rPr lang="en-US" sz="1200" dirty="0"/>
              <a:t>Under </a:t>
            </a:r>
            <a:r>
              <a:rPr lang="en-US" sz="1200" b="1" dirty="0" err="1"/>
              <a:t>SmartArt</a:t>
            </a:r>
            <a:r>
              <a:rPr lang="en-US" sz="1200" dirty="0"/>
              <a:t> </a:t>
            </a:r>
            <a:r>
              <a:rPr lang="en-US" sz="1200" b="1" dirty="0"/>
              <a:t>Tools</a:t>
            </a:r>
            <a:r>
              <a:rPr lang="en-US" sz="1200" dirty="0"/>
              <a:t>, on</a:t>
            </a:r>
            <a:r>
              <a:rPr lang="en-US" sz="1200" baseline="0" dirty="0"/>
              <a:t> the </a:t>
            </a:r>
            <a:r>
              <a:rPr lang="en-US" sz="1200" b="1" baseline="0" dirty="0"/>
              <a:t>Format</a:t>
            </a:r>
            <a:r>
              <a:rPr lang="en-US" sz="1200" baseline="0" dirty="0"/>
              <a:t> tab, in the </a:t>
            </a:r>
            <a:r>
              <a:rPr lang="en-US" sz="1200" b="1" baseline="0" dirty="0"/>
              <a:t>Shape</a:t>
            </a:r>
            <a:r>
              <a:rPr lang="en-US" sz="1200" baseline="0" dirty="0"/>
              <a:t> </a:t>
            </a:r>
            <a:r>
              <a:rPr lang="en-US" sz="1200" b="1" baseline="0" dirty="0"/>
              <a:t>Styles</a:t>
            </a:r>
            <a:r>
              <a:rPr lang="en-US" sz="1200" baseline="0" dirty="0"/>
              <a:t> group, click </a:t>
            </a:r>
            <a:r>
              <a:rPr lang="en-US" sz="1200" b="1" baseline="0" dirty="0"/>
              <a:t>Shape</a:t>
            </a:r>
            <a:r>
              <a:rPr lang="en-US" sz="1200" baseline="0" dirty="0"/>
              <a:t> </a:t>
            </a:r>
            <a:r>
              <a:rPr lang="en-US" sz="1200" b="1" baseline="0" dirty="0"/>
              <a:t>Effects</a:t>
            </a:r>
            <a:r>
              <a:rPr lang="en-US" sz="1200" baseline="0" dirty="0"/>
              <a:t>, point to </a:t>
            </a:r>
            <a:r>
              <a:rPr lang="en-US" sz="1200" b="1" baseline="0" dirty="0"/>
              <a:t>Presets</a:t>
            </a:r>
            <a:r>
              <a:rPr lang="en-US" sz="1200" baseline="0" dirty="0"/>
              <a:t> and select </a:t>
            </a:r>
            <a:r>
              <a:rPr lang="en-US" sz="1200" b="1" baseline="0" dirty="0"/>
              <a:t>Preset 7</a:t>
            </a:r>
            <a:r>
              <a:rPr lang="en-US" sz="1200" baseline="0" dirty="0"/>
              <a:t> (second row, third option from the left). </a:t>
            </a:r>
            <a:endParaRPr lang="en-US" sz="1200" dirty="0"/>
          </a:p>
          <a:p>
            <a:pPr marL="685800" lvl="1" indent="-228600">
              <a:buFont typeface="+mj-lt"/>
              <a:buAutoNum type="arabicPeriod"/>
            </a:pPr>
            <a:r>
              <a:rPr lang="en-US" sz="1200" dirty="0"/>
              <a:t>On the </a:t>
            </a:r>
            <a:r>
              <a:rPr lang="en-US" sz="1200" b="1" dirty="0"/>
              <a:t>Home</a:t>
            </a:r>
            <a:r>
              <a:rPr lang="en-US" sz="1200" dirty="0"/>
              <a:t> tab, in the </a:t>
            </a:r>
            <a:r>
              <a:rPr lang="en-US" sz="1200" b="1" dirty="0"/>
              <a:t>Font</a:t>
            </a:r>
            <a:r>
              <a:rPr lang="en-US" sz="1200" dirty="0"/>
              <a:t> group</a:t>
            </a:r>
            <a:r>
              <a:rPr lang="en-US" sz="1200" baseline="0" dirty="0"/>
              <a:t> do the following:</a:t>
            </a:r>
          </a:p>
          <a:p>
            <a:pPr marL="1143000" lvl="2" indent="-228600">
              <a:buFont typeface="Arial" pitchFamily="34" charset="0"/>
              <a:buChar char="•"/>
            </a:pPr>
            <a:r>
              <a:rPr lang="en-US" sz="1200" baseline="0" dirty="0"/>
              <a:t>In the </a:t>
            </a:r>
            <a:r>
              <a:rPr lang="en-US" sz="1200" b="1" baseline="0" dirty="0"/>
              <a:t>Font</a:t>
            </a:r>
            <a:r>
              <a:rPr lang="en-US" sz="1200" baseline="0" dirty="0"/>
              <a:t> list, select </a:t>
            </a:r>
            <a:r>
              <a:rPr lang="en-US" sz="1200" b="1" baseline="0" dirty="0"/>
              <a:t>Franklin</a:t>
            </a:r>
            <a:r>
              <a:rPr lang="en-US" sz="1200" baseline="0" dirty="0"/>
              <a:t> </a:t>
            </a:r>
            <a:r>
              <a:rPr lang="en-US" sz="1200" b="1" baseline="0" dirty="0"/>
              <a:t>Gothic</a:t>
            </a:r>
            <a:r>
              <a:rPr lang="en-US" sz="1200" baseline="0" dirty="0"/>
              <a:t> </a:t>
            </a:r>
            <a:r>
              <a:rPr lang="en-US" sz="1200" b="1" baseline="0" dirty="0" err="1"/>
              <a:t>Demi</a:t>
            </a:r>
            <a:r>
              <a:rPr lang="en-US" sz="1200" baseline="0" dirty="0"/>
              <a:t> </a:t>
            </a:r>
            <a:r>
              <a:rPr lang="en-US" sz="1200" b="1" baseline="0" dirty="0"/>
              <a:t>Cond</a:t>
            </a:r>
            <a:r>
              <a:rPr lang="en-US" sz="1200" baseline="0" dirty="0"/>
              <a:t>.</a:t>
            </a:r>
          </a:p>
          <a:p>
            <a:pPr marL="1143000" lvl="2" indent="-228600">
              <a:buFont typeface="Arial" pitchFamily="34" charset="0"/>
              <a:buChar char="•"/>
            </a:pPr>
            <a:r>
              <a:rPr lang="en-US" sz="1200" baseline="0" dirty="0"/>
              <a:t>In the </a:t>
            </a:r>
            <a:r>
              <a:rPr lang="en-US" sz="1200" b="1" baseline="0" dirty="0"/>
              <a:t>Font</a:t>
            </a:r>
            <a:r>
              <a:rPr lang="en-US" sz="1200" baseline="0" dirty="0"/>
              <a:t> </a:t>
            </a:r>
            <a:r>
              <a:rPr lang="en-US" sz="1200" b="1" baseline="0" dirty="0"/>
              <a:t>Size</a:t>
            </a:r>
            <a:r>
              <a:rPr lang="en-US" sz="1200" baseline="0" dirty="0"/>
              <a:t> box, enter </a:t>
            </a:r>
            <a:r>
              <a:rPr lang="en-US" sz="1200" b="1" baseline="0" dirty="0"/>
              <a:t>32 pt</a:t>
            </a:r>
            <a:r>
              <a:rPr lang="en-US" sz="1200" baseline="0" dirty="0"/>
              <a:t>.</a:t>
            </a:r>
          </a:p>
          <a:p>
            <a:pPr marL="1143000" lvl="2" indent="-228600">
              <a:buFont typeface="Arial" pitchFamily="34" charset="0"/>
              <a:buChar char="•"/>
            </a:pPr>
            <a:r>
              <a:rPr lang="en-US" sz="1200" baseline="0" dirty="0"/>
              <a:t>Click </a:t>
            </a:r>
            <a:r>
              <a:rPr lang="en-US" sz="1200" b="1" baseline="0" dirty="0"/>
              <a:t>Text Shadow</a:t>
            </a:r>
            <a:r>
              <a:rPr lang="en-US" sz="1200" baseline="0" dirty="0"/>
              <a:t>.</a:t>
            </a:r>
            <a:endParaRPr lang="en-US" sz="1200" dirty="0"/>
          </a:p>
          <a:p>
            <a:pPr marL="685800" lvl="1" indent="-228600">
              <a:buFont typeface="+mj-lt"/>
              <a:buAutoNum type="arabicPeriod"/>
            </a:pPr>
            <a:r>
              <a:rPr lang="en-US" sz="1200" dirty="0"/>
              <a:t>On</a:t>
            </a:r>
            <a:r>
              <a:rPr lang="en-US" sz="1200" baseline="0" dirty="0"/>
              <a:t> the </a:t>
            </a:r>
            <a:r>
              <a:rPr lang="en-US" sz="1200" b="1" baseline="0" dirty="0"/>
              <a:t>Home</a:t>
            </a:r>
            <a:r>
              <a:rPr lang="en-US" sz="1200" baseline="0" dirty="0"/>
              <a:t> tab, in the bottom right corner of the </a:t>
            </a:r>
            <a:r>
              <a:rPr lang="en-US" sz="1200" b="1" baseline="0" dirty="0"/>
              <a:t>Drawing</a:t>
            </a:r>
            <a:r>
              <a:rPr lang="en-US" sz="1200" baseline="0" dirty="0"/>
              <a:t> group, click the </a:t>
            </a:r>
            <a:r>
              <a:rPr lang="en-US" sz="1200" b="1" baseline="0" dirty="0"/>
              <a:t>Format</a:t>
            </a:r>
            <a:r>
              <a:rPr lang="en-US" sz="1200" baseline="0" dirty="0"/>
              <a:t> </a:t>
            </a:r>
            <a:r>
              <a:rPr lang="en-US" sz="1200" b="1" baseline="0" dirty="0"/>
              <a:t>Shape</a:t>
            </a:r>
            <a:r>
              <a:rPr lang="en-US" sz="1200" baseline="0" dirty="0"/>
              <a:t> dialog box launcher. In the </a:t>
            </a:r>
            <a:r>
              <a:rPr lang="en-US" sz="1200" b="1" baseline="0" dirty="0"/>
              <a:t>Format</a:t>
            </a:r>
            <a:r>
              <a:rPr lang="en-US" sz="1200" baseline="0" dirty="0"/>
              <a:t> </a:t>
            </a:r>
            <a:r>
              <a:rPr lang="en-US" sz="1200" b="1" baseline="0" dirty="0"/>
              <a:t>Shape</a:t>
            </a:r>
            <a:r>
              <a:rPr lang="en-US" sz="1200" baseline="0" dirty="0"/>
              <a:t> dialog box, click </a:t>
            </a:r>
            <a:r>
              <a:rPr lang="en-US" sz="1200" b="1" baseline="0" dirty="0"/>
              <a:t>Text</a:t>
            </a:r>
            <a:r>
              <a:rPr lang="en-US" sz="1200" baseline="0" dirty="0"/>
              <a:t> </a:t>
            </a:r>
            <a:r>
              <a:rPr lang="en-US" sz="1200" b="1" baseline="0" dirty="0"/>
              <a:t>Box</a:t>
            </a:r>
            <a:r>
              <a:rPr lang="en-US" sz="1200" baseline="0" dirty="0"/>
              <a:t> in the left pane, and in the </a:t>
            </a:r>
            <a:r>
              <a:rPr lang="en-US" sz="1200" b="1" baseline="0" dirty="0"/>
              <a:t>Text</a:t>
            </a:r>
            <a:r>
              <a:rPr lang="en-US" sz="1200" baseline="0" dirty="0"/>
              <a:t> </a:t>
            </a:r>
            <a:r>
              <a:rPr lang="en-US" sz="1200" b="1" baseline="0" dirty="0"/>
              <a:t>Box</a:t>
            </a:r>
            <a:r>
              <a:rPr lang="en-US" sz="1200" baseline="0" dirty="0"/>
              <a:t> pane, under </a:t>
            </a:r>
            <a:r>
              <a:rPr lang="en-US" sz="1200" b="1" baseline="0" dirty="0"/>
              <a:t>Internal</a:t>
            </a:r>
            <a:r>
              <a:rPr lang="en-US" sz="1200" baseline="0" dirty="0"/>
              <a:t> </a:t>
            </a:r>
            <a:r>
              <a:rPr lang="en-US" sz="1200" b="1" baseline="0" dirty="0"/>
              <a:t>margin</a:t>
            </a:r>
            <a:r>
              <a:rPr lang="en-US" sz="1200" baseline="0" dirty="0"/>
              <a:t>, in the </a:t>
            </a:r>
            <a:r>
              <a:rPr lang="en-US" sz="1200" b="1" baseline="0" dirty="0"/>
              <a:t>Left</a:t>
            </a:r>
            <a:r>
              <a:rPr lang="en-US" sz="1200" baseline="0" dirty="0"/>
              <a:t> box enter </a:t>
            </a:r>
            <a:r>
              <a:rPr lang="en-US" sz="1200" b="1" baseline="0" dirty="0"/>
              <a:t>3”</a:t>
            </a:r>
            <a:r>
              <a:rPr lang="en-US" sz="1200" baseline="0" dirty="0"/>
              <a:t>. </a:t>
            </a:r>
            <a:endParaRPr lang="en-US" sz="1200" dirty="0"/>
          </a:p>
          <a:p>
            <a:pPr marL="228600" indent="-228600">
              <a:buFont typeface="+mj-lt"/>
              <a:buAutoNum type="arabicPeriod"/>
            </a:pPr>
            <a:r>
              <a:rPr lang="en-US" sz="1200" dirty="0"/>
              <a:t>Select the first</a:t>
            </a:r>
            <a:r>
              <a:rPr lang="en-US" sz="1200" baseline="0" dirty="0"/>
              <a:t> color-filled rectangle from the top (in the example slide, “Topic One”) and do the following:</a:t>
            </a:r>
          </a:p>
          <a:p>
            <a:pPr marL="685800" lvl="1" indent="-228600">
              <a:buFont typeface="+mj-lt"/>
              <a:buAutoNum type="arabicPeriod"/>
            </a:pPr>
            <a:r>
              <a:rPr lang="en-US" sz="1200" dirty="0"/>
              <a:t>On</a:t>
            </a:r>
            <a:r>
              <a:rPr lang="en-US" sz="1200" baseline="0" dirty="0"/>
              <a:t> the </a:t>
            </a:r>
            <a:r>
              <a:rPr lang="en-US" sz="1200" b="1" baseline="0" dirty="0"/>
              <a:t>Home</a:t>
            </a:r>
            <a:r>
              <a:rPr lang="en-US" sz="1200" baseline="0" dirty="0"/>
              <a:t> tab, in the bottom right corner of the </a:t>
            </a:r>
            <a:r>
              <a:rPr lang="en-US" sz="1200" b="1" baseline="0" dirty="0"/>
              <a:t>Drawing</a:t>
            </a:r>
            <a:r>
              <a:rPr lang="en-US" sz="1200" baseline="0" dirty="0"/>
              <a:t> group, click the </a:t>
            </a:r>
            <a:r>
              <a:rPr lang="en-US" sz="1200" b="1" baseline="0" dirty="0"/>
              <a:t>Format</a:t>
            </a:r>
            <a:r>
              <a:rPr lang="en-US" sz="1200" baseline="0" dirty="0"/>
              <a:t> </a:t>
            </a:r>
            <a:r>
              <a:rPr lang="en-US" sz="1200" b="1" baseline="0" dirty="0"/>
              <a:t>Shape</a:t>
            </a:r>
            <a:r>
              <a:rPr lang="en-US" sz="1200" baseline="0" dirty="0"/>
              <a:t> dialog box launcher. In the </a:t>
            </a:r>
            <a:r>
              <a:rPr lang="en-US" sz="1200" b="1" baseline="0" dirty="0"/>
              <a:t>Format</a:t>
            </a:r>
            <a:r>
              <a:rPr lang="en-US" sz="1200" baseline="0" dirty="0"/>
              <a:t> </a:t>
            </a:r>
            <a:r>
              <a:rPr lang="en-US" sz="1200" b="1" baseline="0" dirty="0"/>
              <a:t>Shape</a:t>
            </a:r>
            <a:r>
              <a:rPr lang="en-US" sz="1200" baseline="0" dirty="0"/>
              <a:t> dialog box, click </a:t>
            </a:r>
            <a:r>
              <a:rPr lang="en-US" sz="1200" b="1" baseline="0" dirty="0"/>
              <a:t>Fill</a:t>
            </a:r>
            <a:r>
              <a:rPr lang="en-US" sz="1200" baseline="0" dirty="0"/>
              <a:t> in the left pane, and in the </a:t>
            </a:r>
            <a:r>
              <a:rPr lang="en-US" sz="1200" b="1" baseline="0" dirty="0"/>
              <a:t>Fill</a:t>
            </a:r>
            <a:r>
              <a:rPr lang="en-US" sz="1200" baseline="0" dirty="0"/>
              <a:t> pane do the following:</a:t>
            </a:r>
            <a:endParaRPr lang="en-US" sz="1200" dirty="0"/>
          </a:p>
          <a:p>
            <a:pPr marL="1143000" lvl="2" indent="-228600">
              <a:buFont typeface="Arial" pitchFamily="34" charset="0"/>
              <a:buChar char="•"/>
            </a:pPr>
            <a:r>
              <a:rPr lang="en-US" sz="1200" kern="1200" dirty="0">
                <a:solidFill>
                  <a:schemeClr val="tx1"/>
                </a:solidFill>
                <a:latin typeface="+mn-lt"/>
                <a:ea typeface="+mn-ea"/>
                <a:cs typeface="+mn-cs"/>
              </a:rPr>
              <a:t>Click</a:t>
            </a:r>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Gradient</a:t>
            </a:r>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fill</a:t>
            </a:r>
            <a:r>
              <a:rPr lang="en-US" sz="1200" kern="1200" baseline="0" dirty="0">
                <a:solidFill>
                  <a:schemeClr val="tx1"/>
                </a:solidFill>
                <a:latin typeface="+mn-lt"/>
                <a:ea typeface="+mn-ea"/>
                <a:cs typeface="+mn-cs"/>
              </a:rPr>
              <a:t>.</a:t>
            </a:r>
            <a:endParaRPr lang="en-US" sz="1200" kern="1200" dirty="0">
              <a:solidFill>
                <a:schemeClr val="tx1"/>
              </a:solidFill>
              <a:latin typeface="+mn-lt"/>
              <a:ea typeface="+mn-ea"/>
              <a:cs typeface="+mn-cs"/>
            </a:endParaRPr>
          </a:p>
          <a:p>
            <a:pPr marL="1143000" lvl="2" indent="-228600">
              <a:buFont typeface="Arial" pitchFamily="34" charset="0"/>
              <a:buChar char="•"/>
            </a:pPr>
            <a:r>
              <a:rPr lang="en-US" sz="1200" kern="1200" dirty="0">
                <a:solidFill>
                  <a:schemeClr val="tx1"/>
                </a:solidFill>
                <a:latin typeface="+mn-lt"/>
                <a:ea typeface="+mn-ea"/>
                <a:cs typeface="+mn-cs"/>
              </a:rPr>
              <a:t>In the </a:t>
            </a:r>
            <a:r>
              <a:rPr lang="en-US" sz="1200" b="1" kern="1200" dirty="0">
                <a:solidFill>
                  <a:schemeClr val="tx1"/>
                </a:solidFill>
                <a:latin typeface="+mn-lt"/>
                <a:ea typeface="+mn-ea"/>
                <a:cs typeface="+mn-cs"/>
              </a:rPr>
              <a:t>Type</a:t>
            </a:r>
            <a:r>
              <a:rPr lang="en-US" sz="1200" kern="1200" dirty="0">
                <a:solidFill>
                  <a:schemeClr val="tx1"/>
                </a:solidFill>
                <a:latin typeface="+mn-lt"/>
                <a:ea typeface="+mn-ea"/>
                <a:cs typeface="+mn-cs"/>
              </a:rPr>
              <a:t> list, select </a:t>
            </a:r>
            <a:r>
              <a:rPr lang="en-US" sz="1200" b="1" kern="1200" dirty="0">
                <a:solidFill>
                  <a:schemeClr val="tx1"/>
                </a:solidFill>
                <a:latin typeface="+mn-lt"/>
                <a:ea typeface="+mn-ea"/>
                <a:cs typeface="+mn-cs"/>
              </a:rPr>
              <a:t>Linear</a:t>
            </a:r>
            <a:r>
              <a:rPr lang="en-US" sz="1200" kern="1200" dirty="0">
                <a:solidFill>
                  <a:schemeClr val="tx1"/>
                </a:solidFill>
                <a:latin typeface="+mn-lt"/>
                <a:ea typeface="+mn-ea"/>
                <a:cs typeface="+mn-cs"/>
              </a:rPr>
              <a:t>.</a:t>
            </a:r>
          </a:p>
          <a:p>
            <a:pPr marL="1143000" lvl="2" indent="-228600">
              <a:buFont typeface="Arial" pitchFamily="34" charset="0"/>
              <a:buChar char="•"/>
            </a:pPr>
            <a:r>
              <a:rPr lang="en-US" sz="1200" kern="1200" dirty="0">
                <a:solidFill>
                  <a:schemeClr val="tx1"/>
                </a:solidFill>
                <a:latin typeface="+mn-lt"/>
                <a:ea typeface="+mn-ea"/>
                <a:cs typeface="+mn-cs"/>
              </a:rPr>
              <a:t>Click the button next to </a:t>
            </a:r>
            <a:r>
              <a:rPr lang="en-US" sz="1200" b="1" kern="1200" dirty="0">
                <a:solidFill>
                  <a:schemeClr val="tx1"/>
                </a:solidFill>
                <a:latin typeface="+mn-lt"/>
                <a:ea typeface="+mn-ea"/>
                <a:cs typeface="+mn-cs"/>
              </a:rPr>
              <a:t>Direction</a:t>
            </a:r>
            <a:r>
              <a:rPr lang="en-US" sz="1200" kern="1200" dirty="0">
                <a:solidFill>
                  <a:schemeClr val="tx1"/>
                </a:solidFill>
                <a:latin typeface="+mn-lt"/>
                <a:ea typeface="+mn-ea"/>
                <a:cs typeface="+mn-cs"/>
              </a:rPr>
              <a:t>, and then click </a:t>
            </a:r>
            <a:r>
              <a:rPr lang="en-US" sz="1200" b="1" kern="1200" dirty="0">
                <a:solidFill>
                  <a:schemeClr val="tx1"/>
                </a:solidFill>
                <a:latin typeface="+mn-lt"/>
                <a:ea typeface="+mn-ea"/>
                <a:cs typeface="+mn-cs"/>
              </a:rPr>
              <a:t>Linear Right</a:t>
            </a:r>
            <a:r>
              <a:rPr lang="en-US" sz="1200" b="1" kern="1200" baseline="0" dirty="0">
                <a:solidFill>
                  <a:schemeClr val="tx1"/>
                </a:solidFill>
                <a:latin typeface="+mn-lt"/>
                <a:ea typeface="+mn-ea"/>
                <a:cs typeface="+mn-cs"/>
              </a:rPr>
              <a:t> </a:t>
            </a:r>
            <a:r>
              <a:rPr lang="en-US" sz="1200" b="0" kern="1200" dirty="0">
                <a:solidFill>
                  <a:schemeClr val="tx1"/>
                </a:solidFill>
                <a:latin typeface="+mn-lt"/>
                <a:ea typeface="+mn-ea"/>
                <a:cs typeface="+mn-cs"/>
              </a:rPr>
              <a:t>(first row, fourth option from the left). </a:t>
            </a:r>
            <a:endParaRPr lang="en-US" sz="1200" kern="1200" dirty="0">
              <a:solidFill>
                <a:schemeClr val="tx1"/>
              </a:solidFill>
              <a:latin typeface="+mn-lt"/>
              <a:ea typeface="+mn-ea"/>
              <a:cs typeface="+mn-cs"/>
            </a:endParaRPr>
          </a:p>
          <a:p>
            <a:pPr marL="685800" lvl="1" indent="-228600">
              <a:buFont typeface="+mj-lt"/>
              <a:buAutoNum type="arabicPeriod"/>
            </a:pPr>
            <a:r>
              <a:rPr lang="en-US" sz="1200" kern="1200" dirty="0">
                <a:solidFill>
                  <a:schemeClr val="tx1"/>
                </a:solidFill>
                <a:latin typeface="+mn-lt"/>
                <a:ea typeface="+mn-ea"/>
                <a:cs typeface="+mn-cs"/>
              </a:rPr>
              <a:t>Under </a:t>
            </a:r>
            <a:r>
              <a:rPr lang="en-US" sz="1200" b="1" kern="1200" dirty="0">
                <a:solidFill>
                  <a:schemeClr val="tx1"/>
                </a:solidFill>
                <a:latin typeface="+mn-lt"/>
                <a:ea typeface="+mn-ea"/>
                <a:cs typeface="+mn-cs"/>
              </a:rPr>
              <a:t>Gradient stops</a:t>
            </a:r>
            <a:r>
              <a:rPr lang="en-US" sz="1200" kern="1200" dirty="0">
                <a:solidFill>
                  <a:schemeClr val="tx1"/>
                </a:solidFill>
                <a:latin typeface="+mn-lt"/>
                <a:ea typeface="+mn-ea"/>
                <a:cs typeface="+mn-cs"/>
              </a:rPr>
              <a:t>, click </a:t>
            </a:r>
            <a:r>
              <a:rPr lang="en-US" sz="1200" b="1" kern="1200" dirty="0">
                <a:solidFill>
                  <a:schemeClr val="tx1"/>
                </a:solidFill>
                <a:latin typeface="+mn-lt"/>
                <a:ea typeface="+mn-ea"/>
                <a:cs typeface="+mn-cs"/>
              </a:rPr>
              <a:t>Add gradient stop</a:t>
            </a:r>
            <a:r>
              <a:rPr lang="en-US" sz="1200" b="0" kern="1200" dirty="0">
                <a:solidFill>
                  <a:schemeClr val="tx1"/>
                </a:solidFill>
                <a:latin typeface="+mn-lt"/>
                <a:ea typeface="+mn-ea"/>
                <a:cs typeface="+mn-cs"/>
              </a:rPr>
              <a:t> or </a:t>
            </a:r>
            <a:r>
              <a:rPr lang="en-US" sz="1200" b="1" kern="1200" dirty="0">
                <a:solidFill>
                  <a:schemeClr val="tx1"/>
                </a:solidFill>
                <a:latin typeface="+mn-lt"/>
                <a:ea typeface="+mn-ea"/>
                <a:cs typeface="+mn-cs"/>
              </a:rPr>
              <a:t>Remove gradient stop</a:t>
            </a:r>
            <a:r>
              <a:rPr lang="en-US" sz="1200" kern="1200" dirty="0">
                <a:solidFill>
                  <a:schemeClr val="tx1"/>
                </a:solidFill>
                <a:latin typeface="+mn-lt"/>
                <a:ea typeface="+mn-ea"/>
                <a:cs typeface="+mn-cs"/>
              </a:rPr>
              <a:t> until two stops appear on the</a:t>
            </a:r>
            <a:r>
              <a:rPr lang="en-US" sz="1200" kern="1200" baseline="0" dirty="0">
                <a:solidFill>
                  <a:schemeClr val="tx1"/>
                </a:solidFill>
                <a:latin typeface="+mn-lt"/>
                <a:ea typeface="+mn-ea"/>
                <a:cs typeface="+mn-cs"/>
              </a:rPr>
              <a:t> slider</a:t>
            </a:r>
            <a:r>
              <a:rPr lang="en-US" sz="1200" kern="1200" dirty="0">
                <a:solidFill>
                  <a:schemeClr val="tx1"/>
                </a:solidFill>
                <a:latin typeface="+mn-lt"/>
                <a:ea typeface="+mn-ea"/>
                <a:cs typeface="+mn-cs"/>
              </a:rPr>
              <a:t>. Then</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customize the gradient stops that you added as follows:</a:t>
            </a:r>
          </a:p>
          <a:p>
            <a:pPr marL="1143000" lvl="2" indent="-228600">
              <a:buFont typeface="Arial" pitchFamily="34" charset="0"/>
              <a:buChar char="•"/>
            </a:pPr>
            <a:r>
              <a:rPr lang="en-US" sz="1200" kern="1200" dirty="0">
                <a:solidFill>
                  <a:schemeClr val="tx1"/>
                </a:solidFill>
                <a:latin typeface="+mn-lt"/>
                <a:ea typeface="+mn-ea"/>
                <a:cs typeface="+mn-cs"/>
              </a:rPr>
              <a:t>Select </a:t>
            </a:r>
            <a:r>
              <a:rPr lang="en-US" sz="1200" b="0" kern="1200" dirty="0">
                <a:solidFill>
                  <a:schemeClr val="tx1"/>
                </a:solidFill>
                <a:latin typeface="+mn-lt"/>
                <a:ea typeface="+mn-ea"/>
                <a:cs typeface="+mn-cs"/>
              </a:rPr>
              <a:t>the first stop </a:t>
            </a:r>
            <a:r>
              <a:rPr lang="en-US" sz="1200" kern="1200" dirty="0">
                <a:solidFill>
                  <a:schemeClr val="tx1"/>
                </a:solidFill>
                <a:latin typeface="+mn-lt"/>
                <a:ea typeface="+mn-ea"/>
                <a:cs typeface="+mn-cs"/>
              </a:rPr>
              <a:t>on the slider, and then do the following:</a:t>
            </a:r>
          </a:p>
          <a:p>
            <a:pPr marL="1600200" lvl="3" indent="-228600">
              <a:buFont typeface="Arial" pitchFamily="34" charset="0"/>
              <a:buChar char="•"/>
            </a:pPr>
            <a:r>
              <a:rPr lang="en-US" sz="1200" kern="1200" dirty="0">
                <a:solidFill>
                  <a:schemeClr val="tx1"/>
                </a:solidFill>
                <a:latin typeface="+mn-lt"/>
                <a:ea typeface="+mn-ea"/>
                <a:cs typeface="+mn-cs"/>
              </a:rPr>
              <a:t>In the </a:t>
            </a:r>
            <a:r>
              <a:rPr lang="en-US" sz="1200" b="1" kern="1200" dirty="0">
                <a:solidFill>
                  <a:schemeClr val="tx1"/>
                </a:solidFill>
                <a:latin typeface="+mn-lt"/>
                <a:ea typeface="+mn-ea"/>
                <a:cs typeface="+mn-cs"/>
              </a:rPr>
              <a:t>Position </a:t>
            </a:r>
            <a:r>
              <a:rPr lang="en-US" sz="1200" kern="1200" dirty="0">
                <a:solidFill>
                  <a:schemeClr val="tx1"/>
                </a:solidFill>
                <a:latin typeface="+mn-lt"/>
                <a:ea typeface="+mn-ea"/>
                <a:cs typeface="+mn-cs"/>
              </a:rPr>
              <a:t>box, enter </a:t>
            </a:r>
            <a:r>
              <a:rPr lang="en-US" sz="1200" b="1" kern="1200" dirty="0">
                <a:solidFill>
                  <a:schemeClr val="tx1"/>
                </a:solidFill>
                <a:latin typeface="+mn-lt"/>
                <a:ea typeface="+mn-ea"/>
                <a:cs typeface="+mn-cs"/>
              </a:rPr>
              <a:t>0%</a:t>
            </a:r>
            <a:r>
              <a:rPr lang="en-US" sz="1200" b="0" kern="1200" dirty="0">
                <a:solidFill>
                  <a:schemeClr val="tx1"/>
                </a:solidFill>
                <a:latin typeface="+mn-lt"/>
                <a:ea typeface="+mn-ea"/>
                <a:cs typeface="+mn-cs"/>
              </a:rPr>
              <a:t>.</a:t>
            </a:r>
          </a:p>
          <a:p>
            <a:pPr marL="1600200" lvl="3" indent="-228600">
              <a:buFont typeface="Arial" pitchFamily="34" charset="0"/>
              <a:buChar char="•"/>
            </a:pPr>
            <a:r>
              <a:rPr lang="en-US" sz="1200" kern="1200" dirty="0">
                <a:solidFill>
                  <a:schemeClr val="tx1"/>
                </a:solidFill>
                <a:latin typeface="+mn-lt"/>
                <a:ea typeface="+mn-ea"/>
                <a:cs typeface="+mn-cs"/>
              </a:rPr>
              <a:t>Click the button next to </a:t>
            </a:r>
            <a:r>
              <a:rPr lang="en-US" sz="1200" b="1" kern="1200" dirty="0">
                <a:solidFill>
                  <a:schemeClr val="tx1"/>
                </a:solidFill>
                <a:latin typeface="+mn-lt"/>
                <a:ea typeface="+mn-ea"/>
                <a:cs typeface="+mn-cs"/>
              </a:rPr>
              <a:t>Color</a:t>
            </a:r>
            <a:r>
              <a:rPr lang="en-US" sz="1200" kern="1200" dirty="0">
                <a:solidFill>
                  <a:schemeClr val="tx1"/>
                </a:solidFill>
                <a:latin typeface="+mn-lt"/>
                <a:ea typeface="+mn-ea"/>
                <a:cs typeface="+mn-cs"/>
              </a:rPr>
              <a:t>, and then under </a:t>
            </a:r>
            <a:r>
              <a:rPr lang="en-US" sz="1200" b="1" kern="1200" dirty="0">
                <a:solidFill>
                  <a:schemeClr val="tx1"/>
                </a:solidFill>
                <a:latin typeface="+mn-lt"/>
                <a:ea typeface="+mn-ea"/>
                <a:cs typeface="+mn-cs"/>
              </a:rPr>
              <a:t>Theme</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rPr>
              <a:t>Colors</a:t>
            </a:r>
            <a:r>
              <a:rPr lang="en-US" sz="1200" kern="1200" baseline="0" dirty="0">
                <a:solidFill>
                  <a:schemeClr val="tx1"/>
                </a:solidFill>
                <a:latin typeface="+mn-lt"/>
                <a:ea typeface="+mn-ea"/>
                <a:cs typeface="+mn-cs"/>
              </a:rPr>
              <a:t> select </a:t>
            </a:r>
            <a:r>
              <a:rPr lang="en-US" sz="1200" b="1" kern="1200" baseline="0" dirty="0">
                <a:solidFill>
                  <a:schemeClr val="tx1"/>
                </a:solidFill>
                <a:latin typeface="+mn-lt"/>
                <a:ea typeface="+mn-ea"/>
                <a:cs typeface="+mn-cs"/>
              </a:rPr>
              <a:t>Olive Green, Accent 3 </a:t>
            </a:r>
            <a:r>
              <a:rPr lang="en-US" sz="1200" b="0" baseline="0" dirty="0">
                <a:solidFill>
                  <a:schemeClr val="accent6"/>
                </a:solidFill>
                <a:latin typeface="+mn-lt"/>
              </a:rPr>
              <a:t>(first row, seventh option from the left). </a:t>
            </a:r>
          </a:p>
          <a:p>
            <a:pPr marL="1600200" lvl="3" indent="-228600">
              <a:buFont typeface="Arial" pitchFamily="34" charset="0"/>
              <a:buChar char="•"/>
            </a:pPr>
            <a:r>
              <a:rPr lang="en-US" sz="1200" b="0" kern="1200" baseline="0" dirty="0">
                <a:solidFill>
                  <a:schemeClr val="accent6"/>
                </a:solidFill>
                <a:latin typeface="+mn-lt"/>
                <a:ea typeface="+mn-ea"/>
                <a:cs typeface="+mn-cs"/>
              </a:rPr>
              <a:t>In the </a:t>
            </a:r>
            <a:r>
              <a:rPr lang="en-US" sz="1200" b="1" kern="1200" baseline="0" dirty="0">
                <a:solidFill>
                  <a:schemeClr val="accent6"/>
                </a:solidFill>
                <a:latin typeface="+mn-lt"/>
                <a:ea typeface="+mn-ea"/>
                <a:cs typeface="+mn-cs"/>
              </a:rPr>
              <a:t>Transparency</a:t>
            </a:r>
            <a:r>
              <a:rPr lang="en-US" sz="1200" b="0" kern="1200" baseline="0" dirty="0">
                <a:solidFill>
                  <a:schemeClr val="accent6"/>
                </a:solidFill>
                <a:latin typeface="+mn-lt"/>
                <a:ea typeface="+mn-ea"/>
                <a:cs typeface="+mn-cs"/>
              </a:rPr>
              <a:t> box, enter </a:t>
            </a:r>
            <a:r>
              <a:rPr lang="en-US" sz="1200" b="1" kern="1200" baseline="0" dirty="0">
                <a:solidFill>
                  <a:schemeClr val="accent6"/>
                </a:solidFill>
                <a:latin typeface="+mn-lt"/>
                <a:ea typeface="+mn-ea"/>
                <a:cs typeface="+mn-cs"/>
              </a:rPr>
              <a:t>90</a:t>
            </a:r>
            <a:r>
              <a:rPr lang="en-US" sz="1200" b="0" kern="1200" baseline="0" dirty="0">
                <a:solidFill>
                  <a:schemeClr val="accent6"/>
                </a:solidFill>
                <a:latin typeface="+mn-lt"/>
                <a:ea typeface="+mn-ea"/>
                <a:cs typeface="+mn-cs"/>
              </a:rPr>
              <a:t>%</a:t>
            </a:r>
            <a:endParaRPr lang="en-US" sz="1200" b="1" kern="1200" baseline="0" dirty="0">
              <a:solidFill>
                <a:schemeClr val="tx1"/>
              </a:solidFill>
              <a:latin typeface="+mn-lt"/>
              <a:ea typeface="+mn-ea"/>
              <a:cs typeface="+mn-cs"/>
            </a:endParaRPr>
          </a:p>
          <a:p>
            <a:pPr marL="1143000" lvl="2" indent="-228600">
              <a:buFont typeface="Arial" pitchFamily="34" charset="0"/>
              <a:buChar char="•"/>
            </a:pPr>
            <a:r>
              <a:rPr lang="en-US" sz="1200" kern="1200" dirty="0">
                <a:solidFill>
                  <a:schemeClr val="tx1"/>
                </a:solidFill>
                <a:latin typeface="+mn-lt"/>
                <a:ea typeface="+mn-ea"/>
                <a:cs typeface="+mn-cs"/>
              </a:rPr>
              <a:t>Select </a:t>
            </a:r>
            <a:r>
              <a:rPr lang="en-US" sz="1200" b="0" kern="1200" dirty="0">
                <a:solidFill>
                  <a:schemeClr val="tx1"/>
                </a:solidFill>
                <a:latin typeface="+mn-lt"/>
                <a:ea typeface="+mn-ea"/>
                <a:cs typeface="+mn-cs"/>
              </a:rPr>
              <a:t>the last stop on</a:t>
            </a:r>
            <a:r>
              <a:rPr lang="en-US" sz="1200" kern="1200" dirty="0">
                <a:solidFill>
                  <a:schemeClr val="tx1"/>
                </a:solidFill>
                <a:latin typeface="+mn-lt"/>
                <a:ea typeface="+mn-ea"/>
                <a:cs typeface="+mn-cs"/>
              </a:rPr>
              <a:t> the list, and then do the following: </a:t>
            </a:r>
          </a:p>
          <a:p>
            <a:pPr marL="1600200" lvl="3" indent="-228600">
              <a:buFont typeface="Arial" pitchFamily="34" charset="0"/>
              <a:buChar char="•"/>
            </a:pPr>
            <a:r>
              <a:rPr lang="en-US" sz="1200" kern="1200" dirty="0">
                <a:solidFill>
                  <a:schemeClr val="tx1"/>
                </a:solidFill>
                <a:latin typeface="+mn-lt"/>
                <a:ea typeface="+mn-ea"/>
                <a:cs typeface="+mn-cs"/>
              </a:rPr>
              <a:t>In the </a:t>
            </a:r>
            <a:r>
              <a:rPr lang="en-US" sz="1200" b="1" kern="1200" dirty="0">
                <a:solidFill>
                  <a:schemeClr val="tx1"/>
                </a:solidFill>
                <a:latin typeface="+mn-lt"/>
                <a:ea typeface="+mn-ea"/>
                <a:cs typeface="+mn-cs"/>
              </a:rPr>
              <a:t>Position </a:t>
            </a:r>
            <a:r>
              <a:rPr lang="en-US" sz="1200" kern="1200" dirty="0">
                <a:solidFill>
                  <a:schemeClr val="tx1"/>
                </a:solidFill>
                <a:latin typeface="+mn-lt"/>
                <a:ea typeface="+mn-ea"/>
                <a:cs typeface="+mn-cs"/>
              </a:rPr>
              <a:t>box, enter </a:t>
            </a:r>
            <a:r>
              <a:rPr lang="en-US" sz="1200" b="1" kern="1200" dirty="0">
                <a:solidFill>
                  <a:schemeClr val="tx1"/>
                </a:solidFill>
                <a:latin typeface="+mn-lt"/>
                <a:ea typeface="+mn-ea"/>
                <a:cs typeface="+mn-cs"/>
              </a:rPr>
              <a:t>100%</a:t>
            </a:r>
            <a:r>
              <a:rPr lang="en-US" sz="1200" kern="1200" dirty="0">
                <a:solidFill>
                  <a:schemeClr val="tx1"/>
                </a:solidFill>
                <a:latin typeface="+mn-lt"/>
                <a:ea typeface="+mn-ea"/>
                <a:cs typeface="+mn-cs"/>
              </a:rPr>
              <a:t>.</a:t>
            </a:r>
          </a:p>
          <a:p>
            <a:pPr marL="1600200" lvl="3" indent="-228600">
              <a:buFont typeface="Arial" pitchFamily="34" charset="0"/>
              <a:buChar char="•"/>
            </a:pPr>
            <a:r>
              <a:rPr lang="en-US" sz="1200" dirty="0"/>
              <a:t>Click the button next to </a:t>
            </a:r>
            <a:r>
              <a:rPr lang="en-US" sz="1200" b="1" dirty="0"/>
              <a:t>Color</a:t>
            </a:r>
            <a:r>
              <a:rPr lang="en-US" sz="1200" dirty="0"/>
              <a:t>, </a:t>
            </a:r>
            <a:r>
              <a:rPr lang="en-US" sz="1200" kern="1200" dirty="0">
                <a:solidFill>
                  <a:schemeClr val="tx1"/>
                </a:solidFill>
                <a:latin typeface="+mn-lt"/>
                <a:ea typeface="+mn-ea"/>
                <a:cs typeface="+mn-cs"/>
              </a:rPr>
              <a:t>and then under </a:t>
            </a:r>
            <a:r>
              <a:rPr lang="en-US" sz="1200" b="1" kern="1200" dirty="0">
                <a:solidFill>
                  <a:schemeClr val="tx1"/>
                </a:solidFill>
                <a:latin typeface="+mn-lt"/>
                <a:ea typeface="+mn-ea"/>
                <a:cs typeface="+mn-cs"/>
              </a:rPr>
              <a:t>Theme</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rPr>
              <a:t>Colors</a:t>
            </a:r>
            <a:r>
              <a:rPr lang="en-US" sz="1200" kern="1200" baseline="0" dirty="0">
                <a:solidFill>
                  <a:schemeClr val="tx1"/>
                </a:solidFill>
                <a:latin typeface="+mn-lt"/>
                <a:ea typeface="+mn-ea"/>
                <a:cs typeface="+mn-cs"/>
              </a:rPr>
              <a:t> select </a:t>
            </a:r>
            <a:r>
              <a:rPr lang="en-US" sz="1200" b="1" kern="1200" baseline="0" dirty="0">
                <a:solidFill>
                  <a:schemeClr val="tx1"/>
                </a:solidFill>
                <a:latin typeface="+mn-lt"/>
                <a:ea typeface="+mn-ea"/>
                <a:cs typeface="+mn-cs"/>
              </a:rPr>
              <a:t>Olive Green, Accent 3 </a:t>
            </a:r>
            <a:r>
              <a:rPr lang="en-US" sz="1200" b="0" baseline="0" dirty="0">
                <a:solidFill>
                  <a:schemeClr val="accent6"/>
                </a:solidFill>
                <a:latin typeface="+mn-lt"/>
              </a:rPr>
              <a:t>(first row, seventh option from the left). </a:t>
            </a:r>
          </a:p>
          <a:p>
            <a:pPr marL="1600200" lvl="3" indent="-228600">
              <a:buFont typeface="Arial" pitchFamily="34" charset="0"/>
              <a:buChar char="•"/>
            </a:pPr>
            <a:r>
              <a:rPr lang="en-US" sz="1200" b="0" kern="1200" baseline="0" dirty="0">
                <a:solidFill>
                  <a:schemeClr val="accent6"/>
                </a:solidFill>
                <a:latin typeface="+mn-lt"/>
                <a:ea typeface="+mn-ea"/>
                <a:cs typeface="+mn-cs"/>
              </a:rPr>
              <a:t>In the </a:t>
            </a:r>
            <a:r>
              <a:rPr lang="en-US" sz="1200" b="1" kern="1200" baseline="0" dirty="0">
                <a:solidFill>
                  <a:schemeClr val="accent6"/>
                </a:solidFill>
                <a:latin typeface="+mn-lt"/>
                <a:ea typeface="+mn-ea"/>
                <a:cs typeface="+mn-cs"/>
              </a:rPr>
              <a:t>Transparency</a:t>
            </a:r>
            <a:r>
              <a:rPr lang="en-US" sz="1200" b="0" kern="1200" baseline="0" dirty="0">
                <a:solidFill>
                  <a:schemeClr val="accent6"/>
                </a:solidFill>
                <a:latin typeface="+mn-lt"/>
                <a:ea typeface="+mn-ea"/>
                <a:cs typeface="+mn-cs"/>
              </a:rPr>
              <a:t> box, enter </a:t>
            </a:r>
            <a:r>
              <a:rPr lang="en-US" sz="1200" b="1" kern="1200" baseline="0" dirty="0">
                <a:solidFill>
                  <a:schemeClr val="accent6"/>
                </a:solidFill>
                <a:latin typeface="+mn-lt"/>
                <a:ea typeface="+mn-ea"/>
                <a:cs typeface="+mn-cs"/>
              </a:rPr>
              <a:t>0</a:t>
            </a:r>
            <a:r>
              <a:rPr lang="en-US" sz="1200" b="0" kern="1200" baseline="0" dirty="0">
                <a:solidFill>
                  <a:schemeClr val="accent6"/>
                </a:solidFill>
                <a:latin typeface="+mn-lt"/>
                <a:ea typeface="+mn-ea"/>
                <a:cs typeface="+mn-cs"/>
              </a:rPr>
              <a:t>%.</a:t>
            </a:r>
            <a:endParaRPr lang="en-US" sz="1200" dirty="0"/>
          </a:p>
          <a:p>
            <a:pPr marL="228600" indent="-228600">
              <a:buFont typeface="+mj-lt"/>
              <a:buAutoNum type="arabicPeriod"/>
            </a:pPr>
            <a:r>
              <a:rPr lang="en-US" sz="1200" dirty="0"/>
              <a:t>Select the second </a:t>
            </a:r>
            <a:r>
              <a:rPr lang="en-US" sz="1200" baseline="0" dirty="0"/>
              <a:t>color-filled rectangle from the top (in the example slide, “Topic Two”) and do the following: </a:t>
            </a:r>
          </a:p>
          <a:p>
            <a:pPr marL="685800" lvl="1" indent="-228600">
              <a:buFont typeface="+mj-lt"/>
              <a:buAutoNum type="arabicPeriod"/>
            </a:pPr>
            <a:r>
              <a:rPr lang="en-US" sz="1200" dirty="0"/>
              <a:t>On</a:t>
            </a:r>
            <a:r>
              <a:rPr lang="en-US" sz="1200" baseline="0" dirty="0"/>
              <a:t> the </a:t>
            </a:r>
            <a:r>
              <a:rPr lang="en-US" sz="1200" b="1" baseline="0" dirty="0"/>
              <a:t>Home</a:t>
            </a:r>
            <a:r>
              <a:rPr lang="en-US" sz="1200" baseline="0" dirty="0"/>
              <a:t> tab, in the bottom right corner of the </a:t>
            </a:r>
            <a:r>
              <a:rPr lang="en-US" sz="1200" b="1" baseline="0" dirty="0"/>
              <a:t>Drawing</a:t>
            </a:r>
            <a:r>
              <a:rPr lang="en-US" sz="1200" baseline="0" dirty="0"/>
              <a:t> group, click the </a:t>
            </a:r>
            <a:r>
              <a:rPr lang="en-US" sz="1200" b="1" baseline="0" dirty="0"/>
              <a:t>Format</a:t>
            </a:r>
            <a:r>
              <a:rPr lang="en-US" sz="1200" baseline="0" dirty="0"/>
              <a:t> </a:t>
            </a:r>
            <a:r>
              <a:rPr lang="en-US" sz="1200" b="1" baseline="0" dirty="0"/>
              <a:t>Shape</a:t>
            </a:r>
            <a:r>
              <a:rPr lang="en-US" sz="1200" baseline="0" dirty="0"/>
              <a:t> dialog box launcher. In the </a:t>
            </a:r>
            <a:r>
              <a:rPr lang="en-US" sz="1200" b="1" baseline="0" dirty="0"/>
              <a:t>Format</a:t>
            </a:r>
            <a:r>
              <a:rPr lang="en-US" sz="1200" baseline="0" dirty="0"/>
              <a:t> </a:t>
            </a:r>
            <a:r>
              <a:rPr lang="en-US" sz="1200" b="1" baseline="0" dirty="0"/>
              <a:t>Shape</a:t>
            </a:r>
            <a:r>
              <a:rPr lang="en-US" sz="1200" baseline="0" dirty="0"/>
              <a:t> dialog box, click </a:t>
            </a:r>
            <a:r>
              <a:rPr lang="en-US" sz="1200" b="1" baseline="0" dirty="0"/>
              <a:t>Fill</a:t>
            </a:r>
            <a:r>
              <a:rPr lang="en-US" sz="1200" baseline="0" dirty="0"/>
              <a:t> in the left pane, and in the </a:t>
            </a:r>
            <a:r>
              <a:rPr lang="en-US" sz="1200" b="1" baseline="0" dirty="0"/>
              <a:t>Fill</a:t>
            </a:r>
            <a:r>
              <a:rPr lang="en-US" sz="1200" baseline="0" dirty="0"/>
              <a:t> pane do the following:</a:t>
            </a:r>
            <a:endParaRPr lang="en-US" sz="1200" dirty="0"/>
          </a:p>
          <a:p>
            <a:pPr marL="1143000" lvl="2" indent="-228600">
              <a:buFont typeface="Arial" pitchFamily="34" charset="0"/>
              <a:buChar char="•"/>
            </a:pPr>
            <a:r>
              <a:rPr lang="en-US" sz="1200" kern="1200" dirty="0">
                <a:solidFill>
                  <a:schemeClr val="tx1"/>
                </a:solidFill>
                <a:latin typeface="+mn-lt"/>
                <a:ea typeface="+mn-ea"/>
                <a:cs typeface="+mn-cs"/>
              </a:rPr>
              <a:t>Click</a:t>
            </a:r>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Gradient</a:t>
            </a:r>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fill</a:t>
            </a:r>
            <a:r>
              <a:rPr lang="en-US" sz="1200" kern="1200" baseline="0" dirty="0">
                <a:solidFill>
                  <a:schemeClr val="tx1"/>
                </a:solidFill>
                <a:latin typeface="+mn-lt"/>
                <a:ea typeface="+mn-ea"/>
                <a:cs typeface="+mn-cs"/>
              </a:rPr>
              <a:t>.</a:t>
            </a:r>
            <a:endParaRPr lang="en-US" sz="1200" kern="1200" dirty="0">
              <a:solidFill>
                <a:schemeClr val="tx1"/>
              </a:solidFill>
              <a:latin typeface="+mn-lt"/>
              <a:ea typeface="+mn-ea"/>
              <a:cs typeface="+mn-cs"/>
            </a:endParaRPr>
          </a:p>
          <a:p>
            <a:pPr marL="1143000" lvl="2" indent="-228600">
              <a:buFont typeface="Arial" pitchFamily="34" charset="0"/>
              <a:buChar char="•"/>
            </a:pPr>
            <a:r>
              <a:rPr lang="en-US" sz="1200" kern="1200" dirty="0">
                <a:solidFill>
                  <a:schemeClr val="tx1"/>
                </a:solidFill>
                <a:latin typeface="+mn-lt"/>
                <a:ea typeface="+mn-ea"/>
                <a:cs typeface="+mn-cs"/>
              </a:rPr>
              <a:t>In the </a:t>
            </a:r>
            <a:r>
              <a:rPr lang="en-US" sz="1200" b="1" kern="1200" dirty="0">
                <a:solidFill>
                  <a:schemeClr val="tx1"/>
                </a:solidFill>
                <a:latin typeface="+mn-lt"/>
                <a:ea typeface="+mn-ea"/>
                <a:cs typeface="+mn-cs"/>
              </a:rPr>
              <a:t>Type</a:t>
            </a:r>
            <a:r>
              <a:rPr lang="en-US" sz="1200" kern="1200" dirty="0">
                <a:solidFill>
                  <a:schemeClr val="tx1"/>
                </a:solidFill>
                <a:latin typeface="+mn-lt"/>
                <a:ea typeface="+mn-ea"/>
                <a:cs typeface="+mn-cs"/>
              </a:rPr>
              <a:t> list, select </a:t>
            </a:r>
            <a:r>
              <a:rPr lang="en-US" sz="1200" b="1" kern="1200" dirty="0">
                <a:solidFill>
                  <a:schemeClr val="tx1"/>
                </a:solidFill>
                <a:latin typeface="+mn-lt"/>
                <a:ea typeface="+mn-ea"/>
                <a:cs typeface="+mn-cs"/>
              </a:rPr>
              <a:t>Linear</a:t>
            </a:r>
            <a:r>
              <a:rPr lang="en-US" sz="1200" kern="1200" dirty="0">
                <a:solidFill>
                  <a:schemeClr val="tx1"/>
                </a:solidFill>
                <a:latin typeface="+mn-lt"/>
                <a:ea typeface="+mn-ea"/>
                <a:cs typeface="+mn-cs"/>
              </a:rPr>
              <a:t>.</a:t>
            </a:r>
          </a:p>
          <a:p>
            <a:pPr marL="1143000" lvl="2" indent="-228600">
              <a:buFont typeface="Arial" pitchFamily="34" charset="0"/>
              <a:buChar char="•"/>
            </a:pPr>
            <a:r>
              <a:rPr lang="en-US" sz="1200" kern="1200" dirty="0">
                <a:solidFill>
                  <a:schemeClr val="tx1"/>
                </a:solidFill>
                <a:latin typeface="+mn-lt"/>
                <a:ea typeface="+mn-ea"/>
                <a:cs typeface="+mn-cs"/>
              </a:rPr>
              <a:t>Click the button next to </a:t>
            </a:r>
            <a:r>
              <a:rPr lang="en-US" sz="1200" b="1" kern="1200" dirty="0">
                <a:solidFill>
                  <a:schemeClr val="tx1"/>
                </a:solidFill>
                <a:latin typeface="+mn-lt"/>
                <a:ea typeface="+mn-ea"/>
                <a:cs typeface="+mn-cs"/>
              </a:rPr>
              <a:t>Direction</a:t>
            </a:r>
            <a:r>
              <a:rPr lang="en-US" sz="1200" kern="1200" dirty="0">
                <a:solidFill>
                  <a:schemeClr val="tx1"/>
                </a:solidFill>
                <a:latin typeface="+mn-lt"/>
                <a:ea typeface="+mn-ea"/>
                <a:cs typeface="+mn-cs"/>
              </a:rPr>
              <a:t>, and then click </a:t>
            </a:r>
            <a:r>
              <a:rPr lang="en-US" sz="1200" b="1" kern="1200" dirty="0">
                <a:solidFill>
                  <a:schemeClr val="tx1"/>
                </a:solidFill>
                <a:latin typeface="+mn-lt"/>
                <a:ea typeface="+mn-ea"/>
                <a:cs typeface="+mn-cs"/>
              </a:rPr>
              <a:t>Linear Right</a:t>
            </a:r>
            <a:r>
              <a:rPr lang="en-US" sz="1200" b="1" kern="1200" baseline="0" dirty="0">
                <a:solidFill>
                  <a:schemeClr val="tx1"/>
                </a:solidFill>
                <a:latin typeface="+mn-lt"/>
                <a:ea typeface="+mn-ea"/>
                <a:cs typeface="+mn-cs"/>
              </a:rPr>
              <a:t> </a:t>
            </a:r>
            <a:r>
              <a:rPr lang="en-US" sz="1200" b="0" kern="1200" dirty="0">
                <a:solidFill>
                  <a:schemeClr val="tx1"/>
                </a:solidFill>
                <a:latin typeface="+mn-lt"/>
                <a:ea typeface="+mn-ea"/>
                <a:cs typeface="+mn-cs"/>
              </a:rPr>
              <a:t>(first row, fourth option from the left). </a:t>
            </a:r>
            <a:endParaRPr lang="en-US" sz="1200" b="1" kern="1200" dirty="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latin typeface="+mn-lt"/>
                <a:ea typeface="+mn-ea"/>
                <a:cs typeface="+mn-cs"/>
              </a:rPr>
              <a:t>Under </a:t>
            </a:r>
            <a:r>
              <a:rPr lang="en-US" sz="1200" b="1" kern="1200" dirty="0">
                <a:solidFill>
                  <a:schemeClr val="tx1"/>
                </a:solidFill>
                <a:latin typeface="+mn-lt"/>
                <a:ea typeface="+mn-ea"/>
                <a:cs typeface="+mn-cs"/>
              </a:rPr>
              <a:t>Gradient stops</a:t>
            </a:r>
            <a:r>
              <a:rPr lang="en-US" sz="1200" kern="1200" dirty="0">
                <a:solidFill>
                  <a:schemeClr val="tx1"/>
                </a:solidFill>
                <a:latin typeface="+mn-lt"/>
                <a:ea typeface="+mn-ea"/>
                <a:cs typeface="+mn-cs"/>
              </a:rPr>
              <a:t>, click </a:t>
            </a:r>
            <a:r>
              <a:rPr lang="en-US" sz="1200" b="1" kern="1200" dirty="0">
                <a:solidFill>
                  <a:schemeClr val="tx1"/>
                </a:solidFill>
                <a:latin typeface="+mn-lt"/>
                <a:ea typeface="+mn-ea"/>
                <a:cs typeface="+mn-cs"/>
              </a:rPr>
              <a:t>Add gradient stop</a:t>
            </a:r>
            <a:r>
              <a:rPr lang="en-US" sz="1200" b="0" kern="1200" dirty="0">
                <a:solidFill>
                  <a:schemeClr val="tx1"/>
                </a:solidFill>
                <a:latin typeface="+mn-lt"/>
                <a:ea typeface="+mn-ea"/>
                <a:cs typeface="+mn-cs"/>
              </a:rPr>
              <a:t> or </a:t>
            </a:r>
            <a:r>
              <a:rPr lang="en-US" sz="1200" b="1" kern="1200" dirty="0">
                <a:solidFill>
                  <a:schemeClr val="tx1"/>
                </a:solidFill>
                <a:latin typeface="+mn-lt"/>
                <a:ea typeface="+mn-ea"/>
                <a:cs typeface="+mn-cs"/>
              </a:rPr>
              <a:t>Remove gradient stop</a:t>
            </a:r>
            <a:r>
              <a:rPr lang="en-US" sz="1200" kern="1200" dirty="0">
                <a:solidFill>
                  <a:schemeClr val="tx1"/>
                </a:solidFill>
                <a:latin typeface="+mn-lt"/>
                <a:ea typeface="+mn-ea"/>
                <a:cs typeface="+mn-cs"/>
              </a:rPr>
              <a:t> until two stops appear on the</a:t>
            </a:r>
            <a:r>
              <a:rPr lang="en-US" sz="1200" kern="1200" baseline="0" dirty="0">
                <a:solidFill>
                  <a:schemeClr val="tx1"/>
                </a:solidFill>
                <a:latin typeface="+mn-lt"/>
                <a:ea typeface="+mn-ea"/>
                <a:cs typeface="+mn-cs"/>
              </a:rPr>
              <a:t> slider</a:t>
            </a:r>
            <a:r>
              <a:rPr lang="en-US" sz="1200" kern="1200" dirty="0">
                <a:solidFill>
                  <a:schemeClr val="tx1"/>
                </a:solidFill>
                <a:latin typeface="+mn-lt"/>
                <a:ea typeface="+mn-ea"/>
                <a:cs typeface="+mn-cs"/>
              </a:rPr>
              <a:t>. Then</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customize the gradient stops that you added as follows:</a:t>
            </a:r>
          </a:p>
          <a:p>
            <a:pPr marL="1143000" lvl="2" indent="-228600">
              <a:buFont typeface="Arial" pitchFamily="34" charset="0"/>
              <a:buChar char="•"/>
            </a:pPr>
            <a:r>
              <a:rPr lang="en-US" sz="1200" kern="1200" dirty="0">
                <a:solidFill>
                  <a:schemeClr val="tx1"/>
                </a:solidFill>
                <a:latin typeface="+mn-lt"/>
                <a:ea typeface="+mn-ea"/>
                <a:cs typeface="+mn-cs"/>
              </a:rPr>
              <a:t>Select </a:t>
            </a:r>
            <a:r>
              <a:rPr lang="en-US" sz="1200" b="0" kern="1200" dirty="0">
                <a:solidFill>
                  <a:schemeClr val="tx1"/>
                </a:solidFill>
                <a:latin typeface="+mn-lt"/>
                <a:ea typeface="+mn-ea"/>
                <a:cs typeface="+mn-cs"/>
              </a:rPr>
              <a:t>the first stop on</a:t>
            </a:r>
            <a:r>
              <a:rPr lang="en-US" sz="1200" kern="1200" dirty="0">
                <a:solidFill>
                  <a:schemeClr val="tx1"/>
                </a:solidFill>
                <a:latin typeface="+mn-lt"/>
                <a:ea typeface="+mn-ea"/>
                <a:cs typeface="+mn-cs"/>
              </a:rPr>
              <a:t> the slider, and then do the following:</a:t>
            </a:r>
          </a:p>
          <a:p>
            <a:pPr marL="1600200" lvl="3" indent="-228600">
              <a:buFont typeface="Arial" pitchFamily="34" charset="0"/>
              <a:buChar char="•"/>
            </a:pPr>
            <a:r>
              <a:rPr lang="en-US" sz="1200" kern="1200" dirty="0">
                <a:solidFill>
                  <a:schemeClr val="tx1"/>
                </a:solidFill>
                <a:latin typeface="+mn-lt"/>
                <a:ea typeface="+mn-ea"/>
                <a:cs typeface="+mn-cs"/>
              </a:rPr>
              <a:t>In the </a:t>
            </a:r>
            <a:r>
              <a:rPr lang="en-US" sz="1200" b="1" kern="1200" dirty="0">
                <a:solidFill>
                  <a:schemeClr val="tx1"/>
                </a:solidFill>
                <a:latin typeface="+mn-lt"/>
                <a:ea typeface="+mn-ea"/>
                <a:cs typeface="+mn-cs"/>
              </a:rPr>
              <a:t>Position </a:t>
            </a:r>
            <a:r>
              <a:rPr lang="en-US" sz="1200" kern="1200" dirty="0">
                <a:solidFill>
                  <a:schemeClr val="tx1"/>
                </a:solidFill>
                <a:latin typeface="+mn-lt"/>
                <a:ea typeface="+mn-ea"/>
                <a:cs typeface="+mn-cs"/>
              </a:rPr>
              <a:t>box, enter </a:t>
            </a:r>
            <a:r>
              <a:rPr lang="en-US" sz="1200" b="1" kern="1200" dirty="0">
                <a:solidFill>
                  <a:schemeClr val="tx1"/>
                </a:solidFill>
                <a:latin typeface="+mn-lt"/>
                <a:ea typeface="+mn-ea"/>
                <a:cs typeface="+mn-cs"/>
              </a:rPr>
              <a:t>0%</a:t>
            </a:r>
            <a:r>
              <a:rPr lang="en-US" sz="1200" b="0" kern="1200" dirty="0">
                <a:solidFill>
                  <a:schemeClr val="tx1"/>
                </a:solidFill>
                <a:latin typeface="+mn-lt"/>
                <a:ea typeface="+mn-ea"/>
                <a:cs typeface="+mn-cs"/>
              </a:rPr>
              <a:t>.</a:t>
            </a:r>
          </a:p>
          <a:p>
            <a:pPr marL="1600200" lvl="3" indent="-228600">
              <a:buFont typeface="Arial" pitchFamily="34" charset="0"/>
              <a:buChar char="•"/>
            </a:pPr>
            <a:r>
              <a:rPr lang="en-US" sz="1200" kern="1200" dirty="0">
                <a:solidFill>
                  <a:schemeClr val="tx1"/>
                </a:solidFill>
                <a:latin typeface="+mn-lt"/>
                <a:ea typeface="+mn-ea"/>
                <a:cs typeface="+mn-cs"/>
              </a:rPr>
              <a:t>Click the button next to </a:t>
            </a:r>
            <a:r>
              <a:rPr lang="en-US" sz="1200" b="1" kern="1200" dirty="0">
                <a:solidFill>
                  <a:schemeClr val="tx1"/>
                </a:solidFill>
                <a:latin typeface="+mn-lt"/>
                <a:ea typeface="+mn-ea"/>
                <a:cs typeface="+mn-cs"/>
              </a:rPr>
              <a:t>Color</a:t>
            </a:r>
            <a:r>
              <a:rPr lang="en-US" sz="1200" kern="1200" dirty="0">
                <a:solidFill>
                  <a:schemeClr val="tx1"/>
                </a:solidFill>
                <a:latin typeface="+mn-lt"/>
                <a:ea typeface="+mn-ea"/>
                <a:cs typeface="+mn-cs"/>
              </a:rPr>
              <a:t>, and then under </a:t>
            </a:r>
            <a:r>
              <a:rPr lang="en-US" sz="1200" b="1" kern="1200" dirty="0">
                <a:solidFill>
                  <a:schemeClr val="tx1"/>
                </a:solidFill>
                <a:latin typeface="+mn-lt"/>
                <a:ea typeface="+mn-ea"/>
                <a:cs typeface="+mn-cs"/>
              </a:rPr>
              <a:t>Theme</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rPr>
              <a:t>Colors</a:t>
            </a:r>
            <a:r>
              <a:rPr lang="en-US" sz="1200" kern="1200" baseline="0" dirty="0">
                <a:solidFill>
                  <a:schemeClr val="tx1"/>
                </a:solidFill>
                <a:latin typeface="+mn-lt"/>
                <a:ea typeface="+mn-ea"/>
                <a:cs typeface="+mn-cs"/>
              </a:rPr>
              <a:t> select </a:t>
            </a:r>
            <a:r>
              <a:rPr lang="en-US" sz="1200" b="1" kern="1200" baseline="0" dirty="0">
                <a:solidFill>
                  <a:schemeClr val="tx1"/>
                </a:solidFill>
                <a:latin typeface="+mn-lt"/>
                <a:ea typeface="+mn-ea"/>
                <a:cs typeface="+mn-cs"/>
              </a:rPr>
              <a:t>Blue, Accent 1 </a:t>
            </a:r>
            <a:r>
              <a:rPr lang="en-US" sz="1200" b="0" baseline="0" dirty="0">
                <a:solidFill>
                  <a:schemeClr val="accent6"/>
                </a:solidFill>
                <a:latin typeface="+mn-lt"/>
              </a:rPr>
              <a:t>(first row, the fifth option from the left). </a:t>
            </a:r>
          </a:p>
          <a:p>
            <a:pPr marL="1600200" lvl="3" indent="-228600">
              <a:buFont typeface="Arial" pitchFamily="34" charset="0"/>
              <a:buChar char="•"/>
            </a:pPr>
            <a:r>
              <a:rPr lang="en-US" sz="1200" b="0" kern="1200" baseline="0" dirty="0">
                <a:solidFill>
                  <a:schemeClr val="accent6"/>
                </a:solidFill>
                <a:latin typeface="+mn-lt"/>
                <a:ea typeface="+mn-ea"/>
                <a:cs typeface="+mn-cs"/>
              </a:rPr>
              <a:t>In the </a:t>
            </a:r>
            <a:r>
              <a:rPr lang="en-US" sz="1200" b="1" kern="1200" baseline="0" dirty="0">
                <a:solidFill>
                  <a:schemeClr val="accent6"/>
                </a:solidFill>
                <a:latin typeface="+mn-lt"/>
                <a:ea typeface="+mn-ea"/>
                <a:cs typeface="+mn-cs"/>
              </a:rPr>
              <a:t>Transparency</a:t>
            </a:r>
            <a:r>
              <a:rPr lang="en-US" sz="1200" b="0" kern="1200" baseline="0" dirty="0">
                <a:solidFill>
                  <a:schemeClr val="accent6"/>
                </a:solidFill>
                <a:latin typeface="+mn-lt"/>
                <a:ea typeface="+mn-ea"/>
                <a:cs typeface="+mn-cs"/>
              </a:rPr>
              <a:t> box, enter </a:t>
            </a:r>
            <a:r>
              <a:rPr lang="en-US" sz="1200" b="1" kern="1200" baseline="0" dirty="0">
                <a:solidFill>
                  <a:schemeClr val="accent6"/>
                </a:solidFill>
                <a:latin typeface="+mn-lt"/>
                <a:ea typeface="+mn-ea"/>
                <a:cs typeface="+mn-cs"/>
              </a:rPr>
              <a:t>90</a:t>
            </a:r>
            <a:r>
              <a:rPr lang="en-US" sz="1200" b="0" kern="1200" baseline="0" dirty="0">
                <a:solidFill>
                  <a:schemeClr val="accent6"/>
                </a:solidFill>
                <a:latin typeface="+mn-lt"/>
                <a:ea typeface="+mn-ea"/>
                <a:cs typeface="+mn-cs"/>
              </a:rPr>
              <a:t>%</a:t>
            </a:r>
            <a:endParaRPr lang="en-US" sz="1200" b="1" kern="1200" baseline="0" dirty="0">
              <a:solidFill>
                <a:schemeClr val="tx1"/>
              </a:solidFill>
              <a:latin typeface="+mn-lt"/>
              <a:ea typeface="+mn-ea"/>
              <a:cs typeface="+mn-cs"/>
            </a:endParaRPr>
          </a:p>
          <a:p>
            <a:pPr marL="1143000" lvl="2" indent="-228600">
              <a:buFont typeface="Arial" pitchFamily="34" charset="0"/>
              <a:buChar char="•"/>
            </a:pPr>
            <a:r>
              <a:rPr lang="en-US" sz="1200" kern="1200" dirty="0">
                <a:solidFill>
                  <a:schemeClr val="tx1"/>
                </a:solidFill>
                <a:latin typeface="+mn-lt"/>
                <a:ea typeface="+mn-ea"/>
                <a:cs typeface="+mn-cs"/>
              </a:rPr>
              <a:t>Select </a:t>
            </a:r>
            <a:r>
              <a:rPr lang="en-US" sz="1200" b="0" kern="1200" dirty="0">
                <a:solidFill>
                  <a:schemeClr val="tx1"/>
                </a:solidFill>
                <a:latin typeface="+mn-lt"/>
                <a:ea typeface="+mn-ea"/>
                <a:cs typeface="+mn-cs"/>
              </a:rPr>
              <a:t>the last stop on </a:t>
            </a:r>
            <a:r>
              <a:rPr lang="en-US" sz="1200" kern="1200" dirty="0">
                <a:solidFill>
                  <a:schemeClr val="tx1"/>
                </a:solidFill>
                <a:latin typeface="+mn-lt"/>
                <a:ea typeface="+mn-ea"/>
                <a:cs typeface="+mn-cs"/>
              </a:rPr>
              <a:t>the slider, and then do the following: </a:t>
            </a:r>
          </a:p>
          <a:p>
            <a:pPr marL="1600200" lvl="3" indent="-228600">
              <a:buFont typeface="Arial" pitchFamily="34" charset="0"/>
              <a:buChar char="•"/>
            </a:pPr>
            <a:r>
              <a:rPr lang="en-US" sz="1200" kern="1200" dirty="0">
                <a:solidFill>
                  <a:schemeClr val="tx1"/>
                </a:solidFill>
                <a:latin typeface="+mn-lt"/>
                <a:ea typeface="+mn-ea"/>
                <a:cs typeface="+mn-cs"/>
              </a:rPr>
              <a:t>In the </a:t>
            </a:r>
            <a:r>
              <a:rPr lang="en-US" sz="1200" b="1" kern="1200" dirty="0">
                <a:solidFill>
                  <a:schemeClr val="tx1"/>
                </a:solidFill>
                <a:latin typeface="+mn-lt"/>
                <a:ea typeface="+mn-ea"/>
                <a:cs typeface="+mn-cs"/>
              </a:rPr>
              <a:t>Position </a:t>
            </a:r>
            <a:r>
              <a:rPr lang="en-US" sz="1200" kern="1200" dirty="0">
                <a:solidFill>
                  <a:schemeClr val="tx1"/>
                </a:solidFill>
                <a:latin typeface="+mn-lt"/>
                <a:ea typeface="+mn-ea"/>
                <a:cs typeface="+mn-cs"/>
              </a:rPr>
              <a:t>box, enter </a:t>
            </a:r>
            <a:r>
              <a:rPr lang="en-US" sz="1200" b="1" kern="1200" dirty="0">
                <a:solidFill>
                  <a:schemeClr val="tx1"/>
                </a:solidFill>
                <a:latin typeface="+mn-lt"/>
                <a:ea typeface="+mn-ea"/>
                <a:cs typeface="+mn-cs"/>
              </a:rPr>
              <a:t>100%</a:t>
            </a:r>
            <a:r>
              <a:rPr lang="en-US" sz="1200" kern="1200" dirty="0">
                <a:solidFill>
                  <a:schemeClr val="tx1"/>
                </a:solidFill>
                <a:latin typeface="+mn-lt"/>
                <a:ea typeface="+mn-ea"/>
                <a:cs typeface="+mn-cs"/>
              </a:rPr>
              <a:t>.</a:t>
            </a:r>
          </a:p>
          <a:p>
            <a:pPr marL="1600200" lvl="3" indent="-228600">
              <a:buFont typeface="Arial" pitchFamily="34" charset="0"/>
              <a:buChar char="•"/>
            </a:pPr>
            <a:r>
              <a:rPr lang="en-US" sz="1200" dirty="0"/>
              <a:t>Click the button next to </a:t>
            </a:r>
            <a:r>
              <a:rPr lang="en-US" sz="1200" b="1" dirty="0"/>
              <a:t>Color</a:t>
            </a:r>
            <a:r>
              <a:rPr lang="en-US" sz="1200" dirty="0"/>
              <a:t>, </a:t>
            </a:r>
            <a:r>
              <a:rPr lang="en-US" sz="1200" kern="1200" dirty="0">
                <a:solidFill>
                  <a:schemeClr val="tx1"/>
                </a:solidFill>
                <a:latin typeface="+mn-lt"/>
                <a:ea typeface="+mn-ea"/>
                <a:cs typeface="+mn-cs"/>
              </a:rPr>
              <a:t>and then under </a:t>
            </a:r>
            <a:r>
              <a:rPr lang="en-US" sz="1200" b="1" kern="1200" dirty="0">
                <a:solidFill>
                  <a:schemeClr val="tx1"/>
                </a:solidFill>
                <a:latin typeface="+mn-lt"/>
                <a:ea typeface="+mn-ea"/>
                <a:cs typeface="+mn-cs"/>
              </a:rPr>
              <a:t>Theme</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rPr>
              <a:t>Colors</a:t>
            </a:r>
            <a:r>
              <a:rPr lang="en-US" sz="1200" kern="1200" baseline="0" dirty="0">
                <a:solidFill>
                  <a:schemeClr val="tx1"/>
                </a:solidFill>
                <a:latin typeface="+mn-lt"/>
                <a:ea typeface="+mn-ea"/>
                <a:cs typeface="+mn-cs"/>
              </a:rPr>
              <a:t> select </a:t>
            </a:r>
            <a:r>
              <a:rPr lang="en-US" sz="1200" b="1" kern="1200" baseline="0" dirty="0">
                <a:solidFill>
                  <a:schemeClr val="tx1"/>
                </a:solidFill>
                <a:latin typeface="+mn-lt"/>
                <a:ea typeface="+mn-ea"/>
                <a:cs typeface="+mn-cs"/>
              </a:rPr>
              <a:t>Blue, Accent 1 </a:t>
            </a:r>
            <a:r>
              <a:rPr lang="en-US" sz="1200" b="0" baseline="0" dirty="0">
                <a:solidFill>
                  <a:schemeClr val="accent6"/>
                </a:solidFill>
                <a:latin typeface="+mn-lt"/>
              </a:rPr>
              <a:t>(first row, the fifth option from the left). </a:t>
            </a:r>
          </a:p>
          <a:p>
            <a:pPr marL="1600200" lvl="3" indent="-228600">
              <a:buFont typeface="Arial" pitchFamily="34" charset="0"/>
              <a:buChar char="•"/>
            </a:pPr>
            <a:r>
              <a:rPr lang="en-US" sz="1200" b="0" kern="1200" baseline="0" dirty="0">
                <a:solidFill>
                  <a:schemeClr val="accent6"/>
                </a:solidFill>
                <a:latin typeface="+mn-lt"/>
                <a:ea typeface="+mn-ea"/>
                <a:cs typeface="+mn-cs"/>
              </a:rPr>
              <a:t>In the </a:t>
            </a:r>
            <a:r>
              <a:rPr lang="en-US" sz="1200" b="1" kern="1200" baseline="0" dirty="0">
                <a:solidFill>
                  <a:schemeClr val="accent6"/>
                </a:solidFill>
                <a:latin typeface="+mn-lt"/>
                <a:ea typeface="+mn-ea"/>
                <a:cs typeface="+mn-cs"/>
              </a:rPr>
              <a:t>Transparency</a:t>
            </a:r>
            <a:r>
              <a:rPr lang="en-US" sz="1200" b="0" kern="1200" baseline="0" dirty="0">
                <a:solidFill>
                  <a:schemeClr val="accent6"/>
                </a:solidFill>
                <a:latin typeface="+mn-lt"/>
                <a:ea typeface="+mn-ea"/>
                <a:cs typeface="+mn-cs"/>
              </a:rPr>
              <a:t> box, enter </a:t>
            </a:r>
            <a:r>
              <a:rPr lang="en-US" sz="1200" b="1" kern="1200" baseline="0" dirty="0">
                <a:solidFill>
                  <a:schemeClr val="accent6"/>
                </a:solidFill>
                <a:latin typeface="+mn-lt"/>
                <a:ea typeface="+mn-ea"/>
                <a:cs typeface="+mn-cs"/>
              </a:rPr>
              <a:t>0</a:t>
            </a:r>
            <a:r>
              <a:rPr lang="en-US" sz="1200" b="0" kern="1200" baseline="0" dirty="0">
                <a:solidFill>
                  <a:schemeClr val="accent6"/>
                </a:solidFill>
                <a:latin typeface="+mn-lt"/>
                <a:ea typeface="+mn-ea"/>
                <a:cs typeface="+mn-cs"/>
              </a:rPr>
              <a:t>%</a:t>
            </a:r>
            <a:r>
              <a:rPr lang="en-US" sz="1200" dirty="0"/>
              <a:t>.</a:t>
            </a:r>
          </a:p>
          <a:p>
            <a:pPr marL="228600" indent="-228600">
              <a:buFont typeface="+mj-lt"/>
              <a:buAutoNum type="arabicPeriod"/>
            </a:pPr>
            <a:r>
              <a:rPr lang="en-US" sz="1200" dirty="0"/>
              <a:t>Select the third </a:t>
            </a:r>
            <a:r>
              <a:rPr lang="en-US" sz="1200" baseline="0" dirty="0"/>
              <a:t>color-filled rectangle from the top (in the example slide, “Topic Three”) and do the following:</a:t>
            </a:r>
          </a:p>
          <a:p>
            <a:pPr marL="685800" lvl="1" indent="-228600">
              <a:buFont typeface="+mj-lt"/>
              <a:buAutoNum type="arabicPeriod"/>
            </a:pPr>
            <a:r>
              <a:rPr lang="en-US" sz="1200" dirty="0"/>
              <a:t>On</a:t>
            </a:r>
            <a:r>
              <a:rPr lang="en-US" sz="1200" baseline="0" dirty="0"/>
              <a:t> the </a:t>
            </a:r>
            <a:r>
              <a:rPr lang="en-US" sz="1200" b="1" baseline="0" dirty="0"/>
              <a:t>Home</a:t>
            </a:r>
            <a:r>
              <a:rPr lang="en-US" sz="1200" baseline="0" dirty="0"/>
              <a:t> tab, in the bottom right corner of the </a:t>
            </a:r>
            <a:r>
              <a:rPr lang="en-US" sz="1200" b="1" baseline="0" dirty="0"/>
              <a:t>Drawing</a:t>
            </a:r>
            <a:r>
              <a:rPr lang="en-US" sz="1200" baseline="0" dirty="0"/>
              <a:t> group, click the </a:t>
            </a:r>
            <a:r>
              <a:rPr lang="en-US" sz="1200" b="1" baseline="0" dirty="0"/>
              <a:t>Format</a:t>
            </a:r>
            <a:r>
              <a:rPr lang="en-US" sz="1200" baseline="0" dirty="0"/>
              <a:t> </a:t>
            </a:r>
            <a:r>
              <a:rPr lang="en-US" sz="1200" b="1" baseline="0" dirty="0"/>
              <a:t>Shape</a:t>
            </a:r>
            <a:r>
              <a:rPr lang="en-US" sz="1200" baseline="0" dirty="0"/>
              <a:t> dialog box launcher. In the </a:t>
            </a:r>
            <a:r>
              <a:rPr lang="en-US" sz="1200" b="1" baseline="0" dirty="0"/>
              <a:t>Format</a:t>
            </a:r>
            <a:r>
              <a:rPr lang="en-US" sz="1200" baseline="0" dirty="0"/>
              <a:t> </a:t>
            </a:r>
            <a:r>
              <a:rPr lang="en-US" sz="1200" b="1" baseline="0" dirty="0"/>
              <a:t>Shape</a:t>
            </a:r>
            <a:r>
              <a:rPr lang="en-US" sz="1200" baseline="0" dirty="0"/>
              <a:t> dialog box, click </a:t>
            </a:r>
            <a:r>
              <a:rPr lang="en-US" sz="1200" b="1" baseline="0" dirty="0"/>
              <a:t>Fill</a:t>
            </a:r>
            <a:r>
              <a:rPr lang="en-US" sz="1200" baseline="0" dirty="0"/>
              <a:t> in the left pane, and in the </a:t>
            </a:r>
            <a:r>
              <a:rPr lang="en-US" sz="1200" b="1" baseline="0" dirty="0"/>
              <a:t>Fill</a:t>
            </a:r>
            <a:r>
              <a:rPr lang="en-US" sz="1200" baseline="0" dirty="0"/>
              <a:t> pane do the following:</a:t>
            </a:r>
            <a:endParaRPr lang="en-US" sz="1200" dirty="0"/>
          </a:p>
          <a:p>
            <a:pPr marL="1143000" lvl="2" indent="-228600">
              <a:buFont typeface="Arial" pitchFamily="34" charset="0"/>
              <a:buChar char="•"/>
            </a:pPr>
            <a:r>
              <a:rPr lang="en-US" sz="1200" kern="1200" dirty="0">
                <a:solidFill>
                  <a:schemeClr val="tx1"/>
                </a:solidFill>
                <a:latin typeface="+mn-lt"/>
                <a:ea typeface="+mn-ea"/>
                <a:cs typeface="+mn-cs"/>
              </a:rPr>
              <a:t>Click</a:t>
            </a:r>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Gradient</a:t>
            </a:r>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fill</a:t>
            </a:r>
            <a:r>
              <a:rPr lang="en-US" sz="1200" kern="1200" baseline="0" dirty="0">
                <a:solidFill>
                  <a:schemeClr val="tx1"/>
                </a:solidFill>
                <a:latin typeface="+mn-lt"/>
                <a:ea typeface="+mn-ea"/>
                <a:cs typeface="+mn-cs"/>
              </a:rPr>
              <a:t>.</a:t>
            </a:r>
            <a:endParaRPr lang="en-US" sz="1200" kern="1200" dirty="0">
              <a:solidFill>
                <a:schemeClr val="tx1"/>
              </a:solidFill>
              <a:latin typeface="+mn-lt"/>
              <a:ea typeface="+mn-ea"/>
              <a:cs typeface="+mn-cs"/>
            </a:endParaRPr>
          </a:p>
          <a:p>
            <a:pPr marL="1143000" lvl="2" indent="-228600">
              <a:buFont typeface="Arial" pitchFamily="34" charset="0"/>
              <a:buChar char="•"/>
            </a:pPr>
            <a:r>
              <a:rPr lang="en-US" sz="1200" kern="1200" dirty="0">
                <a:solidFill>
                  <a:schemeClr val="tx1"/>
                </a:solidFill>
                <a:latin typeface="+mn-lt"/>
                <a:ea typeface="+mn-ea"/>
                <a:cs typeface="+mn-cs"/>
              </a:rPr>
              <a:t>In the </a:t>
            </a:r>
            <a:r>
              <a:rPr lang="en-US" sz="1200" b="1" kern="1200" dirty="0">
                <a:solidFill>
                  <a:schemeClr val="tx1"/>
                </a:solidFill>
                <a:latin typeface="+mn-lt"/>
                <a:ea typeface="+mn-ea"/>
                <a:cs typeface="+mn-cs"/>
              </a:rPr>
              <a:t>Type</a:t>
            </a:r>
            <a:r>
              <a:rPr lang="en-US" sz="1200" kern="1200" dirty="0">
                <a:solidFill>
                  <a:schemeClr val="tx1"/>
                </a:solidFill>
                <a:latin typeface="+mn-lt"/>
                <a:ea typeface="+mn-ea"/>
                <a:cs typeface="+mn-cs"/>
              </a:rPr>
              <a:t> list, select </a:t>
            </a:r>
            <a:r>
              <a:rPr lang="en-US" sz="1200" b="1" kern="1200" dirty="0">
                <a:solidFill>
                  <a:schemeClr val="tx1"/>
                </a:solidFill>
                <a:latin typeface="+mn-lt"/>
                <a:ea typeface="+mn-ea"/>
                <a:cs typeface="+mn-cs"/>
              </a:rPr>
              <a:t>Linear</a:t>
            </a:r>
            <a:r>
              <a:rPr lang="en-US" sz="1200" kern="1200" dirty="0">
                <a:solidFill>
                  <a:schemeClr val="tx1"/>
                </a:solidFill>
                <a:latin typeface="+mn-lt"/>
                <a:ea typeface="+mn-ea"/>
                <a:cs typeface="+mn-cs"/>
              </a:rPr>
              <a:t>.</a:t>
            </a:r>
          </a:p>
          <a:p>
            <a:pPr marL="1143000" lvl="2" indent="-228600">
              <a:buFont typeface="Arial" pitchFamily="34" charset="0"/>
              <a:buChar char="•"/>
            </a:pPr>
            <a:r>
              <a:rPr lang="en-US" sz="1200" kern="1200" dirty="0">
                <a:solidFill>
                  <a:schemeClr val="tx1"/>
                </a:solidFill>
                <a:latin typeface="+mn-lt"/>
                <a:ea typeface="+mn-ea"/>
                <a:cs typeface="+mn-cs"/>
              </a:rPr>
              <a:t>Click the button next to </a:t>
            </a:r>
            <a:r>
              <a:rPr lang="en-US" sz="1200" b="1" kern="1200" dirty="0">
                <a:solidFill>
                  <a:schemeClr val="tx1"/>
                </a:solidFill>
                <a:latin typeface="+mn-lt"/>
                <a:ea typeface="+mn-ea"/>
                <a:cs typeface="+mn-cs"/>
              </a:rPr>
              <a:t>Direction</a:t>
            </a:r>
            <a:r>
              <a:rPr lang="en-US" sz="1200" kern="1200" dirty="0">
                <a:solidFill>
                  <a:schemeClr val="tx1"/>
                </a:solidFill>
                <a:latin typeface="+mn-lt"/>
                <a:ea typeface="+mn-ea"/>
                <a:cs typeface="+mn-cs"/>
              </a:rPr>
              <a:t>, and then click </a:t>
            </a:r>
            <a:r>
              <a:rPr lang="en-US" sz="1200" b="1" kern="1200" dirty="0">
                <a:solidFill>
                  <a:schemeClr val="tx1"/>
                </a:solidFill>
                <a:latin typeface="+mn-lt"/>
                <a:ea typeface="+mn-ea"/>
                <a:cs typeface="+mn-cs"/>
              </a:rPr>
              <a:t>Linear Right</a:t>
            </a:r>
            <a:r>
              <a:rPr lang="en-US" sz="1200" b="1" kern="1200" baseline="0" dirty="0">
                <a:solidFill>
                  <a:schemeClr val="tx1"/>
                </a:solidFill>
                <a:latin typeface="+mn-lt"/>
                <a:ea typeface="+mn-ea"/>
                <a:cs typeface="+mn-cs"/>
              </a:rPr>
              <a:t> </a:t>
            </a:r>
            <a:r>
              <a:rPr lang="en-US" sz="1200" b="0" kern="1200" dirty="0">
                <a:solidFill>
                  <a:schemeClr val="tx1"/>
                </a:solidFill>
                <a:latin typeface="+mn-lt"/>
                <a:ea typeface="+mn-ea"/>
                <a:cs typeface="+mn-cs"/>
              </a:rPr>
              <a:t>(first row, fourth option from the left). </a:t>
            </a:r>
            <a:endParaRPr lang="en-US" sz="1200" b="1" kern="1200" dirty="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latin typeface="+mn-lt"/>
                <a:ea typeface="+mn-ea"/>
                <a:cs typeface="+mn-cs"/>
              </a:rPr>
              <a:t>Under </a:t>
            </a:r>
            <a:r>
              <a:rPr lang="en-US" sz="1200" b="1" kern="1200" dirty="0">
                <a:solidFill>
                  <a:schemeClr val="tx1"/>
                </a:solidFill>
                <a:latin typeface="+mn-lt"/>
                <a:ea typeface="+mn-ea"/>
                <a:cs typeface="+mn-cs"/>
              </a:rPr>
              <a:t>Gradient stops</a:t>
            </a:r>
            <a:r>
              <a:rPr lang="en-US" sz="1200" kern="1200" dirty="0">
                <a:solidFill>
                  <a:schemeClr val="tx1"/>
                </a:solidFill>
                <a:latin typeface="+mn-lt"/>
                <a:ea typeface="+mn-ea"/>
                <a:cs typeface="+mn-cs"/>
              </a:rPr>
              <a:t>, click </a:t>
            </a:r>
            <a:r>
              <a:rPr lang="en-US" sz="1200" b="1" kern="1200" dirty="0">
                <a:solidFill>
                  <a:schemeClr val="tx1"/>
                </a:solidFill>
                <a:latin typeface="+mn-lt"/>
                <a:ea typeface="+mn-ea"/>
                <a:cs typeface="+mn-cs"/>
              </a:rPr>
              <a:t>Add gradient stop</a:t>
            </a:r>
            <a:r>
              <a:rPr lang="en-US" sz="1200" b="0" kern="1200" dirty="0">
                <a:solidFill>
                  <a:schemeClr val="tx1"/>
                </a:solidFill>
                <a:latin typeface="+mn-lt"/>
                <a:ea typeface="+mn-ea"/>
                <a:cs typeface="+mn-cs"/>
              </a:rPr>
              <a:t> or </a:t>
            </a:r>
            <a:r>
              <a:rPr lang="en-US" sz="1200" b="1" kern="1200" dirty="0">
                <a:solidFill>
                  <a:schemeClr val="tx1"/>
                </a:solidFill>
                <a:latin typeface="+mn-lt"/>
                <a:ea typeface="+mn-ea"/>
                <a:cs typeface="+mn-cs"/>
              </a:rPr>
              <a:t>Remove gradient stop</a:t>
            </a:r>
            <a:r>
              <a:rPr lang="en-US" sz="1200" kern="1200" dirty="0">
                <a:solidFill>
                  <a:schemeClr val="tx1"/>
                </a:solidFill>
                <a:latin typeface="+mn-lt"/>
                <a:ea typeface="+mn-ea"/>
                <a:cs typeface="+mn-cs"/>
              </a:rPr>
              <a:t> until two stops appear on the</a:t>
            </a:r>
            <a:r>
              <a:rPr lang="en-US" sz="1200" kern="1200" baseline="0" dirty="0">
                <a:solidFill>
                  <a:schemeClr val="tx1"/>
                </a:solidFill>
                <a:latin typeface="+mn-lt"/>
                <a:ea typeface="+mn-ea"/>
                <a:cs typeface="+mn-cs"/>
              </a:rPr>
              <a:t> slider</a:t>
            </a:r>
            <a:r>
              <a:rPr lang="en-US" sz="1200" kern="1200" dirty="0">
                <a:solidFill>
                  <a:schemeClr val="tx1"/>
                </a:solidFill>
                <a:latin typeface="+mn-lt"/>
                <a:ea typeface="+mn-ea"/>
                <a:cs typeface="+mn-cs"/>
              </a:rPr>
              <a:t>. Then</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customize the gradient stops that you added as follows:</a:t>
            </a:r>
          </a:p>
          <a:p>
            <a:pPr marL="1143000" lvl="2" indent="-228600">
              <a:buFont typeface="Arial" pitchFamily="34" charset="0"/>
              <a:buChar char="•"/>
            </a:pPr>
            <a:r>
              <a:rPr lang="en-US" sz="1200" kern="1200" dirty="0">
                <a:solidFill>
                  <a:schemeClr val="tx1"/>
                </a:solidFill>
                <a:latin typeface="+mn-lt"/>
                <a:ea typeface="+mn-ea"/>
                <a:cs typeface="+mn-cs"/>
              </a:rPr>
              <a:t>Select </a:t>
            </a:r>
            <a:r>
              <a:rPr lang="en-US" sz="1200" b="0" kern="1200" dirty="0">
                <a:solidFill>
                  <a:schemeClr val="tx1"/>
                </a:solidFill>
                <a:latin typeface="+mn-lt"/>
                <a:ea typeface="+mn-ea"/>
                <a:cs typeface="+mn-cs"/>
              </a:rPr>
              <a:t>the first stop on </a:t>
            </a:r>
            <a:r>
              <a:rPr lang="en-US" sz="1200" kern="1200" dirty="0">
                <a:solidFill>
                  <a:schemeClr val="tx1"/>
                </a:solidFill>
                <a:latin typeface="+mn-lt"/>
                <a:ea typeface="+mn-ea"/>
                <a:cs typeface="+mn-cs"/>
              </a:rPr>
              <a:t>the slider, and then do the following:</a:t>
            </a:r>
          </a:p>
          <a:p>
            <a:pPr marL="1600200" lvl="3" indent="-228600">
              <a:buFont typeface="Arial" pitchFamily="34" charset="0"/>
              <a:buChar char="•"/>
            </a:pPr>
            <a:r>
              <a:rPr lang="en-US" sz="1200" kern="1200" dirty="0">
                <a:solidFill>
                  <a:schemeClr val="tx1"/>
                </a:solidFill>
                <a:latin typeface="+mn-lt"/>
                <a:ea typeface="+mn-ea"/>
                <a:cs typeface="+mn-cs"/>
              </a:rPr>
              <a:t>In the </a:t>
            </a:r>
            <a:r>
              <a:rPr lang="en-US" sz="1200" b="1" kern="1200" dirty="0">
                <a:solidFill>
                  <a:schemeClr val="tx1"/>
                </a:solidFill>
                <a:latin typeface="+mn-lt"/>
                <a:ea typeface="+mn-ea"/>
                <a:cs typeface="+mn-cs"/>
              </a:rPr>
              <a:t>Position </a:t>
            </a:r>
            <a:r>
              <a:rPr lang="en-US" sz="1200" kern="1200" dirty="0">
                <a:solidFill>
                  <a:schemeClr val="tx1"/>
                </a:solidFill>
                <a:latin typeface="+mn-lt"/>
                <a:ea typeface="+mn-ea"/>
                <a:cs typeface="+mn-cs"/>
              </a:rPr>
              <a:t>box, enter </a:t>
            </a:r>
            <a:r>
              <a:rPr lang="en-US" sz="1200" b="1" kern="1200" dirty="0">
                <a:solidFill>
                  <a:schemeClr val="tx1"/>
                </a:solidFill>
                <a:latin typeface="+mn-lt"/>
                <a:ea typeface="+mn-ea"/>
                <a:cs typeface="+mn-cs"/>
              </a:rPr>
              <a:t>0%</a:t>
            </a:r>
            <a:r>
              <a:rPr lang="en-US" sz="1200" b="0" kern="1200" dirty="0">
                <a:solidFill>
                  <a:schemeClr val="tx1"/>
                </a:solidFill>
                <a:latin typeface="+mn-lt"/>
                <a:ea typeface="+mn-ea"/>
                <a:cs typeface="+mn-cs"/>
              </a:rPr>
              <a:t>.</a:t>
            </a:r>
          </a:p>
          <a:p>
            <a:pPr marL="1600200" lvl="3" indent="-228600">
              <a:buFont typeface="Arial" pitchFamily="34" charset="0"/>
              <a:buChar char="•"/>
            </a:pPr>
            <a:r>
              <a:rPr lang="en-US" sz="1200" kern="1200" dirty="0">
                <a:solidFill>
                  <a:schemeClr val="tx1"/>
                </a:solidFill>
                <a:latin typeface="+mn-lt"/>
                <a:ea typeface="+mn-ea"/>
                <a:cs typeface="+mn-cs"/>
              </a:rPr>
              <a:t>Click the button next to </a:t>
            </a:r>
            <a:r>
              <a:rPr lang="en-US" sz="1200" b="1" kern="1200" dirty="0">
                <a:solidFill>
                  <a:schemeClr val="tx1"/>
                </a:solidFill>
                <a:latin typeface="+mn-lt"/>
                <a:ea typeface="+mn-ea"/>
                <a:cs typeface="+mn-cs"/>
              </a:rPr>
              <a:t>Color</a:t>
            </a:r>
            <a:r>
              <a:rPr lang="en-US" sz="1200" kern="1200" dirty="0">
                <a:solidFill>
                  <a:schemeClr val="tx1"/>
                </a:solidFill>
                <a:latin typeface="+mn-lt"/>
                <a:ea typeface="+mn-ea"/>
                <a:cs typeface="+mn-cs"/>
              </a:rPr>
              <a:t>, and then under </a:t>
            </a:r>
            <a:r>
              <a:rPr lang="en-US" sz="1200" b="1" kern="1200" dirty="0">
                <a:solidFill>
                  <a:schemeClr val="tx1"/>
                </a:solidFill>
                <a:latin typeface="+mn-lt"/>
                <a:ea typeface="+mn-ea"/>
                <a:cs typeface="+mn-cs"/>
              </a:rPr>
              <a:t>Theme</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rPr>
              <a:t>Colors</a:t>
            </a:r>
            <a:r>
              <a:rPr lang="en-US" sz="1200" kern="1200" baseline="0" dirty="0">
                <a:solidFill>
                  <a:schemeClr val="tx1"/>
                </a:solidFill>
                <a:latin typeface="+mn-lt"/>
                <a:ea typeface="+mn-ea"/>
                <a:cs typeface="+mn-cs"/>
              </a:rPr>
              <a:t> select </a:t>
            </a:r>
            <a:r>
              <a:rPr lang="en-US" sz="1200" b="1" kern="1200" baseline="0" dirty="0">
                <a:solidFill>
                  <a:schemeClr val="tx1"/>
                </a:solidFill>
                <a:latin typeface="+mn-lt"/>
                <a:ea typeface="+mn-ea"/>
                <a:cs typeface="+mn-cs"/>
              </a:rPr>
              <a:t>Orange, Accent 6 </a:t>
            </a:r>
            <a:r>
              <a:rPr lang="en-US" sz="1200" b="0" baseline="0" dirty="0">
                <a:solidFill>
                  <a:schemeClr val="accent6"/>
                </a:solidFill>
                <a:latin typeface="+mn-lt"/>
              </a:rPr>
              <a:t>(first row, tenth option from the left). </a:t>
            </a:r>
          </a:p>
          <a:p>
            <a:pPr marL="1600200" lvl="3" indent="-228600">
              <a:buFont typeface="Arial" pitchFamily="34" charset="0"/>
              <a:buChar char="•"/>
            </a:pPr>
            <a:r>
              <a:rPr lang="en-US" sz="1200" b="0" kern="1200" baseline="0" dirty="0">
                <a:solidFill>
                  <a:schemeClr val="accent6"/>
                </a:solidFill>
                <a:latin typeface="+mn-lt"/>
                <a:ea typeface="+mn-ea"/>
                <a:cs typeface="+mn-cs"/>
              </a:rPr>
              <a:t>In the </a:t>
            </a:r>
            <a:r>
              <a:rPr lang="en-US" sz="1200" b="1" kern="1200" baseline="0" dirty="0">
                <a:solidFill>
                  <a:schemeClr val="accent6"/>
                </a:solidFill>
                <a:latin typeface="+mn-lt"/>
                <a:ea typeface="+mn-ea"/>
                <a:cs typeface="+mn-cs"/>
              </a:rPr>
              <a:t>Transparency</a:t>
            </a:r>
            <a:r>
              <a:rPr lang="en-US" sz="1200" b="0" kern="1200" baseline="0" dirty="0">
                <a:solidFill>
                  <a:schemeClr val="accent6"/>
                </a:solidFill>
                <a:latin typeface="+mn-lt"/>
                <a:ea typeface="+mn-ea"/>
                <a:cs typeface="+mn-cs"/>
              </a:rPr>
              <a:t> box, enter </a:t>
            </a:r>
            <a:r>
              <a:rPr lang="en-US" sz="1200" b="1" kern="1200" baseline="0" dirty="0">
                <a:solidFill>
                  <a:schemeClr val="accent6"/>
                </a:solidFill>
                <a:latin typeface="+mn-lt"/>
                <a:ea typeface="+mn-ea"/>
                <a:cs typeface="+mn-cs"/>
              </a:rPr>
              <a:t>90</a:t>
            </a:r>
            <a:r>
              <a:rPr lang="en-US" sz="1200" b="0" kern="1200" baseline="0" dirty="0">
                <a:solidFill>
                  <a:schemeClr val="accent6"/>
                </a:solidFill>
                <a:latin typeface="+mn-lt"/>
                <a:ea typeface="+mn-ea"/>
                <a:cs typeface="+mn-cs"/>
              </a:rPr>
              <a:t>%</a:t>
            </a:r>
            <a:endParaRPr lang="en-US" sz="1200" b="1" kern="1200" baseline="0" dirty="0">
              <a:solidFill>
                <a:schemeClr val="tx1"/>
              </a:solidFill>
              <a:latin typeface="+mn-lt"/>
              <a:ea typeface="+mn-ea"/>
              <a:cs typeface="+mn-cs"/>
            </a:endParaRPr>
          </a:p>
          <a:p>
            <a:pPr marL="1143000" lvl="2" indent="-228600">
              <a:buFont typeface="Arial" pitchFamily="34" charset="0"/>
              <a:buChar char="•"/>
            </a:pPr>
            <a:r>
              <a:rPr lang="en-US" sz="1200" kern="1200" dirty="0">
                <a:solidFill>
                  <a:schemeClr val="tx1"/>
                </a:solidFill>
                <a:latin typeface="+mn-lt"/>
                <a:ea typeface="+mn-ea"/>
                <a:cs typeface="+mn-cs"/>
              </a:rPr>
              <a:t>Select </a:t>
            </a:r>
            <a:r>
              <a:rPr lang="en-US" sz="1200" b="0" kern="1200" dirty="0">
                <a:solidFill>
                  <a:schemeClr val="tx1"/>
                </a:solidFill>
                <a:latin typeface="+mn-lt"/>
                <a:ea typeface="+mn-ea"/>
                <a:cs typeface="+mn-cs"/>
              </a:rPr>
              <a:t>the last stop on </a:t>
            </a:r>
            <a:r>
              <a:rPr lang="en-US" sz="1200" kern="1200" dirty="0">
                <a:solidFill>
                  <a:schemeClr val="tx1"/>
                </a:solidFill>
                <a:latin typeface="+mn-lt"/>
                <a:ea typeface="+mn-ea"/>
                <a:cs typeface="+mn-cs"/>
              </a:rPr>
              <a:t>the slider, and then do the following: </a:t>
            </a:r>
          </a:p>
          <a:p>
            <a:pPr marL="1600200" lvl="3" indent="-228600">
              <a:buFont typeface="Arial" pitchFamily="34" charset="0"/>
              <a:buChar char="•"/>
            </a:pPr>
            <a:r>
              <a:rPr lang="en-US" sz="1200" kern="1200" dirty="0">
                <a:solidFill>
                  <a:schemeClr val="tx1"/>
                </a:solidFill>
                <a:latin typeface="+mn-lt"/>
                <a:ea typeface="+mn-ea"/>
                <a:cs typeface="+mn-cs"/>
              </a:rPr>
              <a:t>In the</a:t>
            </a:r>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Position</a:t>
            </a:r>
            <a:r>
              <a:rPr lang="en-US" sz="1200" kern="1200" baseline="0" dirty="0">
                <a:solidFill>
                  <a:schemeClr val="tx1"/>
                </a:solidFill>
                <a:latin typeface="+mn-lt"/>
                <a:ea typeface="+mn-ea"/>
                <a:cs typeface="+mn-cs"/>
              </a:rPr>
              <a:t> box</a:t>
            </a:r>
            <a:r>
              <a:rPr lang="en-US" sz="1200" kern="1200" dirty="0">
                <a:solidFill>
                  <a:schemeClr val="tx1"/>
                </a:solidFill>
                <a:latin typeface="+mn-lt"/>
                <a:ea typeface="+mn-ea"/>
                <a:cs typeface="+mn-cs"/>
              </a:rPr>
              <a:t>, enter </a:t>
            </a:r>
            <a:r>
              <a:rPr lang="en-US" sz="1200" b="1" kern="1200" dirty="0">
                <a:solidFill>
                  <a:schemeClr val="tx1"/>
                </a:solidFill>
                <a:latin typeface="+mn-lt"/>
                <a:ea typeface="+mn-ea"/>
                <a:cs typeface="+mn-cs"/>
              </a:rPr>
              <a:t>100%</a:t>
            </a:r>
            <a:r>
              <a:rPr lang="en-US" sz="1200" kern="1200" dirty="0">
                <a:solidFill>
                  <a:schemeClr val="tx1"/>
                </a:solidFill>
                <a:latin typeface="+mn-lt"/>
                <a:ea typeface="+mn-ea"/>
                <a:cs typeface="+mn-cs"/>
              </a:rPr>
              <a:t>.</a:t>
            </a:r>
          </a:p>
          <a:p>
            <a:pPr marL="1600200" lvl="3" indent="-228600">
              <a:buFont typeface="Arial" pitchFamily="34" charset="0"/>
              <a:buChar char="•"/>
            </a:pPr>
            <a:r>
              <a:rPr lang="en-US" sz="1200" dirty="0"/>
              <a:t>Click the button next to </a:t>
            </a:r>
            <a:r>
              <a:rPr lang="en-US" sz="1200" b="1" dirty="0"/>
              <a:t>Color</a:t>
            </a:r>
            <a:r>
              <a:rPr lang="en-US" sz="1200" dirty="0"/>
              <a:t>, </a:t>
            </a:r>
            <a:r>
              <a:rPr lang="en-US" sz="1200" kern="1200" dirty="0">
                <a:solidFill>
                  <a:schemeClr val="tx1"/>
                </a:solidFill>
                <a:latin typeface="+mn-lt"/>
                <a:ea typeface="+mn-ea"/>
                <a:cs typeface="+mn-cs"/>
              </a:rPr>
              <a:t>and then under </a:t>
            </a:r>
            <a:r>
              <a:rPr lang="en-US" sz="1200" b="1" kern="1200" dirty="0">
                <a:solidFill>
                  <a:schemeClr val="tx1"/>
                </a:solidFill>
                <a:latin typeface="+mn-lt"/>
                <a:ea typeface="+mn-ea"/>
                <a:cs typeface="+mn-cs"/>
              </a:rPr>
              <a:t>Theme</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rPr>
              <a:t>Colors</a:t>
            </a:r>
            <a:r>
              <a:rPr lang="en-US" sz="1200" kern="1200" baseline="0" dirty="0">
                <a:solidFill>
                  <a:schemeClr val="tx1"/>
                </a:solidFill>
                <a:latin typeface="+mn-lt"/>
                <a:ea typeface="+mn-ea"/>
                <a:cs typeface="+mn-cs"/>
              </a:rPr>
              <a:t> select </a:t>
            </a:r>
            <a:r>
              <a:rPr lang="en-US" sz="1200" b="1" kern="1200" baseline="0" dirty="0">
                <a:solidFill>
                  <a:schemeClr val="tx1"/>
                </a:solidFill>
                <a:latin typeface="+mn-lt"/>
                <a:ea typeface="+mn-ea"/>
                <a:cs typeface="+mn-cs"/>
              </a:rPr>
              <a:t>Orange, Accent 6 </a:t>
            </a:r>
            <a:r>
              <a:rPr lang="en-US" sz="1200" b="0" baseline="0" dirty="0">
                <a:solidFill>
                  <a:schemeClr val="accent6"/>
                </a:solidFill>
                <a:latin typeface="+mn-lt"/>
              </a:rPr>
              <a:t>(first row, tenth option from the left). </a:t>
            </a:r>
          </a:p>
          <a:p>
            <a:pPr marL="1600200" lvl="3" indent="-228600">
              <a:buFont typeface="Arial" pitchFamily="34" charset="0"/>
              <a:buChar char="•"/>
            </a:pPr>
            <a:r>
              <a:rPr lang="en-US" sz="1200" b="0" kern="1200" baseline="0" dirty="0">
                <a:solidFill>
                  <a:schemeClr val="accent6"/>
                </a:solidFill>
                <a:latin typeface="+mn-lt"/>
                <a:ea typeface="+mn-ea"/>
                <a:cs typeface="+mn-cs"/>
              </a:rPr>
              <a:t>In the </a:t>
            </a:r>
            <a:r>
              <a:rPr lang="en-US" sz="1200" b="1" kern="1200" baseline="0" dirty="0">
                <a:solidFill>
                  <a:schemeClr val="accent6"/>
                </a:solidFill>
                <a:latin typeface="+mn-lt"/>
                <a:ea typeface="+mn-ea"/>
                <a:cs typeface="+mn-cs"/>
              </a:rPr>
              <a:t>Transparency</a:t>
            </a:r>
            <a:r>
              <a:rPr lang="en-US" sz="1200" b="0" kern="1200" baseline="0" dirty="0">
                <a:solidFill>
                  <a:schemeClr val="accent6"/>
                </a:solidFill>
                <a:latin typeface="+mn-lt"/>
                <a:ea typeface="+mn-ea"/>
                <a:cs typeface="+mn-cs"/>
              </a:rPr>
              <a:t> box, enter </a:t>
            </a:r>
            <a:r>
              <a:rPr lang="en-US" sz="1200" b="1" kern="1200" baseline="0" dirty="0">
                <a:solidFill>
                  <a:schemeClr val="accent6"/>
                </a:solidFill>
                <a:latin typeface="+mn-lt"/>
                <a:ea typeface="+mn-ea"/>
                <a:cs typeface="+mn-cs"/>
              </a:rPr>
              <a:t>0</a:t>
            </a:r>
            <a:r>
              <a:rPr lang="en-US" sz="1200" b="0" kern="1200" baseline="0" dirty="0">
                <a:solidFill>
                  <a:schemeClr val="accent6"/>
                </a:solidFill>
                <a:latin typeface="+mn-lt"/>
                <a:ea typeface="+mn-ea"/>
                <a:cs typeface="+mn-cs"/>
              </a:rPr>
              <a:t>%</a:t>
            </a:r>
            <a:r>
              <a:rPr lang="en-US" sz="1200" b="0" kern="1200" baseline="0" dirty="0">
                <a:solidFill>
                  <a:schemeClr val="tx1"/>
                </a:solidFill>
                <a:latin typeface="+mn-lt"/>
                <a:ea typeface="+mn-ea"/>
                <a:cs typeface="+mn-cs"/>
              </a:rPr>
              <a:t>.</a:t>
            </a:r>
            <a:endParaRPr lang="en-US" sz="1200" dirty="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sz="1200" dirty="0"/>
          </a:p>
          <a:p>
            <a:pPr marL="228600" marR="0" indent="-228600" algn="l" defTabSz="914400" rtl="0" eaLnBrk="1" fontAlgn="auto" latinLnBrk="0" hangingPunct="1">
              <a:lnSpc>
                <a:spcPct val="100000"/>
              </a:lnSpc>
              <a:spcBef>
                <a:spcPts val="0"/>
              </a:spcBef>
              <a:spcAft>
                <a:spcPts val="0"/>
              </a:spcAft>
              <a:buClrTx/>
              <a:buSzTx/>
              <a:buFontTx/>
              <a:buNone/>
              <a:tabLst/>
              <a:defRPr/>
            </a:pPr>
            <a:r>
              <a:rPr lang="en-US" sz="1200" dirty="0"/>
              <a:t>To reproduce the </a:t>
            </a:r>
            <a:r>
              <a:rPr lang="en-US" sz="1200" baseline="0" dirty="0"/>
              <a:t>bulleted text </a:t>
            </a:r>
            <a:r>
              <a:rPr lang="en-US" sz="1200" dirty="0"/>
              <a:t>on this slide, do the following:</a:t>
            </a:r>
          </a:p>
          <a:p>
            <a:pPr marL="228600" indent="-228600">
              <a:buFont typeface="+mj-lt"/>
              <a:buAutoNum type="arabicPeriod"/>
            </a:pPr>
            <a:r>
              <a:rPr lang="en-US" sz="1200" dirty="0"/>
              <a:t>Press and hold CTRL, and select the </a:t>
            </a:r>
            <a:r>
              <a:rPr lang="en-US" sz="1200" baseline="0" dirty="0"/>
              <a:t>three second-level, bulleted text boxes. On the </a:t>
            </a:r>
            <a:r>
              <a:rPr lang="en-US" sz="1200" b="1" baseline="0" dirty="0"/>
              <a:t>Home</a:t>
            </a:r>
            <a:r>
              <a:rPr lang="en-US" sz="1200" baseline="0" dirty="0"/>
              <a:t> tab, in the </a:t>
            </a:r>
            <a:r>
              <a:rPr lang="en-US" sz="1200" b="1" baseline="0" dirty="0"/>
              <a:t>Font</a:t>
            </a:r>
            <a:r>
              <a:rPr lang="en-US" sz="1200" baseline="0" dirty="0"/>
              <a:t> group do the following:</a:t>
            </a:r>
          </a:p>
          <a:p>
            <a:pPr marL="685800" lvl="1" indent="-228600">
              <a:buFont typeface="Arial" pitchFamily="34" charset="0"/>
              <a:buChar char="•"/>
            </a:pPr>
            <a:r>
              <a:rPr lang="en-US" sz="1200" baseline="0" dirty="0"/>
              <a:t>In the </a:t>
            </a:r>
            <a:r>
              <a:rPr lang="en-US" sz="1200" b="1" baseline="0" dirty="0"/>
              <a:t>Font</a:t>
            </a:r>
            <a:r>
              <a:rPr lang="en-US" sz="1200" baseline="0" dirty="0"/>
              <a:t> list, select </a:t>
            </a:r>
            <a:r>
              <a:rPr lang="en-US" sz="1200" b="1" baseline="0" dirty="0"/>
              <a:t>Franklin</a:t>
            </a:r>
            <a:r>
              <a:rPr lang="en-US" sz="1200" baseline="0" dirty="0"/>
              <a:t> </a:t>
            </a:r>
            <a:r>
              <a:rPr lang="en-US" sz="1200" b="1" baseline="0" dirty="0"/>
              <a:t>Gothic</a:t>
            </a:r>
            <a:r>
              <a:rPr lang="en-US" sz="1200" baseline="0" dirty="0"/>
              <a:t> </a:t>
            </a:r>
            <a:r>
              <a:rPr lang="en-US" sz="1200" b="1" baseline="0" dirty="0"/>
              <a:t>Med</a:t>
            </a:r>
            <a:r>
              <a:rPr lang="en-US" sz="1200" baseline="0" dirty="0"/>
              <a:t> </a:t>
            </a:r>
            <a:r>
              <a:rPr lang="en-US" sz="1200" b="1" baseline="0" dirty="0"/>
              <a:t>Cond</a:t>
            </a:r>
            <a:r>
              <a:rPr lang="en-US" sz="1200" baseline="0" dirty="0"/>
              <a:t>.</a:t>
            </a:r>
          </a:p>
          <a:p>
            <a:pPr marL="685800" lvl="1" indent="-228600">
              <a:buFont typeface="Arial" pitchFamily="34" charset="0"/>
              <a:buChar char="•"/>
            </a:pPr>
            <a:r>
              <a:rPr lang="en-US" sz="1200" baseline="0" dirty="0"/>
              <a:t>In the </a:t>
            </a:r>
            <a:r>
              <a:rPr lang="en-US" sz="1200" b="1" baseline="0" dirty="0"/>
              <a:t>Font</a:t>
            </a:r>
            <a:r>
              <a:rPr lang="en-US" sz="1200" baseline="0" dirty="0"/>
              <a:t> </a:t>
            </a:r>
            <a:r>
              <a:rPr lang="en-US" sz="1200" b="1" baseline="0" dirty="0"/>
              <a:t>Size</a:t>
            </a:r>
            <a:r>
              <a:rPr lang="en-US" sz="1200" baseline="0" dirty="0"/>
              <a:t> box, enter </a:t>
            </a:r>
            <a:r>
              <a:rPr lang="en-US" sz="1200" b="1" baseline="0" dirty="0"/>
              <a:t>22 pt.</a:t>
            </a:r>
          </a:p>
          <a:p>
            <a:pPr marL="685800" lvl="1" indent="-228600">
              <a:buFont typeface="Arial" pitchFamily="34" charset="0"/>
              <a:buChar char="•"/>
            </a:pPr>
            <a:r>
              <a:rPr lang="en-US" sz="1200" baseline="0" dirty="0"/>
              <a:t>In the </a:t>
            </a:r>
            <a:r>
              <a:rPr lang="en-US" sz="1200" b="1" baseline="0" dirty="0"/>
              <a:t>Font</a:t>
            </a:r>
            <a:r>
              <a:rPr lang="en-US" sz="1200" baseline="0" dirty="0"/>
              <a:t> </a:t>
            </a:r>
            <a:r>
              <a:rPr lang="en-US" sz="1200" b="1" baseline="0" dirty="0"/>
              <a:t>Color</a:t>
            </a:r>
            <a:r>
              <a:rPr lang="en-US" sz="1200" baseline="0" dirty="0"/>
              <a:t> list, select </a:t>
            </a:r>
            <a:r>
              <a:rPr lang="en-US" sz="1200" b="1" baseline="0" dirty="0"/>
              <a:t>White, Background 1, Darker 25% </a:t>
            </a:r>
            <a:r>
              <a:rPr lang="en-US" sz="1200" baseline="0" dirty="0"/>
              <a:t>(fourth row, the first option from the left).</a:t>
            </a:r>
            <a:endParaRPr lang="en-US" sz="1200" dirty="0"/>
          </a:p>
          <a:p>
            <a:pPr marL="228600" indent="-228600">
              <a:buFont typeface="+mj-lt"/>
              <a:buAutoNum type="arabicPeriod"/>
            </a:pPr>
            <a:r>
              <a:rPr lang="en-US" sz="1200" dirty="0"/>
              <a:t>On the </a:t>
            </a:r>
            <a:r>
              <a:rPr lang="en-US" sz="1200" b="1" dirty="0"/>
              <a:t>Home</a:t>
            </a:r>
            <a:r>
              <a:rPr lang="en-US" sz="1200" dirty="0"/>
              <a:t> tab, in the bottom right corner</a:t>
            </a:r>
            <a:r>
              <a:rPr lang="en-US" sz="1200" baseline="0" dirty="0"/>
              <a:t> of the</a:t>
            </a:r>
            <a:r>
              <a:rPr lang="en-US" sz="1200" dirty="0"/>
              <a:t> </a:t>
            </a:r>
            <a:r>
              <a:rPr lang="en-US" sz="1200" b="1" dirty="0"/>
              <a:t>Drawing</a:t>
            </a:r>
            <a:r>
              <a:rPr lang="en-US" sz="1200" dirty="0"/>
              <a:t> group, click the </a:t>
            </a:r>
            <a:r>
              <a:rPr lang="en-US" sz="1200" b="1" dirty="0"/>
              <a:t>Format Shape</a:t>
            </a:r>
            <a:r>
              <a:rPr lang="en-US" sz="1200" dirty="0"/>
              <a:t> dialog</a:t>
            </a:r>
            <a:r>
              <a:rPr lang="en-US" sz="1200" baseline="0" dirty="0"/>
              <a:t> box launcher. In the </a:t>
            </a:r>
            <a:r>
              <a:rPr lang="en-US" sz="1200" b="1" baseline="0" dirty="0"/>
              <a:t>Format</a:t>
            </a:r>
            <a:r>
              <a:rPr lang="en-US" sz="1200" baseline="0" dirty="0"/>
              <a:t> </a:t>
            </a:r>
            <a:r>
              <a:rPr lang="en-US" sz="1200" b="1" baseline="0" dirty="0"/>
              <a:t>Shape</a:t>
            </a:r>
            <a:r>
              <a:rPr lang="en-US" sz="1200" baseline="0" dirty="0"/>
              <a:t> dialog box, in the left pane select </a:t>
            </a:r>
            <a:r>
              <a:rPr lang="en-US" sz="1200" b="1" baseline="0" dirty="0"/>
              <a:t>Text</a:t>
            </a:r>
            <a:r>
              <a:rPr lang="en-US" sz="1200" baseline="0" dirty="0"/>
              <a:t> </a:t>
            </a:r>
            <a:r>
              <a:rPr lang="en-US" sz="1200" b="1" baseline="0" dirty="0"/>
              <a:t>Box</a:t>
            </a:r>
            <a:r>
              <a:rPr lang="en-US" sz="1200" baseline="0" dirty="0"/>
              <a:t>, and in the </a:t>
            </a:r>
            <a:r>
              <a:rPr lang="en-US" sz="1200" b="1" baseline="0" dirty="0"/>
              <a:t>Text</a:t>
            </a:r>
            <a:r>
              <a:rPr lang="en-US" sz="1200" baseline="0" dirty="0"/>
              <a:t> </a:t>
            </a:r>
            <a:r>
              <a:rPr lang="en-US" sz="1200" b="1" baseline="0" dirty="0"/>
              <a:t>Box</a:t>
            </a:r>
            <a:r>
              <a:rPr lang="en-US" sz="1200" baseline="0" dirty="0"/>
              <a:t> pane do the following:</a:t>
            </a:r>
          </a:p>
          <a:p>
            <a:pPr marL="685800" lvl="1" indent="-228600">
              <a:buFont typeface="+mj-lt"/>
              <a:buAutoNum type="arabicPeriod"/>
            </a:pPr>
            <a:r>
              <a:rPr lang="en-US" sz="1200" dirty="0"/>
              <a:t>Under </a:t>
            </a:r>
            <a:r>
              <a:rPr lang="en-US" sz="1200" b="1" dirty="0"/>
              <a:t>Text</a:t>
            </a:r>
            <a:r>
              <a:rPr lang="en-US" sz="1200" dirty="0"/>
              <a:t> </a:t>
            </a:r>
            <a:r>
              <a:rPr lang="en-US" sz="1200" b="1" dirty="0"/>
              <a:t>layout</a:t>
            </a:r>
            <a:r>
              <a:rPr lang="en-US" sz="1200" dirty="0"/>
              <a:t>, in the </a:t>
            </a:r>
            <a:r>
              <a:rPr lang="en-US" sz="1200" b="1" dirty="0"/>
              <a:t>Vertical</a:t>
            </a:r>
            <a:r>
              <a:rPr lang="en-US" sz="1200" dirty="0"/>
              <a:t> </a:t>
            </a:r>
            <a:r>
              <a:rPr lang="en-US" sz="1200" b="1" dirty="0"/>
              <a:t>alignment</a:t>
            </a:r>
            <a:r>
              <a:rPr lang="en-US" sz="1200" baseline="0" dirty="0"/>
              <a:t> list select </a:t>
            </a:r>
            <a:r>
              <a:rPr lang="en-US" sz="1200" b="1" baseline="0" dirty="0"/>
              <a:t>Middle</a:t>
            </a:r>
            <a:r>
              <a:rPr lang="en-US" sz="1200" baseline="0" dirty="0"/>
              <a:t>.</a:t>
            </a:r>
          </a:p>
          <a:p>
            <a:pPr marL="685800" lvl="1" indent="-228600">
              <a:buFont typeface="+mj-lt"/>
              <a:buAutoNum type="arabicPeriod"/>
            </a:pPr>
            <a:r>
              <a:rPr lang="en-US" sz="1200" baseline="0" dirty="0"/>
              <a:t>Under </a:t>
            </a:r>
            <a:r>
              <a:rPr lang="en-US" sz="1200" b="1" baseline="0" dirty="0"/>
              <a:t>Internal</a:t>
            </a:r>
            <a:r>
              <a:rPr lang="en-US" sz="1200" baseline="0" dirty="0"/>
              <a:t> </a:t>
            </a:r>
            <a:r>
              <a:rPr lang="en-US" sz="1200" b="1" baseline="0" dirty="0"/>
              <a:t>margin</a:t>
            </a:r>
            <a:r>
              <a:rPr lang="en-US" sz="1200" baseline="0" dirty="0"/>
              <a:t>, do the following: </a:t>
            </a:r>
          </a:p>
          <a:p>
            <a:pPr marL="1143000" lvl="2" indent="-228600">
              <a:buFont typeface="Arial" pitchFamily="34" charset="0"/>
              <a:buChar char="•"/>
            </a:pPr>
            <a:r>
              <a:rPr lang="en-US" sz="1200" baseline="0" dirty="0"/>
              <a:t>In the </a:t>
            </a:r>
            <a:r>
              <a:rPr lang="en-US" sz="1200" b="1" baseline="0" dirty="0"/>
              <a:t>Left</a:t>
            </a:r>
            <a:r>
              <a:rPr lang="en-US" sz="1200" baseline="0" dirty="0"/>
              <a:t> box enter </a:t>
            </a:r>
            <a:r>
              <a:rPr lang="en-US" sz="1200" b="1" baseline="0" dirty="0"/>
              <a:t>3.8”</a:t>
            </a:r>
            <a:r>
              <a:rPr lang="en-US" sz="1200" baseline="0" dirty="0"/>
              <a:t>.</a:t>
            </a:r>
          </a:p>
          <a:p>
            <a:pPr marL="1143000" lvl="2" indent="-228600">
              <a:buFont typeface="Arial" pitchFamily="34" charset="0"/>
              <a:buChar char="•"/>
            </a:pPr>
            <a:r>
              <a:rPr lang="en-US" sz="1200" baseline="0" dirty="0"/>
              <a:t>In the </a:t>
            </a:r>
            <a:r>
              <a:rPr lang="en-US" sz="1200" b="1" baseline="0" dirty="0"/>
              <a:t>Top</a:t>
            </a:r>
            <a:r>
              <a:rPr lang="en-US" sz="1200" baseline="0" dirty="0"/>
              <a:t> box enter </a:t>
            </a:r>
            <a:r>
              <a:rPr lang="en-US" sz="1200" b="1" baseline="0" dirty="0"/>
              <a:t>0.2”</a:t>
            </a:r>
            <a:r>
              <a:rPr lang="en-US" sz="1200" baseline="0" dirty="0"/>
              <a:t>.</a:t>
            </a:r>
          </a:p>
          <a:p>
            <a:pPr marL="1143000" lvl="2" indent="-228600">
              <a:buFont typeface="Arial" pitchFamily="34" charset="0"/>
              <a:buChar char="•"/>
            </a:pPr>
            <a:r>
              <a:rPr lang="en-US" sz="1200" baseline="0" dirty="0"/>
              <a:t>In the </a:t>
            </a:r>
            <a:r>
              <a:rPr lang="en-US" sz="1200" b="1" baseline="0" dirty="0"/>
              <a:t>Right</a:t>
            </a:r>
            <a:r>
              <a:rPr lang="en-US" sz="1200" baseline="0" dirty="0"/>
              <a:t> box enter </a:t>
            </a:r>
            <a:r>
              <a:rPr lang="en-US" sz="1200" b="1" baseline="0" dirty="0"/>
              <a:t>0.17”</a:t>
            </a:r>
            <a:r>
              <a:rPr lang="en-US" sz="1200" baseline="0" dirty="0"/>
              <a:t>.</a:t>
            </a:r>
          </a:p>
          <a:p>
            <a:pPr marL="1143000" lvl="2" indent="-228600">
              <a:buFont typeface="Arial" pitchFamily="34" charset="0"/>
              <a:buChar char="•"/>
            </a:pPr>
            <a:r>
              <a:rPr lang="en-US" sz="1200" baseline="0" dirty="0"/>
              <a:t>In the </a:t>
            </a:r>
            <a:r>
              <a:rPr lang="en-US" sz="1200" b="1" baseline="0" dirty="0"/>
              <a:t>Bottom</a:t>
            </a:r>
            <a:r>
              <a:rPr lang="en-US" sz="1200" baseline="0" dirty="0"/>
              <a:t> box enter </a:t>
            </a:r>
            <a:r>
              <a:rPr lang="en-US" sz="1200" b="1" baseline="0" dirty="0"/>
              <a:t>0.2”</a:t>
            </a:r>
            <a:r>
              <a:rPr lang="en-US" sz="1200" baseline="0" dirty="0"/>
              <a:t>. </a:t>
            </a:r>
            <a:endParaRPr lang="en-US" sz="1200" dirty="0"/>
          </a:p>
          <a:p>
            <a:pPr marL="228600" indent="-228600" algn="l" defTabSz="914400" rtl="0" eaLnBrk="1" latinLnBrk="0" hangingPunct="1">
              <a:buFont typeface="+mj-lt"/>
              <a:buAutoNum type="arabicPeriod"/>
            </a:pPr>
            <a:r>
              <a:rPr lang="en-US" sz="1200" kern="1200" dirty="0">
                <a:solidFill>
                  <a:schemeClr val="tx1"/>
                </a:solidFill>
                <a:latin typeface="+mn-lt"/>
                <a:ea typeface="+mn-ea"/>
                <a:cs typeface="+mn-cs"/>
              </a:rPr>
              <a:t>Expand the vertical size of the SmartArt graphic as needed,</a:t>
            </a:r>
            <a:r>
              <a:rPr lang="en-US" sz="1200" kern="1200" baseline="0" dirty="0">
                <a:solidFill>
                  <a:schemeClr val="tx1"/>
                </a:solidFill>
                <a:latin typeface="+mn-lt"/>
                <a:ea typeface="+mn-ea"/>
                <a:cs typeface="+mn-cs"/>
              </a:rPr>
              <a:t> by</a:t>
            </a:r>
            <a:r>
              <a:rPr lang="en-US" sz="1200" kern="1200" dirty="0">
                <a:solidFill>
                  <a:schemeClr val="tx1"/>
                </a:solidFill>
                <a:latin typeface="+mn-lt"/>
                <a:ea typeface="+mn-ea"/>
                <a:cs typeface="+mn-cs"/>
              </a:rPr>
              <a:t> dragging the top or bottom sizing handle. </a:t>
            </a:r>
          </a:p>
          <a:p>
            <a:pPr marL="228600" indent="-228600">
              <a:buFont typeface="+mj-lt"/>
              <a:buNone/>
            </a:pPr>
            <a:endParaRPr lang="en-US" sz="1200" dirty="0"/>
          </a:p>
          <a:p>
            <a:pPr marL="228600" indent="-228600">
              <a:buFont typeface="+mj-lt"/>
              <a:buNone/>
            </a:pPr>
            <a:endParaRPr lang="en-US" sz="1200" dirty="0"/>
          </a:p>
          <a:p>
            <a:pPr marL="228600" indent="-228600">
              <a:buFont typeface="+mj-lt"/>
              <a:buNone/>
            </a:pPr>
            <a:r>
              <a:rPr lang="en-US" sz="1200" dirty="0"/>
              <a:t>To reproduce the animation effects on this slide, do the following:</a:t>
            </a:r>
          </a:p>
          <a:p>
            <a:pPr marL="228600" indent="-228600">
              <a:buFont typeface="+mj-lt"/>
              <a:buAutoNum type="arabicPeriod"/>
            </a:pPr>
            <a:r>
              <a:rPr lang="en-US" sz="1200" dirty="0"/>
              <a:t>On</a:t>
            </a:r>
            <a:r>
              <a:rPr lang="en-US" sz="1200" baseline="0" dirty="0"/>
              <a:t> the </a:t>
            </a:r>
            <a:r>
              <a:rPr lang="en-US" sz="1200" b="1" baseline="0" dirty="0"/>
              <a:t>Animations</a:t>
            </a:r>
            <a:r>
              <a:rPr lang="en-US" sz="1200" baseline="0" dirty="0"/>
              <a:t> tab, in the </a:t>
            </a:r>
            <a:r>
              <a:rPr lang="en-US" sz="1200" b="1" baseline="0" dirty="0"/>
              <a:t>Animations</a:t>
            </a:r>
            <a:r>
              <a:rPr lang="en-US" sz="1200" baseline="0" dirty="0"/>
              <a:t> group, click </a:t>
            </a:r>
            <a:r>
              <a:rPr lang="en-US" sz="1200" b="1" baseline="0" dirty="0"/>
              <a:t>Animation Pane</a:t>
            </a:r>
            <a:r>
              <a:rPr lang="en-US" sz="1200" baseline="0"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t>Select the SmartArt graphic</a:t>
            </a:r>
            <a:r>
              <a:rPr lang="en-US" sz="1200" baseline="0" dirty="0"/>
              <a:t> on the slide, and then on the </a:t>
            </a:r>
            <a:r>
              <a:rPr lang="en-US" sz="1200" b="1" baseline="0" dirty="0"/>
              <a:t>Animations</a:t>
            </a:r>
            <a:r>
              <a:rPr lang="en-US" sz="1200" baseline="0" dirty="0"/>
              <a:t> tab, in the </a:t>
            </a:r>
            <a:r>
              <a:rPr lang="en-US" sz="1200" b="1" baseline="0" dirty="0"/>
              <a:t>Animation</a:t>
            </a:r>
            <a:r>
              <a:rPr lang="en-US" sz="1200" baseline="0" dirty="0"/>
              <a:t> group, click the More arrow on the Effects Gallery and click </a:t>
            </a:r>
            <a:r>
              <a:rPr lang="en-US" sz="1200" b="1" baseline="0" dirty="0"/>
              <a:t>More</a:t>
            </a:r>
            <a:r>
              <a:rPr lang="en-US" sz="1200" baseline="0" dirty="0"/>
              <a:t> </a:t>
            </a:r>
            <a:r>
              <a:rPr lang="en-US" sz="1200" b="1" baseline="0" dirty="0"/>
              <a:t>Entrance Effects</a:t>
            </a:r>
            <a:r>
              <a:rPr lang="en-US" sz="1200" baseline="0" dirty="0"/>
              <a:t>. In the </a:t>
            </a:r>
            <a:r>
              <a:rPr lang="en-US" sz="1200" b="1" baseline="0" dirty="0"/>
              <a:t>Add</a:t>
            </a:r>
            <a:r>
              <a:rPr lang="en-US" sz="1200" baseline="0" dirty="0"/>
              <a:t> </a:t>
            </a:r>
            <a:r>
              <a:rPr lang="en-US" sz="1200" b="1" baseline="0" dirty="0"/>
              <a:t>Entrance</a:t>
            </a:r>
            <a:r>
              <a:rPr lang="en-US" sz="1200" baseline="0" dirty="0"/>
              <a:t> </a:t>
            </a:r>
            <a:r>
              <a:rPr lang="en-US" sz="1200" b="1" baseline="0" dirty="0"/>
              <a:t>Effect</a:t>
            </a:r>
            <a:r>
              <a:rPr lang="en-US" sz="1200" baseline="0" dirty="0"/>
              <a:t> dialog box, under </a:t>
            </a:r>
            <a:r>
              <a:rPr lang="en-US" sz="1200" b="1" baseline="0" dirty="0"/>
              <a:t>Moderate</a:t>
            </a:r>
            <a:r>
              <a:rPr lang="en-US" sz="1200" baseline="0" dirty="0"/>
              <a:t> select </a:t>
            </a:r>
            <a:r>
              <a:rPr lang="en-US" sz="1200" b="1" baseline="0" dirty="0"/>
              <a:t>Float In</a:t>
            </a:r>
            <a:r>
              <a:rPr lang="en-US" sz="1200" b="0" baseline="0" dirty="0"/>
              <a:t>, and then press</a:t>
            </a:r>
            <a:r>
              <a:rPr lang="en-US" sz="1200" b="1" baseline="0" dirty="0"/>
              <a:t> OK</a:t>
            </a:r>
            <a:r>
              <a:rPr lang="en-US" sz="1200" baseline="0"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a:t>In the </a:t>
            </a:r>
            <a:r>
              <a:rPr lang="en-US" sz="1200" b="1" baseline="0" dirty="0"/>
              <a:t>Animation</a:t>
            </a:r>
            <a:r>
              <a:rPr lang="en-US" sz="1200" baseline="0" dirty="0"/>
              <a:t> group, click </a:t>
            </a:r>
            <a:r>
              <a:rPr lang="en-US" sz="1200" b="1" baseline="0" dirty="0"/>
              <a:t>Effect</a:t>
            </a:r>
            <a:r>
              <a:rPr lang="en-US" sz="1200" baseline="0" dirty="0"/>
              <a:t> </a:t>
            </a:r>
            <a:r>
              <a:rPr lang="en-US" sz="1200" b="1" baseline="0" dirty="0"/>
              <a:t>Options</a:t>
            </a:r>
            <a:r>
              <a:rPr lang="en-US" sz="1200" b="0" baseline="0" dirty="0"/>
              <a:t> and </a:t>
            </a:r>
            <a:r>
              <a:rPr lang="en-US" sz="1200" baseline="0" dirty="0"/>
              <a:t>do the following:</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a:t>Under </a:t>
            </a:r>
            <a:r>
              <a:rPr lang="en-US" sz="1200" b="1" baseline="0" dirty="0"/>
              <a:t>Direction</a:t>
            </a:r>
            <a:r>
              <a:rPr lang="en-US" sz="1200" baseline="0" dirty="0"/>
              <a:t>, click </a:t>
            </a:r>
            <a:r>
              <a:rPr lang="en-US" sz="1200" b="1" baseline="0" dirty="0"/>
              <a:t>Float Up</a:t>
            </a:r>
            <a:r>
              <a:rPr lang="en-US" sz="1200" baseline="0" dirty="0"/>
              <a: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aseline="0" dirty="0"/>
              <a:t>Under </a:t>
            </a:r>
            <a:r>
              <a:rPr lang="en-US" sz="1200" b="1" baseline="0" dirty="0"/>
              <a:t>Sequence</a:t>
            </a:r>
            <a:r>
              <a:rPr lang="en-US" sz="1200" baseline="0" dirty="0"/>
              <a:t>, click </a:t>
            </a:r>
            <a:r>
              <a:rPr lang="en-US" sz="1200" b="1" baseline="0" dirty="0"/>
              <a:t>One by one</a:t>
            </a:r>
            <a:r>
              <a:rPr lang="en-US" sz="1200" baseline="0"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a:t>In the </a:t>
            </a:r>
            <a:r>
              <a:rPr lang="en-US" sz="1200" b="1" baseline="0" dirty="0"/>
              <a:t>Timing</a:t>
            </a:r>
            <a:r>
              <a:rPr lang="en-US" sz="1200" baseline="0" dirty="0"/>
              <a:t> group, in the </a:t>
            </a:r>
            <a:r>
              <a:rPr lang="en-US" sz="1200" b="1" baseline="0" dirty="0"/>
              <a:t>Duration</a:t>
            </a:r>
            <a:r>
              <a:rPr lang="en-US" sz="1200" baseline="0" dirty="0"/>
              <a:t> list, select </a:t>
            </a:r>
            <a:r>
              <a:rPr lang="en-US" sz="1200" b="1" baseline="0" dirty="0"/>
              <a:t>01.00</a:t>
            </a:r>
            <a:r>
              <a:rPr lang="en-US" sz="1200" baseline="0" dirty="0"/>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aseline="0" dirty="0"/>
              <a:t>In the </a:t>
            </a:r>
            <a:r>
              <a:rPr lang="en-US" sz="1200" b="1" baseline="0" dirty="0"/>
              <a:t>Animation Pane</a:t>
            </a:r>
            <a:r>
              <a:rPr lang="en-US" sz="1200" baseline="0" dirty="0"/>
              <a:t>, do the following:</a:t>
            </a:r>
            <a:endParaRPr lang="en-US" sz="1200" dirty="0"/>
          </a:p>
          <a:p>
            <a:pPr marL="685800" lvl="1" indent="-228600">
              <a:buFont typeface="+mj-lt"/>
              <a:buAutoNum type="arabicPeriod"/>
            </a:pPr>
            <a:r>
              <a:rPr lang="en-US" sz="1200" dirty="0"/>
              <a:t>Click the double arrow below the effect to show all the effects.</a:t>
            </a:r>
          </a:p>
          <a:p>
            <a:pPr marL="685800" lvl="1" indent="-228600">
              <a:buFont typeface="+mj-lt"/>
              <a:buAutoNum type="arabicPeriod"/>
            </a:pPr>
            <a:r>
              <a:rPr lang="en-US" sz="1200" dirty="0"/>
              <a:t>Press and hold CTRL, and select</a:t>
            </a:r>
            <a:r>
              <a:rPr lang="en-US" sz="1200" baseline="0" dirty="0"/>
              <a:t> all the effects. On the </a:t>
            </a:r>
            <a:r>
              <a:rPr lang="en-US" sz="1200" b="1" baseline="0" dirty="0"/>
              <a:t>Animations</a:t>
            </a:r>
            <a:r>
              <a:rPr lang="en-US" sz="1200" baseline="0" dirty="0"/>
              <a:t> tab, in the </a:t>
            </a:r>
            <a:r>
              <a:rPr lang="en-US" sz="1200" b="1" baseline="0" dirty="0"/>
              <a:t>Timing</a:t>
            </a:r>
            <a:r>
              <a:rPr lang="en-US" sz="1200" baseline="0" dirty="0"/>
              <a:t> group, in the </a:t>
            </a:r>
            <a:r>
              <a:rPr lang="en-US" sz="1200" b="1" baseline="0" dirty="0"/>
              <a:t>Start</a:t>
            </a:r>
            <a:r>
              <a:rPr lang="en-US" sz="1200" baseline="0" dirty="0"/>
              <a:t> list select </a:t>
            </a:r>
            <a:r>
              <a:rPr lang="en-US" sz="1200" b="1" baseline="0" dirty="0"/>
              <a:t>After</a:t>
            </a:r>
            <a:r>
              <a:rPr lang="en-US" sz="1200" baseline="0" dirty="0"/>
              <a:t> </a:t>
            </a:r>
            <a:r>
              <a:rPr lang="en-US" sz="1200" b="1" baseline="0" dirty="0"/>
              <a:t>Previous</a:t>
            </a:r>
            <a:r>
              <a:rPr lang="en-US" sz="1200" baseline="0" dirty="0"/>
              <a:t>.</a:t>
            </a:r>
            <a:endParaRPr lang="en-US" sz="1200" dirty="0"/>
          </a:p>
          <a:p>
            <a:pPr marL="685800" lvl="1" indent="-228600">
              <a:buFont typeface="+mj-lt"/>
              <a:buAutoNum type="arabicPeriod"/>
            </a:pPr>
            <a:r>
              <a:rPr lang="en-US" sz="1200" dirty="0"/>
              <a:t>Press and hold CTRL,</a:t>
            </a:r>
            <a:r>
              <a:rPr lang="en-US" sz="1200" baseline="0" dirty="0"/>
              <a:t> and select the second, fourth, and sixth effects (bullet float in entrance effects). On the </a:t>
            </a:r>
            <a:r>
              <a:rPr lang="en-US" sz="1200" b="1" baseline="0" dirty="0"/>
              <a:t>Animations</a:t>
            </a:r>
            <a:r>
              <a:rPr lang="en-US" sz="1200" baseline="0" dirty="0"/>
              <a:t> tab, in the </a:t>
            </a:r>
            <a:r>
              <a:rPr lang="en-US" sz="1200" b="1" baseline="0" dirty="0"/>
              <a:t>Animation</a:t>
            </a:r>
            <a:r>
              <a:rPr lang="en-US" sz="1200" baseline="0" dirty="0"/>
              <a:t> group, click the </a:t>
            </a:r>
            <a:r>
              <a:rPr lang="en-US" sz="1200" b="1" baseline="0" dirty="0"/>
              <a:t>More</a:t>
            </a:r>
            <a:r>
              <a:rPr lang="en-US" sz="1200" baseline="0" dirty="0"/>
              <a:t> arrow and click </a:t>
            </a:r>
            <a:r>
              <a:rPr lang="en-US" sz="1200" b="1" baseline="0" dirty="0"/>
              <a:t>More</a:t>
            </a:r>
            <a:r>
              <a:rPr lang="en-US" sz="1200" baseline="0" dirty="0"/>
              <a:t> </a:t>
            </a:r>
            <a:r>
              <a:rPr lang="en-US" sz="1200" b="1" baseline="0" dirty="0"/>
              <a:t>Entrance Effects</a:t>
            </a:r>
            <a:r>
              <a:rPr lang="en-US" sz="1200" baseline="0" dirty="0"/>
              <a:t>. In the </a:t>
            </a:r>
            <a:r>
              <a:rPr lang="en-US" sz="1200" b="1" baseline="0" dirty="0"/>
              <a:t>Change</a:t>
            </a:r>
            <a:r>
              <a:rPr lang="en-US" sz="1200" baseline="0" dirty="0"/>
              <a:t> </a:t>
            </a:r>
            <a:r>
              <a:rPr lang="en-US" sz="1200" b="1" baseline="0" dirty="0"/>
              <a:t>Entrance</a:t>
            </a:r>
            <a:r>
              <a:rPr lang="en-US" sz="1200" baseline="0" dirty="0"/>
              <a:t> </a:t>
            </a:r>
            <a:r>
              <a:rPr lang="en-US" sz="1200" b="1" baseline="0" dirty="0"/>
              <a:t>Effect</a:t>
            </a:r>
            <a:r>
              <a:rPr lang="en-US" sz="1200" baseline="0" dirty="0"/>
              <a:t> dialog box, under </a:t>
            </a:r>
            <a:r>
              <a:rPr lang="en-US" sz="1200" b="1" baseline="0" dirty="0"/>
              <a:t>Basic</a:t>
            </a:r>
            <a:r>
              <a:rPr lang="en-US" sz="1200" baseline="0" dirty="0"/>
              <a:t> select </a:t>
            </a:r>
            <a:r>
              <a:rPr lang="en-US" sz="1200" b="1" baseline="0" dirty="0"/>
              <a:t>Peek</a:t>
            </a:r>
            <a:r>
              <a:rPr lang="en-US" sz="1200" baseline="0" dirty="0"/>
              <a:t> </a:t>
            </a:r>
            <a:r>
              <a:rPr lang="en-US" sz="1200" b="1" baseline="0" dirty="0"/>
              <a:t>In</a:t>
            </a:r>
            <a:r>
              <a:rPr lang="en-US" sz="1200" b="0" baseline="0" dirty="0"/>
              <a:t>, and then click</a:t>
            </a:r>
            <a:r>
              <a:rPr lang="en-US" sz="1200" b="1" baseline="0" dirty="0"/>
              <a:t> OK</a:t>
            </a:r>
            <a:r>
              <a:rPr lang="en-US" sz="1200" baseline="0" dirty="0"/>
              <a:t>.</a:t>
            </a:r>
            <a:endParaRPr lang="en-US" sz="1200" b="0" baseline="0" dirty="0"/>
          </a:p>
          <a:p>
            <a:pPr marL="685800" lvl="1" indent="-228600">
              <a:buFont typeface="+mj-lt"/>
              <a:buAutoNum type="arabicPeriod"/>
            </a:pPr>
            <a:r>
              <a:rPr lang="en-US" sz="1200" baseline="0" dirty="0"/>
              <a:t>On the </a:t>
            </a:r>
            <a:r>
              <a:rPr lang="en-US" sz="1200" b="1" baseline="0" dirty="0"/>
              <a:t>Animations</a:t>
            </a:r>
            <a:r>
              <a:rPr lang="en-US" sz="1200" baseline="0" dirty="0"/>
              <a:t> tab, in the </a:t>
            </a:r>
            <a:r>
              <a:rPr lang="en-US" sz="1200" b="1" baseline="0" dirty="0"/>
              <a:t>Animation</a:t>
            </a:r>
            <a:r>
              <a:rPr lang="en-US" sz="1200" baseline="0" dirty="0"/>
              <a:t> group, click </a:t>
            </a:r>
            <a:r>
              <a:rPr lang="en-US" sz="1200" b="1" baseline="0" dirty="0"/>
              <a:t>Effect Options </a:t>
            </a:r>
            <a:r>
              <a:rPr lang="en-US" sz="1200" baseline="0" dirty="0"/>
              <a:t>and under </a:t>
            </a:r>
            <a:r>
              <a:rPr lang="en-US" sz="1200" b="1" baseline="0" dirty="0"/>
              <a:t>Direction,</a:t>
            </a:r>
            <a:r>
              <a:rPr lang="en-US" sz="1200" baseline="0" dirty="0"/>
              <a:t> click </a:t>
            </a:r>
            <a:r>
              <a:rPr lang="en-US" sz="1200" b="1" baseline="0" dirty="0"/>
              <a:t>From Left</a:t>
            </a:r>
            <a:r>
              <a:rPr lang="en-US" sz="1200" baseline="0" dirty="0"/>
              <a:t>.</a:t>
            </a:r>
          </a:p>
          <a:p>
            <a:pPr marL="685800" lvl="1" indent="-228600">
              <a:buFont typeface="+mj-lt"/>
              <a:buAutoNum type="arabicPeriod"/>
            </a:pPr>
            <a:r>
              <a:rPr lang="en-US" sz="1200" baseline="0" dirty="0"/>
              <a:t>On the </a:t>
            </a:r>
            <a:r>
              <a:rPr lang="en-US" sz="1200" b="1" baseline="0" dirty="0"/>
              <a:t>Animations</a:t>
            </a:r>
            <a:r>
              <a:rPr lang="en-US" sz="1200" baseline="0" dirty="0"/>
              <a:t> tab, in the </a:t>
            </a:r>
            <a:r>
              <a:rPr lang="en-US" sz="1200" b="1" baseline="0" dirty="0"/>
              <a:t>Timing</a:t>
            </a:r>
            <a:r>
              <a:rPr lang="en-US" sz="1200" baseline="0" dirty="0"/>
              <a:t> group, in the </a:t>
            </a:r>
            <a:r>
              <a:rPr lang="en-US" sz="1200" b="1" baseline="0" dirty="0"/>
              <a:t>Duration</a:t>
            </a:r>
            <a:r>
              <a:rPr lang="en-US" sz="1200" baseline="0" dirty="0"/>
              <a:t> list, select </a:t>
            </a:r>
            <a:r>
              <a:rPr lang="en-US" sz="1200" b="1" baseline="0" dirty="0"/>
              <a:t>01.00</a:t>
            </a:r>
            <a:r>
              <a:rPr lang="en-US" sz="1200" baseline="0" dirty="0"/>
              <a:t>.</a:t>
            </a:r>
            <a:endParaRPr lang="en-US" sz="1200" dirty="0"/>
          </a:p>
          <a:p>
            <a:pPr marL="228600" indent="-228600">
              <a:buFont typeface="+mj-lt"/>
              <a:buNone/>
            </a:pPr>
            <a:endParaRPr lang="en-US" sz="1200" b="1" dirty="0"/>
          </a:p>
          <a:p>
            <a:pPr marL="228600" indent="-228600">
              <a:buFont typeface="+mj-lt"/>
              <a:buNone/>
            </a:pPr>
            <a:endParaRPr lang="en-US" sz="1200" b="1" dirty="0"/>
          </a:p>
          <a:p>
            <a:r>
              <a:rPr lang="en-US" sz="1200" baseline="0" dirty="0">
                <a:latin typeface="+mn-lt"/>
              </a:rPr>
              <a:t>To reproduce the background effects on this slide, do the following:</a:t>
            </a:r>
          </a:p>
          <a:p>
            <a:pPr marL="228600" lvl="0" indent="-228600">
              <a:buFont typeface="+mj-lt"/>
              <a:buAutoNum type="arabicPeriod"/>
            </a:pPr>
            <a:r>
              <a:rPr lang="en-US" sz="1200" kern="1200" dirty="0">
                <a:solidFill>
                  <a:schemeClr val="tx1"/>
                </a:solidFill>
                <a:latin typeface="+mn-lt"/>
                <a:ea typeface="+mn-ea"/>
                <a:cs typeface="+mn-cs"/>
              </a:rPr>
              <a:t>Right-click</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the slide background area, and then click </a:t>
            </a:r>
            <a:r>
              <a:rPr lang="en-US" sz="1200" b="1" kern="1200" dirty="0">
                <a:solidFill>
                  <a:schemeClr val="tx1"/>
                </a:solidFill>
                <a:latin typeface="+mn-lt"/>
                <a:ea typeface="+mn-ea"/>
                <a:cs typeface="+mn-cs"/>
              </a:rPr>
              <a:t>Format Background</a:t>
            </a:r>
            <a:r>
              <a:rPr lang="en-US" sz="1200" kern="1200" dirty="0">
                <a:solidFill>
                  <a:schemeClr val="tx1"/>
                </a:solidFill>
                <a:latin typeface="+mn-lt"/>
                <a:ea typeface="+mn-ea"/>
                <a:cs typeface="+mn-cs"/>
              </a:rPr>
              <a:t>. In the </a:t>
            </a:r>
            <a:r>
              <a:rPr lang="en-US" sz="1200" b="1" kern="1200" dirty="0">
                <a:solidFill>
                  <a:schemeClr val="tx1"/>
                </a:solidFill>
                <a:latin typeface="+mn-lt"/>
                <a:ea typeface="+mn-ea"/>
                <a:cs typeface="+mn-cs"/>
              </a:rPr>
              <a:t>Format Background </a:t>
            </a:r>
            <a:r>
              <a:rPr lang="en-US" sz="1200" kern="1200" dirty="0">
                <a:solidFill>
                  <a:schemeClr val="tx1"/>
                </a:solidFill>
                <a:latin typeface="+mn-lt"/>
                <a:ea typeface="+mn-ea"/>
                <a:cs typeface="+mn-cs"/>
              </a:rPr>
              <a:t>dialog box, click </a:t>
            </a:r>
            <a:r>
              <a:rPr lang="en-US" sz="1200" b="1" kern="1200" dirty="0">
                <a:solidFill>
                  <a:schemeClr val="tx1"/>
                </a:solidFill>
                <a:latin typeface="+mn-lt"/>
                <a:ea typeface="+mn-ea"/>
                <a:cs typeface="+mn-cs"/>
              </a:rPr>
              <a:t>Fill</a:t>
            </a:r>
            <a:r>
              <a:rPr lang="en-US" sz="1200" kern="1200" dirty="0">
                <a:solidFill>
                  <a:schemeClr val="tx1"/>
                </a:solidFill>
                <a:latin typeface="+mn-lt"/>
                <a:ea typeface="+mn-ea"/>
                <a:cs typeface="+mn-cs"/>
              </a:rPr>
              <a:t> in the left pane, select </a:t>
            </a:r>
            <a:r>
              <a:rPr lang="en-US" sz="1200" b="1" kern="1200" dirty="0">
                <a:solidFill>
                  <a:schemeClr val="tx1"/>
                </a:solidFill>
                <a:latin typeface="+mn-lt"/>
                <a:ea typeface="+mn-ea"/>
                <a:cs typeface="+mn-cs"/>
              </a:rPr>
              <a:t>Gradient fill</a:t>
            </a:r>
            <a:r>
              <a:rPr lang="en-US" sz="1200" kern="1200" dirty="0">
                <a:solidFill>
                  <a:schemeClr val="tx1"/>
                </a:solidFill>
                <a:latin typeface="+mn-lt"/>
                <a:ea typeface="+mn-ea"/>
                <a:cs typeface="+mn-cs"/>
              </a:rPr>
              <a:t> in the </a:t>
            </a:r>
            <a:r>
              <a:rPr lang="en-US" sz="1200" b="1" kern="1200" dirty="0">
                <a:solidFill>
                  <a:schemeClr val="tx1"/>
                </a:solidFill>
                <a:latin typeface="+mn-lt"/>
                <a:ea typeface="+mn-ea"/>
                <a:cs typeface="+mn-cs"/>
              </a:rPr>
              <a:t>Fill</a:t>
            </a:r>
            <a:r>
              <a:rPr lang="en-US" sz="1200" kern="1200" dirty="0">
                <a:solidFill>
                  <a:schemeClr val="tx1"/>
                </a:solidFill>
                <a:latin typeface="+mn-lt"/>
                <a:ea typeface="+mn-ea"/>
                <a:cs typeface="+mn-cs"/>
              </a:rPr>
              <a:t> pane, and then do the following:</a:t>
            </a:r>
          </a:p>
          <a:p>
            <a:pPr marL="685800" lvl="1" indent="-228600">
              <a:buFont typeface="Arial" pitchFamily="34" charset="0"/>
              <a:buChar char="•"/>
            </a:pPr>
            <a:r>
              <a:rPr lang="en-US" sz="1200" kern="1200" dirty="0">
                <a:solidFill>
                  <a:schemeClr val="tx1"/>
                </a:solidFill>
                <a:latin typeface="+mn-lt"/>
                <a:ea typeface="+mn-ea"/>
                <a:cs typeface="+mn-cs"/>
              </a:rPr>
              <a:t>In the </a:t>
            </a:r>
            <a:r>
              <a:rPr lang="en-US" sz="1200" b="1" kern="1200" dirty="0">
                <a:solidFill>
                  <a:schemeClr val="tx1"/>
                </a:solidFill>
                <a:latin typeface="+mn-lt"/>
                <a:ea typeface="+mn-ea"/>
                <a:cs typeface="+mn-cs"/>
              </a:rPr>
              <a:t>Type</a:t>
            </a:r>
            <a:r>
              <a:rPr lang="en-US" sz="1200" kern="1200" dirty="0">
                <a:solidFill>
                  <a:schemeClr val="tx1"/>
                </a:solidFill>
                <a:latin typeface="+mn-lt"/>
                <a:ea typeface="+mn-ea"/>
                <a:cs typeface="+mn-cs"/>
              </a:rPr>
              <a:t> list, select </a:t>
            </a:r>
            <a:r>
              <a:rPr lang="en-US" sz="1200" b="1" kern="1200" dirty="0">
                <a:solidFill>
                  <a:schemeClr val="tx1"/>
                </a:solidFill>
                <a:latin typeface="+mn-lt"/>
                <a:ea typeface="+mn-ea"/>
                <a:cs typeface="+mn-cs"/>
              </a:rPr>
              <a:t>Linear</a:t>
            </a:r>
            <a:r>
              <a:rPr lang="en-US" sz="1200" kern="1200" dirty="0">
                <a:solidFill>
                  <a:schemeClr val="tx1"/>
                </a:solidFill>
                <a:latin typeface="+mn-lt"/>
                <a:ea typeface="+mn-ea"/>
                <a:cs typeface="+mn-cs"/>
              </a:rPr>
              <a:t>.</a:t>
            </a:r>
          </a:p>
          <a:p>
            <a:pPr marL="685800" lvl="1" indent="-228600">
              <a:buFont typeface="Arial" pitchFamily="34" charset="0"/>
              <a:buChar char="•"/>
            </a:pPr>
            <a:r>
              <a:rPr lang="en-US" sz="1200" kern="1200" dirty="0">
                <a:solidFill>
                  <a:schemeClr val="tx1"/>
                </a:solidFill>
                <a:latin typeface="+mn-lt"/>
                <a:ea typeface="+mn-ea"/>
                <a:cs typeface="+mn-cs"/>
              </a:rPr>
              <a:t>Click the button next to </a:t>
            </a:r>
            <a:r>
              <a:rPr lang="en-US" sz="1200" b="1" kern="1200" dirty="0">
                <a:solidFill>
                  <a:schemeClr val="tx1"/>
                </a:solidFill>
                <a:latin typeface="+mn-lt"/>
                <a:ea typeface="+mn-ea"/>
                <a:cs typeface="+mn-cs"/>
              </a:rPr>
              <a:t>Direction</a:t>
            </a:r>
            <a:r>
              <a:rPr lang="en-US" sz="1200" kern="1200" dirty="0">
                <a:solidFill>
                  <a:schemeClr val="tx1"/>
                </a:solidFill>
                <a:latin typeface="+mn-lt"/>
                <a:ea typeface="+mn-ea"/>
                <a:cs typeface="+mn-cs"/>
              </a:rPr>
              <a:t>, and then click </a:t>
            </a:r>
            <a:r>
              <a:rPr lang="en-US" sz="1200" b="1" kern="1200" dirty="0">
                <a:solidFill>
                  <a:schemeClr val="tx1"/>
                </a:solidFill>
                <a:latin typeface="+mn-lt"/>
                <a:ea typeface="+mn-ea"/>
                <a:cs typeface="+mn-cs"/>
              </a:rPr>
              <a:t>Linear Left </a:t>
            </a:r>
            <a:r>
              <a:rPr lang="en-US" sz="1200" b="0" kern="1200" dirty="0">
                <a:solidFill>
                  <a:schemeClr val="tx1"/>
                </a:solidFill>
                <a:latin typeface="+mn-lt"/>
                <a:ea typeface="+mn-ea"/>
                <a:cs typeface="+mn-cs"/>
              </a:rPr>
              <a:t>(first row, fifth option from the left). </a:t>
            </a:r>
            <a:endParaRPr lang="en-US" sz="1200" b="1" kern="1200" dirty="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latin typeface="+mn-lt"/>
                <a:ea typeface="+mn-ea"/>
                <a:cs typeface="+mn-cs"/>
              </a:rPr>
              <a:t>Also Under </a:t>
            </a:r>
            <a:r>
              <a:rPr lang="en-US" sz="1200" b="1" kern="1200" dirty="0">
                <a:solidFill>
                  <a:schemeClr val="tx1"/>
                </a:solidFill>
                <a:latin typeface="+mn-lt"/>
                <a:ea typeface="+mn-ea"/>
                <a:cs typeface="+mn-cs"/>
              </a:rPr>
              <a:t>Gradient stops</a:t>
            </a:r>
            <a:r>
              <a:rPr lang="en-US" sz="1200" kern="1200" dirty="0">
                <a:solidFill>
                  <a:schemeClr val="tx1"/>
                </a:solidFill>
                <a:latin typeface="+mn-lt"/>
                <a:ea typeface="+mn-ea"/>
                <a:cs typeface="+mn-cs"/>
              </a:rPr>
              <a:t>, click </a:t>
            </a:r>
            <a:r>
              <a:rPr lang="en-US" sz="1200" b="1" kern="1200" dirty="0">
                <a:solidFill>
                  <a:schemeClr val="tx1"/>
                </a:solidFill>
                <a:latin typeface="+mn-lt"/>
                <a:ea typeface="+mn-ea"/>
                <a:cs typeface="+mn-cs"/>
              </a:rPr>
              <a:t>Add gradient stop</a:t>
            </a:r>
            <a:r>
              <a:rPr lang="en-US" sz="1200" b="0" kern="1200" dirty="0">
                <a:solidFill>
                  <a:schemeClr val="tx1"/>
                </a:solidFill>
                <a:latin typeface="+mn-lt"/>
                <a:ea typeface="+mn-ea"/>
                <a:cs typeface="+mn-cs"/>
              </a:rPr>
              <a:t> or </a:t>
            </a:r>
            <a:r>
              <a:rPr lang="en-US" sz="1200" b="1" kern="1200" dirty="0">
                <a:solidFill>
                  <a:schemeClr val="tx1"/>
                </a:solidFill>
                <a:latin typeface="+mn-lt"/>
                <a:ea typeface="+mn-ea"/>
                <a:cs typeface="+mn-cs"/>
              </a:rPr>
              <a:t>Remove gradient stop</a:t>
            </a:r>
            <a:r>
              <a:rPr lang="en-US" sz="1200" kern="1200" dirty="0">
                <a:solidFill>
                  <a:schemeClr val="tx1"/>
                </a:solidFill>
                <a:latin typeface="+mn-lt"/>
                <a:ea typeface="+mn-ea"/>
                <a:cs typeface="+mn-cs"/>
              </a:rPr>
              <a:t> until three stops appear on the slider, then</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customize the gradient stops as follows:</a:t>
            </a:r>
          </a:p>
          <a:p>
            <a:pPr marL="685800" lvl="1" indent="-228600">
              <a:buFont typeface="Arial" pitchFamily="34" charset="0"/>
              <a:buChar char="•"/>
            </a:pPr>
            <a:r>
              <a:rPr lang="en-US" sz="1200" kern="1200" dirty="0">
                <a:solidFill>
                  <a:schemeClr val="tx1"/>
                </a:solidFill>
                <a:latin typeface="+mn-lt"/>
                <a:ea typeface="+mn-ea"/>
                <a:cs typeface="+mn-cs"/>
              </a:rPr>
              <a:t>Select </a:t>
            </a:r>
            <a:r>
              <a:rPr lang="en-US" sz="1200" b="0" kern="1200" dirty="0">
                <a:solidFill>
                  <a:schemeClr val="tx1"/>
                </a:solidFill>
                <a:latin typeface="+mn-lt"/>
                <a:ea typeface="+mn-ea"/>
                <a:cs typeface="+mn-cs"/>
              </a:rPr>
              <a:t>the first stop on</a:t>
            </a:r>
            <a:r>
              <a:rPr lang="en-US" sz="1200" b="1" kern="1200" baseline="0" dirty="0">
                <a:solidFill>
                  <a:schemeClr val="tx1"/>
                </a:solidFill>
                <a:latin typeface="+mn-lt"/>
                <a:ea typeface="+mn-ea"/>
                <a:cs typeface="+mn-cs"/>
              </a:rPr>
              <a:t> </a:t>
            </a:r>
            <a:r>
              <a:rPr lang="en-US" sz="1200" kern="1200" dirty="0">
                <a:solidFill>
                  <a:schemeClr val="tx1"/>
                </a:solidFill>
                <a:latin typeface="+mn-lt"/>
                <a:ea typeface="+mn-ea"/>
                <a:cs typeface="+mn-cs"/>
              </a:rPr>
              <a:t>the slider, and then do the following:</a:t>
            </a:r>
          </a:p>
          <a:p>
            <a:pPr marL="1143000" lvl="2" indent="-228600">
              <a:buFont typeface="Arial" pitchFamily="34" charset="0"/>
              <a:buChar char="•"/>
            </a:pPr>
            <a:r>
              <a:rPr lang="en-US" sz="1200" kern="1200" dirty="0">
                <a:solidFill>
                  <a:schemeClr val="tx1"/>
                </a:solidFill>
                <a:latin typeface="+mn-lt"/>
                <a:ea typeface="+mn-ea"/>
                <a:cs typeface="+mn-cs"/>
              </a:rPr>
              <a:t>In the </a:t>
            </a:r>
            <a:r>
              <a:rPr lang="en-US" sz="1200" b="1" kern="1200" dirty="0">
                <a:solidFill>
                  <a:schemeClr val="tx1"/>
                </a:solidFill>
                <a:latin typeface="+mn-lt"/>
                <a:ea typeface="+mn-ea"/>
                <a:cs typeface="+mn-cs"/>
              </a:rPr>
              <a:t>Position </a:t>
            </a:r>
            <a:r>
              <a:rPr lang="en-US" sz="1200" kern="1200" dirty="0">
                <a:solidFill>
                  <a:schemeClr val="tx1"/>
                </a:solidFill>
                <a:latin typeface="+mn-lt"/>
                <a:ea typeface="+mn-ea"/>
                <a:cs typeface="+mn-cs"/>
              </a:rPr>
              <a:t>box, enter </a:t>
            </a:r>
            <a:r>
              <a:rPr lang="en-US" sz="1200" b="1" kern="1200" dirty="0">
                <a:solidFill>
                  <a:schemeClr val="tx1"/>
                </a:solidFill>
                <a:latin typeface="+mn-lt"/>
                <a:ea typeface="+mn-ea"/>
                <a:cs typeface="+mn-cs"/>
              </a:rPr>
              <a:t>60%</a:t>
            </a:r>
            <a:r>
              <a:rPr lang="en-US" sz="1200" b="0" kern="1200" dirty="0">
                <a:solidFill>
                  <a:schemeClr val="tx1"/>
                </a:solidFill>
                <a:latin typeface="+mn-lt"/>
                <a:ea typeface="+mn-ea"/>
                <a:cs typeface="+mn-cs"/>
              </a:rPr>
              <a:t>.</a:t>
            </a:r>
          </a:p>
          <a:p>
            <a:pPr marL="1143000" lvl="2" indent="-228600">
              <a:buFont typeface="Arial" pitchFamily="34" charset="0"/>
              <a:buChar char="•"/>
            </a:pPr>
            <a:r>
              <a:rPr lang="en-US" sz="1200" kern="1200" dirty="0">
                <a:solidFill>
                  <a:schemeClr val="tx1"/>
                </a:solidFill>
                <a:latin typeface="+mn-lt"/>
                <a:ea typeface="+mn-ea"/>
                <a:cs typeface="+mn-cs"/>
              </a:rPr>
              <a:t>Click the button next to </a:t>
            </a:r>
            <a:r>
              <a:rPr lang="en-US" sz="1200" b="1" kern="1200" dirty="0">
                <a:solidFill>
                  <a:schemeClr val="tx1"/>
                </a:solidFill>
                <a:latin typeface="+mn-lt"/>
                <a:ea typeface="+mn-ea"/>
                <a:cs typeface="+mn-cs"/>
              </a:rPr>
              <a:t>Color</a:t>
            </a:r>
            <a:r>
              <a:rPr lang="en-US" sz="1200" kern="1200" dirty="0">
                <a:solidFill>
                  <a:schemeClr val="tx1"/>
                </a:solidFill>
                <a:latin typeface="+mn-lt"/>
                <a:ea typeface="+mn-ea"/>
                <a:cs typeface="+mn-cs"/>
              </a:rPr>
              <a:t>, and then under </a:t>
            </a:r>
            <a:r>
              <a:rPr lang="en-US" sz="1200" b="1" kern="1200" dirty="0">
                <a:solidFill>
                  <a:schemeClr val="tx1"/>
                </a:solidFill>
                <a:latin typeface="+mn-lt"/>
                <a:ea typeface="+mn-ea"/>
                <a:cs typeface="+mn-cs"/>
              </a:rPr>
              <a:t>Theme</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rPr>
              <a:t>Colors</a:t>
            </a:r>
            <a:r>
              <a:rPr lang="en-US" sz="1200" kern="1200" baseline="0" dirty="0">
                <a:solidFill>
                  <a:schemeClr val="tx1"/>
                </a:solidFill>
                <a:latin typeface="+mn-lt"/>
                <a:ea typeface="+mn-ea"/>
                <a:cs typeface="+mn-cs"/>
              </a:rPr>
              <a:t> select </a:t>
            </a:r>
            <a:r>
              <a:rPr lang="en-US" sz="1200" b="1" kern="1200" baseline="0" dirty="0">
                <a:solidFill>
                  <a:schemeClr val="tx1"/>
                </a:solidFill>
                <a:latin typeface="+mn-lt"/>
                <a:ea typeface="+mn-ea"/>
                <a:cs typeface="+mn-cs"/>
              </a:rPr>
              <a:t>White, Background 1 </a:t>
            </a:r>
            <a:r>
              <a:rPr lang="en-US" sz="1200" b="0" baseline="0" dirty="0">
                <a:solidFill>
                  <a:schemeClr val="accent6"/>
                </a:solidFill>
                <a:latin typeface="+mn-lt"/>
              </a:rPr>
              <a:t>(first row, first option from the left). </a:t>
            </a:r>
            <a:endParaRPr lang="en-US" sz="1200" b="1" kern="1200" baseline="0" dirty="0">
              <a:solidFill>
                <a:schemeClr val="tx1"/>
              </a:solidFill>
              <a:latin typeface="+mn-lt"/>
              <a:ea typeface="+mn-ea"/>
              <a:cs typeface="+mn-cs"/>
            </a:endParaRPr>
          </a:p>
          <a:p>
            <a:pPr marL="685800" lvl="1" indent="-228600">
              <a:buFont typeface="Arial" pitchFamily="34" charset="0"/>
              <a:buChar char="•"/>
            </a:pPr>
            <a:r>
              <a:rPr lang="en-US" sz="1200" kern="1200" dirty="0">
                <a:solidFill>
                  <a:schemeClr val="tx1"/>
                </a:solidFill>
                <a:latin typeface="+mn-lt"/>
                <a:ea typeface="+mn-ea"/>
                <a:cs typeface="+mn-cs"/>
              </a:rPr>
              <a:t>Select </a:t>
            </a:r>
            <a:r>
              <a:rPr lang="en-US" sz="1200" b="0" kern="1200" dirty="0">
                <a:solidFill>
                  <a:schemeClr val="tx1"/>
                </a:solidFill>
                <a:latin typeface="+mn-lt"/>
                <a:ea typeface="+mn-ea"/>
                <a:cs typeface="+mn-cs"/>
              </a:rPr>
              <a:t>the next stop on the slider</a:t>
            </a:r>
            <a:r>
              <a:rPr lang="en-US" sz="1200" kern="1200" dirty="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a:solidFill>
                  <a:schemeClr val="tx1"/>
                </a:solidFill>
                <a:latin typeface="+mn-lt"/>
                <a:ea typeface="+mn-ea"/>
                <a:cs typeface="+mn-cs"/>
              </a:rPr>
              <a:t>In the </a:t>
            </a:r>
            <a:r>
              <a:rPr lang="en-US" sz="1200" b="1" kern="1200" dirty="0">
                <a:solidFill>
                  <a:schemeClr val="tx1"/>
                </a:solidFill>
                <a:latin typeface="+mn-lt"/>
                <a:ea typeface="+mn-ea"/>
                <a:cs typeface="+mn-cs"/>
              </a:rPr>
              <a:t>Position </a:t>
            </a:r>
            <a:r>
              <a:rPr lang="en-US" sz="1200" kern="1200" dirty="0">
                <a:solidFill>
                  <a:schemeClr val="tx1"/>
                </a:solidFill>
                <a:latin typeface="+mn-lt"/>
                <a:ea typeface="+mn-ea"/>
                <a:cs typeface="+mn-cs"/>
              </a:rPr>
              <a:t>box, enter </a:t>
            </a:r>
            <a:r>
              <a:rPr lang="en-US" sz="1200" b="1" kern="1200" dirty="0">
                <a:solidFill>
                  <a:schemeClr val="tx1"/>
                </a:solidFill>
                <a:latin typeface="+mn-lt"/>
                <a:ea typeface="+mn-ea"/>
                <a:cs typeface="+mn-cs"/>
              </a:rPr>
              <a:t>90%</a:t>
            </a:r>
            <a:r>
              <a:rPr lang="en-US" sz="1200" kern="1200" dirty="0">
                <a:solidFill>
                  <a:schemeClr val="tx1"/>
                </a:solidFill>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t>Click the button next to </a:t>
            </a:r>
            <a:r>
              <a:rPr lang="en-US" sz="1200" b="1" dirty="0"/>
              <a:t>Color</a:t>
            </a:r>
            <a:r>
              <a:rPr lang="en-US" sz="1200" dirty="0"/>
              <a:t>, </a:t>
            </a:r>
            <a:r>
              <a:rPr lang="en-US" sz="1200" kern="1200" dirty="0">
                <a:solidFill>
                  <a:schemeClr val="tx1"/>
                </a:solidFill>
                <a:latin typeface="+mn-lt"/>
                <a:ea typeface="+mn-ea"/>
                <a:cs typeface="+mn-cs"/>
              </a:rPr>
              <a:t>and then under </a:t>
            </a:r>
            <a:r>
              <a:rPr lang="en-US" sz="1200" b="1" kern="1200" dirty="0">
                <a:solidFill>
                  <a:schemeClr val="tx1"/>
                </a:solidFill>
                <a:latin typeface="+mn-lt"/>
                <a:ea typeface="+mn-ea"/>
                <a:cs typeface="+mn-cs"/>
              </a:rPr>
              <a:t>Theme</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rPr>
              <a:t>Colors</a:t>
            </a:r>
            <a:r>
              <a:rPr lang="en-US" sz="1200" kern="1200" baseline="0" dirty="0">
                <a:solidFill>
                  <a:schemeClr val="tx1"/>
                </a:solidFill>
                <a:latin typeface="+mn-lt"/>
                <a:ea typeface="+mn-ea"/>
                <a:cs typeface="+mn-cs"/>
              </a:rPr>
              <a:t> select </a:t>
            </a:r>
            <a:r>
              <a:rPr lang="en-US" sz="1200" b="1" kern="1200" baseline="0" dirty="0">
                <a:solidFill>
                  <a:schemeClr val="tx1"/>
                </a:solidFill>
                <a:latin typeface="+mn-lt"/>
                <a:ea typeface="+mn-ea"/>
                <a:cs typeface="+mn-cs"/>
              </a:rPr>
              <a:t>White, Background 1, Darker 25% </a:t>
            </a:r>
            <a:r>
              <a:rPr lang="en-US" sz="1200" b="0" baseline="0" dirty="0">
                <a:solidFill>
                  <a:schemeClr val="accent6"/>
                </a:solidFill>
                <a:latin typeface="+mn-lt"/>
              </a:rPr>
              <a:t>(fourth row, first option from the left). </a:t>
            </a:r>
            <a:endParaRPr lang="en-US" sz="800" dirty="0"/>
          </a:p>
          <a:p>
            <a:pPr marL="685800" lvl="1" indent="-228600">
              <a:buFont typeface="Arial" pitchFamily="34" charset="0"/>
              <a:buChar char="•"/>
            </a:pPr>
            <a:r>
              <a:rPr lang="en-US" sz="1200" kern="1200" dirty="0">
                <a:solidFill>
                  <a:schemeClr val="tx1"/>
                </a:solidFill>
                <a:latin typeface="+mn-lt"/>
                <a:ea typeface="+mn-ea"/>
                <a:cs typeface="+mn-cs"/>
              </a:rPr>
              <a:t>Select </a:t>
            </a:r>
            <a:r>
              <a:rPr lang="en-US" sz="1200" b="0" kern="1200" dirty="0">
                <a:solidFill>
                  <a:schemeClr val="tx1"/>
                </a:solidFill>
                <a:latin typeface="+mn-lt"/>
                <a:ea typeface="+mn-ea"/>
                <a:cs typeface="+mn-cs"/>
              </a:rPr>
              <a:t>the last stop </a:t>
            </a:r>
            <a:r>
              <a:rPr lang="en-US" sz="1200" b="0" kern="1200" baseline="0" dirty="0">
                <a:solidFill>
                  <a:schemeClr val="tx1"/>
                </a:solidFill>
                <a:latin typeface="+mn-lt"/>
                <a:ea typeface="+mn-ea"/>
                <a:cs typeface="+mn-cs"/>
              </a:rPr>
              <a:t>on the slider</a:t>
            </a:r>
            <a:r>
              <a:rPr lang="en-US" sz="1200" kern="1200" dirty="0">
                <a:solidFill>
                  <a:schemeClr val="tx1"/>
                </a:solidFill>
                <a:latin typeface="+mn-lt"/>
                <a:ea typeface="+mn-ea"/>
                <a:cs typeface="+mn-cs"/>
              </a:rPr>
              <a:t>, and then do the following: </a:t>
            </a:r>
          </a:p>
          <a:p>
            <a:pPr marL="1143000" lvl="2" indent="-228600">
              <a:buFont typeface="Arial" pitchFamily="34" charset="0"/>
              <a:buChar char="•"/>
            </a:pPr>
            <a:r>
              <a:rPr lang="en-US" sz="1200" kern="1200" dirty="0">
                <a:solidFill>
                  <a:schemeClr val="tx1"/>
                </a:solidFill>
                <a:latin typeface="+mn-lt"/>
                <a:ea typeface="+mn-ea"/>
                <a:cs typeface="+mn-cs"/>
              </a:rPr>
              <a:t>In the </a:t>
            </a:r>
            <a:r>
              <a:rPr lang="en-US" sz="1200" b="1" kern="1200" dirty="0">
                <a:solidFill>
                  <a:schemeClr val="tx1"/>
                </a:solidFill>
                <a:latin typeface="+mn-lt"/>
                <a:ea typeface="+mn-ea"/>
                <a:cs typeface="+mn-cs"/>
              </a:rPr>
              <a:t>Position </a:t>
            </a:r>
            <a:r>
              <a:rPr lang="en-US" sz="1200" kern="1200" dirty="0">
                <a:solidFill>
                  <a:schemeClr val="tx1"/>
                </a:solidFill>
                <a:latin typeface="+mn-lt"/>
                <a:ea typeface="+mn-ea"/>
                <a:cs typeface="+mn-cs"/>
              </a:rPr>
              <a:t>box, enter </a:t>
            </a:r>
            <a:r>
              <a:rPr lang="en-US" sz="1200" b="1" kern="1200" dirty="0">
                <a:solidFill>
                  <a:schemeClr val="tx1"/>
                </a:solidFill>
                <a:latin typeface="+mn-lt"/>
                <a:ea typeface="+mn-ea"/>
                <a:cs typeface="+mn-cs"/>
              </a:rPr>
              <a:t>100%</a:t>
            </a:r>
            <a:r>
              <a:rPr lang="en-US" sz="1200" kern="1200" dirty="0">
                <a:solidFill>
                  <a:schemeClr val="tx1"/>
                </a:solidFill>
                <a:latin typeface="+mn-lt"/>
                <a:ea typeface="+mn-ea"/>
                <a:cs typeface="+mn-cs"/>
              </a:rPr>
              <a:t>.</a:t>
            </a:r>
          </a:p>
          <a:p>
            <a:pPr marL="1143000" marR="0" lvl="2"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t>Click the button next to </a:t>
            </a:r>
            <a:r>
              <a:rPr lang="en-US" sz="1200" b="1" dirty="0"/>
              <a:t>Color</a:t>
            </a:r>
            <a:r>
              <a:rPr lang="en-US" sz="1200" dirty="0"/>
              <a:t>, </a:t>
            </a:r>
            <a:r>
              <a:rPr lang="en-US" sz="1200" kern="1200" dirty="0">
                <a:solidFill>
                  <a:schemeClr val="tx1"/>
                </a:solidFill>
                <a:latin typeface="+mn-lt"/>
                <a:ea typeface="+mn-ea"/>
                <a:cs typeface="+mn-cs"/>
              </a:rPr>
              <a:t>and then under </a:t>
            </a:r>
            <a:r>
              <a:rPr lang="en-US" sz="1200" b="1" kern="1200" dirty="0">
                <a:solidFill>
                  <a:schemeClr val="tx1"/>
                </a:solidFill>
                <a:latin typeface="+mn-lt"/>
                <a:ea typeface="+mn-ea"/>
                <a:cs typeface="+mn-cs"/>
              </a:rPr>
              <a:t>Theme</a:t>
            </a:r>
            <a:r>
              <a:rPr lang="en-US" sz="1200" kern="1200" dirty="0">
                <a:solidFill>
                  <a:schemeClr val="tx1"/>
                </a:solidFill>
                <a:latin typeface="+mn-lt"/>
                <a:ea typeface="+mn-ea"/>
                <a:cs typeface="+mn-cs"/>
              </a:rPr>
              <a:t> </a:t>
            </a:r>
            <a:r>
              <a:rPr lang="en-US" sz="1200" b="1" kern="1200" dirty="0">
                <a:solidFill>
                  <a:schemeClr val="tx1"/>
                </a:solidFill>
                <a:latin typeface="+mn-lt"/>
                <a:ea typeface="+mn-ea"/>
                <a:cs typeface="+mn-cs"/>
              </a:rPr>
              <a:t>Colors</a:t>
            </a:r>
            <a:r>
              <a:rPr lang="en-US" sz="1200" kern="1200" baseline="0" dirty="0">
                <a:solidFill>
                  <a:schemeClr val="tx1"/>
                </a:solidFill>
                <a:latin typeface="+mn-lt"/>
                <a:ea typeface="+mn-ea"/>
                <a:cs typeface="+mn-cs"/>
              </a:rPr>
              <a:t> select </a:t>
            </a:r>
            <a:r>
              <a:rPr lang="en-US" sz="1200" b="1" kern="1200" baseline="0" dirty="0">
                <a:solidFill>
                  <a:schemeClr val="tx1"/>
                </a:solidFill>
                <a:latin typeface="+mn-lt"/>
                <a:ea typeface="+mn-ea"/>
                <a:cs typeface="+mn-cs"/>
              </a:rPr>
              <a:t>Black, Text 1, Lighter 50% </a:t>
            </a:r>
            <a:r>
              <a:rPr lang="en-US" sz="1200" b="0" baseline="0" dirty="0">
                <a:solidFill>
                  <a:schemeClr val="accent6"/>
                </a:solidFill>
                <a:latin typeface="+mn-lt"/>
              </a:rPr>
              <a:t>(second row, second option from the left). </a:t>
            </a:r>
            <a:endParaRPr lang="en-US" sz="800" dirty="0"/>
          </a:p>
          <a:p>
            <a:endParaRPr lang="en-US" sz="800" dirty="0"/>
          </a:p>
        </p:txBody>
      </p:sp>
      <p:sp>
        <p:nvSpPr>
          <p:cNvPr id="6" name="Slide Image Placeholder 5"/>
          <p:cNvSpPr>
            <a:spLocks noGrp="1" noRot="1" noChangeAspect="1"/>
          </p:cNvSpPr>
          <p:nvPr>
            <p:ph type="sldImg"/>
          </p:nvPr>
        </p:nvSpPr>
        <p:spPr>
          <a:xfrm>
            <a:off x="538163" y="503238"/>
            <a:ext cx="3146425" cy="2359025"/>
          </a:xfrm>
        </p:spPr>
      </p:sp>
    </p:spTree>
    <p:extLst>
      <p:ext uri="{BB962C8B-B14F-4D97-AF65-F5344CB8AC3E}">
        <p14:creationId xmlns:p14="http://schemas.microsoft.com/office/powerpoint/2010/main" val="1717448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04647F27-9C55-4B01-8E56-85E2CC10443B}" type="slidenum">
              <a:rPr lang="en-US" smtClean="0"/>
              <a:t>63</a:t>
            </a:fld>
            <a:endParaRPr lang="en-US"/>
          </a:p>
        </p:txBody>
      </p:sp>
    </p:spTree>
    <p:extLst>
      <p:ext uri="{BB962C8B-B14F-4D97-AF65-F5344CB8AC3E}">
        <p14:creationId xmlns:p14="http://schemas.microsoft.com/office/powerpoint/2010/main" val="2960209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sz="1200" b="1" dirty="0">
                    <a:solidFill>
                      <a:schemeClr val="accent1">
                        <a:lumMod val="75000"/>
                      </a:schemeClr>
                    </a:solidFill>
                  </a:rPr>
                  <a:t>Where :</a:t>
                </a:r>
                <a:br>
                  <a:rPr lang="en-US" sz="1200" b="1" dirty="0">
                    <a:solidFill>
                      <a:schemeClr val="accent1">
                        <a:lumMod val="75000"/>
                      </a:schemeClr>
                    </a:solidFill>
                  </a:rPr>
                </a:br>
                <a:endParaRPr lang="en-US" sz="1200" b="1" dirty="0">
                  <a:solidFill>
                    <a:schemeClr val="accent1">
                      <a:lumMod val="75000"/>
                    </a:schemeClr>
                  </a:solidFill>
                </a:endParaRPr>
              </a:p>
              <a:p>
                <a:pPr lvl="0"/>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𝜂</m:t>
                        </m:r>
                      </m:e>
                      <m:sub>
                        <m:r>
                          <a:rPr lang="en-US" sz="1200" i="1">
                            <a:latin typeface="Cambria Math" panose="02040503050406030204" pitchFamily="18" charset="0"/>
                          </a:rPr>
                          <m:t>𝑗𝑖</m:t>
                        </m:r>
                      </m:sub>
                    </m:sSub>
                  </m:oMath>
                </a14:m>
                <a:r>
                  <a:rPr lang="en-US" sz="1200" dirty="0"/>
                  <a:t> stand normalized central moments .</a:t>
                </a:r>
                <a:br>
                  <a:rPr lang="en-US" sz="1200" dirty="0"/>
                </a:br>
                <a:endParaRPr lang="en-US" sz="1200" dirty="0"/>
              </a:p>
              <a:p>
                <a:pPr lvl="0"/>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oMath>
                </a14:m>
                <a:r>
                  <a:rPr lang="en-US" sz="1200" dirty="0"/>
                  <a:t> is a mass of the image (or binary images,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oMath>
                </a14:m>
                <a:r>
                  <a:rPr lang="en-US" sz="1200" dirty="0"/>
                  <a:t>  is an area of the object).</a:t>
                </a:r>
                <a:br>
                  <a:rPr lang="en-US" sz="1200" dirty="0"/>
                </a:br>
                <a:endParaRPr lang="en-US" sz="1200" dirty="0"/>
              </a:p>
              <a:p>
                <a14:m>
                  <m:oMath xmlns:m="http://schemas.openxmlformats.org/officeDocument/2006/math">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10</m:t>
                            </m:r>
                          </m:sub>
                        </m:sSub>
                      </m:num>
                      <m:den>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den>
                    </m:f>
                  </m:oMath>
                </a14:m>
                <a:r>
                  <a:rPr lang="en-US" sz="1200" dirty="0"/>
                  <a:t>  and  </a:t>
                </a:r>
                <a14:m>
                  <m:oMath xmlns:m="http://schemas.openxmlformats.org/officeDocument/2006/math">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01</m:t>
                            </m:r>
                          </m:sub>
                        </m:sSub>
                      </m:num>
                      <m:den>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den>
                    </m:f>
                  </m:oMath>
                </a14:m>
                <a:r>
                  <a:rPr lang="en-US" sz="1200" dirty="0"/>
                  <a:t> define the centroid of the </a:t>
                </a:r>
                <a:r>
                  <a:rPr lang="en-US" sz="1200"/>
                  <a:t>image.</a:t>
                </a:r>
                <a:br>
                  <a:rPr lang="en-US" sz="1200"/>
                </a:br>
                <a:endParaRPr lang="en-US" sz="1200" dirty="0"/>
              </a:p>
              <a:p>
                <a:pPr lvl="0"/>
                <a:r>
                  <a:rPr lang="en-US" sz="1200" dirty="0"/>
                  <a:t>higher order moments  describe the ”distribution of mass” of the image </a:t>
                </a:r>
                <a:endParaRPr lang="en-US" dirty="0"/>
              </a:p>
            </p:txBody>
          </p:sp>
        </mc:Choice>
        <mc:Fallback xmlns="">
          <p:sp>
            <p:nvSpPr>
              <p:cNvPr id="3" name="Notes Placeholder 2"/>
              <p:cNvSpPr>
                <a:spLocks noGrp="1"/>
              </p:cNvSpPr>
              <p:nvPr>
                <p:ph type="body" idx="1"/>
              </p:nvPr>
            </p:nvSpPr>
            <p:spPr/>
            <p:txBody>
              <a:bodyPr/>
              <a:lstStyle/>
              <a:p>
                <a:pPr marL="0" indent="0">
                  <a:buNone/>
                </a:pPr>
                <a:r>
                  <a:rPr lang="en-US" sz="1200" b="1" dirty="0" smtClean="0">
                    <a:solidFill>
                      <a:schemeClr val="accent1">
                        <a:lumMod val="75000"/>
                      </a:schemeClr>
                    </a:solidFill>
                  </a:rPr>
                  <a:t>Where :</a:t>
                </a:r>
                <a:br>
                  <a:rPr lang="en-US" sz="1200" b="1" dirty="0" smtClean="0">
                    <a:solidFill>
                      <a:schemeClr val="accent1">
                        <a:lumMod val="75000"/>
                      </a:schemeClr>
                    </a:solidFill>
                  </a:rPr>
                </a:br>
                <a:endParaRPr lang="en-US" sz="1200" b="1" dirty="0" smtClean="0">
                  <a:solidFill>
                    <a:schemeClr val="accent1">
                      <a:lumMod val="75000"/>
                    </a:schemeClr>
                  </a:solidFill>
                </a:endParaRPr>
              </a:p>
              <a:p>
                <a:pPr lvl="0"/>
                <a:r>
                  <a:rPr lang="en-US" sz="1200" i="0">
                    <a:latin typeface="Cambria Math" panose="02040503050406030204" pitchFamily="18" charset="0"/>
                  </a:rPr>
                  <a:t>𝜂_𝑗𝑖</a:t>
                </a:r>
                <a:r>
                  <a:rPr lang="en-US" sz="1200" dirty="0"/>
                  <a:t> stand normalized central moments </a:t>
                </a:r>
                <a:r>
                  <a:rPr lang="en-US" sz="1200" dirty="0" smtClean="0"/>
                  <a:t>.</a:t>
                </a:r>
                <a:br>
                  <a:rPr lang="en-US" sz="1200" dirty="0" smtClean="0"/>
                </a:br>
                <a:endParaRPr lang="en-US" sz="1200" dirty="0"/>
              </a:p>
              <a:p>
                <a:pPr lvl="0"/>
                <a:r>
                  <a:rPr lang="en-US" sz="1200" i="0">
                    <a:latin typeface="Cambria Math" panose="02040503050406030204" pitchFamily="18" charset="0"/>
                  </a:rPr>
                  <a:t>𝑚_00</a:t>
                </a:r>
                <a:r>
                  <a:rPr lang="en-US" sz="1200" dirty="0"/>
                  <a:t> is a mass of the image (or binary images, </a:t>
                </a:r>
                <a:r>
                  <a:rPr lang="en-US" sz="1200" i="0">
                    <a:latin typeface="Cambria Math" panose="02040503050406030204" pitchFamily="18" charset="0"/>
                  </a:rPr>
                  <a:t>𝑚_00</a:t>
                </a:r>
                <a:r>
                  <a:rPr lang="en-US" sz="1200" dirty="0"/>
                  <a:t>  is an area of the object</a:t>
                </a:r>
                <a:r>
                  <a:rPr lang="en-US" sz="1200" dirty="0" smtClean="0"/>
                  <a:t>).</a:t>
                </a:r>
                <a:br>
                  <a:rPr lang="en-US" sz="1200" dirty="0" smtClean="0"/>
                </a:br>
                <a:endParaRPr lang="en-US" sz="1200" dirty="0"/>
              </a:p>
              <a:p>
                <a:r>
                  <a:rPr lang="en-US" sz="1200" i="0">
                    <a:latin typeface="Cambria Math" panose="02040503050406030204" pitchFamily="18" charset="0"/>
                  </a:rPr>
                  <a:t>𝑚_10/𝑚_00 </a:t>
                </a:r>
                <a:r>
                  <a:rPr lang="en-US" sz="1200" dirty="0"/>
                  <a:t>  and  </a:t>
                </a:r>
                <a:r>
                  <a:rPr lang="en-US" sz="1200" i="0">
                    <a:latin typeface="Cambria Math" panose="02040503050406030204" pitchFamily="18" charset="0"/>
                  </a:rPr>
                  <a:t>𝑚_01/𝑚_00 </a:t>
                </a:r>
                <a:r>
                  <a:rPr lang="en-US" sz="1200" dirty="0"/>
                  <a:t> define the centroid of the </a:t>
                </a:r>
                <a:r>
                  <a:rPr lang="en-US" sz="1200"/>
                  <a:t>image</a:t>
                </a:r>
                <a:r>
                  <a:rPr lang="en-US" sz="1200" smtClean="0"/>
                  <a:t>.</a:t>
                </a:r>
                <a:br>
                  <a:rPr lang="en-US" sz="1200" smtClean="0"/>
                </a:br>
                <a:endParaRPr lang="en-US" sz="1200" dirty="0"/>
              </a:p>
              <a:p>
                <a:pPr lvl="0"/>
                <a:r>
                  <a:rPr lang="en-US" sz="1200" dirty="0"/>
                  <a:t>higher order moments  describe the ”distribution of mass” of the image </a:t>
                </a:r>
                <a:endParaRPr lang="en-US" dirty="0"/>
              </a:p>
            </p:txBody>
          </p:sp>
        </mc:Fallback>
      </mc:AlternateContent>
      <p:sp>
        <p:nvSpPr>
          <p:cNvPr id="4" name="Slide Number Placeholder 3"/>
          <p:cNvSpPr>
            <a:spLocks noGrp="1"/>
          </p:cNvSpPr>
          <p:nvPr>
            <p:ph type="sldNum" sz="quarter" idx="10"/>
          </p:nvPr>
        </p:nvSpPr>
        <p:spPr/>
        <p:txBody>
          <a:bodyPr/>
          <a:lstStyle/>
          <a:p>
            <a:fld id="{04647F27-9C55-4B01-8E56-85E2CC10443B}" type="slidenum">
              <a:rPr lang="en-US" smtClean="0"/>
              <a:t>64</a:t>
            </a:fld>
            <a:endParaRPr lang="en-US"/>
          </a:p>
        </p:txBody>
      </p:sp>
    </p:spTree>
    <p:extLst>
      <p:ext uri="{BB962C8B-B14F-4D97-AF65-F5344CB8AC3E}">
        <p14:creationId xmlns:p14="http://schemas.microsoft.com/office/powerpoint/2010/main" val="2060600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indent="0">
                  <a:buNone/>
                </a:pPr>
                <a:r>
                  <a:rPr lang="en-US" sz="1200" b="1" dirty="0">
                    <a:solidFill>
                      <a:schemeClr val="accent1">
                        <a:lumMod val="75000"/>
                      </a:schemeClr>
                    </a:solidFill>
                  </a:rPr>
                  <a:t>Where :</a:t>
                </a:r>
                <a:br>
                  <a:rPr lang="en-US" sz="1200" b="1" dirty="0">
                    <a:solidFill>
                      <a:schemeClr val="accent1">
                        <a:lumMod val="75000"/>
                      </a:schemeClr>
                    </a:solidFill>
                  </a:rPr>
                </a:br>
                <a:endParaRPr lang="en-US" sz="1200" b="1" dirty="0">
                  <a:solidFill>
                    <a:schemeClr val="accent1">
                      <a:lumMod val="75000"/>
                    </a:schemeClr>
                  </a:solidFill>
                </a:endParaRPr>
              </a:p>
              <a:p>
                <a:pPr lvl="0"/>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𝜂</m:t>
                        </m:r>
                      </m:e>
                      <m:sub>
                        <m:r>
                          <a:rPr lang="en-US" sz="1200" i="1">
                            <a:latin typeface="Cambria Math" panose="02040503050406030204" pitchFamily="18" charset="0"/>
                          </a:rPr>
                          <m:t>𝑗𝑖</m:t>
                        </m:r>
                      </m:sub>
                    </m:sSub>
                  </m:oMath>
                </a14:m>
                <a:r>
                  <a:rPr lang="en-US" sz="1200" dirty="0"/>
                  <a:t> stand normalized central moments .</a:t>
                </a:r>
                <a:br>
                  <a:rPr lang="en-US" sz="1200" dirty="0"/>
                </a:br>
                <a:endParaRPr lang="en-US" sz="1200" dirty="0"/>
              </a:p>
              <a:p>
                <a:pPr lvl="0"/>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oMath>
                </a14:m>
                <a:r>
                  <a:rPr lang="en-US" sz="1200" dirty="0"/>
                  <a:t> is a mass of the image (or binary images,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oMath>
                </a14:m>
                <a:r>
                  <a:rPr lang="en-US" sz="1200" dirty="0"/>
                  <a:t>  is an area of the object).</a:t>
                </a:r>
                <a:br>
                  <a:rPr lang="en-US" sz="1200" dirty="0"/>
                </a:br>
                <a:endParaRPr lang="en-US" sz="1200" dirty="0"/>
              </a:p>
              <a:p>
                <a14:m>
                  <m:oMath xmlns:m="http://schemas.openxmlformats.org/officeDocument/2006/math">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10</m:t>
                            </m:r>
                          </m:sub>
                        </m:sSub>
                      </m:num>
                      <m:den>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den>
                    </m:f>
                  </m:oMath>
                </a14:m>
                <a:r>
                  <a:rPr lang="en-US" sz="1200" dirty="0"/>
                  <a:t>  and  </a:t>
                </a:r>
                <a14:m>
                  <m:oMath xmlns:m="http://schemas.openxmlformats.org/officeDocument/2006/math">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01</m:t>
                            </m:r>
                          </m:sub>
                        </m:sSub>
                      </m:num>
                      <m:den>
                        <m:sSub>
                          <m:sSubPr>
                            <m:ctrlPr>
                              <a:rPr lang="en-US" sz="1200" i="1">
                                <a:latin typeface="Cambria Math" panose="02040503050406030204" pitchFamily="18" charset="0"/>
                              </a:rPr>
                            </m:ctrlPr>
                          </m:sSubPr>
                          <m:e>
                            <m:r>
                              <a:rPr lang="en-US" sz="1200" i="1">
                                <a:latin typeface="Cambria Math" panose="02040503050406030204" pitchFamily="18" charset="0"/>
                              </a:rPr>
                              <m:t>𝑚</m:t>
                            </m:r>
                          </m:e>
                          <m:sub>
                            <m:r>
                              <a:rPr lang="en-US" sz="1200" i="1">
                                <a:latin typeface="Cambria Math" panose="02040503050406030204" pitchFamily="18" charset="0"/>
                              </a:rPr>
                              <m:t>00</m:t>
                            </m:r>
                          </m:sub>
                        </m:sSub>
                      </m:den>
                    </m:f>
                  </m:oMath>
                </a14:m>
                <a:r>
                  <a:rPr lang="en-US" sz="1200" dirty="0"/>
                  <a:t> define the centroid of the </a:t>
                </a:r>
                <a:r>
                  <a:rPr lang="en-US" sz="1200"/>
                  <a:t>image.</a:t>
                </a:r>
                <a:br>
                  <a:rPr lang="en-US" sz="1200"/>
                </a:br>
                <a:endParaRPr lang="en-US" sz="1200" dirty="0"/>
              </a:p>
              <a:p>
                <a:pPr lvl="0"/>
                <a:r>
                  <a:rPr lang="en-US" sz="1200" dirty="0"/>
                  <a:t>higher order moments  describe the ”distribution of mass” of the image </a:t>
                </a:r>
                <a:endParaRPr lang="en-US" dirty="0"/>
              </a:p>
            </p:txBody>
          </p:sp>
        </mc:Choice>
        <mc:Fallback xmlns="">
          <p:sp>
            <p:nvSpPr>
              <p:cNvPr id="3" name="Notes Placeholder 2"/>
              <p:cNvSpPr>
                <a:spLocks noGrp="1"/>
              </p:cNvSpPr>
              <p:nvPr>
                <p:ph type="body" idx="1"/>
              </p:nvPr>
            </p:nvSpPr>
            <p:spPr/>
            <p:txBody>
              <a:bodyPr/>
              <a:lstStyle/>
              <a:p>
                <a:pPr marL="0" indent="0">
                  <a:buNone/>
                </a:pPr>
                <a:r>
                  <a:rPr lang="en-US" sz="1200" b="1" dirty="0" smtClean="0">
                    <a:solidFill>
                      <a:schemeClr val="accent1">
                        <a:lumMod val="75000"/>
                      </a:schemeClr>
                    </a:solidFill>
                  </a:rPr>
                  <a:t>Where :</a:t>
                </a:r>
                <a:br>
                  <a:rPr lang="en-US" sz="1200" b="1" dirty="0" smtClean="0">
                    <a:solidFill>
                      <a:schemeClr val="accent1">
                        <a:lumMod val="75000"/>
                      </a:schemeClr>
                    </a:solidFill>
                  </a:rPr>
                </a:br>
                <a:endParaRPr lang="en-US" sz="1200" b="1" dirty="0" smtClean="0">
                  <a:solidFill>
                    <a:schemeClr val="accent1">
                      <a:lumMod val="75000"/>
                    </a:schemeClr>
                  </a:solidFill>
                </a:endParaRPr>
              </a:p>
              <a:p>
                <a:pPr lvl="0"/>
                <a:r>
                  <a:rPr lang="en-US" sz="1200" i="0">
                    <a:latin typeface="Cambria Math" panose="02040503050406030204" pitchFamily="18" charset="0"/>
                  </a:rPr>
                  <a:t>𝜂_𝑗𝑖</a:t>
                </a:r>
                <a:r>
                  <a:rPr lang="en-US" sz="1200" dirty="0"/>
                  <a:t> stand normalized central moments </a:t>
                </a:r>
                <a:r>
                  <a:rPr lang="en-US" sz="1200" dirty="0" smtClean="0"/>
                  <a:t>.</a:t>
                </a:r>
                <a:br>
                  <a:rPr lang="en-US" sz="1200" dirty="0" smtClean="0"/>
                </a:br>
                <a:endParaRPr lang="en-US" sz="1200" dirty="0"/>
              </a:p>
              <a:p>
                <a:pPr lvl="0"/>
                <a:r>
                  <a:rPr lang="en-US" sz="1200" i="0">
                    <a:latin typeface="Cambria Math" panose="02040503050406030204" pitchFamily="18" charset="0"/>
                  </a:rPr>
                  <a:t>𝑚_00</a:t>
                </a:r>
                <a:r>
                  <a:rPr lang="en-US" sz="1200" dirty="0"/>
                  <a:t> is a mass of the image (or binary images, </a:t>
                </a:r>
                <a:r>
                  <a:rPr lang="en-US" sz="1200" i="0">
                    <a:latin typeface="Cambria Math" panose="02040503050406030204" pitchFamily="18" charset="0"/>
                  </a:rPr>
                  <a:t>𝑚_00</a:t>
                </a:r>
                <a:r>
                  <a:rPr lang="en-US" sz="1200" dirty="0"/>
                  <a:t>  is an area of the object</a:t>
                </a:r>
                <a:r>
                  <a:rPr lang="en-US" sz="1200" dirty="0" smtClean="0"/>
                  <a:t>).</a:t>
                </a:r>
                <a:br>
                  <a:rPr lang="en-US" sz="1200" dirty="0" smtClean="0"/>
                </a:br>
                <a:endParaRPr lang="en-US" sz="1200" dirty="0"/>
              </a:p>
              <a:p>
                <a:r>
                  <a:rPr lang="en-US" sz="1200" i="0">
                    <a:latin typeface="Cambria Math" panose="02040503050406030204" pitchFamily="18" charset="0"/>
                  </a:rPr>
                  <a:t>𝑚_10/𝑚_00 </a:t>
                </a:r>
                <a:r>
                  <a:rPr lang="en-US" sz="1200" dirty="0"/>
                  <a:t>  and  </a:t>
                </a:r>
                <a:r>
                  <a:rPr lang="en-US" sz="1200" i="0">
                    <a:latin typeface="Cambria Math" panose="02040503050406030204" pitchFamily="18" charset="0"/>
                  </a:rPr>
                  <a:t>𝑚_01/𝑚_00 </a:t>
                </a:r>
                <a:r>
                  <a:rPr lang="en-US" sz="1200" dirty="0"/>
                  <a:t> define the centroid of the </a:t>
                </a:r>
                <a:r>
                  <a:rPr lang="en-US" sz="1200"/>
                  <a:t>image</a:t>
                </a:r>
                <a:r>
                  <a:rPr lang="en-US" sz="1200" smtClean="0"/>
                  <a:t>.</a:t>
                </a:r>
                <a:br>
                  <a:rPr lang="en-US" sz="1200" smtClean="0"/>
                </a:br>
                <a:endParaRPr lang="en-US" sz="1200" dirty="0"/>
              </a:p>
              <a:p>
                <a:pPr lvl="0"/>
                <a:r>
                  <a:rPr lang="en-US" sz="1200" dirty="0"/>
                  <a:t>higher order moments  describe the ”distribution of mass” of the image </a:t>
                </a:r>
                <a:endParaRPr lang="en-US" dirty="0"/>
              </a:p>
            </p:txBody>
          </p:sp>
        </mc:Fallback>
      </mc:AlternateContent>
      <p:sp>
        <p:nvSpPr>
          <p:cNvPr id="4" name="Slide Number Placeholder 3"/>
          <p:cNvSpPr>
            <a:spLocks noGrp="1"/>
          </p:cNvSpPr>
          <p:nvPr>
            <p:ph type="sldNum" sz="quarter" idx="10"/>
          </p:nvPr>
        </p:nvSpPr>
        <p:spPr/>
        <p:txBody>
          <a:bodyPr/>
          <a:lstStyle/>
          <a:p>
            <a:fld id="{04647F27-9C55-4B01-8E56-85E2CC10443B}" type="slidenum">
              <a:rPr lang="en-US" smtClean="0"/>
              <a:t>65</a:t>
            </a:fld>
            <a:endParaRPr lang="en-US"/>
          </a:p>
        </p:txBody>
      </p:sp>
    </p:spTree>
    <p:extLst>
      <p:ext uri="{BB962C8B-B14F-4D97-AF65-F5344CB8AC3E}">
        <p14:creationId xmlns:p14="http://schemas.microsoft.com/office/powerpoint/2010/main" val="2841120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altLang="en-US" dirty="0"/>
              <a:t>PCA gives a high compression rate</a:t>
            </a:r>
          </a:p>
          <a:p>
            <a:pPr marL="171450" indent="-171450">
              <a:buFont typeface="Arial" panose="020B0604020202020204" pitchFamily="34" charset="0"/>
              <a:buChar char="•"/>
            </a:pPr>
            <a:r>
              <a:rPr lang="en-CA" altLang="en-US" dirty="0"/>
              <a:t>Performance is good when noise is present</a:t>
            </a:r>
          </a:p>
          <a:p>
            <a:pPr marL="171450" indent="-171450">
              <a:buFont typeface="Arial" panose="020B0604020202020204" pitchFamily="34" charset="0"/>
              <a:buChar char="•"/>
            </a:pPr>
            <a:r>
              <a:rPr lang="en-CA" altLang="en-US" dirty="0"/>
              <a:t>Performance is very bad if scale of image is changed</a:t>
            </a:r>
          </a:p>
          <a:p>
            <a:endParaRPr lang="ar-EG" dirty="0"/>
          </a:p>
        </p:txBody>
      </p:sp>
      <p:sp>
        <p:nvSpPr>
          <p:cNvPr id="4" name="Slide Number Placeholder 3"/>
          <p:cNvSpPr>
            <a:spLocks noGrp="1"/>
          </p:cNvSpPr>
          <p:nvPr>
            <p:ph type="sldNum" sz="quarter" idx="10"/>
          </p:nvPr>
        </p:nvSpPr>
        <p:spPr/>
        <p:txBody>
          <a:bodyPr/>
          <a:lstStyle/>
          <a:p>
            <a:fld id="{04647F27-9C55-4B01-8E56-85E2CC10443B}" type="slidenum">
              <a:rPr lang="en-US" smtClean="0"/>
              <a:t>81</a:t>
            </a:fld>
            <a:endParaRPr lang="en-US"/>
          </a:p>
        </p:txBody>
      </p:sp>
    </p:spTree>
    <p:extLst>
      <p:ext uri="{BB962C8B-B14F-4D97-AF65-F5344CB8AC3E}">
        <p14:creationId xmlns:p14="http://schemas.microsoft.com/office/powerpoint/2010/main" val="912472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ar-EG"/>
          </a:p>
        </p:txBody>
      </p:sp>
      <p:sp>
        <p:nvSpPr>
          <p:cNvPr id="4" name="Slide Number Placeholder 3"/>
          <p:cNvSpPr>
            <a:spLocks noGrp="1"/>
          </p:cNvSpPr>
          <p:nvPr>
            <p:ph type="sldNum" sz="quarter" idx="10"/>
          </p:nvPr>
        </p:nvSpPr>
        <p:spPr/>
        <p:txBody>
          <a:bodyPr/>
          <a:lstStyle/>
          <a:p>
            <a:fld id="{04647F27-9C55-4B01-8E56-85E2CC10443B}" type="slidenum">
              <a:rPr lang="en-US" smtClean="0"/>
              <a:t>84</a:t>
            </a:fld>
            <a:endParaRPr lang="en-US"/>
          </a:p>
        </p:txBody>
      </p:sp>
    </p:spTree>
    <p:extLst>
      <p:ext uri="{BB962C8B-B14F-4D97-AF65-F5344CB8AC3E}">
        <p14:creationId xmlns:p14="http://schemas.microsoft.com/office/powerpoint/2010/main" val="1095360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647F27-9C55-4B01-8E56-85E2CC10443B}" type="slidenum">
              <a:rPr lang="en-US" smtClean="0"/>
              <a:t>3</a:t>
            </a:fld>
            <a:endParaRPr lang="en-US"/>
          </a:p>
        </p:txBody>
      </p:sp>
    </p:spTree>
    <p:extLst>
      <p:ext uri="{BB962C8B-B14F-4D97-AF65-F5344CB8AC3E}">
        <p14:creationId xmlns:p14="http://schemas.microsoft.com/office/powerpoint/2010/main" val="1416342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ar-EG"/>
          </a:p>
        </p:txBody>
      </p:sp>
      <p:sp>
        <p:nvSpPr>
          <p:cNvPr id="4" name="Slide Number Placeholder 3"/>
          <p:cNvSpPr>
            <a:spLocks noGrp="1"/>
          </p:cNvSpPr>
          <p:nvPr>
            <p:ph type="sldNum" sz="quarter" idx="10"/>
          </p:nvPr>
        </p:nvSpPr>
        <p:spPr/>
        <p:txBody>
          <a:bodyPr/>
          <a:lstStyle/>
          <a:p>
            <a:fld id="{04647F27-9C55-4B01-8E56-85E2CC10443B}" type="slidenum">
              <a:rPr lang="en-US" smtClean="0"/>
              <a:t>13</a:t>
            </a:fld>
            <a:endParaRPr lang="en-US"/>
          </a:p>
        </p:txBody>
      </p:sp>
    </p:spTree>
    <p:extLst>
      <p:ext uri="{BB962C8B-B14F-4D97-AF65-F5344CB8AC3E}">
        <p14:creationId xmlns:p14="http://schemas.microsoft.com/office/powerpoint/2010/main" val="2914167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Other detections</a:t>
            </a:r>
            <a:r>
              <a:rPr lang="en-US" baseline="0" dirty="0"/>
              <a:t> :</a:t>
            </a:r>
            <a:br>
              <a:rPr lang="en-US" baseline="0" dirty="0"/>
            </a:br>
            <a:r>
              <a:rPr lang="en-US" baseline="0" dirty="0"/>
              <a:t>- corner detection</a:t>
            </a:r>
            <a:br>
              <a:rPr lang="en-US" baseline="0" dirty="0"/>
            </a:br>
            <a:r>
              <a:rPr lang="en-US" baseline="0" dirty="0"/>
              <a:t>- color detection</a:t>
            </a:r>
          </a:p>
          <a:p>
            <a:r>
              <a:rPr lang="en-US" baseline="0"/>
              <a:t>- </a:t>
            </a:r>
          </a:p>
        </p:txBody>
      </p:sp>
      <p:sp>
        <p:nvSpPr>
          <p:cNvPr id="4" name="Slide Number Placeholder 3"/>
          <p:cNvSpPr>
            <a:spLocks noGrp="1"/>
          </p:cNvSpPr>
          <p:nvPr>
            <p:ph type="sldNum" sz="quarter" idx="10"/>
          </p:nvPr>
        </p:nvSpPr>
        <p:spPr/>
        <p:txBody>
          <a:bodyPr/>
          <a:lstStyle/>
          <a:p>
            <a:fld id="{04647F27-9C55-4B01-8E56-85E2CC10443B}" type="slidenum">
              <a:rPr lang="en-US" smtClean="0"/>
              <a:t>14</a:t>
            </a:fld>
            <a:endParaRPr lang="en-US"/>
          </a:p>
        </p:txBody>
      </p:sp>
    </p:spTree>
    <p:extLst>
      <p:ext uri="{BB962C8B-B14F-4D97-AF65-F5344CB8AC3E}">
        <p14:creationId xmlns:p14="http://schemas.microsoft.com/office/powerpoint/2010/main" val="3651018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 Smoothing – blurring </a:t>
            </a:r>
          </a:p>
          <a:p>
            <a:r>
              <a:rPr lang="en-US" dirty="0"/>
              <a:t>- Gaussian filtering is done by convolving each point in the input array with a </a:t>
            </a:r>
            <a:r>
              <a:rPr lang="en-US" i="1" dirty="0"/>
              <a:t>Gaussian kernel</a:t>
            </a:r>
            <a:r>
              <a:rPr lang="en-US" dirty="0"/>
              <a:t> and then summing them all to produce the output array.</a:t>
            </a:r>
          </a:p>
          <a:p>
            <a:r>
              <a:rPr lang="en-US" dirty="0"/>
              <a:t>- Gaussian blurring is highly effective in removing noise from the image.</a:t>
            </a:r>
          </a:p>
        </p:txBody>
      </p:sp>
      <p:sp>
        <p:nvSpPr>
          <p:cNvPr id="4" name="Slide Number Placeholder 3"/>
          <p:cNvSpPr>
            <a:spLocks noGrp="1"/>
          </p:cNvSpPr>
          <p:nvPr>
            <p:ph type="sldNum" sz="quarter" idx="10"/>
          </p:nvPr>
        </p:nvSpPr>
        <p:spPr/>
        <p:txBody>
          <a:bodyPr/>
          <a:lstStyle/>
          <a:p>
            <a:fld id="{04647F27-9C55-4B01-8E56-85E2CC10443B}" type="slidenum">
              <a:rPr lang="en-US" smtClean="0"/>
              <a:t>16</a:t>
            </a:fld>
            <a:endParaRPr lang="en-US"/>
          </a:p>
        </p:txBody>
      </p:sp>
    </p:spTree>
    <p:extLst>
      <p:ext uri="{BB962C8B-B14F-4D97-AF65-F5344CB8AC3E}">
        <p14:creationId xmlns:p14="http://schemas.microsoft.com/office/powerpoint/2010/main" val="2446992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171450" indent="-171450">
              <a:buFontTx/>
              <a:buChar char="-"/>
            </a:pPr>
            <a:r>
              <a:rPr lang="en-US" dirty="0"/>
              <a:t>Sobel operator uses two 3×3 kernels which are </a:t>
            </a:r>
            <a:r>
              <a:rPr lang="en-US" dirty="0">
                <a:hlinkClick r:id="rId3" tooltip="Kernel (image processing)"/>
              </a:rPr>
              <a:t>convolved</a:t>
            </a:r>
            <a:r>
              <a:rPr lang="en-US" dirty="0"/>
              <a:t> with the original image to calculate approximations of the </a:t>
            </a:r>
            <a:r>
              <a:rPr lang="en-US" dirty="0">
                <a:hlinkClick r:id="rId4" tooltip="Image Derivatives"/>
              </a:rPr>
              <a:t>derivatives</a:t>
            </a:r>
            <a:r>
              <a:rPr lang="en-US" dirty="0"/>
              <a:t> .</a:t>
            </a:r>
          </a:p>
          <a:p>
            <a:pPr marL="171450" indent="-171450">
              <a:buFontTx/>
              <a:buChar char="-"/>
            </a:pPr>
            <a:r>
              <a:rPr lang="en-US" dirty="0"/>
              <a:t>Other</a:t>
            </a:r>
            <a:r>
              <a:rPr lang="en-US" baseline="0" dirty="0"/>
              <a:t> filters than </a:t>
            </a:r>
            <a:r>
              <a:rPr lang="en-US" baseline="0" dirty="0" err="1"/>
              <a:t>sobel</a:t>
            </a:r>
            <a:r>
              <a:rPr lang="en-US" baseline="0" dirty="0"/>
              <a:t> uses another kernels</a:t>
            </a:r>
          </a:p>
          <a:p>
            <a:pPr marL="171450" indent="-171450">
              <a:buFontTx/>
              <a:buChar char="-"/>
            </a:pPr>
            <a:r>
              <a:rPr lang="en-US" baseline="0" dirty="0"/>
              <a:t> </a:t>
            </a:r>
            <a:r>
              <a:rPr lang="en-US" baseline="0" dirty="0" err="1"/>
              <a:t>sobel</a:t>
            </a:r>
            <a:r>
              <a:rPr lang="en-US" baseline="0" dirty="0"/>
              <a:t> is better because of the high weight central </a:t>
            </a:r>
            <a:endParaRPr lang="en-US" dirty="0"/>
          </a:p>
        </p:txBody>
      </p:sp>
      <p:sp>
        <p:nvSpPr>
          <p:cNvPr id="4" name="Slide Number Placeholder 3"/>
          <p:cNvSpPr>
            <a:spLocks noGrp="1"/>
          </p:cNvSpPr>
          <p:nvPr>
            <p:ph type="sldNum" sz="quarter" idx="10"/>
          </p:nvPr>
        </p:nvSpPr>
        <p:spPr/>
        <p:txBody>
          <a:bodyPr/>
          <a:lstStyle/>
          <a:p>
            <a:fld id="{04647F27-9C55-4B01-8E56-85E2CC10443B}" type="slidenum">
              <a:rPr lang="en-US" smtClean="0"/>
              <a:t>17</a:t>
            </a:fld>
            <a:endParaRPr lang="en-US"/>
          </a:p>
        </p:txBody>
      </p:sp>
    </p:spTree>
    <p:extLst>
      <p:ext uri="{BB962C8B-B14F-4D97-AF65-F5344CB8AC3E}">
        <p14:creationId xmlns:p14="http://schemas.microsoft.com/office/powerpoint/2010/main" val="610011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indent="0">
              <a:buFontTx/>
              <a:buNone/>
            </a:pPr>
            <a:r>
              <a:rPr lang="en-US" dirty="0"/>
              <a:t>Dark side is high value</a:t>
            </a:r>
          </a:p>
        </p:txBody>
      </p:sp>
      <p:sp>
        <p:nvSpPr>
          <p:cNvPr id="4" name="Slide Number Placeholder 3"/>
          <p:cNvSpPr>
            <a:spLocks noGrp="1"/>
          </p:cNvSpPr>
          <p:nvPr>
            <p:ph type="sldNum" sz="quarter" idx="10"/>
          </p:nvPr>
        </p:nvSpPr>
        <p:spPr/>
        <p:txBody>
          <a:bodyPr/>
          <a:lstStyle/>
          <a:p>
            <a:fld id="{04647F27-9C55-4B01-8E56-85E2CC10443B}" type="slidenum">
              <a:rPr lang="en-US" smtClean="0"/>
              <a:t>18</a:t>
            </a:fld>
            <a:endParaRPr lang="en-US"/>
          </a:p>
        </p:txBody>
      </p:sp>
    </p:spTree>
    <p:extLst>
      <p:ext uri="{BB962C8B-B14F-4D97-AF65-F5344CB8AC3E}">
        <p14:creationId xmlns:p14="http://schemas.microsoft.com/office/powerpoint/2010/main" val="4085791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B8D2D6E5-8B9D-4C35-A9AC-F7DC0C4CC8B0}" type="slidenum">
              <a:rPr lang="ar-EG" smtClean="0"/>
              <a:t>19</a:t>
            </a:fld>
            <a:endParaRPr lang="ar-EG"/>
          </a:p>
        </p:txBody>
      </p:sp>
    </p:spTree>
    <p:extLst>
      <p:ext uri="{BB962C8B-B14F-4D97-AF65-F5344CB8AC3E}">
        <p14:creationId xmlns:p14="http://schemas.microsoft.com/office/powerpoint/2010/main" val="3088069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1"/>
            <a:ext cx="9144000" cy="6860799"/>
            <a:chOff x="0" y="0"/>
            <a:chExt cx="9144000" cy="6860799"/>
          </a:xfrm>
        </p:grpSpPr>
        <p:sp>
          <p:nvSpPr>
            <p:cNvPr id="8" name="Rectangle 7"/>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3" y="2222627"/>
            <a:ext cx="5917679" cy="2554983"/>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bwMode="gray">
          <a:xfrm>
            <a:off x="866443"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76939" y="1828801"/>
            <a:ext cx="990599" cy="228659"/>
          </a:xfrm>
        </p:spPr>
        <p:txBody>
          <a:bodyPr/>
          <a:lstStyle>
            <a:lvl1pPr algn="l">
              <a:defRPr b="0" i="0">
                <a:solidFill>
                  <a:schemeClr val="bg1"/>
                </a:solidFill>
              </a:defRPr>
            </a:lvl1pPr>
          </a:lstStyle>
          <a:p>
            <a:fld id="{765F53E0-B836-40FC-BF24-D10FC1FCBFED}" type="datetime1">
              <a:rPr lang="en-US" smtClean="0"/>
              <a:t>6/25/2024</a:t>
            </a:fld>
            <a:endParaRPr lang="en-US"/>
          </a:p>
        </p:txBody>
      </p:sp>
      <p:sp>
        <p:nvSpPr>
          <p:cNvPr id="5" name="Footer Placeholder 4"/>
          <p:cNvSpPr>
            <a:spLocks noGrp="1"/>
          </p:cNvSpPr>
          <p:nvPr>
            <p:ph type="ftr" sz="quarter" idx="11"/>
          </p:nvPr>
        </p:nvSpPr>
        <p:spPr bwMode="gray">
          <a:xfrm rot="5400000">
            <a:off x="6236212" y="3264411"/>
            <a:ext cx="3859795" cy="228659"/>
          </a:xfrm>
        </p:spPr>
        <p:txBody>
          <a:bodyPr/>
          <a:lstStyle>
            <a:lvl1pPr>
              <a:defRPr b="0" i="0">
                <a:solidFill>
                  <a:schemeClr val="bg1"/>
                </a:solidFill>
              </a:defRPr>
            </a:lvl1pPr>
          </a:lstStyle>
          <a:p>
            <a:r>
              <a:rPr lang="en-US"/>
              <a:t>PSC Graduation Project 2016</a:t>
            </a:r>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5"/>
          <p:cNvSpPr>
            <a:spLocks noGrp="1"/>
          </p:cNvSpPr>
          <p:nvPr>
            <p:ph type="sldNum" sz="quarter" idx="4"/>
          </p:nvPr>
        </p:nvSpPr>
        <p:spPr>
          <a:xfrm>
            <a:off x="7678617" y="295734"/>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25B04DD-A8C9-4A3F-82F1-6F46E482E49F}" type="slidenum">
              <a:rPr lang="en-US" smtClean="0"/>
              <a:t>‹#›</a:t>
            </a:fld>
            <a:endParaRPr lang="en-US"/>
          </a:p>
        </p:txBody>
      </p:sp>
    </p:spTree>
    <p:extLst>
      <p:ext uri="{BB962C8B-B14F-4D97-AF65-F5344CB8AC3E}">
        <p14:creationId xmlns:p14="http://schemas.microsoft.com/office/powerpoint/2010/main" val="429069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1"/>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5"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5"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C7B630-F9DC-4B40-8B1D-DB468CDE1216}" type="datetime1">
              <a:rPr lang="en-US" smtClean="0"/>
              <a:t>6/25/2024</a:t>
            </a:fld>
            <a:endParaRPr lang="en-US"/>
          </a:p>
        </p:txBody>
      </p:sp>
      <p:sp>
        <p:nvSpPr>
          <p:cNvPr id="6" name="Footer Placeholder 5"/>
          <p:cNvSpPr>
            <a:spLocks noGrp="1"/>
          </p:cNvSpPr>
          <p:nvPr>
            <p:ph type="ftr" sz="quarter" idx="11"/>
          </p:nvPr>
        </p:nvSpPr>
        <p:spPr/>
        <p:txBody>
          <a:bodyPr/>
          <a:lstStyle/>
          <a:p>
            <a:r>
              <a:rPr lang="en-US"/>
              <a:t>PSC Graduation Project 2016</a:t>
            </a:r>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397486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1"/>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nchor="ct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2" y="3488023"/>
            <a:ext cx="6422005" cy="2536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9CF2CE9-BED3-41E6-B753-E58580ECADAD}" type="datetime1">
              <a:rPr lang="en-US" smtClean="0"/>
              <a:t>6/25/2024</a:t>
            </a:fld>
            <a:endParaRPr lang="en-US"/>
          </a:p>
        </p:txBody>
      </p:sp>
      <p:sp>
        <p:nvSpPr>
          <p:cNvPr id="5" name="Footer Placeholder 4"/>
          <p:cNvSpPr>
            <a:spLocks noGrp="1"/>
          </p:cNvSpPr>
          <p:nvPr>
            <p:ph type="ftr" sz="quarter" idx="11"/>
          </p:nvPr>
        </p:nvSpPr>
        <p:spPr/>
        <p:txBody>
          <a:bodyPr/>
          <a:lstStyle/>
          <a:p>
            <a:r>
              <a:rPr lang="en-US"/>
              <a:t>PSC Graduation Project 2016</a:t>
            </a:r>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3476067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1"/>
            <a:ext cx="9144000" cy="6860799"/>
            <a:chOff x="0" y="0"/>
            <a:chExt cx="9144000" cy="6860799"/>
          </a:xfrm>
        </p:grpSpPr>
        <p:sp>
          <p:nvSpPr>
            <p:cNvPr id="14" name="Rectangle 13"/>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12" name="TextBox 11"/>
          <p:cNvSpPr txBox="1"/>
          <p:nvPr/>
        </p:nvSpPr>
        <p:spPr bwMode="gray">
          <a:xfrm>
            <a:off x="7033422" y="2898650"/>
            <a:ext cx="660550"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bwMode="gray">
          <a:xfrm>
            <a:off x="651685" y="589771"/>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60" y="903421"/>
            <a:ext cx="6160385" cy="2895658"/>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81" y="3809282"/>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2" y="5000819"/>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CEFE02-5ABA-4DA9-A393-623ED0281AF6}" type="datetime1">
              <a:rPr lang="en-US" smtClean="0"/>
              <a:t>6/25/2024</a:t>
            </a:fld>
            <a:endParaRPr lang="en-US"/>
          </a:p>
        </p:txBody>
      </p:sp>
      <p:sp>
        <p:nvSpPr>
          <p:cNvPr id="5" name="Footer Placeholder 4"/>
          <p:cNvSpPr>
            <a:spLocks noGrp="1"/>
          </p:cNvSpPr>
          <p:nvPr>
            <p:ph type="ftr" sz="quarter" idx="11"/>
          </p:nvPr>
        </p:nvSpPr>
        <p:spPr/>
        <p:txBody>
          <a:bodyPr/>
          <a:lstStyle/>
          <a:p>
            <a:r>
              <a:rPr lang="en-US"/>
              <a:t>PSC Graduation Project 2016</a:t>
            </a:r>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3831664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1"/>
            <a:ext cx="9144000" cy="6860799"/>
            <a:chOff x="0" y="0"/>
            <a:chExt cx="9144000" cy="6860799"/>
          </a:xfrm>
        </p:grpSpPr>
        <p:sp>
          <p:nvSpPr>
            <p:cNvPr id="10" name="Rectangle 9"/>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12"/>
            <a:ext cx="6422004" cy="994891"/>
          </a:xfrm>
        </p:spPr>
        <p:txBody>
          <a:bodyPr anchor="t">
            <a:normAutofit/>
          </a:bodyPr>
          <a:lstStyle>
            <a:lvl1pPr marL="0" indent="0" algn="l">
              <a:buNone/>
              <a:defRPr sz="18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D119B-1D4F-47AC-AF64-DAF3981B5573}" type="datetime1">
              <a:rPr lang="en-US" smtClean="0"/>
              <a:t>6/25/2024</a:t>
            </a:fld>
            <a:endParaRPr lang="en-US"/>
          </a:p>
        </p:txBody>
      </p:sp>
      <p:sp>
        <p:nvSpPr>
          <p:cNvPr id="5" name="Footer Placeholder 4"/>
          <p:cNvSpPr>
            <a:spLocks noGrp="1"/>
          </p:cNvSpPr>
          <p:nvPr>
            <p:ph type="ftr" sz="quarter" idx="11"/>
          </p:nvPr>
        </p:nvSpPr>
        <p:spPr/>
        <p:txBody>
          <a:bodyPr/>
          <a:lstStyle/>
          <a:p>
            <a:r>
              <a:rPr lang="en-US"/>
              <a:t>PSC Graduation Project 2016</a:t>
            </a:r>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2774309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2" y="922305"/>
            <a:ext cx="6423592" cy="714660"/>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3" y="2489200"/>
            <a:ext cx="231343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5"/>
            <a:ext cx="2313432" cy="287771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8474" y="2489200"/>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3" y="3147165"/>
            <a:ext cx="2326749" cy="286987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1" y="2489201"/>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3821" y="3147164"/>
            <a:ext cx="231374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AF6C9AA-70A0-4DE0-A6A2-9F058E8AC742}" type="datetime1">
              <a:rPr lang="en-US" smtClean="0"/>
              <a:t>6/25/2024</a:t>
            </a:fld>
            <a:endParaRPr lang="en-US"/>
          </a:p>
        </p:txBody>
      </p:sp>
      <p:sp>
        <p:nvSpPr>
          <p:cNvPr id="8" name="Footer Placeholder 7"/>
          <p:cNvSpPr>
            <a:spLocks noGrp="1"/>
          </p:cNvSpPr>
          <p:nvPr>
            <p:ph type="ftr" sz="quarter" idx="11"/>
          </p:nvPr>
        </p:nvSpPr>
        <p:spPr/>
        <p:txBody>
          <a:bodyPr/>
          <a:lstStyle/>
          <a:p>
            <a:r>
              <a:rPr lang="en-US"/>
              <a:t>PSC Graduation Project 2016</a:t>
            </a:r>
          </a:p>
        </p:txBody>
      </p:sp>
      <p:sp>
        <p:nvSpPr>
          <p:cNvPr id="9" name="Slide Number Placeholder 8"/>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346622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2" y="927101"/>
            <a:ext cx="6423592"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81463" y="4180095"/>
            <a:ext cx="229904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012744" y="2486225"/>
            <a:ext cx="2021456" cy="14503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0" name="Text Placeholder 3"/>
          <p:cNvSpPr>
            <a:spLocks noGrp="1"/>
          </p:cNvSpPr>
          <p:nvPr>
            <p:ph type="body" sz="half" idx="21"/>
          </p:nvPr>
        </p:nvSpPr>
        <p:spPr>
          <a:xfrm>
            <a:off x="881461" y="4837562"/>
            <a:ext cx="2298410"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4320" y="4179596"/>
            <a:ext cx="231779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16"/>
          </p:nvPr>
        </p:nvSpPr>
        <p:spPr>
          <a:xfrm>
            <a:off x="3550624" y="2509457"/>
            <a:ext cx="2025182"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04320" y="4837562"/>
            <a:ext cx="2330903"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3" y="4179595"/>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17"/>
          </p:nvPr>
        </p:nvSpPr>
        <p:spPr>
          <a:xfrm>
            <a:off x="6104948" y="2509457"/>
            <a:ext cx="2018839"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63823" y="4837562"/>
            <a:ext cx="229949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8CE4CD8-C144-4BDA-B217-B967875D5E98}" type="datetime1">
              <a:rPr lang="en-US" smtClean="0"/>
              <a:t>6/25/2024</a:t>
            </a:fld>
            <a:endParaRPr lang="en-US"/>
          </a:p>
        </p:txBody>
      </p:sp>
      <p:sp>
        <p:nvSpPr>
          <p:cNvPr id="8" name="Footer Placeholder 7"/>
          <p:cNvSpPr>
            <a:spLocks noGrp="1"/>
          </p:cNvSpPr>
          <p:nvPr>
            <p:ph type="ftr" sz="quarter" idx="11"/>
          </p:nvPr>
        </p:nvSpPr>
        <p:spPr/>
        <p:txBody>
          <a:bodyPr/>
          <a:lstStyle/>
          <a:p>
            <a:r>
              <a:rPr lang="en-US"/>
              <a:t>PSC Graduation Project 2016</a:t>
            </a:r>
          </a:p>
        </p:txBody>
      </p:sp>
      <p:sp>
        <p:nvSpPr>
          <p:cNvPr id="9" name="Slide Number Placeholder 8"/>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1001115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CB5095-AB8D-4BD7-A3AE-AFC9517858C7}" type="datetime1">
              <a:rPr lang="en-US" smtClean="0"/>
              <a:t>6/25/2024</a:t>
            </a:fld>
            <a:endParaRPr lang="en-US"/>
          </a:p>
        </p:txBody>
      </p:sp>
      <p:sp>
        <p:nvSpPr>
          <p:cNvPr id="5" name="Footer Placeholder 4"/>
          <p:cNvSpPr>
            <a:spLocks noGrp="1"/>
          </p:cNvSpPr>
          <p:nvPr>
            <p:ph type="ftr" sz="quarter" idx="11"/>
          </p:nvPr>
        </p:nvSpPr>
        <p:spPr/>
        <p:txBody>
          <a:bodyPr/>
          <a:lstStyle/>
          <a:p>
            <a:r>
              <a:rPr lang="en-US"/>
              <a:t>PSC Graduation Project 2016</a:t>
            </a:r>
          </a:p>
        </p:txBody>
      </p:sp>
      <p:sp>
        <p:nvSpPr>
          <p:cNvPr id="6" name="Slide Number Placeholder 5"/>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1126708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1"/>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8" name="Rectangle 7"/>
            <p:cNvSpPr/>
            <p:nvPr/>
          </p:nvSpPr>
          <p:spPr bwMode="gray">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Vertical Title 1"/>
          <p:cNvSpPr>
            <a:spLocks noGrp="1"/>
          </p:cNvSpPr>
          <p:nvPr>
            <p:ph type="title" orient="vert"/>
          </p:nvPr>
        </p:nvSpPr>
        <p:spPr>
          <a:xfrm>
            <a:off x="6168972" y="1447799"/>
            <a:ext cx="1077347" cy="457199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442" y="1447799"/>
            <a:ext cx="4417234"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0A152-2DE7-444F-B62A-D592B3BBC56F}" type="datetime1">
              <a:rPr lang="en-US" smtClean="0"/>
              <a:t>6/25/2024</a:t>
            </a:fld>
            <a:endParaRPr lang="en-US"/>
          </a:p>
        </p:txBody>
      </p:sp>
      <p:sp>
        <p:nvSpPr>
          <p:cNvPr id="5" name="Footer Placeholder 4"/>
          <p:cNvSpPr>
            <a:spLocks noGrp="1"/>
          </p:cNvSpPr>
          <p:nvPr>
            <p:ph type="ftr" sz="quarter" idx="11"/>
          </p:nvPr>
        </p:nvSpPr>
        <p:spPr/>
        <p:txBody>
          <a:bodyPr/>
          <a:lstStyle/>
          <a:p>
            <a:r>
              <a:rPr lang="en-US"/>
              <a:t>PSC Graduation Project 2016</a:t>
            </a:r>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3411442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6D9E1-29F0-4BA9-9594-6F296CFEE35E}" type="datetime1">
              <a:rPr lang="en-US" smtClean="0"/>
              <a:t>6/25/2024</a:t>
            </a:fld>
            <a:endParaRPr lang="en-US"/>
          </a:p>
        </p:txBody>
      </p:sp>
      <p:sp>
        <p:nvSpPr>
          <p:cNvPr id="5" name="Footer Placeholder 4"/>
          <p:cNvSpPr>
            <a:spLocks noGrp="1"/>
          </p:cNvSpPr>
          <p:nvPr>
            <p:ph type="ftr" sz="quarter" idx="11"/>
          </p:nvPr>
        </p:nvSpPr>
        <p:spPr/>
        <p:txBody>
          <a:bodyPr/>
          <a:lstStyle/>
          <a:p>
            <a:r>
              <a:rPr lang="en-US" sz="825">
                <a:solidFill>
                  <a:prstClr val="black"/>
                </a:solidFill>
              </a:rPr>
              <a:t>PSC Graduation Project 2016</a:t>
            </a:r>
            <a:endParaRPr lang="en-US" sz="825" dirty="0">
              <a:solidFill>
                <a:prstClr val="black"/>
              </a:solidFill>
            </a:endParaRPr>
          </a:p>
        </p:txBody>
      </p:sp>
      <p:sp>
        <p:nvSpPr>
          <p:cNvPr id="9" name="Slide Number Placeholder 5"/>
          <p:cNvSpPr>
            <a:spLocks noGrp="1"/>
          </p:cNvSpPr>
          <p:nvPr>
            <p:ph type="sldNum" sz="quarter" idx="4"/>
          </p:nvPr>
        </p:nvSpPr>
        <p:spPr>
          <a:xfrm>
            <a:off x="7678617" y="295734"/>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25B04DD-A8C9-4A3F-82F1-6F46E482E49F}" type="slidenum">
              <a:rPr lang="en-US" smtClean="0"/>
              <a:t>‹#›</a:t>
            </a:fld>
            <a:endParaRPr lang="en-US"/>
          </a:p>
        </p:txBody>
      </p:sp>
    </p:spTree>
    <p:extLst>
      <p:ext uri="{BB962C8B-B14F-4D97-AF65-F5344CB8AC3E}">
        <p14:creationId xmlns:p14="http://schemas.microsoft.com/office/powerpoint/2010/main" val="230640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0" y="1"/>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Rectangle 8"/>
            <p:cNvSpPr/>
            <p:nvPr/>
          </p:nvSpPr>
          <p:spPr bwMode="gray">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3" y="2257592"/>
            <a:ext cx="3101765" cy="3020343"/>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3" y="2257591"/>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27DB0E-D868-49E0-9DEE-252ED6CF570E}" type="datetime1">
              <a:rPr lang="en-US" smtClean="0"/>
              <a:t>6/25/2024</a:t>
            </a:fld>
            <a:endParaRPr lang="en-US"/>
          </a:p>
        </p:txBody>
      </p:sp>
      <p:sp>
        <p:nvSpPr>
          <p:cNvPr id="5" name="Footer Placeholder 4"/>
          <p:cNvSpPr>
            <a:spLocks noGrp="1"/>
          </p:cNvSpPr>
          <p:nvPr>
            <p:ph type="ftr" sz="quarter" idx="11"/>
          </p:nvPr>
        </p:nvSpPr>
        <p:spPr/>
        <p:txBody>
          <a:bodyPr/>
          <a:lstStyle/>
          <a:p>
            <a:r>
              <a:rPr lang="en-US"/>
              <a:t>PSC Graduation Project 2016</a:t>
            </a:r>
          </a:p>
        </p:txBody>
      </p:sp>
      <p:sp>
        <p:nvSpPr>
          <p:cNvPr id="15" name="Rectangle 14"/>
          <p:cNvSpPr/>
          <p:nvPr/>
        </p:nvSpPr>
        <p:spPr>
          <a:xfrm>
            <a:off x="7738039" y="7605"/>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4"/>
          </p:nvPr>
        </p:nvSpPr>
        <p:spPr>
          <a:xfrm>
            <a:off x="7678617" y="295734"/>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25B04DD-A8C9-4A3F-82F1-6F46E482E49F}" type="slidenum">
              <a:rPr lang="en-US" smtClean="0"/>
              <a:t>‹#›</a:t>
            </a:fld>
            <a:endParaRPr lang="en-US"/>
          </a:p>
        </p:txBody>
      </p:sp>
    </p:spTree>
    <p:extLst>
      <p:ext uri="{BB962C8B-B14F-4D97-AF65-F5344CB8AC3E}">
        <p14:creationId xmlns:p14="http://schemas.microsoft.com/office/powerpoint/2010/main" val="15501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2" y="2489203"/>
            <a:ext cx="3636981" cy="35306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64FE1C-5088-4D07-9B1B-94494A10BE4F}" type="datetime1">
              <a:rPr lang="en-US" smtClean="0"/>
              <a:t>6/25/2024</a:t>
            </a:fld>
            <a:endParaRPr lang="en-US"/>
          </a:p>
        </p:txBody>
      </p:sp>
      <p:sp>
        <p:nvSpPr>
          <p:cNvPr id="6" name="Footer Placeholder 5"/>
          <p:cNvSpPr>
            <a:spLocks noGrp="1"/>
          </p:cNvSpPr>
          <p:nvPr>
            <p:ph type="ftr" sz="quarter" idx="11"/>
          </p:nvPr>
        </p:nvSpPr>
        <p:spPr/>
        <p:txBody>
          <a:bodyPr/>
          <a:lstStyle/>
          <a:p>
            <a:r>
              <a:rPr lang="en-US"/>
              <a:t>PSC Graduation Project 2016</a:t>
            </a:r>
          </a:p>
        </p:txBody>
      </p:sp>
      <p:sp>
        <p:nvSpPr>
          <p:cNvPr id="8" name="Slide Number Placeholder 5"/>
          <p:cNvSpPr>
            <a:spLocks noGrp="1"/>
          </p:cNvSpPr>
          <p:nvPr>
            <p:ph type="sldNum" sz="quarter" idx="4"/>
          </p:nvPr>
        </p:nvSpPr>
        <p:spPr>
          <a:xfrm>
            <a:off x="7678617" y="295734"/>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25B04DD-A8C9-4A3F-82F1-6F46E482E49F}" type="slidenum">
              <a:rPr lang="en-US" smtClean="0"/>
              <a:t>‹#›</a:t>
            </a:fld>
            <a:endParaRPr lang="en-US"/>
          </a:p>
        </p:txBody>
      </p:sp>
    </p:spTree>
    <p:extLst>
      <p:ext uri="{BB962C8B-B14F-4D97-AF65-F5344CB8AC3E}">
        <p14:creationId xmlns:p14="http://schemas.microsoft.com/office/powerpoint/2010/main" val="3897986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94298"/>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1" y="3253592"/>
            <a:ext cx="3636981" cy="27662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3"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8494"/>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1B25D5-EDC8-4351-BC96-05FBAD9F696F}" type="datetime1">
              <a:rPr lang="en-US" smtClean="0"/>
              <a:t>6/25/2024</a:t>
            </a:fld>
            <a:endParaRPr lang="en-US"/>
          </a:p>
        </p:txBody>
      </p:sp>
      <p:sp>
        <p:nvSpPr>
          <p:cNvPr id="8" name="Footer Placeholder 7"/>
          <p:cNvSpPr>
            <a:spLocks noGrp="1"/>
          </p:cNvSpPr>
          <p:nvPr>
            <p:ph type="ftr" sz="quarter" idx="11"/>
          </p:nvPr>
        </p:nvSpPr>
        <p:spPr/>
        <p:txBody>
          <a:bodyPr/>
          <a:lstStyle/>
          <a:p>
            <a:r>
              <a:rPr lang="en-US"/>
              <a:t>PSC Graduation Project 2016</a:t>
            </a:r>
          </a:p>
        </p:txBody>
      </p:sp>
      <p:sp>
        <p:nvSpPr>
          <p:cNvPr id="10" name="Slide Number Placeholder 5"/>
          <p:cNvSpPr>
            <a:spLocks noGrp="1"/>
          </p:cNvSpPr>
          <p:nvPr>
            <p:ph type="sldNum" sz="quarter" idx="12"/>
          </p:nvPr>
        </p:nvSpPr>
        <p:spPr>
          <a:xfrm>
            <a:off x="7678617" y="295734"/>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25B04DD-A8C9-4A3F-82F1-6F46E482E49F}" type="slidenum">
              <a:rPr lang="en-US" smtClean="0"/>
              <a:t>‹#›</a:t>
            </a:fld>
            <a:endParaRPr lang="en-US"/>
          </a:p>
        </p:txBody>
      </p:sp>
    </p:spTree>
    <p:extLst>
      <p:ext uri="{BB962C8B-B14F-4D97-AF65-F5344CB8AC3E}">
        <p14:creationId xmlns:p14="http://schemas.microsoft.com/office/powerpoint/2010/main" val="1265964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19E68-A473-4057-B07F-830604C30F83}" type="datetime1">
              <a:rPr lang="en-US" smtClean="0"/>
              <a:t>6/25/2024</a:t>
            </a:fld>
            <a:endParaRPr lang="en-US"/>
          </a:p>
        </p:txBody>
      </p:sp>
      <p:sp>
        <p:nvSpPr>
          <p:cNvPr id="4" name="Footer Placeholder 3"/>
          <p:cNvSpPr>
            <a:spLocks noGrp="1"/>
          </p:cNvSpPr>
          <p:nvPr>
            <p:ph type="ftr" sz="quarter" idx="11"/>
          </p:nvPr>
        </p:nvSpPr>
        <p:spPr/>
        <p:txBody>
          <a:bodyPr/>
          <a:lstStyle/>
          <a:p>
            <a:r>
              <a:rPr lang="en-US"/>
              <a:t>PSC Graduation Project 2016</a:t>
            </a:r>
          </a:p>
        </p:txBody>
      </p:sp>
      <p:sp>
        <p:nvSpPr>
          <p:cNvPr id="6" name="Slide Number Placeholder 5"/>
          <p:cNvSpPr>
            <a:spLocks noGrp="1"/>
          </p:cNvSpPr>
          <p:nvPr>
            <p:ph type="sldNum" sz="quarter" idx="4"/>
          </p:nvPr>
        </p:nvSpPr>
        <p:spPr>
          <a:xfrm>
            <a:off x="7678617" y="295734"/>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25B04DD-A8C9-4A3F-82F1-6F46E482E49F}" type="slidenum">
              <a:rPr lang="en-US" smtClean="0"/>
              <a:t>‹#›</a:t>
            </a:fld>
            <a:endParaRPr lang="en-US"/>
          </a:p>
        </p:txBody>
      </p:sp>
    </p:spTree>
    <p:extLst>
      <p:ext uri="{BB962C8B-B14F-4D97-AF65-F5344CB8AC3E}">
        <p14:creationId xmlns:p14="http://schemas.microsoft.com/office/powerpoint/2010/main" val="1505993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A930F-A7BB-4ADB-A2AF-FB4970A4007B}" type="datetime1">
              <a:rPr lang="en-US" smtClean="0"/>
              <a:t>6/25/2024</a:t>
            </a:fld>
            <a:endParaRPr lang="en-US"/>
          </a:p>
        </p:txBody>
      </p:sp>
      <p:sp>
        <p:nvSpPr>
          <p:cNvPr id="3" name="Footer Placeholder 2"/>
          <p:cNvSpPr>
            <a:spLocks noGrp="1"/>
          </p:cNvSpPr>
          <p:nvPr>
            <p:ph type="ftr" sz="quarter" idx="11"/>
          </p:nvPr>
        </p:nvSpPr>
        <p:spPr/>
        <p:txBody>
          <a:bodyPr/>
          <a:lstStyle/>
          <a:p>
            <a:r>
              <a:rPr lang="en-US"/>
              <a:t>PSC Graduation Project 2016</a:t>
            </a:r>
          </a:p>
        </p:txBody>
      </p:sp>
      <p:sp>
        <p:nvSpPr>
          <p:cNvPr id="6" name="Rectangle 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
        <p:nvSpPr>
          <p:cNvPr id="7" name="Rectangle 6"/>
          <p:cNvSpPr/>
          <p:nvPr userDrawn="1"/>
        </p:nvSpPr>
        <p:spPr>
          <a:xfrm>
            <a:off x="9301469" y="10886"/>
            <a:ext cx="1390005" cy="684711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450"/>
              </a:spcBef>
            </a:pPr>
            <a:r>
              <a:rPr lang="en-US" sz="1200" dirty="0">
                <a:solidFill>
                  <a:prstClr val="white">
                    <a:lumMod val="50000"/>
                  </a:prstClr>
                </a:solidFill>
                <a:latin typeface="Calibri Light" panose="020F0302020204030204" pitchFamily="34" charset="0"/>
                <a:cs typeface="Calibri" panose="020F0502020204030204" pitchFamily="34" charset="0"/>
              </a:rPr>
              <a:t>Edit the text with your own short phrases. </a:t>
            </a:r>
          </a:p>
          <a:p>
            <a:pPr>
              <a:spcBef>
                <a:spcPts val="450"/>
              </a:spcBef>
            </a:pPr>
            <a:r>
              <a:rPr lang="en-US" sz="1200" dirty="0">
                <a:solidFill>
                  <a:prstClr val="white">
                    <a:lumMod val="50000"/>
                  </a:prstClr>
                </a:solidFill>
                <a:latin typeface="Calibri Light" panose="020F0302020204030204" pitchFamily="34" charset="0"/>
                <a:cs typeface="Calibri" panose="020F0502020204030204" pitchFamily="34" charset="0"/>
              </a:rPr>
              <a:t>The animation is already done for you; just copy and paste the slide into your existing presentation. </a:t>
            </a:r>
          </a:p>
        </p:txBody>
      </p:sp>
    </p:spTree>
    <p:extLst>
      <p:ext uri="{BB962C8B-B14F-4D97-AF65-F5344CB8AC3E}">
        <p14:creationId xmlns:p14="http://schemas.microsoft.com/office/powerpoint/2010/main" val="2989737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1"/>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2" y="1447800"/>
            <a:ext cx="2712589"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1182"/>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2" y="3086845"/>
            <a:ext cx="2712589" cy="2938036"/>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84F190-87C9-48B5-B494-2225E84439FC}" type="datetime1">
              <a:rPr lang="en-US" smtClean="0"/>
              <a:t>6/25/2024</a:t>
            </a:fld>
            <a:endParaRPr lang="en-US"/>
          </a:p>
        </p:txBody>
      </p:sp>
      <p:sp>
        <p:nvSpPr>
          <p:cNvPr id="6" name="Footer Placeholder 5"/>
          <p:cNvSpPr>
            <a:spLocks noGrp="1"/>
          </p:cNvSpPr>
          <p:nvPr>
            <p:ph type="ftr" sz="quarter" idx="11"/>
          </p:nvPr>
        </p:nvSpPr>
        <p:spPr/>
        <p:txBody>
          <a:bodyPr/>
          <a:lstStyle/>
          <a:p>
            <a:r>
              <a:rPr lang="en-US"/>
              <a:t>PSC Graduation Project 2016</a:t>
            </a:r>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373544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1"/>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51591" y="1340000"/>
            <a:ext cx="3001938" cy="161619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51591" y="3086100"/>
            <a:ext cx="3001938" cy="24511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DDA4CC-DA09-4687-A33B-6ABC8BA380A5}" type="datetime1">
              <a:rPr lang="en-US" smtClean="0"/>
              <a:t>6/25/2024</a:t>
            </a:fld>
            <a:endParaRPr lang="en-US"/>
          </a:p>
        </p:txBody>
      </p:sp>
      <p:sp>
        <p:nvSpPr>
          <p:cNvPr id="6" name="Footer Placeholder 5"/>
          <p:cNvSpPr>
            <a:spLocks noGrp="1"/>
          </p:cNvSpPr>
          <p:nvPr>
            <p:ph type="ftr" sz="quarter" idx="11"/>
          </p:nvPr>
        </p:nvSpPr>
        <p:spPr/>
        <p:txBody>
          <a:bodyPr/>
          <a:lstStyle/>
          <a:p>
            <a:r>
              <a:rPr lang="en-US"/>
              <a:t>PSC Graduation Project 2016</a:t>
            </a:r>
            <a:endParaRPr lang="en-US" dirty="0"/>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30" y="295734"/>
            <a:ext cx="628813" cy="767687"/>
          </a:xfrm>
          <a:prstGeom prst="rect">
            <a:avLst/>
          </a:prstGeom>
        </p:spPr>
        <p:txBody>
          <a:bodyPr/>
          <a:lstStyle/>
          <a:p>
            <a:fld id="{325B04DD-A8C9-4A3F-82F1-6F46E482E49F}" type="slidenum">
              <a:rPr lang="en-US" smtClean="0"/>
              <a:t>‹#›</a:t>
            </a:fld>
            <a:endParaRPr lang="en-US"/>
          </a:p>
        </p:txBody>
      </p:sp>
    </p:spTree>
    <p:extLst>
      <p:ext uri="{BB962C8B-B14F-4D97-AF65-F5344CB8AC3E}">
        <p14:creationId xmlns:p14="http://schemas.microsoft.com/office/powerpoint/2010/main" val="1393640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1"/>
            <a:ext cx="9144000" cy="6860799"/>
            <a:chOff x="0" y="0"/>
            <a:chExt cx="9144000" cy="6860799"/>
          </a:xfrm>
        </p:grpSpPr>
        <p:sp>
          <p:nvSpPr>
            <p:cNvPr id="25" name="Rectangle 24"/>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18"/>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103"/>
            <a:ext cx="6343202"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443" y="2489200"/>
            <a:ext cx="6343201" cy="3530600"/>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39640" y="6365503"/>
            <a:ext cx="990599" cy="228659"/>
          </a:xfrm>
          <a:prstGeom prst="rect">
            <a:avLst/>
          </a:prstGeom>
        </p:spPr>
        <p:txBody>
          <a:bodyPr vert="horz" lIns="91440" tIns="45720" rIns="91440" bIns="45720" rtlCol="0" anchor="b"/>
          <a:lstStyle>
            <a:lvl1pPr algn="r">
              <a:defRPr sz="900" b="1" i="0">
                <a:solidFill>
                  <a:schemeClr val="accent1"/>
                </a:solidFill>
                <a:latin typeface="+mn-lt"/>
              </a:defRPr>
            </a:lvl1pPr>
          </a:lstStyle>
          <a:p>
            <a:fld id="{948F03F8-BD0C-4079-B684-F32E87870339}" type="datetime1">
              <a:rPr lang="en-US" smtClean="0"/>
              <a:t>6/25/2024</a:t>
            </a:fld>
            <a:endParaRPr lang="en-US"/>
          </a:p>
        </p:txBody>
      </p:sp>
      <p:sp>
        <p:nvSpPr>
          <p:cNvPr id="5" name="Footer Placeholder 4"/>
          <p:cNvSpPr>
            <a:spLocks noGrp="1"/>
          </p:cNvSpPr>
          <p:nvPr>
            <p:ph type="ftr" sz="quarter" idx="3"/>
          </p:nvPr>
        </p:nvSpPr>
        <p:spPr>
          <a:xfrm>
            <a:off x="590845" y="6365498"/>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a:t>PSC Graduation Project 2016</a:t>
            </a:r>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Slide Number Placeholder 5"/>
          <p:cNvSpPr>
            <a:spLocks noGrp="1"/>
          </p:cNvSpPr>
          <p:nvPr>
            <p:ph type="sldNum" sz="quarter" idx="4"/>
          </p:nvPr>
        </p:nvSpPr>
        <p:spPr bwMode="auto">
          <a:xfrm>
            <a:off x="7678617" y="295734"/>
            <a:ext cx="791308" cy="767687"/>
          </a:xfrm>
          <a:prstGeom prst="rect">
            <a:avLst/>
          </a:prstGeom>
        </p:spPr>
        <p:txBody>
          <a:bodyPr vert="horz" lIns="91440" tIns="45720" rIns="91440" bIns="45720" rtlCol="0" anchor="b"/>
          <a:lstStyle>
            <a:lvl1pPr algn="ctr">
              <a:defRPr sz="2800" b="0" i="0">
                <a:solidFill>
                  <a:schemeClr val="bg1"/>
                </a:solidFill>
              </a:defRPr>
            </a:lvl1pPr>
          </a:lstStyle>
          <a:p>
            <a:fld id="{325B04DD-A8C9-4A3F-82F1-6F46E482E49F}" type="slidenum">
              <a:rPr lang="en-US" smtClean="0"/>
              <a:t>‹#›</a:t>
            </a:fld>
            <a:endParaRPr lang="en-US"/>
          </a:p>
        </p:txBody>
      </p:sp>
    </p:spTree>
    <p:extLst>
      <p:ext uri="{BB962C8B-B14F-4D97-AF65-F5344CB8AC3E}">
        <p14:creationId xmlns:p14="http://schemas.microsoft.com/office/powerpoint/2010/main" val="3390681328"/>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hf hdr="0" dt="0"/>
  <p:txStyles>
    <p:titleStyle>
      <a:lvl1pPr algn="l" defTabSz="457200" rtl="1" eaLnBrk="1" latinLnBrk="0" hangingPunct="1">
        <a:spcBef>
          <a:spcPct val="0"/>
        </a:spcBef>
        <a:buNone/>
        <a:defRPr sz="3200" b="0" i="0" kern="1200">
          <a:solidFill>
            <a:schemeClr val="bg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r" defTabSz="457200" rtl="1"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r" defTabSz="457200" rtl="1"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r" defTabSz="457200" rtl="1"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4.jpg"/><Relationship Id="rId3" Type="http://schemas.openxmlformats.org/officeDocument/2006/relationships/image" Target="../media/image40.jpg"/><Relationship Id="rId7" Type="http://schemas.openxmlformats.org/officeDocument/2006/relationships/image" Target="../media/image43.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2.jpg"/><Relationship Id="rId5" Type="http://schemas.openxmlformats.org/officeDocument/2006/relationships/image" Target="../media/image26.jpg"/><Relationship Id="rId4" Type="http://schemas.openxmlformats.org/officeDocument/2006/relationships/image" Target="../media/image41.jpg"/><Relationship Id="rId9" Type="http://schemas.openxmlformats.org/officeDocument/2006/relationships/image" Target="../media/image4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g"/><Relationship Id="rId1" Type="http://schemas.openxmlformats.org/officeDocument/2006/relationships/slideLayout" Target="../slideLayouts/slideLayout2.xml"/><Relationship Id="rId5" Type="http://schemas.openxmlformats.org/officeDocument/2006/relationships/image" Target="../media/image49.jpeg"/><Relationship Id="rId4" Type="http://schemas.openxmlformats.org/officeDocument/2006/relationships/image" Target="../media/image48.jpg"/></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10.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6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jpg"/><Relationship Id="rId7" Type="http://schemas.openxmlformats.org/officeDocument/2006/relationships/image" Target="../media/image6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jpg"/><Relationship Id="rId4" Type="http://schemas.openxmlformats.org/officeDocument/2006/relationships/image" Target="../media/image6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69.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image" Target="../media/image82.jpeg"/><Relationship Id="rId1" Type="http://schemas.openxmlformats.org/officeDocument/2006/relationships/slideLayout" Target="../slideLayouts/slideLayout2.xml"/><Relationship Id="rId4" Type="http://schemas.openxmlformats.org/officeDocument/2006/relationships/image" Target="../media/image84.JPG"/></Relationships>
</file>

<file path=ppt/slides/_rels/slide7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8" Type="http://schemas.openxmlformats.org/officeDocument/2006/relationships/image" Target="../media/image94.jpg"/><Relationship Id="rId3" Type="http://schemas.openxmlformats.org/officeDocument/2006/relationships/image" Target="../media/image89.jpg"/><Relationship Id="rId7" Type="http://schemas.openxmlformats.org/officeDocument/2006/relationships/image" Target="../media/image93.jpg"/><Relationship Id="rId2" Type="http://schemas.openxmlformats.org/officeDocument/2006/relationships/image" Target="../media/image88.jpeg"/><Relationship Id="rId1" Type="http://schemas.openxmlformats.org/officeDocument/2006/relationships/slideLayout" Target="../slideLayouts/slideLayout2.xml"/><Relationship Id="rId6" Type="http://schemas.openxmlformats.org/officeDocument/2006/relationships/image" Target="../media/image92.jpg"/><Relationship Id="rId11" Type="http://schemas.openxmlformats.org/officeDocument/2006/relationships/image" Target="../media/image97.png"/><Relationship Id="rId5" Type="http://schemas.openxmlformats.org/officeDocument/2006/relationships/image" Target="../media/image91.jpg"/><Relationship Id="rId10" Type="http://schemas.openxmlformats.org/officeDocument/2006/relationships/image" Target="../media/image96.jpg"/><Relationship Id="rId4" Type="http://schemas.openxmlformats.org/officeDocument/2006/relationships/image" Target="../media/image90.jpg"/><Relationship Id="rId9" Type="http://schemas.openxmlformats.org/officeDocument/2006/relationships/image" Target="../media/image95.jpg"/></Relationships>
</file>

<file path=ppt/slides/_rels/slide78.xml.rels><?xml version="1.0" encoding="UTF-8" standalone="yes"?>
<Relationships xmlns="http://schemas.openxmlformats.org/package/2006/relationships"><Relationship Id="rId8" Type="http://schemas.openxmlformats.org/officeDocument/2006/relationships/image" Target="../media/image104.jpg"/><Relationship Id="rId3" Type="http://schemas.openxmlformats.org/officeDocument/2006/relationships/image" Target="../media/image99.jpeg"/><Relationship Id="rId7" Type="http://schemas.openxmlformats.org/officeDocument/2006/relationships/image" Target="../media/image103.jpg"/><Relationship Id="rId2" Type="http://schemas.openxmlformats.org/officeDocument/2006/relationships/image" Target="../media/image98.jpg"/><Relationship Id="rId1" Type="http://schemas.openxmlformats.org/officeDocument/2006/relationships/slideLayout" Target="../slideLayouts/slideLayout2.xml"/><Relationship Id="rId6" Type="http://schemas.openxmlformats.org/officeDocument/2006/relationships/image" Target="../media/image102.jpg"/><Relationship Id="rId11" Type="http://schemas.openxmlformats.org/officeDocument/2006/relationships/image" Target="../media/image107.png"/><Relationship Id="rId5" Type="http://schemas.openxmlformats.org/officeDocument/2006/relationships/image" Target="../media/image101.jpg"/><Relationship Id="rId10" Type="http://schemas.openxmlformats.org/officeDocument/2006/relationships/image" Target="../media/image106.jpg"/><Relationship Id="rId4" Type="http://schemas.openxmlformats.org/officeDocument/2006/relationships/image" Target="../media/image100.jpg"/><Relationship Id="rId9" Type="http://schemas.openxmlformats.org/officeDocument/2006/relationships/image" Target="../media/image105.jpg"/></Relationships>
</file>

<file path=ppt/slides/_rels/slide79.xml.rels><?xml version="1.0" encoding="UTF-8" standalone="yes"?>
<Relationships xmlns="http://schemas.openxmlformats.org/package/2006/relationships"><Relationship Id="rId8" Type="http://schemas.openxmlformats.org/officeDocument/2006/relationships/image" Target="../media/image114.jpg"/><Relationship Id="rId3" Type="http://schemas.openxmlformats.org/officeDocument/2006/relationships/image" Target="../media/image109.jpeg"/><Relationship Id="rId7" Type="http://schemas.openxmlformats.org/officeDocument/2006/relationships/image" Target="../media/image113.jpg"/><Relationship Id="rId2" Type="http://schemas.openxmlformats.org/officeDocument/2006/relationships/image" Target="../media/image108.jpg"/><Relationship Id="rId1" Type="http://schemas.openxmlformats.org/officeDocument/2006/relationships/slideLayout" Target="../slideLayouts/slideLayout2.xml"/><Relationship Id="rId6" Type="http://schemas.openxmlformats.org/officeDocument/2006/relationships/image" Target="../media/image112.jpg"/><Relationship Id="rId11" Type="http://schemas.openxmlformats.org/officeDocument/2006/relationships/image" Target="../media/image117.png"/><Relationship Id="rId5" Type="http://schemas.openxmlformats.org/officeDocument/2006/relationships/image" Target="../media/image111.jpg"/><Relationship Id="rId10" Type="http://schemas.openxmlformats.org/officeDocument/2006/relationships/image" Target="../media/image116.jpg"/><Relationship Id="rId4" Type="http://schemas.openxmlformats.org/officeDocument/2006/relationships/image" Target="../media/image110.jpg"/><Relationship Id="rId9" Type="http://schemas.openxmlformats.org/officeDocument/2006/relationships/image" Target="../media/image115.jpg"/></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24.jpg"/><Relationship Id="rId3" Type="http://schemas.openxmlformats.org/officeDocument/2006/relationships/image" Target="../media/image119.jpeg"/><Relationship Id="rId7" Type="http://schemas.openxmlformats.org/officeDocument/2006/relationships/image" Target="../media/image123.jpg"/><Relationship Id="rId2" Type="http://schemas.openxmlformats.org/officeDocument/2006/relationships/image" Target="../media/image118.jpg"/><Relationship Id="rId1" Type="http://schemas.openxmlformats.org/officeDocument/2006/relationships/slideLayout" Target="../slideLayouts/slideLayout2.xml"/><Relationship Id="rId6" Type="http://schemas.openxmlformats.org/officeDocument/2006/relationships/image" Target="../media/image122.jpg"/><Relationship Id="rId11" Type="http://schemas.openxmlformats.org/officeDocument/2006/relationships/image" Target="../media/image127.png"/><Relationship Id="rId5" Type="http://schemas.openxmlformats.org/officeDocument/2006/relationships/image" Target="../media/image121.jpg"/><Relationship Id="rId10" Type="http://schemas.openxmlformats.org/officeDocument/2006/relationships/image" Target="../media/image126.jpg"/><Relationship Id="rId4" Type="http://schemas.openxmlformats.org/officeDocument/2006/relationships/image" Target="../media/image120.jpg"/><Relationship Id="rId9" Type="http://schemas.openxmlformats.org/officeDocument/2006/relationships/image" Target="../media/image125.jp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www.acti.com/product/B47" TargetMode="External"/><Relationship Id="rId2" Type="http://schemas.openxmlformats.org/officeDocument/2006/relationships/hyperlink" Target="http://docs.opencv.org/2.10"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8909" y="708426"/>
            <a:ext cx="910051" cy="129566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333" y="679577"/>
            <a:ext cx="1313477" cy="1324515"/>
          </a:xfrm>
          <a:prstGeom prst="rect">
            <a:avLst/>
          </a:prstGeom>
        </p:spPr>
      </p:pic>
      <p:sp>
        <p:nvSpPr>
          <p:cNvPr id="6" name="TextBox 5"/>
          <p:cNvSpPr txBox="1"/>
          <p:nvPr/>
        </p:nvSpPr>
        <p:spPr>
          <a:xfrm>
            <a:off x="2038083" y="963502"/>
            <a:ext cx="4510826" cy="923330"/>
          </a:xfrm>
          <a:prstGeom prst="rect">
            <a:avLst/>
          </a:prstGeom>
          <a:noFill/>
        </p:spPr>
        <p:txBody>
          <a:bodyPr wrap="square" rtlCol="1">
            <a:spAutoFit/>
          </a:bodyPr>
          <a:lstStyle/>
          <a:p>
            <a:pPr algn="ctr"/>
            <a:r>
              <a:rPr lang="en-US" sz="1350" dirty="0"/>
              <a:t>Aswan University</a:t>
            </a:r>
            <a:br>
              <a:rPr lang="en-US" sz="1350" dirty="0"/>
            </a:br>
            <a:r>
              <a:rPr lang="en-US" sz="1350" dirty="0"/>
              <a:t>Faculty of Engineering</a:t>
            </a:r>
          </a:p>
          <a:p>
            <a:pPr algn="ctr"/>
            <a:r>
              <a:rPr lang="en-US" sz="1350" dirty="0"/>
              <a:t>Electrical Engineering Dept.</a:t>
            </a:r>
            <a:br>
              <a:rPr lang="en-US" sz="1350" dirty="0"/>
            </a:br>
            <a:r>
              <a:rPr lang="en-US" sz="1350" dirty="0"/>
              <a:t>Computer &amp; Systems Sec.</a:t>
            </a:r>
            <a:endParaRPr lang="ar-EG" sz="1350" dirty="0"/>
          </a:p>
        </p:txBody>
      </p:sp>
      <p:sp>
        <p:nvSpPr>
          <p:cNvPr id="7" name="TextBox 6"/>
          <p:cNvSpPr txBox="1"/>
          <p:nvPr/>
        </p:nvSpPr>
        <p:spPr>
          <a:xfrm>
            <a:off x="618186" y="2895337"/>
            <a:ext cx="7572778" cy="1615827"/>
          </a:xfrm>
          <a:prstGeom prst="rect">
            <a:avLst/>
          </a:prstGeom>
          <a:noFill/>
        </p:spPr>
        <p:txBody>
          <a:bodyPr wrap="square" rtlCol="1">
            <a:spAutoFit/>
          </a:bodyPr>
          <a:lstStyle/>
          <a:p>
            <a:pPr algn="ctr"/>
            <a:r>
              <a:rPr lang="en-US" sz="4950" dirty="0">
                <a:latin typeface="Berlin Sans FB" panose="020E0602020502020306" pitchFamily="34" charset="0"/>
              </a:rPr>
              <a:t>Egyptian License Plate Recognition</a:t>
            </a:r>
            <a:endParaRPr lang="ar-EG" sz="4950" dirty="0">
              <a:latin typeface="Berlin Sans FB" panose="020E0602020502020306" pitchFamily="34" charset="0"/>
            </a:endParaRPr>
          </a:p>
        </p:txBody>
      </p:sp>
      <p:sp>
        <p:nvSpPr>
          <p:cNvPr id="8" name="Slide Number Placeholder 7"/>
          <p:cNvSpPr>
            <a:spLocks noGrp="1"/>
          </p:cNvSpPr>
          <p:nvPr>
            <p:ph type="sldNum" sz="quarter" idx="12"/>
          </p:nvPr>
        </p:nvSpPr>
        <p:spPr/>
        <p:txBody>
          <a:bodyPr/>
          <a:lstStyle/>
          <a:p>
            <a:fld id="{325B04DD-A8C9-4A3F-82F1-6F46E482E49F}" type="slidenum">
              <a:rPr lang="en-US" smtClean="0"/>
              <a:t>1</a:t>
            </a:fld>
            <a:endParaRPr lang="en-US"/>
          </a:p>
        </p:txBody>
      </p:sp>
      <p:sp>
        <p:nvSpPr>
          <p:cNvPr id="2"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508119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781" y="1308069"/>
            <a:ext cx="7886700" cy="338071"/>
          </a:xfrm>
        </p:spPr>
        <p:txBody>
          <a:bodyPr>
            <a:noAutofit/>
          </a:bodyPr>
          <a:lstStyle/>
          <a:p>
            <a:pPr algn="ctr" rtl="0"/>
            <a:r>
              <a:rPr lang="en-US" dirty="0">
                <a:effectLst>
                  <a:reflection blurRad="6350" stA="50000" endA="300" endPos="50000" dist="29997" dir="5400000" sy="-100000" algn="bl" rotWithShape="0"/>
                </a:effectLst>
                <a:latin typeface="Comic Sans MS" panose="030F0702030302020204" pitchFamily="66" charset="0"/>
              </a:rPr>
              <a:t>System overview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94826" y="2109730"/>
            <a:ext cx="8566061" cy="4748270"/>
          </a:xfrm>
        </p:spPr>
        <p:txBody>
          <a:bodyPr>
            <a:noAutofit/>
          </a:bodyPr>
          <a:lstStyle/>
          <a:p>
            <a:pPr algn="l" rtl="0"/>
            <a:r>
              <a:rPr lang="en-US" b="1" dirty="0">
                <a:solidFill>
                  <a:schemeClr val="accent1">
                    <a:lumMod val="50000"/>
                  </a:schemeClr>
                </a:solidFill>
              </a:rPr>
              <a:t>LPR passes through 3 main stages to recognize the plate </a:t>
            </a:r>
            <a:br>
              <a:rPr lang="en-US" b="1" dirty="0">
                <a:solidFill>
                  <a:schemeClr val="accent1">
                    <a:lumMod val="50000"/>
                  </a:schemeClr>
                </a:solidFill>
              </a:rPr>
            </a:br>
            <a:endParaRPr lang="en-US" b="1" dirty="0">
              <a:solidFill>
                <a:schemeClr val="accent1">
                  <a:lumMod val="50000"/>
                </a:schemeClr>
              </a:solidFill>
            </a:endParaRPr>
          </a:p>
          <a:p>
            <a:pPr marL="300031" lvl="1" indent="0" algn="l" rtl="0">
              <a:buNone/>
            </a:pPr>
            <a:r>
              <a:rPr lang="en-US" sz="1800" b="1" dirty="0"/>
              <a:t>1- License plate Detection </a:t>
            </a:r>
            <a:br>
              <a:rPr lang="en-US" sz="2400" dirty="0"/>
            </a:br>
            <a:r>
              <a:rPr lang="en-US" sz="1800" dirty="0"/>
              <a:t>this is the first stage in LPR , in this step the license plate is extracted from the input image </a:t>
            </a:r>
            <a:endParaRPr lang="en-US" sz="2800" dirty="0"/>
          </a:p>
          <a:p>
            <a:pPr marL="300031" lvl="1" indent="0" algn="l" rtl="0">
              <a:buNone/>
            </a:pPr>
            <a:r>
              <a:rPr lang="en-US" sz="1800" b="1" dirty="0"/>
              <a:t>2-License plate character segmentation </a:t>
            </a:r>
          </a:p>
          <a:p>
            <a:pPr marL="300031" lvl="1" indent="0" algn="l" rtl="0">
              <a:buNone/>
            </a:pPr>
            <a:r>
              <a:rPr lang="en-US" sz="1800" dirty="0"/>
              <a:t>After detect the plate the characters in the plate is separated individually to prepare It to the next stage </a:t>
            </a:r>
            <a:endParaRPr lang="en-US" sz="2800" dirty="0"/>
          </a:p>
          <a:p>
            <a:pPr marL="300031" lvl="1" indent="0" algn="l" rtl="0">
              <a:buNone/>
            </a:pPr>
            <a:r>
              <a:rPr lang="en-US" sz="1800" b="1" dirty="0"/>
              <a:t>3-Optical Character Recognition </a:t>
            </a:r>
          </a:p>
          <a:p>
            <a:pPr marL="300031" lvl="1" indent="0" algn="l" rtl="0">
              <a:buNone/>
            </a:pPr>
            <a:r>
              <a:rPr lang="en-US" sz="1800" dirty="0"/>
              <a:t>This is the last stage in the LPR ,in this stage the segmented character is recognized and the system out the plate characters</a:t>
            </a:r>
            <a:endParaRPr lang="ar-EG" sz="1800" dirty="0"/>
          </a:p>
        </p:txBody>
      </p:sp>
      <p:sp>
        <p:nvSpPr>
          <p:cNvPr id="6" name="Slide Number Placeholder 5"/>
          <p:cNvSpPr>
            <a:spLocks noGrp="1"/>
          </p:cNvSpPr>
          <p:nvPr>
            <p:ph type="sldNum" sz="quarter" idx="4"/>
          </p:nvPr>
        </p:nvSpPr>
        <p:spPr/>
        <p:txBody>
          <a:bodyPr/>
          <a:lstStyle/>
          <a:p>
            <a:fld id="{325B04DD-A8C9-4A3F-82F1-6F46E482E49F}" type="slidenum">
              <a:rPr lang="en-US" smtClean="0"/>
              <a:pPr/>
              <a:t>10</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490007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340" y="1113755"/>
            <a:ext cx="6343202" cy="709865"/>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Egyptian – LPR Proposed System</a:t>
            </a:r>
            <a:endParaRPr lang="ar-EG" dirty="0">
              <a:effectLst>
                <a:reflection blurRad="6350" stA="50000" endA="300" endPos="50000" dist="29997" dir="5400000" sy="-100000" algn="bl" rotWithShape="0"/>
              </a:effectLst>
              <a:latin typeface="Comic Sans MS" panose="030F0702030302020204" pitchFamily="66" charset="0"/>
            </a:endParaRPr>
          </a:p>
        </p:txBody>
      </p:sp>
      <p:pic>
        <p:nvPicPr>
          <p:cNvPr id="5" name="Picture 4"/>
          <p:cNvPicPr>
            <a:picLocks noChangeAspect="1"/>
          </p:cNvPicPr>
          <p:nvPr/>
        </p:nvPicPr>
        <p:blipFill>
          <a:blip r:embed="rId2"/>
          <a:stretch>
            <a:fillRect/>
          </a:stretch>
        </p:blipFill>
        <p:spPr>
          <a:xfrm>
            <a:off x="532163" y="2314577"/>
            <a:ext cx="8161783" cy="3436574"/>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t>11</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014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113" y="1579689"/>
            <a:ext cx="7329487" cy="2554983"/>
          </a:xfrm>
        </p:spPr>
        <p:txBody>
          <a:bodyPr/>
          <a:lstStyle/>
          <a:p>
            <a:r>
              <a:rPr lang="en-US" dirty="0"/>
              <a:t>License Plate Detection</a:t>
            </a:r>
            <a:endParaRPr lang="ar-EG" dirty="0"/>
          </a:p>
        </p:txBody>
      </p:sp>
      <p:sp>
        <p:nvSpPr>
          <p:cNvPr id="4" name="Slide Number Placeholder 3"/>
          <p:cNvSpPr>
            <a:spLocks noGrp="1"/>
          </p:cNvSpPr>
          <p:nvPr>
            <p:ph type="sldNum" sz="quarter" idx="4"/>
          </p:nvPr>
        </p:nvSpPr>
        <p:spPr/>
        <p:txBody>
          <a:bodyPr/>
          <a:lstStyle/>
          <a:p>
            <a:fld id="{325B04DD-A8C9-4A3F-82F1-6F46E482E49F}" type="slidenum">
              <a:rPr lang="en-US" smtClean="0"/>
              <a:t>12</a:t>
            </a:fld>
            <a:endParaRPr lang="en-US"/>
          </a:p>
        </p:txBody>
      </p:sp>
      <p:sp>
        <p:nvSpPr>
          <p:cNvPr id="5" name="Footer Placeholder 1"/>
          <p:cNvSpPr>
            <a:spLocks noGrp="1"/>
          </p:cNvSpPr>
          <p:nvPr>
            <p:ph type="ftr" sz="quarter" idx="11"/>
          </p:nvPr>
        </p:nvSpPr>
        <p:spPr>
          <a:xfrm>
            <a:off x="0" y="6629340"/>
            <a:ext cx="3859795" cy="228660"/>
          </a:xfrm>
        </p:spPr>
        <p:txBody>
          <a:bodyPr/>
          <a:lstStyle/>
          <a:p>
            <a:r>
              <a:rPr lang="en-US" dirty="0">
                <a:solidFill>
                  <a:srgbClr val="92D050"/>
                </a:solidFill>
              </a:rPr>
              <a:t>PSC Graduation Project 2016</a:t>
            </a:r>
          </a:p>
        </p:txBody>
      </p:sp>
      <p:sp>
        <p:nvSpPr>
          <p:cNvPr id="6"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981125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943" y="1206643"/>
            <a:ext cx="7886700" cy="608527"/>
          </a:xfrm>
        </p:spPr>
        <p:txBody>
          <a:bodyPr>
            <a:normAutofit/>
          </a:bodyPr>
          <a:lstStyle/>
          <a:p>
            <a:pPr algn="ctr" rtl="0"/>
            <a:r>
              <a:rPr lang="en-US" dirty="0">
                <a:effectLst>
                  <a:reflection blurRad="6350" stA="50000" endA="300" endPos="50000" dist="29997" dir="5400000" sy="-100000" algn="bl" rotWithShape="0"/>
                </a:effectLst>
                <a:latin typeface="Comic Sans MS" panose="030F0702030302020204" pitchFamily="66" charset="0"/>
              </a:rPr>
              <a:t>License plate Detection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41480" y="2566921"/>
            <a:ext cx="8902520" cy="4291079"/>
          </a:xfrm>
        </p:spPr>
        <p:txBody>
          <a:bodyPr>
            <a:normAutofit/>
          </a:bodyPr>
          <a:lstStyle/>
          <a:p>
            <a:pPr marL="0" indent="0" algn="l" rtl="0">
              <a:buNone/>
            </a:pPr>
            <a:r>
              <a:rPr lang="en-US" sz="2400" dirty="0"/>
              <a:t>This stage is Responsible for extracting the license plate from the image .</a:t>
            </a:r>
            <a:br>
              <a:rPr lang="en-US" sz="2800" dirty="0"/>
            </a:br>
            <a:endParaRPr lang="en-US" sz="2800" dirty="0"/>
          </a:p>
          <a:p>
            <a:pPr algn="l" rtl="0">
              <a:buFont typeface="Wingdings" panose="05000000000000000000" pitchFamily="2" charset="2"/>
              <a:buChar char="q"/>
            </a:pPr>
            <a:endParaRPr lang="en-US" sz="2800" b="1" dirty="0">
              <a:solidFill>
                <a:schemeClr val="accent1">
                  <a:lumMod val="75000"/>
                </a:schemeClr>
              </a:solidFill>
            </a:endParaRPr>
          </a:p>
          <a:p>
            <a:pPr algn="l" rtl="0">
              <a:buFont typeface="Wingdings" panose="05000000000000000000" pitchFamily="2" charset="2"/>
              <a:buChar char="q"/>
            </a:pPr>
            <a:r>
              <a:rPr lang="en-US" sz="2800" b="1" dirty="0">
                <a:solidFill>
                  <a:schemeClr val="accent1">
                    <a:lumMod val="75000"/>
                  </a:schemeClr>
                </a:solidFill>
              </a:rPr>
              <a:t>Detection Algorithms Stages :</a:t>
            </a:r>
          </a:p>
          <a:p>
            <a:pPr lvl="1" algn="l" rtl="0">
              <a:buFont typeface="+mj-lt"/>
              <a:buAutoNum type="arabicPeriod"/>
            </a:pPr>
            <a:r>
              <a:rPr lang="en-US" sz="2400" dirty="0"/>
              <a:t>Edge Detection</a:t>
            </a:r>
          </a:p>
          <a:p>
            <a:pPr lvl="1" algn="l" rtl="0">
              <a:buFont typeface="+mj-lt"/>
              <a:buAutoNum type="arabicPeriod"/>
            </a:pPr>
            <a:r>
              <a:rPr lang="en-US" sz="2400" dirty="0"/>
              <a:t>Morphological Operations &amp; flood fill.</a:t>
            </a:r>
          </a:p>
          <a:p>
            <a:pPr lvl="1" algn="l" rtl="0">
              <a:buFont typeface="+mj-lt"/>
              <a:buAutoNum type="arabicPeriod"/>
            </a:pPr>
            <a:r>
              <a:rPr lang="en-US" sz="2400" dirty="0"/>
              <a:t>Plate </a:t>
            </a:r>
            <a:r>
              <a:rPr lang="en-US" sz="2400" dirty="0">
                <a:solidFill>
                  <a:prstClr val="black">
                    <a:lumMod val="75000"/>
                    <a:lumOff val="25000"/>
                  </a:prstClr>
                </a:solidFill>
              </a:rPr>
              <a:t>Extraction. </a:t>
            </a:r>
            <a:br>
              <a:rPr lang="en-US" sz="1650" dirty="0"/>
            </a:br>
            <a:endParaRPr lang="en-US" sz="1650" dirty="0"/>
          </a:p>
          <a:p>
            <a:pPr marL="0" indent="0" algn="l" rtl="0">
              <a:buNone/>
            </a:pPr>
            <a:endParaRPr lang="en-US" dirty="0"/>
          </a:p>
        </p:txBody>
      </p:sp>
      <p:sp>
        <p:nvSpPr>
          <p:cNvPr id="7" name="Slide Number Placeholder 6"/>
          <p:cNvSpPr>
            <a:spLocks noGrp="1"/>
          </p:cNvSpPr>
          <p:nvPr>
            <p:ph type="sldNum" sz="quarter" idx="4"/>
          </p:nvPr>
        </p:nvSpPr>
        <p:spPr/>
        <p:txBody>
          <a:bodyPr/>
          <a:lstStyle/>
          <a:p>
            <a:fld id="{325B04DD-A8C9-4A3F-82F1-6F46E482E49F}" type="slidenum">
              <a:rPr lang="en-US" smtClean="0"/>
              <a:pPr/>
              <a:t>13</a:t>
            </a:fld>
            <a:endParaRPr lang="en-US"/>
          </a:p>
        </p:txBody>
      </p:sp>
      <p:pic>
        <p:nvPicPr>
          <p:cNvPr id="8" name="Picture 7"/>
          <p:cNvPicPr>
            <a:picLocks noChangeAspect="1"/>
          </p:cNvPicPr>
          <p:nvPr/>
        </p:nvPicPr>
        <p:blipFill>
          <a:blip r:embed="rId3"/>
          <a:stretch>
            <a:fillRect/>
          </a:stretch>
        </p:blipFill>
        <p:spPr>
          <a:xfrm>
            <a:off x="3319462" y="3067049"/>
            <a:ext cx="4048125" cy="1495425"/>
          </a:xfrm>
          <a:prstGeom prst="rect">
            <a:avLst/>
          </a:prstGeom>
        </p:spPr>
      </p:pic>
      <p:sp>
        <p:nvSpPr>
          <p:cNvPr id="9"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314048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381124" y="2800351"/>
            <a:ext cx="5985682" cy="4057650"/>
          </a:xfrm>
          <a:prstGeom prst="rect">
            <a:avLst/>
          </a:prstGeom>
        </p:spPr>
      </p:pic>
      <p:sp>
        <p:nvSpPr>
          <p:cNvPr id="2" name="Title 1"/>
          <p:cNvSpPr>
            <a:spLocks noGrp="1"/>
          </p:cNvSpPr>
          <p:nvPr>
            <p:ph type="title"/>
          </p:nvPr>
        </p:nvSpPr>
        <p:spPr>
          <a:xfrm>
            <a:off x="1404770" y="1042893"/>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Edge Detection</a:t>
            </a:r>
          </a:p>
        </p:txBody>
      </p:sp>
      <p:sp>
        <p:nvSpPr>
          <p:cNvPr id="3" name="Content Placeholder 2"/>
          <p:cNvSpPr>
            <a:spLocks noGrp="1"/>
          </p:cNvSpPr>
          <p:nvPr>
            <p:ph idx="1"/>
          </p:nvPr>
        </p:nvSpPr>
        <p:spPr>
          <a:xfrm>
            <a:off x="347730" y="2357248"/>
            <a:ext cx="6104390" cy="659977"/>
          </a:xfrm>
        </p:spPr>
        <p:txBody>
          <a:bodyPr>
            <a:normAutofit/>
          </a:bodyPr>
          <a:lstStyle/>
          <a:p>
            <a:pPr algn="l" rtl="0"/>
            <a:r>
              <a:rPr lang="en-US" dirty="0"/>
              <a:t>What can cause an Edge ?</a:t>
            </a:r>
          </a:p>
        </p:txBody>
      </p:sp>
      <p:sp>
        <p:nvSpPr>
          <p:cNvPr id="6" name="Oval 5"/>
          <p:cNvSpPr/>
          <p:nvPr/>
        </p:nvSpPr>
        <p:spPr>
          <a:xfrm>
            <a:off x="6057899" y="3002937"/>
            <a:ext cx="1280331" cy="668809"/>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350"/>
          </a:p>
        </p:txBody>
      </p:sp>
      <p:sp>
        <p:nvSpPr>
          <p:cNvPr id="9" name="Slide Number Placeholder 8"/>
          <p:cNvSpPr>
            <a:spLocks noGrp="1"/>
          </p:cNvSpPr>
          <p:nvPr>
            <p:ph type="sldNum" sz="quarter" idx="4"/>
          </p:nvPr>
        </p:nvSpPr>
        <p:spPr/>
        <p:txBody>
          <a:bodyPr/>
          <a:lstStyle/>
          <a:p>
            <a:fld id="{325B04DD-A8C9-4A3F-82F1-6F46E482E49F}" type="slidenum">
              <a:rPr lang="en-US" smtClean="0"/>
              <a:pPr/>
              <a:t>14</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93858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2691" y="1063421"/>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Edge Detection</a:t>
            </a:r>
          </a:p>
        </p:txBody>
      </p:sp>
      <p:sp>
        <p:nvSpPr>
          <p:cNvPr id="3" name="Content Placeholder 2"/>
          <p:cNvSpPr>
            <a:spLocks noGrp="1"/>
          </p:cNvSpPr>
          <p:nvPr>
            <p:ph idx="1"/>
          </p:nvPr>
        </p:nvSpPr>
        <p:spPr>
          <a:xfrm>
            <a:off x="263312" y="2190825"/>
            <a:ext cx="8581959" cy="4281413"/>
          </a:xfrm>
        </p:spPr>
        <p:txBody>
          <a:bodyPr>
            <a:normAutofit lnSpcReduction="10000"/>
          </a:bodyPr>
          <a:lstStyle/>
          <a:p>
            <a:pPr marL="0" indent="0" algn="l" rtl="0">
              <a:lnSpc>
                <a:spcPct val="110000"/>
              </a:lnSpc>
              <a:buNone/>
            </a:pPr>
            <a:r>
              <a:rPr lang="en-US" sz="2200" dirty="0">
                <a:latin typeface="Comic Sans MS" panose="030F0702030302020204" pitchFamily="66" charset="0"/>
              </a:rPr>
              <a:t>To detect all objects in the image we need to know the edges of them , so we use Canny Edge Detection algorithm , but first the image must be converted into </a:t>
            </a:r>
            <a:r>
              <a:rPr lang="en-US" sz="2200" b="1" dirty="0" err="1">
                <a:latin typeface="Comic Sans MS" panose="030F0702030302020204" pitchFamily="66" charset="0"/>
              </a:rPr>
              <a:t>GrayScsle</a:t>
            </a:r>
            <a:r>
              <a:rPr lang="en-US" sz="2200" b="1" dirty="0">
                <a:latin typeface="Comic Sans MS" panose="030F0702030302020204" pitchFamily="66" charset="0"/>
              </a:rPr>
              <a:t>.</a:t>
            </a:r>
          </a:p>
          <a:p>
            <a:pPr algn="l" rtl="0">
              <a:buFont typeface="Wingdings" panose="05000000000000000000" pitchFamily="2" charset="2"/>
              <a:buChar char="q"/>
            </a:pPr>
            <a:endParaRPr lang="en-US" sz="2200" dirty="0">
              <a:latin typeface="Comic Sans MS" panose="030F0702030302020204" pitchFamily="66" charset="0"/>
            </a:endParaRPr>
          </a:p>
          <a:p>
            <a:pPr algn="l" rtl="0">
              <a:buFont typeface="Wingdings" panose="05000000000000000000" pitchFamily="2" charset="2"/>
              <a:buChar char="q"/>
            </a:pPr>
            <a:r>
              <a:rPr lang="en-US" sz="2200" dirty="0">
                <a:latin typeface="Comic Sans MS" panose="030F0702030302020204" pitchFamily="66" charset="0"/>
              </a:rPr>
              <a:t>Canny edge detection algorithm : </a:t>
            </a:r>
          </a:p>
          <a:p>
            <a:pPr lvl="1" algn="l" rtl="0">
              <a:buFont typeface="Wingdings" panose="05000000000000000000" pitchFamily="2" charset="2"/>
              <a:buChar char="Ø"/>
            </a:pPr>
            <a:r>
              <a:rPr lang="en-US" sz="1900" dirty="0">
                <a:latin typeface="Comic Sans MS" panose="030F0702030302020204" pitchFamily="66" charset="0"/>
              </a:rPr>
              <a:t>Why we use Canny Algorithm ?</a:t>
            </a:r>
          </a:p>
          <a:p>
            <a:pPr marL="0" indent="0" algn="l" rtl="0">
              <a:buNone/>
            </a:pPr>
            <a:endParaRPr lang="en-US" sz="2200" dirty="0">
              <a:latin typeface="Comic Sans MS" panose="030F0702030302020204" pitchFamily="66" charset="0"/>
            </a:endParaRPr>
          </a:p>
          <a:p>
            <a:pPr algn="l" rtl="0">
              <a:buFont typeface="+mj-lt"/>
              <a:buAutoNum type="arabicPeriod"/>
            </a:pPr>
            <a:r>
              <a:rPr lang="en-US" sz="2200" dirty="0">
                <a:solidFill>
                  <a:schemeClr val="accent1">
                    <a:lumMod val="75000"/>
                  </a:schemeClr>
                </a:solidFill>
                <a:latin typeface="Comic Sans MS" panose="030F0702030302020204" pitchFamily="66" charset="0"/>
              </a:rPr>
              <a:t>Low error rate : </a:t>
            </a:r>
            <a:r>
              <a:rPr lang="en-US" sz="2200" dirty="0">
                <a:latin typeface="Comic Sans MS" panose="030F0702030302020204" pitchFamily="66" charset="0"/>
              </a:rPr>
              <a:t>Meaning a good detection of only existent edges.</a:t>
            </a:r>
          </a:p>
          <a:p>
            <a:pPr algn="l" rtl="0">
              <a:buFont typeface="+mj-lt"/>
              <a:buAutoNum type="arabicPeriod"/>
            </a:pPr>
            <a:r>
              <a:rPr lang="en-US" sz="2200" dirty="0">
                <a:solidFill>
                  <a:schemeClr val="accent1">
                    <a:lumMod val="75000"/>
                  </a:schemeClr>
                </a:solidFill>
                <a:latin typeface="Comic Sans MS" panose="030F0702030302020204" pitchFamily="66" charset="0"/>
              </a:rPr>
              <a:t>Good localization : </a:t>
            </a:r>
            <a:r>
              <a:rPr lang="en-US" sz="2200" dirty="0">
                <a:latin typeface="Comic Sans MS" panose="030F0702030302020204" pitchFamily="66" charset="0"/>
              </a:rPr>
              <a:t>The distance between edge pixels detected and real edge pixels have to be minimized.</a:t>
            </a:r>
          </a:p>
          <a:p>
            <a:pPr algn="l" rtl="0"/>
            <a:endParaRPr lang="en-US" dirty="0"/>
          </a:p>
        </p:txBody>
      </p:sp>
      <p:sp>
        <p:nvSpPr>
          <p:cNvPr id="7" name="Slide Number Placeholder 6"/>
          <p:cNvSpPr>
            <a:spLocks noGrp="1"/>
          </p:cNvSpPr>
          <p:nvPr>
            <p:ph type="sldNum" sz="quarter" idx="4"/>
          </p:nvPr>
        </p:nvSpPr>
        <p:spPr/>
        <p:txBody>
          <a:bodyPr/>
          <a:lstStyle/>
          <a:p>
            <a:fld id="{325B04DD-A8C9-4A3F-82F1-6F46E482E49F}" type="slidenum">
              <a:rPr lang="en-US" smtClean="0"/>
              <a:pPr/>
              <a:t>15</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42201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1063421"/>
            <a:ext cx="7886700" cy="994172"/>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Canny Edge Detection</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431299" y="2245248"/>
            <a:ext cx="8410659" cy="4612752"/>
          </a:xfrm>
        </p:spPr>
        <p:txBody>
          <a:bodyPr>
            <a:normAutofit/>
          </a:bodyPr>
          <a:lstStyle/>
          <a:p>
            <a:pPr marL="0" indent="0" algn="l" rtl="0">
              <a:buNone/>
            </a:pPr>
            <a:br>
              <a:rPr lang="en-US" sz="2400" dirty="0"/>
            </a:br>
            <a:r>
              <a:rPr lang="en-US" sz="2400" dirty="0"/>
              <a:t>The Canny edge detection algorithm uses multi stages to detect a wide range of edges in images. </a:t>
            </a:r>
          </a:p>
          <a:p>
            <a:pPr marL="0" indent="0" algn="l" rtl="0">
              <a:buNone/>
            </a:pPr>
            <a:endParaRPr lang="en-US" sz="2400" dirty="0"/>
          </a:p>
          <a:p>
            <a:pPr algn="l" rtl="0">
              <a:buFont typeface="+mj-lt"/>
              <a:buAutoNum type="arabicPeriod"/>
            </a:pPr>
            <a:r>
              <a:rPr lang="en-US" sz="2400" b="1" u="sng" dirty="0">
                <a:solidFill>
                  <a:schemeClr val="accent1">
                    <a:lumMod val="50000"/>
                  </a:schemeClr>
                </a:solidFill>
              </a:rPr>
              <a:t>Filter out any noise : </a:t>
            </a:r>
            <a:br>
              <a:rPr lang="en-US" sz="2400" b="1" u="sng" dirty="0">
                <a:solidFill>
                  <a:schemeClr val="accent1">
                    <a:lumMod val="50000"/>
                  </a:schemeClr>
                </a:solidFill>
              </a:rPr>
            </a:br>
            <a:br>
              <a:rPr lang="en-US" sz="2400" u="sng" dirty="0">
                <a:solidFill>
                  <a:schemeClr val="accent1">
                    <a:lumMod val="50000"/>
                  </a:schemeClr>
                </a:solidFill>
              </a:rPr>
            </a:br>
            <a:r>
              <a:rPr lang="en-US" sz="2400" dirty="0"/>
              <a:t>The Gaussian filter is used for this purpose with a 5x5 Gaussian kernel .</a:t>
            </a:r>
          </a:p>
        </p:txBody>
      </p:sp>
      <p:sp>
        <p:nvSpPr>
          <p:cNvPr id="7" name="Slide Number Placeholder 6"/>
          <p:cNvSpPr>
            <a:spLocks noGrp="1"/>
          </p:cNvSpPr>
          <p:nvPr>
            <p:ph type="sldNum" sz="quarter" idx="4"/>
          </p:nvPr>
        </p:nvSpPr>
        <p:spPr/>
        <p:txBody>
          <a:bodyPr/>
          <a:lstStyle/>
          <a:p>
            <a:fld id="{325B04DD-A8C9-4A3F-82F1-6F46E482E49F}" type="slidenum">
              <a:rPr lang="en-US" smtClean="0"/>
              <a:pPr/>
              <a:t>16</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261780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226" y="1063421"/>
            <a:ext cx="7886700" cy="994172"/>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Canny Edge Detection</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42900" y="1831108"/>
            <a:ext cx="8460019" cy="4755430"/>
          </a:xfrm>
        </p:spPr>
        <p:txBody>
          <a:bodyPr>
            <a:normAutofit/>
          </a:bodyPr>
          <a:lstStyle/>
          <a:p>
            <a:pPr marL="0" indent="0" algn="l" rtl="0">
              <a:buNone/>
            </a:pPr>
            <a:endParaRPr lang="en-US" sz="2800" u="sng" dirty="0">
              <a:solidFill>
                <a:schemeClr val="accent1">
                  <a:lumMod val="50000"/>
                </a:schemeClr>
              </a:solidFill>
            </a:endParaRPr>
          </a:p>
          <a:p>
            <a:pPr algn="l" rtl="0">
              <a:buFont typeface="+mj-lt"/>
              <a:buAutoNum type="arabicPeriod" startAt="2"/>
            </a:pPr>
            <a:r>
              <a:rPr lang="en-US" sz="2000" b="1" u="sng" dirty="0">
                <a:solidFill>
                  <a:schemeClr val="accent1">
                    <a:lumMod val="50000"/>
                  </a:schemeClr>
                </a:solidFill>
              </a:rPr>
              <a:t>Find the intensity gradient of the image :</a:t>
            </a:r>
            <a:r>
              <a:rPr lang="en-US" sz="2000" b="1" dirty="0"/>
              <a:t> </a:t>
            </a:r>
            <a:br>
              <a:rPr lang="en-US" sz="2000" b="1" dirty="0"/>
            </a:br>
            <a:br>
              <a:rPr lang="en-US" sz="2000" b="1" dirty="0"/>
            </a:br>
            <a:r>
              <a:rPr lang="en-US" sz="2000" dirty="0"/>
              <a:t>For this, we follow a procedure analogous to </a:t>
            </a:r>
            <a:r>
              <a:rPr lang="en-US" sz="2000" b="1" u="sng" dirty="0" err="1"/>
              <a:t>Sobel</a:t>
            </a:r>
            <a:r>
              <a:rPr lang="en-US" sz="2000" b="1" u="sng" dirty="0"/>
              <a:t> Operator</a:t>
            </a:r>
            <a:r>
              <a:rPr lang="en-US" sz="2000" dirty="0"/>
              <a:t>:</a:t>
            </a:r>
          </a:p>
          <a:p>
            <a:pPr lvl="1" algn="l" rtl="0">
              <a:buFont typeface="Wingdings" panose="05000000000000000000" pitchFamily="2" charset="2"/>
              <a:buChar char="Ø"/>
            </a:pPr>
            <a:r>
              <a:rPr lang="en-US" sz="2000" dirty="0"/>
              <a:t>Apply a pair of convolution masks (in x and y directions) :</a:t>
            </a:r>
            <a:br>
              <a:rPr lang="en-US" sz="2000" dirty="0"/>
            </a:br>
            <a:br>
              <a:rPr lang="en-US" sz="2000" dirty="0"/>
            </a:br>
            <a:br>
              <a:rPr lang="en-US" sz="2000" dirty="0"/>
            </a:br>
            <a:br>
              <a:rPr lang="en-US" sz="2000" dirty="0"/>
            </a:br>
            <a:endParaRPr lang="en-US" sz="2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51" y="4151516"/>
            <a:ext cx="2863113" cy="2263572"/>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pPr/>
              <a:t>17</a:t>
            </a:fld>
            <a:endParaRPr lang="en-US"/>
          </a:p>
        </p:txBody>
      </p:sp>
      <p:sp>
        <p:nvSpPr>
          <p:cNvPr id="9"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4275980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226" y="888679"/>
            <a:ext cx="7886700" cy="994172"/>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Canny Edge Detection</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92246" y="1928168"/>
            <a:ext cx="8410659" cy="3606219"/>
          </a:xfrm>
        </p:spPr>
        <p:txBody>
          <a:bodyPr>
            <a:normAutofit/>
          </a:bodyPr>
          <a:lstStyle/>
          <a:p>
            <a:pPr algn="l" rtl="0">
              <a:buFont typeface="+mj-lt"/>
              <a:buAutoNum type="arabicPeriod" startAt="2"/>
            </a:pPr>
            <a:endParaRPr lang="en-US" sz="2800" u="sng" dirty="0">
              <a:solidFill>
                <a:schemeClr val="accent1">
                  <a:lumMod val="50000"/>
                </a:schemeClr>
              </a:solidFill>
            </a:endParaRPr>
          </a:p>
          <a:p>
            <a:pPr algn="l" rtl="0">
              <a:buFont typeface="+mj-lt"/>
              <a:buAutoNum type="arabicPeriod" startAt="2"/>
            </a:pPr>
            <a:r>
              <a:rPr lang="en-US" sz="2000" b="1" u="sng" dirty="0">
                <a:solidFill>
                  <a:schemeClr val="accent1">
                    <a:lumMod val="50000"/>
                  </a:schemeClr>
                </a:solidFill>
              </a:rPr>
              <a:t>Find the intensity gradient of the image :</a:t>
            </a:r>
            <a:r>
              <a:rPr lang="en-US" sz="2000" b="1" dirty="0"/>
              <a:t> </a:t>
            </a:r>
            <a:br>
              <a:rPr lang="en-US" sz="2000" b="1" dirty="0"/>
            </a:br>
            <a:endParaRPr lang="en-US" sz="2000" dirty="0"/>
          </a:p>
          <a:p>
            <a:pPr lvl="1" algn="l" rtl="0">
              <a:lnSpc>
                <a:spcPct val="150000"/>
              </a:lnSpc>
              <a:buFont typeface="Wingdings" panose="05000000000000000000" pitchFamily="2" charset="2"/>
              <a:buChar char="Ø"/>
            </a:pPr>
            <a:r>
              <a:rPr lang="en-US" sz="2000" dirty="0"/>
              <a:t>Find the gradient strength and direction with :</a:t>
            </a:r>
            <a:br>
              <a:rPr lang="en-US" sz="2000" dirty="0"/>
            </a:br>
            <a:r>
              <a:rPr lang="en-US" sz="2000" dirty="0"/>
              <a:t> (The direction is rounded to one of four </a:t>
            </a:r>
            <a:br>
              <a:rPr lang="en-US" sz="2000" dirty="0"/>
            </a:br>
            <a:r>
              <a:rPr lang="en-US" sz="2000" dirty="0"/>
              <a:t>	possible angles (namely 0, 45, 90 or 135))</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388" y="5153590"/>
            <a:ext cx="3426716" cy="1197687"/>
          </a:xfrm>
          <a:prstGeom prst="rect">
            <a:avLst/>
          </a:prstGeom>
        </p:spPr>
      </p:pic>
      <p:grpSp>
        <p:nvGrpSpPr>
          <p:cNvPr id="6" name="Group 2"/>
          <p:cNvGrpSpPr>
            <a:grpSpLocks/>
          </p:cNvGrpSpPr>
          <p:nvPr/>
        </p:nvGrpSpPr>
        <p:grpSpPr bwMode="auto">
          <a:xfrm>
            <a:off x="6910257" y="4422390"/>
            <a:ext cx="742950" cy="742950"/>
            <a:chOff x="3840" y="1776"/>
            <a:chExt cx="624" cy="624"/>
          </a:xfrm>
        </p:grpSpPr>
        <p:grpSp>
          <p:nvGrpSpPr>
            <p:cNvPr id="11" name="Group 4"/>
            <p:cNvGrpSpPr>
              <a:grpSpLocks/>
            </p:cNvGrpSpPr>
            <p:nvPr/>
          </p:nvGrpSpPr>
          <p:grpSpPr bwMode="auto">
            <a:xfrm>
              <a:off x="3840" y="1776"/>
              <a:ext cx="624" cy="624"/>
              <a:chOff x="3840" y="1776"/>
              <a:chExt cx="624" cy="624"/>
            </a:xfrm>
          </p:grpSpPr>
          <p:sp>
            <p:nvSpPr>
              <p:cNvPr id="13" name="Rectangle 5"/>
              <p:cNvSpPr>
                <a:spLocks noChangeArrowheads="1"/>
              </p:cNvSpPr>
              <p:nvPr/>
            </p:nvSpPr>
            <p:spPr bwMode="auto">
              <a:xfrm>
                <a:off x="3840" y="1776"/>
                <a:ext cx="624" cy="624"/>
              </a:xfrm>
              <a:prstGeom prst="rect">
                <a:avLst/>
              </a:prstGeom>
              <a:gradFill rotWithShape="0">
                <a:gsLst>
                  <a:gs pos="0">
                    <a:schemeClr val="tx1"/>
                  </a:gs>
                  <a:gs pos="100000">
                    <a:schemeClr val="tx1">
                      <a:gamma/>
                      <a:tint val="0"/>
                      <a:invGamma/>
                    </a:schemeClr>
                  </a:gs>
                </a:gsLst>
                <a:lin ang="18900000" scaled="1"/>
              </a:gradFill>
              <a:ln w="9525">
                <a:noFill/>
                <a:miter lim="800000"/>
                <a:headEnd/>
                <a:tailEnd/>
              </a:ln>
              <a:effectLst/>
            </p:spPr>
            <p:txBody>
              <a:bodyPr wrap="none" anchor="ctr"/>
              <a:lstStyle/>
              <a:p>
                <a:pPr eaLnBrk="0" hangingPunct="0">
                  <a:defRPr/>
                </a:pPr>
                <a:endParaRPr lang="en-US" sz="1350">
                  <a:latin typeface="Arial" charset="0"/>
                </a:endParaRPr>
              </a:p>
            </p:txBody>
          </p:sp>
          <p:sp>
            <p:nvSpPr>
              <p:cNvPr id="14" name="Line 6"/>
              <p:cNvSpPr>
                <a:spLocks noChangeShapeType="1"/>
              </p:cNvSpPr>
              <p:nvPr/>
            </p:nvSpPr>
            <p:spPr bwMode="auto">
              <a:xfrm flipV="1">
                <a:off x="4161" y="1872"/>
                <a:ext cx="207" cy="207"/>
              </a:xfrm>
              <a:prstGeom prst="line">
                <a:avLst/>
              </a:prstGeom>
              <a:noFill/>
              <a:ln w="28575">
                <a:solidFill>
                  <a:srgbClr val="FF0000"/>
                </a:solidFill>
                <a:round/>
                <a:headEnd/>
                <a:tailEnd type="triangle" w="med" len="med"/>
              </a:ln>
            </p:spPr>
            <p:txBody>
              <a:bodyPr/>
              <a:lstStyle/>
              <a:p>
                <a:endParaRPr lang="en-US" sz="1350"/>
              </a:p>
            </p:txBody>
          </p:sp>
        </p:grpSp>
        <p:sp>
          <p:nvSpPr>
            <p:cNvPr id="10" name="Oval 8"/>
            <p:cNvSpPr>
              <a:spLocks noChangeArrowheads="1"/>
            </p:cNvSpPr>
            <p:nvPr/>
          </p:nvSpPr>
          <p:spPr bwMode="auto">
            <a:xfrm>
              <a:off x="4128" y="2064"/>
              <a:ext cx="48" cy="48"/>
            </a:xfrm>
            <a:prstGeom prst="ellipse">
              <a:avLst/>
            </a:prstGeom>
            <a:solidFill>
              <a:srgbClr val="FF0000"/>
            </a:solidFill>
            <a:ln w="9525">
              <a:noFill/>
              <a:round/>
              <a:headEnd/>
              <a:tailEnd/>
            </a:ln>
          </p:spPr>
          <p:txBody>
            <a:bodyPr wrap="none" anchor="ctr"/>
            <a:lstStyle/>
            <a:p>
              <a:pPr eaLnBrk="0" hangingPunct="0"/>
              <a:endParaRPr lang="da-DK" sz="1350"/>
            </a:p>
          </p:txBody>
        </p:sp>
      </p:grpSp>
      <p:sp>
        <p:nvSpPr>
          <p:cNvPr id="15" name="Rectangle 12"/>
          <p:cNvSpPr>
            <a:spLocks noChangeArrowheads="1"/>
          </p:cNvSpPr>
          <p:nvPr/>
        </p:nvSpPr>
        <p:spPr bwMode="auto">
          <a:xfrm>
            <a:off x="7324714" y="2157021"/>
            <a:ext cx="228600" cy="742950"/>
          </a:xfrm>
          <a:prstGeom prst="rect">
            <a:avLst/>
          </a:prstGeom>
          <a:gradFill rotWithShape="0">
            <a:gsLst>
              <a:gs pos="0">
                <a:schemeClr val="tx1"/>
              </a:gs>
              <a:gs pos="100000">
                <a:schemeClr val="tx1">
                  <a:gamma/>
                  <a:tint val="0"/>
                  <a:invGamma/>
                </a:schemeClr>
              </a:gs>
            </a:gsLst>
            <a:lin ang="0" scaled="1"/>
          </a:gradFill>
          <a:ln w="9525">
            <a:noFill/>
            <a:miter lim="800000"/>
            <a:headEnd/>
            <a:tailEnd/>
          </a:ln>
          <a:effectLst/>
        </p:spPr>
        <p:txBody>
          <a:bodyPr wrap="none" anchor="ctr"/>
          <a:lstStyle/>
          <a:p>
            <a:pPr eaLnBrk="0" hangingPunct="0">
              <a:defRPr/>
            </a:pPr>
            <a:endParaRPr lang="en-US" sz="1350">
              <a:latin typeface="Arial" charset="0"/>
            </a:endParaRPr>
          </a:p>
        </p:txBody>
      </p:sp>
      <p:grpSp>
        <p:nvGrpSpPr>
          <p:cNvPr id="16" name="Group 16"/>
          <p:cNvGrpSpPr>
            <a:grpSpLocks/>
          </p:cNvGrpSpPr>
          <p:nvPr/>
        </p:nvGrpSpPr>
        <p:grpSpPr bwMode="auto">
          <a:xfrm>
            <a:off x="7196007" y="3209310"/>
            <a:ext cx="806054" cy="514350"/>
            <a:chOff x="2395" y="1776"/>
            <a:chExt cx="677" cy="432"/>
          </a:xfrm>
        </p:grpSpPr>
        <p:sp>
          <p:nvSpPr>
            <p:cNvPr id="18" name="Rectangle 18"/>
            <p:cNvSpPr>
              <a:spLocks noChangeArrowheads="1"/>
            </p:cNvSpPr>
            <p:nvPr/>
          </p:nvSpPr>
          <p:spPr bwMode="auto">
            <a:xfrm rot="5400000">
              <a:off x="2638" y="1533"/>
              <a:ext cx="192" cy="677"/>
            </a:xfrm>
            <a:prstGeom prst="rect">
              <a:avLst/>
            </a:prstGeom>
            <a:gradFill rotWithShape="0">
              <a:gsLst>
                <a:gs pos="0">
                  <a:schemeClr val="tx1"/>
                </a:gs>
                <a:gs pos="100000">
                  <a:schemeClr val="tx1">
                    <a:gamma/>
                    <a:tint val="0"/>
                    <a:invGamma/>
                  </a:schemeClr>
                </a:gs>
              </a:gsLst>
              <a:lin ang="5400000" scaled="1"/>
            </a:gradFill>
            <a:ln w="9525">
              <a:noFill/>
              <a:miter lim="800000"/>
              <a:headEnd/>
              <a:tailEnd/>
            </a:ln>
            <a:effectLst/>
          </p:spPr>
          <p:txBody>
            <a:bodyPr wrap="none" anchor="ctr"/>
            <a:lstStyle/>
            <a:p>
              <a:pPr eaLnBrk="0" hangingPunct="0">
                <a:defRPr/>
              </a:pPr>
              <a:endParaRPr lang="en-US" sz="1350">
                <a:latin typeface="Arial" charset="0"/>
              </a:endParaRPr>
            </a:p>
          </p:txBody>
        </p:sp>
        <p:sp>
          <p:nvSpPr>
            <p:cNvPr id="19" name="Line 19"/>
            <p:cNvSpPr>
              <a:spLocks noChangeShapeType="1"/>
            </p:cNvSpPr>
            <p:nvPr/>
          </p:nvSpPr>
          <p:spPr bwMode="auto">
            <a:xfrm rot="5400000">
              <a:off x="2568" y="2040"/>
              <a:ext cx="336" cy="0"/>
            </a:xfrm>
            <a:prstGeom prst="line">
              <a:avLst/>
            </a:prstGeom>
            <a:noFill/>
            <a:ln w="28575">
              <a:solidFill>
                <a:srgbClr val="FF0000"/>
              </a:solidFill>
              <a:round/>
              <a:headEnd/>
              <a:tailEnd type="triangle" w="med" len="med"/>
            </a:ln>
          </p:spPr>
          <p:txBody>
            <a:bodyPr/>
            <a:lstStyle/>
            <a:p>
              <a:endParaRPr lang="en-US" sz="1350"/>
            </a:p>
          </p:txBody>
        </p:sp>
        <p:sp>
          <p:nvSpPr>
            <p:cNvPr id="20" name="Oval 20"/>
            <p:cNvSpPr>
              <a:spLocks noChangeArrowheads="1"/>
            </p:cNvSpPr>
            <p:nvPr/>
          </p:nvSpPr>
          <p:spPr bwMode="auto">
            <a:xfrm>
              <a:off x="2712" y="1848"/>
              <a:ext cx="48" cy="48"/>
            </a:xfrm>
            <a:prstGeom prst="ellipse">
              <a:avLst/>
            </a:prstGeom>
            <a:solidFill>
              <a:srgbClr val="FF0000"/>
            </a:solidFill>
            <a:ln w="9525">
              <a:noFill/>
              <a:round/>
              <a:headEnd/>
              <a:tailEnd/>
            </a:ln>
          </p:spPr>
          <p:txBody>
            <a:bodyPr wrap="none" anchor="ctr"/>
            <a:lstStyle/>
            <a:p>
              <a:pPr eaLnBrk="0" hangingPunct="0"/>
              <a:endParaRPr lang="da-DK" sz="1350"/>
            </a:p>
          </p:txBody>
        </p:sp>
      </p:grpSp>
      <p:sp>
        <p:nvSpPr>
          <p:cNvPr id="21" name="Line 13"/>
          <p:cNvSpPr>
            <a:spLocks noChangeShapeType="1"/>
          </p:cNvSpPr>
          <p:nvPr/>
        </p:nvSpPr>
        <p:spPr bwMode="auto">
          <a:xfrm>
            <a:off x="7439014" y="2512532"/>
            <a:ext cx="400050" cy="0"/>
          </a:xfrm>
          <a:prstGeom prst="line">
            <a:avLst/>
          </a:prstGeom>
          <a:noFill/>
          <a:ln w="28575">
            <a:solidFill>
              <a:srgbClr val="FF0000"/>
            </a:solidFill>
            <a:round/>
            <a:headEnd/>
            <a:tailEnd type="triangle" w="med" len="med"/>
          </a:ln>
        </p:spPr>
        <p:txBody>
          <a:bodyPr/>
          <a:lstStyle/>
          <a:p>
            <a:endParaRPr lang="en-US" sz="1350"/>
          </a:p>
        </p:txBody>
      </p:sp>
      <p:sp>
        <p:nvSpPr>
          <p:cNvPr id="4" name="TextBox 3"/>
          <p:cNvSpPr txBox="1"/>
          <p:nvPr/>
        </p:nvSpPr>
        <p:spPr>
          <a:xfrm>
            <a:off x="7553314" y="2228109"/>
            <a:ext cx="1091966" cy="300082"/>
          </a:xfrm>
          <a:prstGeom prst="rect">
            <a:avLst/>
          </a:prstGeom>
          <a:noFill/>
        </p:spPr>
        <p:txBody>
          <a:bodyPr wrap="none" rtlCol="0">
            <a:spAutoFit/>
          </a:bodyPr>
          <a:lstStyle/>
          <a:p>
            <a:r>
              <a:rPr lang="en-US" sz="1350" dirty="0"/>
              <a:t>X Direction</a:t>
            </a:r>
          </a:p>
        </p:txBody>
      </p:sp>
      <p:sp>
        <p:nvSpPr>
          <p:cNvPr id="22" name="TextBox 21"/>
          <p:cNvSpPr txBox="1"/>
          <p:nvPr/>
        </p:nvSpPr>
        <p:spPr>
          <a:xfrm>
            <a:off x="7262098" y="3854435"/>
            <a:ext cx="1088760" cy="300082"/>
          </a:xfrm>
          <a:prstGeom prst="rect">
            <a:avLst/>
          </a:prstGeom>
          <a:noFill/>
        </p:spPr>
        <p:txBody>
          <a:bodyPr wrap="none" rtlCol="0">
            <a:spAutoFit/>
          </a:bodyPr>
          <a:lstStyle/>
          <a:p>
            <a:r>
              <a:rPr lang="en-US" sz="1350" dirty="0"/>
              <a:t>Y Direction</a:t>
            </a:r>
          </a:p>
        </p:txBody>
      </p:sp>
      <p:sp>
        <p:nvSpPr>
          <p:cNvPr id="23" name="TextBox 22"/>
          <p:cNvSpPr txBox="1"/>
          <p:nvPr/>
        </p:nvSpPr>
        <p:spPr>
          <a:xfrm>
            <a:off x="7683308" y="4906636"/>
            <a:ext cx="1242648" cy="300082"/>
          </a:xfrm>
          <a:prstGeom prst="rect">
            <a:avLst/>
          </a:prstGeom>
          <a:noFill/>
        </p:spPr>
        <p:txBody>
          <a:bodyPr wrap="none" rtlCol="0">
            <a:spAutoFit/>
          </a:bodyPr>
          <a:lstStyle/>
          <a:p>
            <a:r>
              <a:rPr lang="en-US" sz="1350" dirty="0"/>
              <a:t>X,Y Direction</a:t>
            </a:r>
          </a:p>
        </p:txBody>
      </p:sp>
      <p:sp>
        <p:nvSpPr>
          <p:cNvPr id="5" name="TextBox 4"/>
          <p:cNvSpPr txBox="1"/>
          <p:nvPr/>
        </p:nvSpPr>
        <p:spPr>
          <a:xfrm>
            <a:off x="703350" y="5280628"/>
            <a:ext cx="2479499" cy="300082"/>
          </a:xfrm>
          <a:prstGeom prst="rect">
            <a:avLst/>
          </a:prstGeom>
          <a:noFill/>
        </p:spPr>
        <p:txBody>
          <a:bodyPr wrap="square" rtlCol="0">
            <a:spAutoFit/>
          </a:bodyPr>
          <a:lstStyle/>
          <a:p>
            <a:r>
              <a:rPr lang="en-US" sz="1350" dirty="0"/>
              <a:t>(gradient magnitude)</a:t>
            </a:r>
          </a:p>
        </p:txBody>
      </p:sp>
      <p:sp>
        <p:nvSpPr>
          <p:cNvPr id="24" name="TextBox 23"/>
          <p:cNvSpPr txBox="1"/>
          <p:nvPr/>
        </p:nvSpPr>
        <p:spPr>
          <a:xfrm>
            <a:off x="1361875" y="5850715"/>
            <a:ext cx="2219225" cy="300082"/>
          </a:xfrm>
          <a:prstGeom prst="rect">
            <a:avLst/>
          </a:prstGeom>
          <a:noFill/>
        </p:spPr>
        <p:txBody>
          <a:bodyPr wrap="square" rtlCol="0">
            <a:spAutoFit/>
          </a:bodyPr>
          <a:lstStyle/>
          <a:p>
            <a:r>
              <a:rPr lang="en-US" sz="1350" dirty="0"/>
              <a:t>(gradient direction)</a:t>
            </a:r>
          </a:p>
        </p:txBody>
      </p:sp>
      <p:pic>
        <p:nvPicPr>
          <p:cNvPr id="25" name="Picture 4"/>
          <p:cNvPicPr>
            <a:picLocks noChangeAspect="1" noChangeArrowheads="1"/>
          </p:cNvPicPr>
          <p:nvPr/>
        </p:nvPicPr>
        <p:blipFill>
          <a:blip r:embed="rId4"/>
          <a:srcRect/>
          <a:stretch>
            <a:fillRect/>
          </a:stretch>
        </p:blipFill>
        <p:spPr bwMode="auto">
          <a:xfrm>
            <a:off x="6727456" y="5338447"/>
            <a:ext cx="1194515" cy="1194515"/>
          </a:xfrm>
          <a:prstGeom prst="rect">
            <a:avLst/>
          </a:prstGeom>
          <a:noFill/>
          <a:ln w="9525">
            <a:noFill/>
            <a:miter lim="800000"/>
            <a:headEnd/>
            <a:tailEnd/>
          </a:ln>
        </p:spPr>
      </p:pic>
      <p:sp>
        <p:nvSpPr>
          <p:cNvPr id="17" name="Slide Number Placeholder 16"/>
          <p:cNvSpPr>
            <a:spLocks noGrp="1"/>
          </p:cNvSpPr>
          <p:nvPr>
            <p:ph type="sldNum" sz="quarter" idx="4"/>
          </p:nvPr>
        </p:nvSpPr>
        <p:spPr/>
        <p:txBody>
          <a:bodyPr/>
          <a:lstStyle/>
          <a:p>
            <a:fld id="{325B04DD-A8C9-4A3F-82F1-6F46E482E49F}" type="slidenum">
              <a:rPr lang="en-US" smtClean="0"/>
              <a:pPr/>
              <a:t>18</a:t>
            </a:fld>
            <a:endParaRPr lang="en-US"/>
          </a:p>
        </p:txBody>
      </p:sp>
      <p:sp>
        <p:nvSpPr>
          <p:cNvPr id="26"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27"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348632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53" y="1192156"/>
            <a:ext cx="7886700" cy="579549"/>
          </a:xfrm>
        </p:spPr>
        <p:txBody>
          <a:bodyPr>
            <a:normAutofit fontScale="90000"/>
          </a:bodyPr>
          <a:lstStyle/>
          <a:p>
            <a:pPr algn="ctr" rtl="0"/>
            <a:r>
              <a:rPr lang="en-US" dirty="0">
                <a:effectLst>
                  <a:reflection blurRad="6350" stA="50000" endA="300" endPos="50000" dist="29997" dir="5400000" sy="-100000" algn="bl" rotWithShape="0"/>
                </a:effectLst>
                <a:latin typeface="Comic Sans MS" panose="030F0702030302020204" pitchFamily="66" charset="0"/>
              </a:rPr>
              <a:t>Canny Edge Detection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99434" y="2479990"/>
            <a:ext cx="8480738" cy="3540080"/>
          </a:xfrm>
        </p:spPr>
        <p:txBody>
          <a:bodyPr/>
          <a:lstStyle/>
          <a:p>
            <a:pPr algn="l" rtl="0"/>
            <a:r>
              <a:rPr lang="en-US" b="1" dirty="0"/>
              <a:t>Example of The result of the Sobel  operator :</a:t>
            </a:r>
            <a:br>
              <a:rPr lang="en-US" b="1" dirty="0"/>
            </a:br>
            <a:endParaRPr lang="ar-EG"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1531" y="3003753"/>
            <a:ext cx="4436546" cy="2055237"/>
          </a:xfrm>
          <a:prstGeom prst="rect">
            <a:avLst/>
          </a:prstGeom>
        </p:spPr>
      </p:pic>
      <p:pic>
        <p:nvPicPr>
          <p:cNvPr id="4" name="Picture 3"/>
          <p:cNvPicPr>
            <a:picLocks noChangeAspect="1"/>
          </p:cNvPicPr>
          <p:nvPr/>
        </p:nvPicPr>
        <p:blipFill>
          <a:blip r:embed="rId4"/>
          <a:stretch>
            <a:fillRect/>
          </a:stretch>
        </p:blipFill>
        <p:spPr>
          <a:xfrm>
            <a:off x="6877596" y="3003753"/>
            <a:ext cx="2123420" cy="2055237"/>
          </a:xfrm>
          <a:prstGeom prst="rect">
            <a:avLst/>
          </a:prstGeom>
        </p:spPr>
      </p:pic>
      <p:pic>
        <p:nvPicPr>
          <p:cNvPr id="5" name="Picture 4"/>
          <p:cNvPicPr>
            <a:picLocks noChangeAspect="1"/>
          </p:cNvPicPr>
          <p:nvPr/>
        </p:nvPicPr>
        <p:blipFill>
          <a:blip r:embed="rId5"/>
          <a:stretch>
            <a:fillRect/>
          </a:stretch>
        </p:blipFill>
        <p:spPr>
          <a:xfrm>
            <a:off x="91439" y="3003746"/>
            <a:ext cx="2136562" cy="2058156"/>
          </a:xfrm>
          <a:prstGeom prst="rect">
            <a:avLst/>
          </a:prstGeom>
        </p:spPr>
      </p:pic>
      <p:sp>
        <p:nvSpPr>
          <p:cNvPr id="10" name="Slide Number Placeholder 9"/>
          <p:cNvSpPr>
            <a:spLocks noGrp="1"/>
          </p:cNvSpPr>
          <p:nvPr>
            <p:ph type="sldNum" sz="quarter" idx="4"/>
          </p:nvPr>
        </p:nvSpPr>
        <p:spPr/>
        <p:txBody>
          <a:bodyPr/>
          <a:lstStyle/>
          <a:p>
            <a:fld id="{325B04DD-A8C9-4A3F-82F1-6F46E482E49F}" type="slidenum">
              <a:rPr lang="en-US" smtClean="0"/>
              <a:pPr/>
              <a:t>19</a:t>
            </a:fld>
            <a:endParaRPr lang="en-US"/>
          </a:p>
        </p:txBody>
      </p:sp>
      <p:sp>
        <p:nvSpPr>
          <p:cNvPr id="9"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1"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43451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160376930"/>
              </p:ext>
            </p:extLst>
          </p:nvPr>
        </p:nvGraphicFramePr>
        <p:xfrm>
          <a:off x="0" y="0"/>
          <a:ext cx="9144000" cy="6594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325B04DD-A8C9-4A3F-82F1-6F46E482E49F}" type="slidenum">
              <a:rPr lang="en-US" smtClean="0"/>
              <a:t>2</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7"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566931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graphicEl>
                                              <a:dgm id="{9D570E31-9E0C-460C-A8AB-7B42020FAA41}"/>
                                            </p:graphicEl>
                                          </p:spTgt>
                                        </p:tgtEl>
                                        <p:attrNameLst>
                                          <p:attrName>style.visibility</p:attrName>
                                        </p:attrNameLst>
                                      </p:cBhvr>
                                      <p:to>
                                        <p:strVal val="visible"/>
                                      </p:to>
                                    </p:set>
                                    <p:animEffect transition="in" filter="fade">
                                      <p:cBhvr>
                                        <p:cTn id="7" dur="1000"/>
                                        <p:tgtEl>
                                          <p:spTgt spid="3">
                                            <p:graphicEl>
                                              <a:dgm id="{9D570E31-9E0C-460C-A8AB-7B42020FAA41}"/>
                                            </p:graphicEl>
                                          </p:spTgt>
                                        </p:tgtEl>
                                      </p:cBhvr>
                                    </p:animEffect>
                                    <p:anim calcmode="lin" valueType="num">
                                      <p:cBhvr>
                                        <p:cTn id="8" dur="1000" fill="hold"/>
                                        <p:tgtEl>
                                          <p:spTgt spid="3">
                                            <p:graphicEl>
                                              <a:dgm id="{9D570E31-9E0C-460C-A8AB-7B42020FAA41}"/>
                                            </p:graphicEl>
                                          </p:spTgt>
                                        </p:tgtEl>
                                        <p:attrNameLst>
                                          <p:attrName>ppt_x</p:attrName>
                                        </p:attrNameLst>
                                      </p:cBhvr>
                                      <p:tavLst>
                                        <p:tav tm="0">
                                          <p:val>
                                            <p:strVal val="#ppt_x"/>
                                          </p:val>
                                        </p:tav>
                                        <p:tav tm="100000">
                                          <p:val>
                                            <p:strVal val="#ppt_x"/>
                                          </p:val>
                                        </p:tav>
                                      </p:tavLst>
                                    </p:anim>
                                    <p:anim calcmode="lin" valueType="num">
                                      <p:cBhvr>
                                        <p:cTn id="9" dur="1000" fill="hold"/>
                                        <p:tgtEl>
                                          <p:spTgt spid="3">
                                            <p:graphicEl>
                                              <a:dgm id="{9D570E31-9E0C-460C-A8AB-7B42020FAA41}"/>
                                            </p:graphic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2" presetClass="entr" presetSubtype="8" fill="hold" grpId="0" nodeType="afterEffect">
                                  <p:stCondLst>
                                    <p:cond delay="0"/>
                                  </p:stCondLst>
                                  <p:childTnLst>
                                    <p:set>
                                      <p:cBhvr>
                                        <p:cTn id="12" dur="1" fill="hold">
                                          <p:stCondLst>
                                            <p:cond delay="0"/>
                                          </p:stCondLst>
                                        </p:cTn>
                                        <p:tgtEl>
                                          <p:spTgt spid="3">
                                            <p:graphicEl>
                                              <a:dgm id="{C83FBA1B-B38F-437C-A4D7-414C5850125B}"/>
                                            </p:graphicEl>
                                          </p:spTgt>
                                        </p:tgtEl>
                                        <p:attrNameLst>
                                          <p:attrName>style.visibility</p:attrName>
                                        </p:attrNameLst>
                                      </p:cBhvr>
                                      <p:to>
                                        <p:strVal val="visible"/>
                                      </p:to>
                                    </p:set>
                                    <p:anim calcmode="lin" valueType="num">
                                      <p:cBhvr additive="base">
                                        <p:cTn id="13" dur="1000"/>
                                        <p:tgtEl>
                                          <p:spTgt spid="3">
                                            <p:graphicEl>
                                              <a:dgm id="{C83FBA1B-B38F-437C-A4D7-414C5850125B}"/>
                                            </p:graphicEl>
                                          </p:spTgt>
                                        </p:tgtEl>
                                        <p:attrNameLst>
                                          <p:attrName>ppt_x</p:attrName>
                                        </p:attrNameLst>
                                      </p:cBhvr>
                                      <p:tavLst>
                                        <p:tav tm="0">
                                          <p:val>
                                            <p:strVal val="#ppt_x-#ppt_w*1.125000"/>
                                          </p:val>
                                        </p:tav>
                                        <p:tav tm="100000">
                                          <p:val>
                                            <p:strVal val="#ppt_x"/>
                                          </p:val>
                                        </p:tav>
                                      </p:tavLst>
                                    </p:anim>
                                    <p:animEffect transition="in" filter="wipe(right)">
                                      <p:cBhvr>
                                        <p:cTn id="14" dur="1000"/>
                                        <p:tgtEl>
                                          <p:spTgt spid="3">
                                            <p:graphicEl>
                                              <a:dgm id="{C83FBA1B-B38F-437C-A4D7-414C5850125B}"/>
                                            </p:graphicEl>
                                          </p:spTgt>
                                        </p:tgtEl>
                                      </p:cBhvr>
                                    </p:animEffect>
                                  </p:childTnLst>
                                </p:cTn>
                              </p:par>
                            </p:childTnLst>
                          </p:cTn>
                        </p:par>
                        <p:par>
                          <p:cTn id="15" fill="hold">
                            <p:stCondLst>
                              <p:cond delay="2000"/>
                            </p:stCondLst>
                            <p:childTnLst>
                              <p:par>
                                <p:cTn id="16" presetID="42" presetClass="entr" presetSubtype="0" fill="hold" grpId="0" nodeType="afterEffect">
                                  <p:stCondLst>
                                    <p:cond delay="0"/>
                                  </p:stCondLst>
                                  <p:childTnLst>
                                    <p:set>
                                      <p:cBhvr>
                                        <p:cTn id="17" dur="1" fill="hold">
                                          <p:stCondLst>
                                            <p:cond delay="0"/>
                                          </p:stCondLst>
                                        </p:cTn>
                                        <p:tgtEl>
                                          <p:spTgt spid="3">
                                            <p:graphicEl>
                                              <a:dgm id="{755BC73E-CD31-4BF5-B1C5-4A4ACAA7115F}"/>
                                            </p:graphicEl>
                                          </p:spTgt>
                                        </p:tgtEl>
                                        <p:attrNameLst>
                                          <p:attrName>style.visibility</p:attrName>
                                        </p:attrNameLst>
                                      </p:cBhvr>
                                      <p:to>
                                        <p:strVal val="visible"/>
                                      </p:to>
                                    </p:set>
                                    <p:animEffect transition="in" filter="fade">
                                      <p:cBhvr>
                                        <p:cTn id="18" dur="1000"/>
                                        <p:tgtEl>
                                          <p:spTgt spid="3">
                                            <p:graphicEl>
                                              <a:dgm id="{755BC73E-CD31-4BF5-B1C5-4A4ACAA7115F}"/>
                                            </p:graphicEl>
                                          </p:spTgt>
                                        </p:tgtEl>
                                      </p:cBhvr>
                                    </p:animEffect>
                                    <p:anim calcmode="lin" valueType="num">
                                      <p:cBhvr>
                                        <p:cTn id="19" dur="1000" fill="hold"/>
                                        <p:tgtEl>
                                          <p:spTgt spid="3">
                                            <p:graphicEl>
                                              <a:dgm id="{755BC73E-CD31-4BF5-B1C5-4A4ACAA7115F}"/>
                                            </p:graphicEl>
                                          </p:spTgt>
                                        </p:tgtEl>
                                        <p:attrNameLst>
                                          <p:attrName>ppt_x</p:attrName>
                                        </p:attrNameLst>
                                      </p:cBhvr>
                                      <p:tavLst>
                                        <p:tav tm="0">
                                          <p:val>
                                            <p:strVal val="#ppt_x"/>
                                          </p:val>
                                        </p:tav>
                                        <p:tav tm="100000">
                                          <p:val>
                                            <p:strVal val="#ppt_x"/>
                                          </p:val>
                                        </p:tav>
                                      </p:tavLst>
                                    </p:anim>
                                    <p:anim calcmode="lin" valueType="num">
                                      <p:cBhvr>
                                        <p:cTn id="20" dur="1000" fill="hold"/>
                                        <p:tgtEl>
                                          <p:spTgt spid="3">
                                            <p:graphicEl>
                                              <a:dgm id="{755BC73E-CD31-4BF5-B1C5-4A4ACAA7115F}"/>
                                            </p:graphicEl>
                                          </p:spTgt>
                                        </p:tgtEl>
                                        <p:attrNameLst>
                                          <p:attrName>ppt_y</p:attrName>
                                        </p:attrNameLst>
                                      </p:cBhvr>
                                      <p:tavLst>
                                        <p:tav tm="0">
                                          <p:val>
                                            <p:strVal val="#ppt_y+.1"/>
                                          </p:val>
                                        </p:tav>
                                        <p:tav tm="100000">
                                          <p:val>
                                            <p:strVal val="#ppt_y"/>
                                          </p:val>
                                        </p:tav>
                                      </p:tavLst>
                                    </p:anim>
                                  </p:childTnLst>
                                </p:cTn>
                              </p:par>
                            </p:childTnLst>
                          </p:cTn>
                        </p:par>
                        <p:par>
                          <p:cTn id="21" fill="hold">
                            <p:stCondLst>
                              <p:cond delay="3000"/>
                            </p:stCondLst>
                            <p:childTnLst>
                              <p:par>
                                <p:cTn id="22" presetID="12" presetClass="entr" presetSubtype="8" fill="hold" grpId="0" nodeType="afterEffect">
                                  <p:stCondLst>
                                    <p:cond delay="0"/>
                                  </p:stCondLst>
                                  <p:childTnLst>
                                    <p:set>
                                      <p:cBhvr>
                                        <p:cTn id="23" dur="1" fill="hold">
                                          <p:stCondLst>
                                            <p:cond delay="0"/>
                                          </p:stCondLst>
                                        </p:cTn>
                                        <p:tgtEl>
                                          <p:spTgt spid="3">
                                            <p:graphicEl>
                                              <a:dgm id="{7446473B-C5F4-406F-AC14-BD4F036A6A94}"/>
                                            </p:graphicEl>
                                          </p:spTgt>
                                        </p:tgtEl>
                                        <p:attrNameLst>
                                          <p:attrName>style.visibility</p:attrName>
                                        </p:attrNameLst>
                                      </p:cBhvr>
                                      <p:to>
                                        <p:strVal val="visible"/>
                                      </p:to>
                                    </p:set>
                                    <p:anim calcmode="lin" valueType="num">
                                      <p:cBhvr additive="base">
                                        <p:cTn id="24" dur="1000"/>
                                        <p:tgtEl>
                                          <p:spTgt spid="3">
                                            <p:graphicEl>
                                              <a:dgm id="{7446473B-C5F4-406F-AC14-BD4F036A6A94}"/>
                                            </p:graphicEl>
                                          </p:spTgt>
                                        </p:tgtEl>
                                        <p:attrNameLst>
                                          <p:attrName>ppt_x</p:attrName>
                                        </p:attrNameLst>
                                      </p:cBhvr>
                                      <p:tavLst>
                                        <p:tav tm="0">
                                          <p:val>
                                            <p:strVal val="#ppt_x-#ppt_w*1.125000"/>
                                          </p:val>
                                        </p:tav>
                                        <p:tav tm="100000">
                                          <p:val>
                                            <p:strVal val="#ppt_x"/>
                                          </p:val>
                                        </p:tav>
                                      </p:tavLst>
                                    </p:anim>
                                    <p:animEffect transition="in" filter="wipe(right)">
                                      <p:cBhvr>
                                        <p:cTn id="25" dur="1000"/>
                                        <p:tgtEl>
                                          <p:spTgt spid="3">
                                            <p:graphicEl>
                                              <a:dgm id="{7446473B-C5F4-406F-AC14-BD4F036A6A94}"/>
                                            </p:graphicEl>
                                          </p:spTgt>
                                        </p:tgtEl>
                                      </p:cBhvr>
                                    </p:animEffect>
                                  </p:childTnLst>
                                </p:cTn>
                              </p:par>
                            </p:childTnLst>
                          </p:cTn>
                        </p:par>
                        <p:par>
                          <p:cTn id="26" fill="hold">
                            <p:stCondLst>
                              <p:cond delay="4000"/>
                            </p:stCondLst>
                            <p:childTnLst>
                              <p:par>
                                <p:cTn id="27" presetID="42" presetClass="entr" presetSubtype="0" fill="hold" grpId="0" nodeType="afterEffect">
                                  <p:stCondLst>
                                    <p:cond delay="0"/>
                                  </p:stCondLst>
                                  <p:childTnLst>
                                    <p:set>
                                      <p:cBhvr>
                                        <p:cTn id="28" dur="1" fill="hold">
                                          <p:stCondLst>
                                            <p:cond delay="0"/>
                                          </p:stCondLst>
                                        </p:cTn>
                                        <p:tgtEl>
                                          <p:spTgt spid="3">
                                            <p:graphicEl>
                                              <a:dgm id="{396B8186-5A51-43CF-804C-BC101821A790}"/>
                                            </p:graphicEl>
                                          </p:spTgt>
                                        </p:tgtEl>
                                        <p:attrNameLst>
                                          <p:attrName>style.visibility</p:attrName>
                                        </p:attrNameLst>
                                      </p:cBhvr>
                                      <p:to>
                                        <p:strVal val="visible"/>
                                      </p:to>
                                    </p:set>
                                    <p:animEffect transition="in" filter="fade">
                                      <p:cBhvr>
                                        <p:cTn id="29" dur="1000"/>
                                        <p:tgtEl>
                                          <p:spTgt spid="3">
                                            <p:graphicEl>
                                              <a:dgm id="{396B8186-5A51-43CF-804C-BC101821A790}"/>
                                            </p:graphicEl>
                                          </p:spTgt>
                                        </p:tgtEl>
                                      </p:cBhvr>
                                    </p:animEffect>
                                    <p:anim calcmode="lin" valueType="num">
                                      <p:cBhvr>
                                        <p:cTn id="30" dur="1000" fill="hold"/>
                                        <p:tgtEl>
                                          <p:spTgt spid="3">
                                            <p:graphicEl>
                                              <a:dgm id="{396B8186-5A51-43CF-804C-BC101821A790}"/>
                                            </p:graphicEl>
                                          </p:spTgt>
                                        </p:tgtEl>
                                        <p:attrNameLst>
                                          <p:attrName>ppt_x</p:attrName>
                                        </p:attrNameLst>
                                      </p:cBhvr>
                                      <p:tavLst>
                                        <p:tav tm="0">
                                          <p:val>
                                            <p:strVal val="#ppt_x"/>
                                          </p:val>
                                        </p:tav>
                                        <p:tav tm="100000">
                                          <p:val>
                                            <p:strVal val="#ppt_x"/>
                                          </p:val>
                                        </p:tav>
                                      </p:tavLst>
                                    </p:anim>
                                    <p:anim calcmode="lin" valueType="num">
                                      <p:cBhvr>
                                        <p:cTn id="31" dur="1000" fill="hold"/>
                                        <p:tgtEl>
                                          <p:spTgt spid="3">
                                            <p:graphicEl>
                                              <a:dgm id="{396B8186-5A51-43CF-804C-BC101821A790}"/>
                                            </p:graphicEl>
                                          </p:spTgt>
                                        </p:tgtEl>
                                        <p:attrNameLst>
                                          <p:attrName>ppt_y</p:attrName>
                                        </p:attrNameLst>
                                      </p:cBhvr>
                                      <p:tavLst>
                                        <p:tav tm="0">
                                          <p:val>
                                            <p:strVal val="#ppt_y+.1"/>
                                          </p:val>
                                        </p:tav>
                                        <p:tav tm="100000">
                                          <p:val>
                                            <p:strVal val="#ppt_y"/>
                                          </p:val>
                                        </p:tav>
                                      </p:tavLst>
                                    </p:anim>
                                  </p:childTnLst>
                                </p:cTn>
                              </p:par>
                            </p:childTnLst>
                          </p:cTn>
                        </p:par>
                        <p:par>
                          <p:cTn id="32" fill="hold">
                            <p:stCondLst>
                              <p:cond delay="5000"/>
                            </p:stCondLst>
                            <p:childTnLst>
                              <p:par>
                                <p:cTn id="33" presetID="12" presetClass="entr" presetSubtype="8" fill="hold" grpId="0" nodeType="afterEffect">
                                  <p:stCondLst>
                                    <p:cond delay="0"/>
                                  </p:stCondLst>
                                  <p:childTnLst>
                                    <p:set>
                                      <p:cBhvr>
                                        <p:cTn id="34" dur="1" fill="hold">
                                          <p:stCondLst>
                                            <p:cond delay="0"/>
                                          </p:stCondLst>
                                        </p:cTn>
                                        <p:tgtEl>
                                          <p:spTgt spid="3">
                                            <p:graphicEl>
                                              <a:dgm id="{48EDEDC3-1590-451D-A055-5F7567D62FD1}"/>
                                            </p:graphicEl>
                                          </p:spTgt>
                                        </p:tgtEl>
                                        <p:attrNameLst>
                                          <p:attrName>style.visibility</p:attrName>
                                        </p:attrNameLst>
                                      </p:cBhvr>
                                      <p:to>
                                        <p:strVal val="visible"/>
                                      </p:to>
                                    </p:set>
                                    <p:anim calcmode="lin" valueType="num">
                                      <p:cBhvr additive="base">
                                        <p:cTn id="35" dur="1000"/>
                                        <p:tgtEl>
                                          <p:spTgt spid="3">
                                            <p:graphicEl>
                                              <a:dgm id="{48EDEDC3-1590-451D-A055-5F7567D62FD1}"/>
                                            </p:graphicEl>
                                          </p:spTgt>
                                        </p:tgtEl>
                                        <p:attrNameLst>
                                          <p:attrName>ppt_x</p:attrName>
                                        </p:attrNameLst>
                                      </p:cBhvr>
                                      <p:tavLst>
                                        <p:tav tm="0">
                                          <p:val>
                                            <p:strVal val="#ppt_x-#ppt_w*1.125000"/>
                                          </p:val>
                                        </p:tav>
                                        <p:tav tm="100000">
                                          <p:val>
                                            <p:strVal val="#ppt_x"/>
                                          </p:val>
                                        </p:tav>
                                      </p:tavLst>
                                    </p:anim>
                                    <p:animEffect transition="in" filter="wipe(right)">
                                      <p:cBhvr>
                                        <p:cTn id="36" dur="1000"/>
                                        <p:tgtEl>
                                          <p:spTgt spid="3">
                                            <p:graphicEl>
                                              <a:dgm id="{48EDEDC3-1590-451D-A055-5F7567D62FD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1182496"/>
            <a:ext cx="7886700" cy="579549"/>
          </a:xfrm>
        </p:spPr>
        <p:txBody>
          <a:bodyPr>
            <a:normAutofit fontScale="90000"/>
          </a:bodyPr>
          <a:lstStyle/>
          <a:p>
            <a:pPr algn="ctr"/>
            <a:r>
              <a:rPr lang="en-US" dirty="0">
                <a:effectLst>
                  <a:reflection blurRad="6350" stA="50000" endA="300" endPos="50000" dist="29997" dir="5400000" sy="-100000" algn="bl" rotWithShape="0"/>
                </a:effectLst>
                <a:latin typeface="Comic Sans MS" panose="030F0702030302020204" pitchFamily="66" charset="0"/>
              </a:rPr>
              <a:t>Canny Edge Detection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effectLst>
                <a:reflection blurRad="6350" stA="50000" endA="300" endPos="50000" dist="29997" dir="5400000" sy="-100000" algn="bl" rotWithShape="0"/>
              </a:effectLst>
              <a:latin typeface="Comic Sans MS" panose="030F0702030302020204" pitchFamily="66"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4740" y="4350052"/>
            <a:ext cx="4974671" cy="2188856"/>
          </a:xfrm>
          <a:prstGeom prst="rect">
            <a:avLst/>
          </a:prstGeom>
        </p:spPr>
      </p:pic>
      <p:sp>
        <p:nvSpPr>
          <p:cNvPr id="3" name="Content Placeholder 2"/>
          <p:cNvSpPr>
            <a:spLocks noGrp="1"/>
          </p:cNvSpPr>
          <p:nvPr>
            <p:ph idx="1"/>
          </p:nvPr>
        </p:nvSpPr>
        <p:spPr>
          <a:xfrm>
            <a:off x="399434" y="2151387"/>
            <a:ext cx="8480738" cy="4397330"/>
          </a:xfrm>
        </p:spPr>
        <p:txBody>
          <a:bodyPr>
            <a:normAutofit/>
          </a:bodyPr>
          <a:lstStyle/>
          <a:p>
            <a:pPr algn="l" rtl="0">
              <a:buFont typeface="+mj-lt"/>
              <a:buAutoNum type="arabicPeriod" startAt="3"/>
            </a:pPr>
            <a:r>
              <a:rPr lang="en-US" sz="2400" b="1" u="sng" dirty="0">
                <a:solidFill>
                  <a:schemeClr val="accent1">
                    <a:lumMod val="50000"/>
                  </a:schemeClr>
                </a:solidFill>
              </a:rPr>
              <a:t>Non-maximum Suppression:</a:t>
            </a:r>
            <a:r>
              <a:rPr lang="en-US" sz="2400" b="1" dirty="0"/>
              <a:t> </a:t>
            </a:r>
            <a:br>
              <a:rPr lang="en-US" sz="2400" dirty="0"/>
            </a:br>
            <a:endParaRPr lang="en-US" sz="2400" dirty="0"/>
          </a:p>
          <a:p>
            <a:pPr marL="0" indent="0" algn="l" rtl="0">
              <a:buNone/>
            </a:pPr>
            <a:r>
              <a:rPr lang="en-US" dirty="0"/>
              <a:t>a full scan of image is done to remove any unwanted pixels which may not constitute the edge .</a:t>
            </a:r>
            <a:br>
              <a:rPr lang="en-US" dirty="0"/>
            </a:br>
            <a:br>
              <a:rPr lang="en-US" dirty="0"/>
            </a:br>
            <a:r>
              <a:rPr lang="en-US" dirty="0"/>
              <a:t>For this, at every pixel, pixel is checked if it is</a:t>
            </a:r>
            <a:r>
              <a:rPr lang="en-US" b="1" dirty="0"/>
              <a:t> a local maximum </a:t>
            </a:r>
            <a:r>
              <a:rPr lang="en-US" dirty="0"/>
              <a:t>its neighborhood in the direction of gradient.</a:t>
            </a:r>
          </a:p>
          <a:p>
            <a:pPr marL="0" indent="0" algn="l" rtl="0">
              <a:buNone/>
            </a:pPr>
            <a:endParaRPr lang="ar-EG" sz="2400" dirty="0"/>
          </a:p>
        </p:txBody>
      </p:sp>
      <p:sp>
        <p:nvSpPr>
          <p:cNvPr id="8" name="Slide Number Placeholder 7"/>
          <p:cNvSpPr>
            <a:spLocks noGrp="1"/>
          </p:cNvSpPr>
          <p:nvPr>
            <p:ph type="sldNum" sz="quarter" idx="4"/>
          </p:nvPr>
        </p:nvSpPr>
        <p:spPr/>
        <p:txBody>
          <a:bodyPr/>
          <a:lstStyle/>
          <a:p>
            <a:fld id="{325B04DD-A8C9-4A3F-82F1-6F46E482E49F}" type="slidenum">
              <a:rPr lang="en-US" smtClean="0"/>
              <a:t>20</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505242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008" y="1219091"/>
            <a:ext cx="7886700" cy="567929"/>
          </a:xfrm>
        </p:spPr>
        <p:txBody>
          <a:bodyPr>
            <a:normAutofit fontScale="90000"/>
          </a:bodyPr>
          <a:lstStyle/>
          <a:p>
            <a:pPr algn="ctr" rtl="0"/>
            <a:r>
              <a:rPr lang="en-US" dirty="0">
                <a:effectLst>
                  <a:reflection blurRad="6350" stA="50000" endA="300" endPos="50000" dist="29997" dir="5400000" sy="-100000" algn="bl" rotWithShape="0"/>
                </a:effectLst>
                <a:latin typeface="Comic Sans MS" panose="030F0702030302020204" pitchFamily="66" charset="0"/>
              </a:rPr>
              <a:t>Canny Edge Detection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89340" y="2203308"/>
            <a:ext cx="8276035" cy="4331963"/>
          </a:xfrm>
        </p:spPr>
        <p:txBody>
          <a:bodyPr>
            <a:normAutofit/>
          </a:bodyPr>
          <a:lstStyle/>
          <a:p>
            <a:pPr algn="l" rtl="0">
              <a:buFont typeface="+mj-lt"/>
              <a:buAutoNum type="arabicPeriod" startAt="4"/>
            </a:pPr>
            <a:r>
              <a:rPr lang="en-US" sz="2400" b="1" u="sng" dirty="0">
                <a:solidFill>
                  <a:schemeClr val="accent1">
                    <a:lumMod val="50000"/>
                  </a:schemeClr>
                </a:solidFill>
              </a:rPr>
              <a:t>Hysteresis Thresholding :</a:t>
            </a:r>
            <a:br>
              <a:rPr lang="en-US" sz="2400" u="sng" dirty="0">
                <a:solidFill>
                  <a:schemeClr val="accent1">
                    <a:lumMod val="50000"/>
                  </a:schemeClr>
                </a:solidFill>
              </a:rPr>
            </a:br>
            <a:endParaRPr lang="en-US" sz="2400" dirty="0"/>
          </a:p>
          <a:p>
            <a:pPr marL="0" indent="0" algn="l" rtl="0">
              <a:buNone/>
            </a:pPr>
            <a:r>
              <a:rPr lang="en-US" sz="2400" dirty="0"/>
              <a:t>This stage decides which are all edges are really </a:t>
            </a:r>
            <a:br>
              <a:rPr lang="en-US" sz="2400" dirty="0"/>
            </a:br>
            <a:br>
              <a:rPr lang="en-US" sz="2400" dirty="0"/>
            </a:br>
            <a:r>
              <a:rPr lang="en-US" sz="2400" dirty="0"/>
              <a:t>edges and which are not. </a:t>
            </a:r>
            <a:endParaRPr lang="ar-EG"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5581" y="3495040"/>
            <a:ext cx="4718419" cy="2757653"/>
          </a:xfrm>
          <a:prstGeom prst="rect">
            <a:avLst/>
          </a:prstGeom>
        </p:spPr>
      </p:pic>
      <p:sp>
        <p:nvSpPr>
          <p:cNvPr id="8" name="Slide Number Placeholder 7"/>
          <p:cNvSpPr>
            <a:spLocks noGrp="1"/>
          </p:cNvSpPr>
          <p:nvPr>
            <p:ph type="sldNum" sz="quarter" idx="4"/>
          </p:nvPr>
        </p:nvSpPr>
        <p:spPr/>
        <p:txBody>
          <a:bodyPr/>
          <a:lstStyle/>
          <a:p>
            <a:fld id="{325B04DD-A8C9-4A3F-82F1-6F46E482E49F}" type="slidenum">
              <a:rPr lang="en-US" smtClean="0"/>
              <a:pPr/>
              <a:t>21</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697248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00289" y="2507846"/>
            <a:ext cx="6873982" cy="4235824"/>
          </a:xfrm>
          <a:prstGeom prst="rect">
            <a:avLst/>
          </a:prstGeom>
        </p:spPr>
      </p:pic>
      <p:sp>
        <p:nvSpPr>
          <p:cNvPr id="2" name="Title 1"/>
          <p:cNvSpPr>
            <a:spLocks noGrp="1"/>
          </p:cNvSpPr>
          <p:nvPr>
            <p:ph type="title"/>
          </p:nvPr>
        </p:nvSpPr>
        <p:spPr>
          <a:xfrm>
            <a:off x="622003" y="1226799"/>
            <a:ext cx="7886700" cy="567929"/>
          </a:xfrm>
        </p:spPr>
        <p:txBody>
          <a:bodyPr>
            <a:normAutofit fontScale="90000"/>
          </a:bodyPr>
          <a:lstStyle/>
          <a:p>
            <a:pPr algn="ctr" rtl="0"/>
            <a:r>
              <a:rPr lang="en-US" dirty="0">
                <a:effectLst>
                  <a:reflection blurRad="6350" stA="50000" endA="300" endPos="50000" dist="29997" dir="5400000" sy="-100000" algn="bl" rotWithShape="0"/>
                </a:effectLst>
                <a:latin typeface="Comic Sans MS" panose="030F0702030302020204" pitchFamily="66" charset="0"/>
              </a:rPr>
              <a:t>Canny Edge Detection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427335" y="2243649"/>
            <a:ext cx="8276035" cy="3292555"/>
          </a:xfrm>
        </p:spPr>
        <p:txBody>
          <a:bodyPr/>
          <a:lstStyle/>
          <a:p>
            <a:pPr algn="l" rtl="0">
              <a:buFont typeface="+mj-lt"/>
              <a:buAutoNum type="arabicPeriod" startAt="4"/>
            </a:pPr>
            <a:r>
              <a:rPr lang="en-US" sz="2400" b="1" u="sng" dirty="0">
                <a:solidFill>
                  <a:schemeClr val="accent1">
                    <a:lumMod val="50000"/>
                  </a:schemeClr>
                </a:solidFill>
              </a:rPr>
              <a:t>Hysteresis Thresholding Example:</a:t>
            </a:r>
            <a:br>
              <a:rPr lang="en-US" b="1" u="sng" dirty="0">
                <a:solidFill>
                  <a:schemeClr val="accent1">
                    <a:lumMod val="50000"/>
                  </a:schemeClr>
                </a:solidFill>
              </a:rPr>
            </a:br>
            <a:br>
              <a:rPr lang="en-US" u="sng" dirty="0">
                <a:solidFill>
                  <a:schemeClr val="accent1">
                    <a:lumMod val="50000"/>
                  </a:schemeClr>
                </a:solidFill>
              </a:rPr>
            </a:br>
            <a:endParaRPr lang="en-US" dirty="0"/>
          </a:p>
        </p:txBody>
      </p:sp>
      <p:sp>
        <p:nvSpPr>
          <p:cNvPr id="8" name="Slide Number Placeholder 7"/>
          <p:cNvSpPr>
            <a:spLocks noGrp="1"/>
          </p:cNvSpPr>
          <p:nvPr>
            <p:ph type="sldNum" sz="quarter" idx="4"/>
          </p:nvPr>
        </p:nvSpPr>
        <p:spPr/>
        <p:txBody>
          <a:bodyPr/>
          <a:lstStyle/>
          <a:p>
            <a:fld id="{325B04DD-A8C9-4A3F-82F1-6F46E482E49F}" type="slidenum">
              <a:rPr lang="en-US" smtClean="0"/>
              <a:pPr/>
              <a:t>22</a:t>
            </a:fld>
            <a:endParaRPr lang="en-US"/>
          </a:p>
        </p:txBody>
      </p:sp>
      <p:sp>
        <p:nvSpPr>
          <p:cNvPr id="7" name="Footer Placeholder 1"/>
          <p:cNvSpPr txBox="1">
            <a:spLocks/>
          </p:cNvSpPr>
          <p:nvPr/>
        </p:nvSpPr>
        <p:spPr>
          <a:xfrm>
            <a:off x="0" y="6629340"/>
            <a:ext cx="3859795"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PSC Graduation Project 2016</a:t>
            </a:r>
            <a:endParaRPr lang="en-US" dirty="0"/>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286303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1172271"/>
            <a:ext cx="7886700" cy="572691"/>
          </a:xfrm>
        </p:spPr>
        <p:txBody>
          <a:bodyPr>
            <a:normAutofit fontScale="90000"/>
          </a:bodyPr>
          <a:lstStyle/>
          <a:p>
            <a:pPr algn="ctr"/>
            <a:r>
              <a:rPr lang="en-US" dirty="0"/>
              <a:t>Canny Edge Detection Example</a:t>
            </a:r>
            <a:endParaRPr lang="ar-EG" dirty="0"/>
          </a:p>
        </p:txBody>
      </p:sp>
      <p:sp>
        <p:nvSpPr>
          <p:cNvPr id="3" name="Content Placeholder 2"/>
          <p:cNvSpPr>
            <a:spLocks noGrp="1"/>
          </p:cNvSpPr>
          <p:nvPr>
            <p:ph idx="1"/>
          </p:nvPr>
        </p:nvSpPr>
        <p:spPr>
          <a:xfrm>
            <a:off x="0" y="1853812"/>
            <a:ext cx="9144000" cy="4146947"/>
          </a:xfrm>
        </p:spPr>
        <p:txBody>
          <a:bodyPr/>
          <a:lstStyle/>
          <a:p>
            <a:pPr marL="0" indent="0">
              <a:buNone/>
            </a:pPr>
            <a:r>
              <a:rPr lang="en-US" dirty="0"/>
              <a:t>                                                            </a:t>
            </a: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184" y="2597347"/>
            <a:ext cx="3339280" cy="34034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097" y="2535353"/>
            <a:ext cx="3258320" cy="3351317"/>
          </a:xfrm>
          <a:prstGeom prst="rect">
            <a:avLst/>
          </a:prstGeom>
        </p:spPr>
      </p:pic>
      <p:sp>
        <p:nvSpPr>
          <p:cNvPr id="6" name="Right Arrow 5"/>
          <p:cNvSpPr/>
          <p:nvPr/>
        </p:nvSpPr>
        <p:spPr>
          <a:xfrm>
            <a:off x="3911971" y="3815405"/>
            <a:ext cx="1318544" cy="664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lide Number Placeholder 9"/>
          <p:cNvSpPr>
            <a:spLocks noGrp="1"/>
          </p:cNvSpPr>
          <p:nvPr>
            <p:ph type="sldNum" sz="quarter" idx="4"/>
          </p:nvPr>
        </p:nvSpPr>
        <p:spPr/>
        <p:txBody>
          <a:bodyPr/>
          <a:lstStyle/>
          <a:p>
            <a:fld id="{325B04DD-A8C9-4A3F-82F1-6F46E482E49F}" type="slidenum">
              <a:rPr lang="en-US" smtClean="0"/>
              <a:t>23</a:t>
            </a:fld>
            <a:endParaRPr lang="en-US"/>
          </a:p>
        </p:txBody>
      </p:sp>
      <p:sp>
        <p:nvSpPr>
          <p:cNvPr id="9"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1"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395933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0806" y="2279777"/>
            <a:ext cx="5917679" cy="255498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Morphological Operations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&amp;</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Flood fill </a:t>
            </a:r>
            <a:endParaRPr lang="ar-EG" dirty="0"/>
          </a:p>
        </p:txBody>
      </p:sp>
      <p:sp>
        <p:nvSpPr>
          <p:cNvPr id="4" name="Slide Number Placeholder 3"/>
          <p:cNvSpPr>
            <a:spLocks noGrp="1"/>
          </p:cNvSpPr>
          <p:nvPr>
            <p:ph type="sldNum" sz="quarter" idx="4"/>
          </p:nvPr>
        </p:nvSpPr>
        <p:spPr/>
        <p:txBody>
          <a:bodyPr/>
          <a:lstStyle/>
          <a:p>
            <a:fld id="{325B04DD-A8C9-4A3F-82F1-6F46E482E49F}" type="slidenum">
              <a:rPr lang="en-US" smtClean="0"/>
              <a:t>24</a:t>
            </a:fld>
            <a:endParaRPr lang="en-US"/>
          </a:p>
        </p:txBody>
      </p:sp>
      <p:sp>
        <p:nvSpPr>
          <p:cNvPr id="5" name="Footer Placeholder 1"/>
          <p:cNvSpPr>
            <a:spLocks noGrp="1"/>
          </p:cNvSpPr>
          <p:nvPr>
            <p:ph type="ftr" sz="quarter" idx="11"/>
          </p:nvPr>
        </p:nvSpPr>
        <p:spPr>
          <a:xfrm>
            <a:off x="0" y="6629340"/>
            <a:ext cx="3859795" cy="228660"/>
          </a:xfrm>
        </p:spPr>
        <p:txBody>
          <a:bodyPr/>
          <a:lstStyle/>
          <a:p>
            <a:r>
              <a:rPr lang="en-US" dirty="0">
                <a:solidFill>
                  <a:srgbClr val="92D050"/>
                </a:solidFill>
              </a:rPr>
              <a:t>PSC Graduation Project 2016</a:t>
            </a:r>
          </a:p>
        </p:txBody>
      </p:sp>
      <p:sp>
        <p:nvSpPr>
          <p:cNvPr id="6"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573549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198" y="1063421"/>
            <a:ext cx="7886700" cy="632222"/>
          </a:xfrm>
        </p:spPr>
        <p:txBody>
          <a:bodyPr>
            <a:noAutofit/>
          </a:bodyPr>
          <a:lstStyle/>
          <a:p>
            <a:pPr algn="ctr" rtl="0"/>
            <a:r>
              <a:rPr lang="en-US" dirty="0">
                <a:effectLst>
                  <a:reflection blurRad="6350" stA="50000" endA="300" endPos="50000" dist="29997" dir="5400000" sy="-100000" algn="bl" rotWithShape="0"/>
                </a:effectLst>
                <a:latin typeface="Comic Sans MS" panose="030F0702030302020204" pitchFamily="66" charset="0"/>
              </a:rPr>
              <a:t>Morphological operations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&amp;</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flood fill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44381" y="2232055"/>
            <a:ext cx="8782334" cy="4625945"/>
          </a:xfrm>
        </p:spPr>
        <p:txBody>
          <a:bodyPr>
            <a:noAutofit/>
          </a:bodyPr>
          <a:lstStyle/>
          <a:p>
            <a:pPr algn="l" rtl="0">
              <a:buFont typeface="Wingdings" panose="05000000000000000000" pitchFamily="2" charset="2"/>
              <a:buChar char="q"/>
            </a:pPr>
            <a:r>
              <a:rPr lang="en-US" sz="2000" b="1" dirty="0">
                <a:solidFill>
                  <a:schemeClr val="accent1">
                    <a:lumMod val="50000"/>
                  </a:schemeClr>
                </a:solidFill>
                <a:latin typeface="+mj-lt"/>
              </a:rPr>
              <a:t>Morphological operations :</a:t>
            </a:r>
          </a:p>
          <a:p>
            <a:pPr marL="600060" lvl="2" indent="0" algn="l" rtl="0">
              <a:buNone/>
            </a:pPr>
            <a:r>
              <a:rPr lang="en-US" sz="2000" dirty="0">
                <a:latin typeface="+mj-lt"/>
              </a:rPr>
              <a:t>- It is performed on binary images. </a:t>
            </a:r>
          </a:p>
          <a:p>
            <a:pPr marL="600060" lvl="2" indent="0" algn="l" rtl="0">
              <a:buNone/>
            </a:pPr>
            <a:r>
              <a:rPr lang="en-US" sz="2000" dirty="0">
                <a:latin typeface="+mj-lt"/>
              </a:rPr>
              <a:t>- It needs two inputs, one is original image, second one is called 	</a:t>
            </a:r>
            <a:r>
              <a:rPr lang="en-US" sz="2000" b="1" dirty="0">
                <a:latin typeface="+mj-lt"/>
              </a:rPr>
              <a:t>structuring element</a:t>
            </a:r>
            <a:r>
              <a:rPr lang="en-US" sz="2000" dirty="0">
                <a:latin typeface="+mj-lt"/>
              </a:rPr>
              <a:t> or </a:t>
            </a:r>
            <a:r>
              <a:rPr lang="en-US" sz="2000" b="1" dirty="0">
                <a:latin typeface="+mj-lt"/>
              </a:rPr>
              <a:t>kernel</a:t>
            </a:r>
            <a:r>
              <a:rPr lang="en-US" sz="2000" dirty="0">
                <a:latin typeface="+mj-lt"/>
              </a:rPr>
              <a:t> .</a:t>
            </a:r>
          </a:p>
          <a:p>
            <a:pPr marL="600060" lvl="2" indent="0" algn="l" rtl="0">
              <a:buNone/>
            </a:pPr>
            <a:r>
              <a:rPr lang="en-US" sz="2000" dirty="0">
                <a:latin typeface="+mj-lt"/>
              </a:rPr>
              <a:t>- Two basic morphological operators are </a:t>
            </a:r>
            <a:r>
              <a:rPr lang="en-US" sz="2000" b="1" dirty="0">
                <a:latin typeface="+mj-lt"/>
              </a:rPr>
              <a:t>Erosion and Dilation</a:t>
            </a:r>
            <a:endParaRPr lang="en-US" sz="2800" dirty="0">
              <a:latin typeface="+mj-lt"/>
            </a:endParaRPr>
          </a:p>
          <a:p>
            <a:pPr marL="0" indent="0" algn="l" rtl="0">
              <a:buNone/>
            </a:pPr>
            <a:endParaRPr lang="en-US" sz="2000" dirty="0">
              <a:latin typeface="+mj-lt"/>
            </a:endParaRPr>
          </a:p>
          <a:p>
            <a:pPr algn="l" rtl="0">
              <a:buFont typeface="Wingdings" panose="05000000000000000000" pitchFamily="2" charset="2"/>
              <a:buChar char="q"/>
            </a:pPr>
            <a:r>
              <a:rPr lang="en-US" sz="2000" b="1" dirty="0">
                <a:solidFill>
                  <a:schemeClr val="accent1">
                    <a:lumMod val="50000"/>
                  </a:schemeClr>
                </a:solidFill>
                <a:latin typeface="+mj-lt"/>
              </a:rPr>
              <a:t>Why Morphological operations :</a:t>
            </a:r>
          </a:p>
          <a:p>
            <a:pPr marL="600060" lvl="2" indent="0" algn="l" rtl="0">
              <a:buNone/>
            </a:pPr>
            <a:r>
              <a:rPr lang="en-US" sz="2400" dirty="0">
                <a:latin typeface="+mj-lt"/>
              </a:rPr>
              <a:t>- close the connected object .</a:t>
            </a:r>
          </a:p>
          <a:p>
            <a:pPr marL="600060" lvl="2" indent="0" algn="l" rtl="0">
              <a:buNone/>
            </a:pPr>
            <a:r>
              <a:rPr lang="en-US" sz="2400" dirty="0">
                <a:latin typeface="+mj-lt"/>
              </a:rPr>
              <a:t>- remove the contact between different objects .</a:t>
            </a:r>
            <a:br>
              <a:rPr lang="en-US" sz="1800" dirty="0">
                <a:latin typeface="Comic Sans MS" panose="030F0702030302020204" pitchFamily="66" charset="0"/>
              </a:rPr>
            </a:br>
            <a:r>
              <a:rPr lang="en-US" sz="1800" dirty="0">
                <a:latin typeface="Comic Sans MS" panose="030F0702030302020204" pitchFamily="66" charset="0"/>
              </a:rPr>
              <a:t>	</a:t>
            </a:r>
          </a:p>
        </p:txBody>
      </p:sp>
      <p:sp>
        <p:nvSpPr>
          <p:cNvPr id="6" name="Slide Number Placeholder 5"/>
          <p:cNvSpPr>
            <a:spLocks noGrp="1"/>
          </p:cNvSpPr>
          <p:nvPr>
            <p:ph type="sldNum" sz="quarter" idx="4"/>
          </p:nvPr>
        </p:nvSpPr>
        <p:spPr/>
        <p:txBody>
          <a:bodyPr/>
          <a:lstStyle/>
          <a:p>
            <a:fld id="{325B04DD-A8C9-4A3F-82F1-6F46E482E49F}" type="slidenum">
              <a:rPr lang="en-US" smtClean="0"/>
              <a:pPr/>
              <a:t>25</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438566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1063421"/>
            <a:ext cx="7886700" cy="632222"/>
          </a:xfrm>
        </p:spPr>
        <p:txBody>
          <a:bodyPr>
            <a:normAutofit fontScale="90000"/>
          </a:bodyPr>
          <a:lstStyle/>
          <a:p>
            <a:pPr algn="ctr" rtl="0"/>
            <a:r>
              <a:rPr lang="en-US" dirty="0"/>
              <a:t>Morphological operations </a:t>
            </a:r>
            <a:br>
              <a:rPr lang="en-US" dirty="0"/>
            </a:br>
            <a:r>
              <a:rPr lang="en-US" dirty="0"/>
              <a:t>&amp;</a:t>
            </a:r>
            <a:br>
              <a:rPr lang="en-US" dirty="0"/>
            </a:br>
            <a:r>
              <a:rPr lang="en-US" dirty="0"/>
              <a:t>flood fill </a:t>
            </a: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15" y="2708617"/>
            <a:ext cx="2449498" cy="2265325"/>
          </a:xfrm>
          <a:prstGeom prst="rect">
            <a:avLst/>
          </a:prstGeom>
        </p:spPr>
      </p:pic>
      <p:sp>
        <p:nvSpPr>
          <p:cNvPr id="3" name="Content Placeholder 2"/>
          <p:cNvSpPr>
            <a:spLocks noGrp="1"/>
          </p:cNvSpPr>
          <p:nvPr>
            <p:ph idx="1"/>
          </p:nvPr>
        </p:nvSpPr>
        <p:spPr>
          <a:xfrm>
            <a:off x="128394" y="2271713"/>
            <a:ext cx="9272781" cy="4586287"/>
          </a:xfrm>
        </p:spPr>
        <p:txBody>
          <a:bodyPr>
            <a:normAutofit fontScale="25000" lnSpcReduction="20000"/>
          </a:bodyPr>
          <a:lstStyle/>
          <a:p>
            <a:pPr algn="l" rtl="0">
              <a:buFont typeface="Wingdings" panose="05000000000000000000" pitchFamily="2" charset="2"/>
              <a:buChar char="q"/>
            </a:pPr>
            <a:r>
              <a:rPr lang="en-US" sz="7200" b="1" dirty="0">
                <a:solidFill>
                  <a:schemeClr val="accent1">
                    <a:lumMod val="50000"/>
                  </a:schemeClr>
                </a:solidFill>
                <a:latin typeface="+mj-lt"/>
              </a:rPr>
              <a:t>Structuring element or kernel : </a:t>
            </a:r>
            <a:br>
              <a:rPr lang="en-US" sz="5600" b="1" dirty="0">
                <a:solidFill>
                  <a:schemeClr val="accent1">
                    <a:lumMod val="50000"/>
                  </a:schemeClr>
                </a:solidFill>
                <a:latin typeface="+mj-lt"/>
              </a:rPr>
            </a:br>
            <a:br>
              <a:rPr lang="en-US" sz="7200" b="1" dirty="0">
                <a:solidFill>
                  <a:schemeClr val="accent1">
                    <a:lumMod val="75000"/>
                  </a:schemeClr>
                </a:solidFill>
                <a:latin typeface="+mj-lt"/>
              </a:rPr>
            </a:br>
            <a:r>
              <a:rPr lang="en-US" sz="7200" dirty="0">
                <a:solidFill>
                  <a:schemeClr val="tx1"/>
                </a:solidFill>
                <a:latin typeface="+mj-lt"/>
              </a:rPr>
              <a:t>is a small matrix used to perform erosion and dilation operation </a:t>
            </a:r>
          </a:p>
          <a:p>
            <a:pPr lvl="1" algn="l" rtl="0">
              <a:buFont typeface="Wingdings" panose="05000000000000000000" pitchFamily="2" charset="2"/>
              <a:buChar char="Ø"/>
            </a:pPr>
            <a:r>
              <a:rPr lang="en-US" sz="7200" dirty="0">
                <a:solidFill>
                  <a:schemeClr val="tx1"/>
                </a:solidFill>
                <a:latin typeface="+mj-lt"/>
              </a:rPr>
              <a:t>we use 3*3 structural element all pixels are 1 </a:t>
            </a:r>
          </a:p>
          <a:p>
            <a:pPr lvl="1" algn="l" rtl="0">
              <a:buFont typeface="Wingdings" panose="05000000000000000000" pitchFamily="2" charset="2"/>
              <a:buChar char="Ø"/>
            </a:pPr>
            <a:r>
              <a:rPr lang="en-US" sz="7200" dirty="0">
                <a:solidFill>
                  <a:schemeClr val="tx1"/>
                </a:solidFill>
                <a:latin typeface="+mj-lt"/>
              </a:rPr>
              <a:t>It has a center </a:t>
            </a:r>
          </a:p>
          <a:p>
            <a:pPr lvl="1" algn="l" rtl="0">
              <a:buFont typeface="Wingdings" panose="05000000000000000000" pitchFamily="2" charset="2"/>
              <a:buChar char="Ø"/>
            </a:pPr>
            <a:endParaRPr lang="en-US" sz="5600" dirty="0">
              <a:solidFill>
                <a:srgbClr val="FF0000"/>
              </a:solidFill>
              <a:latin typeface="+mj-lt"/>
            </a:endParaRPr>
          </a:p>
          <a:p>
            <a:pPr algn="l" rtl="0">
              <a:buFont typeface="Wingdings" panose="05000000000000000000" pitchFamily="2" charset="2"/>
              <a:buChar char="q"/>
            </a:pPr>
            <a:r>
              <a:rPr lang="en-US" sz="7200" b="1" dirty="0">
                <a:solidFill>
                  <a:schemeClr val="accent1">
                    <a:lumMod val="50000"/>
                  </a:schemeClr>
                </a:solidFill>
                <a:latin typeface="+mj-lt"/>
              </a:rPr>
              <a:t>How Morphological operations work ?</a:t>
            </a:r>
            <a:br>
              <a:rPr lang="en-US" sz="5600" b="1" dirty="0">
                <a:solidFill>
                  <a:schemeClr val="accent1">
                    <a:lumMod val="50000"/>
                  </a:schemeClr>
                </a:solidFill>
                <a:latin typeface="+mj-lt"/>
              </a:rPr>
            </a:br>
            <a:endParaRPr lang="en-US" sz="5600" b="1" dirty="0">
              <a:solidFill>
                <a:schemeClr val="accent1">
                  <a:lumMod val="50000"/>
                </a:schemeClr>
              </a:solidFill>
              <a:latin typeface="+mj-lt"/>
            </a:endParaRPr>
          </a:p>
          <a:p>
            <a:pPr marL="0" indent="0" algn="l" rtl="0">
              <a:buNone/>
            </a:pPr>
            <a:r>
              <a:rPr lang="en-US" sz="7200" dirty="0">
                <a:solidFill>
                  <a:srgbClr val="FF0000"/>
                </a:solidFill>
                <a:latin typeface="+mj-lt"/>
              </a:rPr>
              <a:t>  </a:t>
            </a:r>
            <a:r>
              <a:rPr lang="en-US" sz="7200" dirty="0">
                <a:solidFill>
                  <a:schemeClr val="tx1"/>
                </a:solidFill>
                <a:latin typeface="+mj-lt"/>
              </a:rPr>
              <a:t>1- the structural element pass through each pixel </a:t>
            </a:r>
            <a:br>
              <a:rPr lang="en-US" sz="7200" dirty="0">
                <a:solidFill>
                  <a:schemeClr val="tx1"/>
                </a:solidFill>
                <a:latin typeface="+mj-lt"/>
              </a:rPr>
            </a:br>
            <a:br>
              <a:rPr lang="en-US" sz="7200" dirty="0">
                <a:solidFill>
                  <a:schemeClr val="tx1"/>
                </a:solidFill>
                <a:latin typeface="+mj-lt"/>
              </a:rPr>
            </a:br>
            <a:r>
              <a:rPr lang="en-US" sz="7200" dirty="0">
                <a:solidFill>
                  <a:schemeClr val="tx1"/>
                </a:solidFill>
                <a:latin typeface="+mj-lt"/>
              </a:rPr>
              <a:t>  2- calculate the new value of the pixel :</a:t>
            </a:r>
          </a:p>
          <a:p>
            <a:pPr lvl="1" algn="l" rtl="0">
              <a:buFont typeface="Wingdings" panose="05000000000000000000" pitchFamily="2" charset="2"/>
              <a:buChar char="§"/>
            </a:pPr>
            <a:r>
              <a:rPr lang="en-US" sz="6400" dirty="0">
                <a:solidFill>
                  <a:schemeClr val="tx1"/>
                </a:solidFill>
                <a:latin typeface="+mj-lt"/>
              </a:rPr>
              <a:t>	The maximum of the pixels under the structural element in the dilation operation </a:t>
            </a:r>
          </a:p>
          <a:p>
            <a:pPr lvl="1" algn="l" rtl="0">
              <a:buFont typeface="Wingdings" panose="05000000000000000000" pitchFamily="2" charset="2"/>
              <a:buChar char="§"/>
            </a:pPr>
            <a:r>
              <a:rPr lang="en-US" sz="6400" dirty="0">
                <a:solidFill>
                  <a:schemeClr val="tx1"/>
                </a:solidFill>
                <a:latin typeface="+mj-lt"/>
              </a:rPr>
              <a:t>	The minimum of the pixels under the structural element in the erosion operation </a:t>
            </a:r>
          </a:p>
          <a:p>
            <a:pPr marL="0" indent="0" algn="l" rtl="0">
              <a:buNone/>
            </a:pPr>
            <a:endParaRPr lang="en-US" b="1" dirty="0">
              <a:solidFill>
                <a:srgbClr val="FF0000"/>
              </a:solidFill>
              <a:latin typeface="Comic Sans MS" panose="030F0702030302020204" pitchFamily="66" charset="0"/>
            </a:endParaRPr>
          </a:p>
          <a:p>
            <a:pPr marL="0" indent="0" algn="l" rtl="0">
              <a:buNone/>
            </a:pPr>
            <a:br>
              <a:rPr lang="en-US" dirty="0">
                <a:solidFill>
                  <a:schemeClr val="tx1"/>
                </a:solidFill>
                <a:latin typeface="Comic Sans MS" panose="030F0702030302020204" pitchFamily="66" charset="0"/>
              </a:rPr>
            </a:br>
            <a:br>
              <a:rPr lang="en-US" dirty="0">
                <a:solidFill>
                  <a:schemeClr val="tx1"/>
                </a:solidFill>
                <a:latin typeface="Comic Sans MS" panose="030F0702030302020204" pitchFamily="66" charset="0"/>
              </a:rPr>
            </a:br>
            <a:endParaRPr lang="en-US" dirty="0">
              <a:solidFill>
                <a:schemeClr val="tx1"/>
              </a:solidFill>
              <a:latin typeface="Comic Sans MS" panose="030F0702030302020204" pitchFamily="66" charset="0"/>
            </a:endParaRPr>
          </a:p>
        </p:txBody>
      </p:sp>
      <p:sp>
        <p:nvSpPr>
          <p:cNvPr id="7" name="Slide Number Placeholder 6"/>
          <p:cNvSpPr>
            <a:spLocks noGrp="1"/>
          </p:cNvSpPr>
          <p:nvPr>
            <p:ph type="sldNum" sz="quarter" idx="4"/>
          </p:nvPr>
        </p:nvSpPr>
        <p:spPr/>
        <p:txBody>
          <a:bodyPr/>
          <a:lstStyle/>
          <a:p>
            <a:fld id="{325B04DD-A8C9-4A3F-82F1-6F46E482E49F}" type="slidenum">
              <a:rPr lang="en-US" smtClean="0"/>
              <a:pPr/>
              <a:t>26</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513776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927" y="1337336"/>
            <a:ext cx="6571060" cy="530223"/>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Erosion operation </a:t>
            </a:r>
            <a:br>
              <a:rPr lang="en-US" dirty="0">
                <a:effectLst>
                  <a:reflection blurRad="6350" stA="50000" endA="300" endPos="50000" dist="29997" dir="5400000" sy="-100000" algn="bl" rotWithShape="0"/>
                </a:effectLst>
                <a:latin typeface="Comic Sans MS" panose="030F0702030302020204" pitchFamily="66" charset="0"/>
              </a:rPr>
            </a:br>
            <a:endParaRPr lang="en-US"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452660" y="2576757"/>
            <a:ext cx="8342194" cy="3329059"/>
          </a:xfrm>
        </p:spPr>
        <p:txBody>
          <a:bodyPr/>
          <a:lstStyle/>
          <a:p>
            <a:pPr marL="0" indent="0" algn="l" rtl="0">
              <a:lnSpc>
                <a:spcPct val="150000"/>
              </a:lnSpc>
              <a:buNone/>
            </a:pPr>
            <a:r>
              <a:rPr lang="en-US" sz="2000" dirty="0">
                <a:latin typeface="+mj-lt"/>
              </a:rPr>
              <a:t>The kernel slides through the image , a pixel in the original image (either 1 or 0) will be considered 1 only if all the pixels under the kernel is 1, otherwise it is eroded (made to zero).</a:t>
            </a:r>
            <a:endParaRPr lang="ar-EG" sz="2800" dirty="0">
              <a:latin typeface="Comic Sans MS" panose="030F0702030302020204" pitchFamily="66" charset="0"/>
            </a:endParaRPr>
          </a:p>
          <a:p>
            <a:pPr algn="l" rtl="0"/>
            <a:r>
              <a:rPr lang="en-US" sz="2400" b="1" dirty="0"/>
              <a:t>Example :</a:t>
            </a:r>
            <a:endParaRPr lang="en-US" sz="2400" b="1" dirty="0">
              <a:solidFill>
                <a:srgbClr val="FF0000"/>
              </a:solidFill>
            </a:endParaRPr>
          </a:p>
        </p:txBody>
      </p:sp>
      <p:sp>
        <p:nvSpPr>
          <p:cNvPr id="11" name="Right Arrow 10"/>
          <p:cNvSpPr/>
          <p:nvPr/>
        </p:nvSpPr>
        <p:spPr>
          <a:xfrm>
            <a:off x="4151455" y="5537327"/>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0036" y="5079875"/>
            <a:ext cx="603296" cy="1070850"/>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2031" y="5079875"/>
            <a:ext cx="603296" cy="1070850"/>
          </a:xfrm>
          <a:prstGeom prst="rect">
            <a:avLst/>
          </a:prstGeom>
        </p:spPr>
      </p:pic>
      <p:sp>
        <p:nvSpPr>
          <p:cNvPr id="6" name="Slide Number Placeholder 5"/>
          <p:cNvSpPr>
            <a:spLocks noGrp="1"/>
          </p:cNvSpPr>
          <p:nvPr>
            <p:ph type="sldNum" sz="quarter" idx="4"/>
          </p:nvPr>
        </p:nvSpPr>
        <p:spPr/>
        <p:txBody>
          <a:bodyPr/>
          <a:lstStyle/>
          <a:p>
            <a:fld id="{325B04DD-A8C9-4A3F-82F1-6F46E482E49F}" type="slidenum">
              <a:rPr lang="en-US" smtClean="0"/>
              <a:pPr/>
              <a:t>27</a:t>
            </a:fld>
            <a:endParaRPr lang="en-US"/>
          </a:p>
        </p:txBody>
      </p:sp>
      <p:sp>
        <p:nvSpPr>
          <p:cNvPr id="9"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509087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563" y="1175508"/>
            <a:ext cx="7886700" cy="707231"/>
          </a:xfrm>
        </p:spPr>
        <p:txBody>
          <a:bodyPr>
            <a:normAutofit/>
          </a:bodyPr>
          <a:lstStyle/>
          <a:p>
            <a:pPr algn="ctr" rtl="0"/>
            <a:r>
              <a:rPr lang="en-US" dirty="0">
                <a:effectLst>
                  <a:reflection blurRad="6350" stA="50000" endA="300" endPos="50000" dist="29997" dir="5400000" sy="-100000" algn="bl" rotWithShape="0"/>
                </a:effectLst>
                <a:latin typeface="Comic Sans MS" panose="030F0702030302020204" pitchFamily="66" charset="0"/>
              </a:rPr>
              <a:t>Dilation operation</a:t>
            </a:r>
          </a:p>
        </p:txBody>
      </p:sp>
      <p:sp>
        <p:nvSpPr>
          <p:cNvPr id="3" name="Content Placeholder 2"/>
          <p:cNvSpPr>
            <a:spLocks noGrp="1"/>
          </p:cNvSpPr>
          <p:nvPr>
            <p:ph idx="1"/>
          </p:nvPr>
        </p:nvSpPr>
        <p:spPr>
          <a:xfrm>
            <a:off x="266707" y="2081732"/>
            <a:ext cx="8632788" cy="3536476"/>
          </a:xfrm>
        </p:spPr>
        <p:txBody>
          <a:bodyPr/>
          <a:lstStyle/>
          <a:p>
            <a:pPr algn="l" rtl="0"/>
            <a:endParaRPr lang="en-US" dirty="0"/>
          </a:p>
          <a:p>
            <a:pPr marL="0" indent="0" algn="l" rtl="0">
              <a:lnSpc>
                <a:spcPct val="150000"/>
              </a:lnSpc>
              <a:buNone/>
            </a:pPr>
            <a:r>
              <a:rPr lang="en-US" dirty="0"/>
              <a:t>opposite of erosion. Here, a pixel element is '1' if at least one pixel under the kernel is '1'. </a:t>
            </a:r>
            <a:br>
              <a:rPr lang="en-US" dirty="0"/>
            </a:br>
            <a:r>
              <a:rPr lang="en-US" dirty="0"/>
              <a:t>So it increases the white region in the image or size of foreground object increases.</a:t>
            </a:r>
          </a:p>
          <a:p>
            <a:pPr marL="0" indent="0" algn="l" rtl="0">
              <a:buNone/>
            </a:pPr>
            <a:endParaRPr lang="en-US" dirty="0"/>
          </a:p>
          <a:p>
            <a:pPr lvl="0" algn="l" rtl="0">
              <a:buClr>
                <a:srgbClr val="ACD433"/>
              </a:buClr>
            </a:pPr>
            <a:r>
              <a:rPr lang="en-US" sz="2400" b="1" dirty="0">
                <a:solidFill>
                  <a:prstClr val="black">
                    <a:lumMod val="75000"/>
                    <a:lumOff val="25000"/>
                  </a:prstClr>
                </a:solidFill>
              </a:rPr>
              <a:t>Example :</a:t>
            </a:r>
            <a:endParaRPr lang="en-US" sz="2400" b="1" dirty="0">
              <a:solidFill>
                <a:srgbClr val="FF0000"/>
              </a:solidFill>
            </a:endParaRPr>
          </a:p>
          <a:p>
            <a:pPr marL="0" indent="0" algn="l" rtl="0">
              <a:buNone/>
            </a:pPr>
            <a:endParaRPr lang="en-US" dirty="0"/>
          </a:p>
          <a:p>
            <a:pPr marL="0" indent="0" algn="l" rtl="0">
              <a:buNone/>
            </a:pPr>
            <a:endParaRPr lang="ar-EG" dirty="0"/>
          </a:p>
        </p:txBody>
      </p:sp>
      <p:sp>
        <p:nvSpPr>
          <p:cNvPr id="9" name="Right Arrow 8"/>
          <p:cNvSpPr/>
          <p:nvPr/>
        </p:nvSpPr>
        <p:spPr>
          <a:xfrm>
            <a:off x="4303322" y="5321862"/>
            <a:ext cx="736979" cy="3259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251" y="4897889"/>
            <a:ext cx="612954" cy="108799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1866" y="4897888"/>
            <a:ext cx="612954" cy="1087994"/>
          </a:xfrm>
          <a:prstGeom prst="rect">
            <a:avLst/>
          </a:prstGeom>
        </p:spPr>
      </p:pic>
      <p:sp>
        <p:nvSpPr>
          <p:cNvPr id="6" name="Slide Number Placeholder 5"/>
          <p:cNvSpPr>
            <a:spLocks noGrp="1"/>
          </p:cNvSpPr>
          <p:nvPr>
            <p:ph type="sldNum" sz="quarter" idx="4"/>
          </p:nvPr>
        </p:nvSpPr>
        <p:spPr/>
        <p:txBody>
          <a:bodyPr/>
          <a:lstStyle/>
          <a:p>
            <a:fld id="{325B04DD-A8C9-4A3F-82F1-6F46E482E49F}" type="slidenum">
              <a:rPr lang="en-US" smtClean="0"/>
              <a:pPr/>
              <a:t>28</a:t>
            </a:fld>
            <a:endParaRPr lang="en-US"/>
          </a:p>
        </p:txBody>
      </p:sp>
      <p:sp>
        <p:nvSpPr>
          <p:cNvPr id="12"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3"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584897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8" y="797651"/>
            <a:ext cx="7886700" cy="994172"/>
          </a:xfrm>
        </p:spPr>
        <p:txBody>
          <a:bodyPr>
            <a:normAutofit/>
          </a:bodyPr>
          <a:lstStyle/>
          <a:p>
            <a:pPr algn="ctr" rtl="0"/>
            <a:r>
              <a:rPr lang="en-US" dirty="0">
                <a:effectLst>
                  <a:reflection blurRad="6350" stA="50000" endA="300" endPos="50000" dist="29997" dir="5400000" sy="-100000" algn="bl" rotWithShape="0"/>
                </a:effectLst>
                <a:latin typeface="Comic Sans MS" panose="030F0702030302020204" pitchFamily="66" charset="0"/>
              </a:rPr>
              <a:t>Opening operation</a:t>
            </a:r>
          </a:p>
        </p:txBody>
      </p:sp>
      <p:sp>
        <p:nvSpPr>
          <p:cNvPr id="3" name="Content Placeholder 2"/>
          <p:cNvSpPr>
            <a:spLocks noGrp="1"/>
          </p:cNvSpPr>
          <p:nvPr>
            <p:ph idx="1"/>
          </p:nvPr>
        </p:nvSpPr>
        <p:spPr>
          <a:xfrm>
            <a:off x="624317" y="2668990"/>
            <a:ext cx="8318303" cy="2999576"/>
          </a:xfrm>
        </p:spPr>
        <p:txBody>
          <a:bodyPr/>
          <a:lstStyle/>
          <a:p>
            <a:pPr marL="0" indent="0" algn="l" rtl="0">
              <a:lnSpc>
                <a:spcPct val="150000"/>
              </a:lnSpc>
              <a:buNone/>
            </a:pPr>
            <a:r>
              <a:rPr lang="en-US" dirty="0"/>
              <a:t>Opening is just another name of </a:t>
            </a:r>
            <a:r>
              <a:rPr lang="en-US" b="1" dirty="0"/>
              <a:t>erosion followed by dilation</a:t>
            </a:r>
            <a:r>
              <a:rPr lang="en-US" dirty="0"/>
              <a:t>. </a:t>
            </a:r>
            <a:br>
              <a:rPr lang="en-US" dirty="0"/>
            </a:br>
            <a:r>
              <a:rPr lang="en-US" dirty="0"/>
              <a:t>It is useful in removing noise and separate connected objects </a:t>
            </a:r>
          </a:p>
          <a:p>
            <a:pPr marL="0" indent="0" algn="l" rtl="0">
              <a:buNone/>
            </a:pPr>
            <a:endParaRPr lang="en-US" dirty="0"/>
          </a:p>
          <a:p>
            <a:pPr algn="l" rtl="0"/>
            <a:r>
              <a:rPr lang="en-US" sz="2000" b="1" dirty="0"/>
              <a:t>Example :</a:t>
            </a:r>
          </a:p>
          <a:p>
            <a:pPr algn="l" rtl="0"/>
            <a:endParaRPr lang="ar-EG"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6181" y="4614863"/>
            <a:ext cx="593636" cy="1053703"/>
          </a:xfrm>
          <a:prstGeom prst="rect">
            <a:avLst/>
          </a:prstGeom>
        </p:spPr>
      </p:pic>
      <p:sp>
        <p:nvSpPr>
          <p:cNvPr id="8" name="Right Arrow 7"/>
          <p:cNvSpPr/>
          <p:nvPr/>
        </p:nvSpPr>
        <p:spPr>
          <a:xfrm>
            <a:off x="4296197" y="5006061"/>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256" y="4614863"/>
            <a:ext cx="624765" cy="1053703"/>
          </a:xfrm>
          <a:prstGeom prst="rect">
            <a:avLst/>
          </a:prstGeom>
        </p:spPr>
      </p:pic>
      <p:sp>
        <p:nvSpPr>
          <p:cNvPr id="11" name="Slide Number Placeholder 10"/>
          <p:cNvSpPr>
            <a:spLocks noGrp="1"/>
          </p:cNvSpPr>
          <p:nvPr>
            <p:ph type="sldNum" sz="quarter" idx="4"/>
          </p:nvPr>
        </p:nvSpPr>
        <p:spPr/>
        <p:txBody>
          <a:bodyPr/>
          <a:lstStyle/>
          <a:p>
            <a:fld id="{325B04DD-A8C9-4A3F-82F1-6F46E482E49F}" type="slidenum">
              <a:rPr lang="en-US" smtClean="0"/>
              <a:pPr/>
              <a:t>29</a:t>
            </a:fld>
            <a:endParaRPr lang="en-US"/>
          </a:p>
        </p:txBody>
      </p:sp>
      <p:sp>
        <p:nvSpPr>
          <p:cNvPr id="9"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07872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849377"/>
            <a:ext cx="7886700" cy="643775"/>
          </a:xfrm>
        </p:spPr>
        <p:txBody>
          <a:bodyPr>
            <a:noAutofit/>
          </a:bodyPr>
          <a:lstStyle/>
          <a:p>
            <a:pPr algn="ctr" rtl="0"/>
            <a:r>
              <a:rPr lang="en-US" sz="4050" dirty="0">
                <a:solidFill>
                  <a:schemeClr val="accent1">
                    <a:lumMod val="60000"/>
                    <a:lumOff val="40000"/>
                  </a:schemeClr>
                </a:solidFill>
                <a:effectLst>
                  <a:reflection blurRad="6350" stA="60000" endA="900" endPos="58000" dir="5400000" sy="-100000" algn="bl" rotWithShape="0"/>
                </a:effectLst>
              </a:rPr>
              <a:t>OUTLINES </a:t>
            </a:r>
            <a:endParaRPr lang="ar-EG" sz="4050" dirty="0">
              <a:solidFill>
                <a:schemeClr val="accent1">
                  <a:lumMod val="60000"/>
                  <a:lumOff val="40000"/>
                </a:schemeClr>
              </a:solidFill>
              <a:effectLst>
                <a:reflection blurRad="6350" stA="60000" endA="900" endPos="58000" dir="5400000" sy="-100000" algn="bl" rotWithShape="0"/>
              </a:effectLst>
            </a:endParaRPr>
          </a:p>
        </p:txBody>
      </p:sp>
      <p:sp>
        <p:nvSpPr>
          <p:cNvPr id="6" name="Content Placeholder 5"/>
          <p:cNvSpPr>
            <a:spLocks noGrp="1"/>
          </p:cNvSpPr>
          <p:nvPr>
            <p:ph idx="1"/>
          </p:nvPr>
        </p:nvSpPr>
        <p:spPr>
          <a:xfrm>
            <a:off x="86932" y="1872477"/>
            <a:ext cx="9057068" cy="4985523"/>
          </a:xfrm>
        </p:spPr>
        <p:txBody>
          <a:bodyPr numCol="2">
            <a:noAutofit/>
          </a:bodyPr>
          <a:lstStyle/>
          <a:p>
            <a:pPr marL="342892" lvl="1" indent="0" algn="l" rtl="0">
              <a:buNone/>
            </a:pPr>
            <a:endParaRPr lang="en-US" sz="15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lvl="1" algn="l" rtl="0">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What is License Plate Recognition?</a:t>
            </a:r>
            <a:b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br>
            <a:endPar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lvl="1" algn="l" rtl="0">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LPR Applications</a:t>
            </a:r>
            <a:b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br>
            <a:endPar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lvl="1" algn="l" rtl="0">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Challenges in LPR</a:t>
            </a:r>
            <a:b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br>
            <a:endPar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lvl="1" algn="l" rtl="0">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System overview </a:t>
            </a:r>
            <a:b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br>
            <a:endPar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lvl="1" algn="l" rtl="0">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Detection </a:t>
            </a:r>
          </a:p>
          <a:p>
            <a:pPr lvl="2" algn="l" rtl="0"/>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Canny edge detection</a:t>
            </a:r>
          </a:p>
          <a:p>
            <a:pPr lvl="2" algn="l" rtl="0"/>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Morphological operation and flood fill </a:t>
            </a:r>
          </a:p>
          <a:p>
            <a:pPr lvl="1" algn="l" rtl="0"/>
            <a:endPar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lvl="1" algn="l" rtl="0"/>
            <a:endPar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lvl="1" algn="l" rtl="0"/>
            <a:endPar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marL="205735" lvl="1" indent="0" algn="l" rtl="0">
              <a:buNone/>
            </a:pPr>
            <a:b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br>
            <a:endPar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lvl="1" algn="l" rtl="0">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Segmentation </a:t>
            </a:r>
          </a:p>
          <a:p>
            <a:pPr lvl="2" algn="l" rtl="0"/>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Find contour algorithm </a:t>
            </a:r>
          </a:p>
          <a:p>
            <a:pPr lvl="1" algn="l" rtl="0">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Optical Character recognition </a:t>
            </a:r>
          </a:p>
          <a:p>
            <a:pPr lvl="3" algn="l" rtl="0"/>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Feature extraction algorithms</a:t>
            </a:r>
          </a:p>
          <a:p>
            <a:pPr lvl="4" algn="l" rtl="0">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PCA </a:t>
            </a:r>
          </a:p>
          <a:p>
            <a:pPr lvl="4" algn="l" rtl="0">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Hu-Moment</a:t>
            </a:r>
          </a:p>
          <a:p>
            <a:pPr lvl="3" algn="l" rtl="0"/>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Classification algorithm</a:t>
            </a:r>
          </a:p>
          <a:p>
            <a:pPr lvl="4" algn="l" rtl="0">
              <a:buFont typeface="Courier New" panose="02070309020205020404" pitchFamily="49" charset="0"/>
              <a:buChar char="o"/>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KNN</a:t>
            </a:r>
            <a:b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br>
            <a:endPar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endParaRPr>
          </a:p>
          <a:p>
            <a:pPr lvl="1" algn="l" rtl="0">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Experiments and results </a:t>
            </a:r>
          </a:p>
          <a:p>
            <a:pPr lvl="1" algn="l" rtl="0">
              <a:buFont typeface="Wingdings" panose="05000000000000000000" pitchFamily="2" charset="2"/>
              <a:buChar char="q"/>
            </a:pPr>
            <a:r>
              <a:rPr lang="en-US" sz="1800" dirty="0">
                <a:ln w="0"/>
                <a:solidFill>
                  <a:schemeClr val="tx1"/>
                </a:solidFill>
                <a:effectLst>
                  <a:outerShdw blurRad="38100" dist="19050" dir="2700000" algn="tl" rotWithShape="0">
                    <a:schemeClr val="dk1">
                      <a:alpha val="40000"/>
                    </a:schemeClr>
                  </a:outerShdw>
                </a:effectLst>
                <a:latin typeface="Comic Sans MS" panose="030F0702030302020204" pitchFamily="66" charset="0"/>
              </a:rPr>
              <a:t>Conclusion</a:t>
            </a:r>
            <a:endParaRPr lang="en-US" sz="1800" dirty="0">
              <a:ln>
                <a:solidFill>
                  <a:schemeClr val="accent6">
                    <a:lumMod val="60000"/>
                    <a:lumOff val="40000"/>
                  </a:schemeClr>
                </a:solidFill>
              </a:ln>
              <a:solidFill>
                <a:schemeClr val="tx1"/>
              </a:solidFill>
              <a:latin typeface="Comic Sans MS" panose="030F0702030302020204" pitchFamily="66" charset="0"/>
            </a:endParaRPr>
          </a:p>
          <a:p>
            <a:pPr lvl="1" algn="l" rtl="0"/>
            <a:endParaRPr lang="en-US" sz="1500" dirty="0">
              <a:ln>
                <a:solidFill>
                  <a:schemeClr val="accent6">
                    <a:lumMod val="60000"/>
                    <a:lumOff val="40000"/>
                  </a:schemeClr>
                </a:solidFill>
              </a:ln>
              <a:solidFill>
                <a:schemeClr val="tx1"/>
              </a:solidFill>
              <a:latin typeface="Comic Sans MS" panose="030F0702030302020204" pitchFamily="66" charset="0"/>
            </a:endParaRPr>
          </a:p>
          <a:p>
            <a:pPr marL="205735" lvl="1" indent="0" algn="l" rtl="0">
              <a:buNone/>
            </a:pPr>
            <a:endParaRPr lang="en-US" sz="1500" dirty="0">
              <a:ln>
                <a:solidFill>
                  <a:schemeClr val="accent6">
                    <a:lumMod val="60000"/>
                    <a:lumOff val="40000"/>
                  </a:schemeClr>
                </a:solidFill>
              </a:ln>
              <a:solidFill>
                <a:schemeClr val="tx1"/>
              </a:solidFill>
              <a:latin typeface="Comic Sans MS" panose="030F0702030302020204" pitchFamily="66" charset="0"/>
            </a:endParaRPr>
          </a:p>
          <a:p>
            <a:pPr algn="l" rtl="0"/>
            <a:endParaRPr lang="en-US" sz="1500" dirty="0">
              <a:latin typeface="Comic Sans MS" panose="030F0702030302020204" pitchFamily="66" charset="0"/>
            </a:endParaRPr>
          </a:p>
        </p:txBody>
      </p:sp>
      <p:sp>
        <p:nvSpPr>
          <p:cNvPr id="5" name="Slide Number Placeholder 4"/>
          <p:cNvSpPr>
            <a:spLocks noGrp="1"/>
          </p:cNvSpPr>
          <p:nvPr>
            <p:ph type="sldNum" sz="quarter" idx="4"/>
          </p:nvPr>
        </p:nvSpPr>
        <p:spPr/>
        <p:txBody>
          <a:bodyPr/>
          <a:lstStyle/>
          <a:p>
            <a:fld id="{325B04DD-A8C9-4A3F-82F1-6F46E482E49F}" type="slidenum">
              <a:rPr lang="en-US" smtClean="0"/>
              <a:pPr/>
              <a:t>3</a:t>
            </a:fld>
            <a:endParaRPr lang="en-US" dirty="0"/>
          </a:p>
        </p:txBody>
      </p:sp>
      <p:sp>
        <p:nvSpPr>
          <p:cNvPr id="3" name="Footer Placeholder 2"/>
          <p:cNvSpPr>
            <a:spLocks noGrp="1"/>
          </p:cNvSpPr>
          <p:nvPr>
            <p:ph type="ftr" sz="quarter" idx="11"/>
          </p:nvPr>
        </p:nvSpPr>
        <p:spPr/>
        <p:txBody>
          <a:bodyPr/>
          <a:lstStyle/>
          <a:p>
            <a:r>
              <a:rPr lang="en-US" sz="825">
                <a:solidFill>
                  <a:prstClr val="black"/>
                </a:solidFill>
              </a:rPr>
              <a:t>PSC Graduation Project 2016</a:t>
            </a:r>
            <a:endParaRPr lang="en-US" sz="825" dirty="0">
              <a:solidFill>
                <a:prstClr val="black"/>
              </a:solidFill>
            </a:endParaRPr>
          </a:p>
        </p:txBody>
      </p:sp>
    </p:spTree>
    <p:extLst>
      <p:ext uri="{BB962C8B-B14F-4D97-AF65-F5344CB8AC3E}">
        <p14:creationId xmlns:p14="http://schemas.microsoft.com/office/powerpoint/2010/main" val="949813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924618"/>
            <a:ext cx="7886700" cy="932260"/>
          </a:xfrm>
        </p:spPr>
        <p:txBody>
          <a:bodyPr>
            <a:normAutofit/>
          </a:bodyPr>
          <a:lstStyle/>
          <a:p>
            <a:pPr algn="ctr" rtl="0"/>
            <a:r>
              <a:rPr lang="en-US" dirty="0">
                <a:effectLst>
                  <a:reflection blurRad="6350" stA="50000" endA="300" endPos="50000" dist="29997" dir="5400000" sy="-100000" algn="bl" rotWithShape="0"/>
                </a:effectLst>
                <a:latin typeface="Comic Sans MS" panose="030F0702030302020204" pitchFamily="66" charset="0"/>
              </a:rPr>
              <a:t>Closing operation </a:t>
            </a:r>
          </a:p>
        </p:txBody>
      </p:sp>
      <p:sp>
        <p:nvSpPr>
          <p:cNvPr id="3" name="Content Placeholder 2"/>
          <p:cNvSpPr>
            <a:spLocks noGrp="1"/>
          </p:cNvSpPr>
          <p:nvPr>
            <p:ph idx="1"/>
          </p:nvPr>
        </p:nvSpPr>
        <p:spPr>
          <a:xfrm>
            <a:off x="271462" y="2286865"/>
            <a:ext cx="8872538" cy="4146947"/>
          </a:xfrm>
        </p:spPr>
        <p:txBody>
          <a:bodyPr/>
          <a:lstStyle/>
          <a:p>
            <a:pPr marL="0" indent="0" algn="l" rtl="0">
              <a:lnSpc>
                <a:spcPct val="150000"/>
              </a:lnSpc>
              <a:buNone/>
            </a:pPr>
            <a:r>
              <a:rPr lang="en-US" sz="2400" dirty="0"/>
              <a:t>Closing is reverse of Opening, </a:t>
            </a:r>
            <a:r>
              <a:rPr lang="en-US" sz="2400" b="1" dirty="0"/>
              <a:t>Dilation followed by Erosion</a:t>
            </a:r>
            <a:r>
              <a:rPr lang="en-US" sz="2400" dirty="0"/>
              <a:t>. </a:t>
            </a:r>
            <a:br>
              <a:rPr lang="en-US" sz="2400" dirty="0"/>
            </a:br>
            <a:r>
              <a:rPr lang="en-US" sz="2400" dirty="0"/>
              <a:t>It is useful in closing small holes inside the foreground objects, or small black points on the object. </a:t>
            </a:r>
          </a:p>
          <a:p>
            <a:pPr marL="0" indent="0" algn="l" rtl="0">
              <a:buNone/>
            </a:pPr>
            <a:endParaRPr lang="en-US" dirty="0"/>
          </a:p>
          <a:p>
            <a:pPr algn="l" rtl="0"/>
            <a:r>
              <a:rPr lang="en-US" sz="2400" b="1" dirty="0"/>
              <a:t>Example :</a:t>
            </a:r>
            <a:endParaRPr lang="ar-EG"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3765" y="5146150"/>
            <a:ext cx="503393" cy="89352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3515" y="5163021"/>
            <a:ext cx="503393" cy="893522"/>
          </a:xfrm>
          <a:prstGeom prst="rect">
            <a:avLst/>
          </a:prstGeom>
        </p:spPr>
      </p:pic>
      <p:sp>
        <p:nvSpPr>
          <p:cNvPr id="7" name="Right Arrow 6"/>
          <p:cNvSpPr/>
          <p:nvPr/>
        </p:nvSpPr>
        <p:spPr>
          <a:xfrm>
            <a:off x="4273805" y="5476690"/>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Slide Number Placeholder 8"/>
          <p:cNvSpPr>
            <a:spLocks noGrp="1"/>
          </p:cNvSpPr>
          <p:nvPr>
            <p:ph type="sldNum" sz="quarter" idx="4"/>
          </p:nvPr>
        </p:nvSpPr>
        <p:spPr/>
        <p:txBody>
          <a:bodyPr/>
          <a:lstStyle/>
          <a:p>
            <a:fld id="{325B04DD-A8C9-4A3F-82F1-6F46E482E49F}" type="slidenum">
              <a:rPr lang="en-US" smtClean="0"/>
              <a:pPr/>
              <a:t>30</a:t>
            </a:fld>
            <a:endParaRPr lang="en-US"/>
          </a:p>
        </p:txBody>
      </p:sp>
      <p:sp>
        <p:nvSpPr>
          <p:cNvPr id="10"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1"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7666242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148" y="1135008"/>
            <a:ext cx="7886700" cy="610791"/>
          </a:xfrm>
        </p:spPr>
        <p:txBody>
          <a:bodyPr>
            <a:normAutofit/>
          </a:bodyPr>
          <a:lstStyle/>
          <a:p>
            <a:pPr algn="ctr"/>
            <a:r>
              <a:rPr lang="en-US" dirty="0">
                <a:effectLst>
                  <a:reflection blurRad="6350" stA="50000" endA="300" endPos="50000" dist="29997" dir="5400000" sy="-100000" algn="bl" rotWithShape="0"/>
                </a:effectLst>
                <a:latin typeface="Comic Sans MS" panose="030F0702030302020204" pitchFamily="66" charset="0"/>
              </a:rPr>
              <a:t>Closing operation Example</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14312" y="2330380"/>
            <a:ext cx="8690372" cy="3382939"/>
          </a:xfrm>
        </p:spPr>
        <p:txBody>
          <a:bodyPr>
            <a:normAutofit/>
          </a:bodyPr>
          <a:lstStyle/>
          <a:p>
            <a:pPr algn="l" rtl="0"/>
            <a:r>
              <a:rPr lang="en-US" sz="2000" dirty="0"/>
              <a:t>We use closing operation to close the objects so that  make the plate full rectangular shape </a:t>
            </a:r>
            <a:br>
              <a:rPr lang="en-US" sz="1500" dirty="0"/>
            </a:br>
            <a:br>
              <a:rPr lang="en-US" sz="1500" dirty="0"/>
            </a:br>
            <a:endParaRPr lang="en-US" sz="15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8168" y="3465913"/>
            <a:ext cx="2815642" cy="28319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0287" y="3465920"/>
            <a:ext cx="2792680" cy="2797017"/>
          </a:xfrm>
          <a:prstGeom prst="rect">
            <a:avLst/>
          </a:prstGeom>
        </p:spPr>
      </p:pic>
      <p:sp>
        <p:nvSpPr>
          <p:cNvPr id="6" name="Right Arrow 5"/>
          <p:cNvSpPr/>
          <p:nvPr/>
        </p:nvSpPr>
        <p:spPr>
          <a:xfrm>
            <a:off x="3992410" y="4376151"/>
            <a:ext cx="1249276" cy="7572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Slide Number Placeholder 8"/>
          <p:cNvSpPr>
            <a:spLocks noGrp="1"/>
          </p:cNvSpPr>
          <p:nvPr>
            <p:ph type="sldNum" sz="quarter" idx="4"/>
          </p:nvPr>
        </p:nvSpPr>
        <p:spPr/>
        <p:txBody>
          <a:bodyPr/>
          <a:lstStyle/>
          <a:p>
            <a:fld id="{325B04DD-A8C9-4A3F-82F1-6F46E482E49F}" type="slidenum">
              <a:rPr lang="en-US" smtClean="0"/>
              <a:t>31</a:t>
            </a:fld>
            <a:endParaRPr lang="en-US"/>
          </a:p>
        </p:txBody>
      </p:sp>
      <p:sp>
        <p:nvSpPr>
          <p:cNvPr id="10"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1"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541509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314" y="1089832"/>
            <a:ext cx="7886700" cy="632222"/>
          </a:xfrm>
        </p:spPr>
        <p:txBody>
          <a:bodyPr>
            <a:normAutofit/>
          </a:bodyPr>
          <a:lstStyle/>
          <a:p>
            <a:pPr algn="ctr" rtl="0"/>
            <a:r>
              <a:rPr lang="en-US" dirty="0">
                <a:effectLst>
                  <a:reflection blurRad="6350" stA="50000" endA="300" endPos="50000" dist="29997" dir="5400000" sy="-100000" algn="bl" rotWithShape="0"/>
                </a:effectLst>
                <a:latin typeface="Comic Sans MS" panose="030F0702030302020204" pitchFamily="66" charset="0"/>
              </a:rPr>
              <a:t>Flood Fill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57176" y="2223526"/>
            <a:ext cx="8751196" cy="3505769"/>
          </a:xfrm>
        </p:spPr>
        <p:txBody>
          <a:bodyPr>
            <a:normAutofit/>
          </a:bodyPr>
          <a:lstStyle/>
          <a:p>
            <a:pPr algn="l" rtl="0">
              <a:lnSpc>
                <a:spcPct val="150000"/>
              </a:lnSpc>
              <a:buFont typeface="Wingdings" panose="05000000000000000000" pitchFamily="2" charset="2"/>
              <a:buChar char="q"/>
            </a:pPr>
            <a:r>
              <a:rPr lang="en-US" sz="2400" b="1" dirty="0">
                <a:solidFill>
                  <a:schemeClr val="accent1">
                    <a:lumMod val="50000"/>
                  </a:schemeClr>
                </a:solidFill>
              </a:rPr>
              <a:t>Flood fill Algorithm :</a:t>
            </a:r>
            <a:br>
              <a:rPr lang="en-US" sz="2400" b="1" dirty="0">
                <a:solidFill>
                  <a:schemeClr val="accent1">
                    <a:lumMod val="75000"/>
                  </a:schemeClr>
                </a:solidFill>
              </a:rPr>
            </a:br>
            <a:r>
              <a:rPr lang="en-US" dirty="0"/>
              <a:t>also called seed fill, is an algorithm that determines the area connected to a given node in a multi-dimensional array. It is used to fill connected, similarly-colored areas with a different color</a:t>
            </a:r>
          </a:p>
          <a:p>
            <a:pPr marL="0" indent="0" algn="l" rtl="0">
              <a:lnSpc>
                <a:spcPct val="150000"/>
              </a:lnSpc>
              <a:buNone/>
            </a:pPr>
            <a:endParaRPr lang="en-US" sz="1500" dirty="0"/>
          </a:p>
          <a:p>
            <a:pPr algn="l" rtl="0">
              <a:lnSpc>
                <a:spcPct val="150000"/>
              </a:lnSpc>
              <a:buFont typeface="Wingdings" panose="05000000000000000000" pitchFamily="2" charset="2"/>
              <a:buChar char="q"/>
            </a:pPr>
            <a:r>
              <a:rPr lang="en-US" b="1" dirty="0">
                <a:solidFill>
                  <a:schemeClr val="accent1">
                    <a:lumMod val="75000"/>
                  </a:schemeClr>
                </a:solidFill>
              </a:rPr>
              <a:t>We used this algorithm to fill closed object </a:t>
            </a:r>
          </a:p>
          <a:p>
            <a:pPr algn="l" rtl="0">
              <a:lnSpc>
                <a:spcPct val="150000"/>
              </a:lnSpc>
              <a:buFont typeface="Wingdings" panose="05000000000000000000" pitchFamily="2" charset="2"/>
              <a:buChar char="q"/>
            </a:pPr>
            <a:endParaRPr lang="en-US" dirty="0">
              <a:solidFill>
                <a:schemeClr val="accent1">
                  <a:lumMod val="50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9563" y="4105004"/>
            <a:ext cx="2057401" cy="2057401"/>
          </a:xfrm>
          <a:prstGeom prst="rect">
            <a:avLst/>
          </a:prstGeom>
        </p:spPr>
      </p:pic>
      <p:sp>
        <p:nvSpPr>
          <p:cNvPr id="6" name="Slide Number Placeholder 5"/>
          <p:cNvSpPr>
            <a:spLocks noGrp="1"/>
          </p:cNvSpPr>
          <p:nvPr>
            <p:ph type="sldNum" sz="quarter" idx="4"/>
          </p:nvPr>
        </p:nvSpPr>
        <p:spPr/>
        <p:txBody>
          <a:bodyPr/>
          <a:lstStyle/>
          <a:p>
            <a:fld id="{325B04DD-A8C9-4A3F-82F1-6F46E482E49F}" type="slidenum">
              <a:rPr lang="en-US" smtClean="0"/>
              <a:pPr/>
              <a:t>32</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542382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518" y="1079140"/>
            <a:ext cx="7886700" cy="632222"/>
          </a:xfrm>
        </p:spPr>
        <p:txBody>
          <a:bodyPr>
            <a:normAutofit/>
          </a:bodyPr>
          <a:lstStyle/>
          <a:p>
            <a:pPr algn="ctr"/>
            <a:r>
              <a:rPr lang="en-US" dirty="0">
                <a:effectLst>
                  <a:reflection blurRad="6350" stA="50000" endA="300" endPos="50000" dist="29997" dir="5400000" sy="-100000" algn="bl" rotWithShape="0"/>
                </a:effectLst>
                <a:latin typeface="Comic Sans MS" panose="030F0702030302020204" pitchFamily="66" charset="0"/>
              </a:rPr>
              <a:t>Flood Fill Example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04536" y="2494988"/>
            <a:ext cx="8520629" cy="3505769"/>
          </a:xfrm>
        </p:spPr>
        <p:txBody>
          <a:bodyPr>
            <a:normAutofit/>
          </a:bodyPr>
          <a:lstStyle/>
          <a:p>
            <a:pPr algn="l" rtl="0">
              <a:lnSpc>
                <a:spcPct val="150000"/>
              </a:lnSpc>
            </a:pPr>
            <a:r>
              <a:rPr lang="en-US" sz="2000" dirty="0"/>
              <a:t>After closing operation we then fill the closing objects and find the connected component objects .</a:t>
            </a:r>
          </a:p>
          <a:p>
            <a:pPr marL="0" indent="0">
              <a:buNone/>
            </a:pPr>
            <a:endParaRPr lang="en-US" dirty="0"/>
          </a:p>
          <a:p>
            <a:pPr marL="0" indent="0">
              <a:buNone/>
            </a:pPr>
            <a:endParaRPr lang="en-US" dirty="0"/>
          </a:p>
          <a:p>
            <a:pPr marL="0" indent="0">
              <a:buNone/>
            </a:pPr>
            <a:r>
              <a:rPr lang="en-US" dirty="0"/>
              <a:t> </a:t>
            </a:r>
            <a:endParaRPr lang="ar-EG"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000" y="3719007"/>
            <a:ext cx="3091736" cy="2945410"/>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t>33</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332349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399" y="1230659"/>
            <a:ext cx="6571060" cy="530223"/>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Plate Extraction</a:t>
            </a:r>
          </a:p>
        </p:txBody>
      </p:sp>
      <p:sp>
        <p:nvSpPr>
          <p:cNvPr id="3" name="Content Placeholder 2"/>
          <p:cNvSpPr>
            <a:spLocks noGrp="1"/>
          </p:cNvSpPr>
          <p:nvPr>
            <p:ph idx="1"/>
          </p:nvPr>
        </p:nvSpPr>
        <p:spPr>
          <a:xfrm>
            <a:off x="171450" y="2229710"/>
            <a:ext cx="8972550" cy="4342540"/>
          </a:xfrm>
        </p:spPr>
        <p:txBody>
          <a:bodyPr>
            <a:normAutofit fontScale="92500" lnSpcReduction="10000"/>
          </a:bodyPr>
          <a:lstStyle/>
          <a:p>
            <a:pPr algn="l" rtl="0">
              <a:lnSpc>
                <a:spcPct val="150000"/>
              </a:lnSpc>
              <a:buFont typeface="Wingdings" panose="05000000000000000000" pitchFamily="2" charset="2"/>
              <a:buChar char="Ø"/>
            </a:pPr>
            <a:r>
              <a:rPr lang="en-US" sz="2000" dirty="0"/>
              <a:t>After flood fill and finding connected objects , we approximate this objects and check the following 3 conditions :</a:t>
            </a:r>
            <a:endParaRPr lang="en-US" sz="2800" dirty="0"/>
          </a:p>
          <a:p>
            <a:pPr marL="300031" lvl="1" indent="0" algn="l" rtl="0">
              <a:lnSpc>
                <a:spcPct val="150000"/>
              </a:lnSpc>
              <a:buNone/>
            </a:pPr>
            <a:r>
              <a:rPr lang="en-US" sz="1800" b="1" dirty="0">
                <a:solidFill>
                  <a:schemeClr val="accent1">
                    <a:lumMod val="50000"/>
                  </a:schemeClr>
                </a:solidFill>
              </a:rPr>
              <a:t>1- Corner condition : </a:t>
            </a:r>
            <a:br>
              <a:rPr lang="en-US" sz="1800" b="1" dirty="0"/>
            </a:br>
            <a:r>
              <a:rPr lang="en-US" sz="1800" b="1" dirty="0"/>
              <a:t>	</a:t>
            </a:r>
            <a:r>
              <a:rPr lang="en-US" sz="1800" dirty="0"/>
              <a:t>check if the object has the four corners  </a:t>
            </a:r>
          </a:p>
          <a:p>
            <a:pPr marL="300031" lvl="1" indent="0" algn="l" rtl="0">
              <a:lnSpc>
                <a:spcPct val="150000"/>
              </a:lnSpc>
              <a:buNone/>
            </a:pPr>
            <a:r>
              <a:rPr lang="en-US" sz="1800" b="1" dirty="0">
                <a:solidFill>
                  <a:schemeClr val="accent1">
                    <a:lumMod val="50000"/>
                  </a:schemeClr>
                </a:solidFill>
              </a:rPr>
              <a:t>2- Aspect ratio condition :  </a:t>
            </a:r>
            <a:br>
              <a:rPr lang="en-US" sz="1800" b="1" dirty="0"/>
            </a:br>
            <a:r>
              <a:rPr lang="en-US" sz="1800" b="1" dirty="0"/>
              <a:t>	</a:t>
            </a:r>
            <a:r>
              <a:rPr lang="en-US" sz="1800" dirty="0"/>
              <a:t>(width/height) = 2                                                                  </a:t>
            </a:r>
            <a:br>
              <a:rPr lang="en-US" sz="1800" dirty="0"/>
            </a:br>
            <a:r>
              <a:rPr lang="en-US" sz="1800" b="1" dirty="0">
                <a:solidFill>
                  <a:schemeClr val="accent1">
                    <a:lumMod val="50000"/>
                  </a:schemeClr>
                </a:solidFill>
              </a:rPr>
              <a:t>3- Area condition : </a:t>
            </a:r>
            <a:br>
              <a:rPr lang="en-US" sz="1800" b="1" dirty="0"/>
            </a:br>
            <a:r>
              <a:rPr lang="en-US" sz="1800" b="1" dirty="0"/>
              <a:t>	</a:t>
            </a:r>
            <a:r>
              <a:rPr lang="en-US" sz="1800" dirty="0"/>
              <a:t>area of the object must be between (&lt;10000)</a:t>
            </a:r>
          </a:p>
          <a:p>
            <a:pPr algn="l" rtl="0">
              <a:lnSpc>
                <a:spcPct val="150000"/>
              </a:lnSpc>
              <a:buFont typeface="Wingdings" panose="05000000000000000000" pitchFamily="2" charset="2"/>
              <a:buChar char="Ø"/>
            </a:pPr>
            <a:r>
              <a:rPr lang="en-US" sz="2000" dirty="0"/>
              <a:t>if the object pass the 3 condition it is a license plate, the plate is then cropped by it’s coordinate from the source image .</a:t>
            </a:r>
          </a:p>
          <a:p>
            <a:pPr algn="l" rtl="0"/>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212" y="3355395"/>
            <a:ext cx="2378283" cy="1250438"/>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pPr/>
              <a:t>34</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254285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6631" y="2308352"/>
            <a:ext cx="4019882" cy="255498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License  plate segmentation </a:t>
            </a:r>
            <a:endParaRPr lang="ar-EG" dirty="0"/>
          </a:p>
        </p:txBody>
      </p:sp>
      <p:sp>
        <p:nvSpPr>
          <p:cNvPr id="4" name="Slide Number Placeholder 3"/>
          <p:cNvSpPr>
            <a:spLocks noGrp="1"/>
          </p:cNvSpPr>
          <p:nvPr>
            <p:ph type="sldNum" sz="quarter" idx="4"/>
          </p:nvPr>
        </p:nvSpPr>
        <p:spPr/>
        <p:txBody>
          <a:bodyPr/>
          <a:lstStyle/>
          <a:p>
            <a:fld id="{325B04DD-A8C9-4A3F-82F1-6F46E482E49F}" type="slidenum">
              <a:rPr lang="en-US" smtClean="0"/>
              <a:t>35</a:t>
            </a:fld>
            <a:endParaRPr lang="en-US"/>
          </a:p>
        </p:txBody>
      </p:sp>
      <p:sp>
        <p:nvSpPr>
          <p:cNvPr id="5" name="Footer Placeholder 1"/>
          <p:cNvSpPr>
            <a:spLocks noGrp="1"/>
          </p:cNvSpPr>
          <p:nvPr>
            <p:ph type="ftr" sz="quarter" idx="11"/>
          </p:nvPr>
        </p:nvSpPr>
        <p:spPr>
          <a:xfrm>
            <a:off x="0" y="6629340"/>
            <a:ext cx="3859795" cy="228660"/>
          </a:xfrm>
        </p:spPr>
        <p:txBody>
          <a:bodyPr/>
          <a:lstStyle/>
          <a:p>
            <a:r>
              <a:rPr lang="en-US" dirty="0">
                <a:solidFill>
                  <a:srgbClr val="92D050"/>
                </a:solidFill>
              </a:rPr>
              <a:t>PSC Graduation Project 2016</a:t>
            </a:r>
          </a:p>
        </p:txBody>
      </p:sp>
      <p:sp>
        <p:nvSpPr>
          <p:cNvPr id="6"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043757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553" y="1063421"/>
            <a:ext cx="7886700" cy="664028"/>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License plate segmentation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0" y="2164664"/>
            <a:ext cx="9772650" cy="4693336"/>
          </a:xfrm>
        </p:spPr>
        <p:txBody>
          <a:bodyPr>
            <a:normAutofit/>
          </a:bodyPr>
          <a:lstStyle/>
          <a:p>
            <a:pPr marL="389325" indent="0" algn="l" rtl="0">
              <a:buFont typeface="Wingdings" panose="05000000000000000000" pitchFamily="2" charset="2"/>
              <a:buChar char="q"/>
            </a:pPr>
            <a:endParaRPr lang="en-US" dirty="0">
              <a:latin typeface="Comic Sans MS" panose="030F0702030302020204" pitchFamily="66" charset="0"/>
            </a:endParaRPr>
          </a:p>
          <a:p>
            <a:pPr marL="389325" indent="0" algn="l" rtl="0">
              <a:buFont typeface="Wingdings" panose="05000000000000000000" pitchFamily="2" charset="2"/>
              <a:buChar char="q"/>
            </a:pPr>
            <a:r>
              <a:rPr lang="en-US" sz="2800" dirty="0">
                <a:latin typeface="+mj-lt"/>
              </a:rPr>
              <a:t> This stage is responsible for separating the 			  		characters.</a:t>
            </a:r>
          </a:p>
          <a:p>
            <a:pPr marL="389325" indent="0" algn="l" rtl="0">
              <a:lnSpc>
                <a:spcPct val="160000"/>
              </a:lnSpc>
              <a:buFont typeface="Wingdings" panose="05000000000000000000" pitchFamily="2" charset="2"/>
              <a:buChar char="q"/>
            </a:pPr>
            <a:r>
              <a:rPr lang="en-US" sz="2800" dirty="0">
                <a:latin typeface="+mj-lt"/>
              </a:rPr>
              <a:t> It pass throw two steps .</a:t>
            </a:r>
          </a:p>
          <a:p>
            <a:pPr lvl="1" indent="0" algn="l" rtl="0">
              <a:lnSpc>
                <a:spcPct val="160000"/>
              </a:lnSpc>
              <a:buFont typeface="Wingdings" panose="05000000000000000000" pitchFamily="2" charset="2"/>
              <a:buChar char="Ø"/>
            </a:pPr>
            <a:r>
              <a:rPr lang="en-US" sz="2400" dirty="0">
                <a:latin typeface="+mj-lt"/>
              </a:rPr>
              <a:t>Cropping the character area from the plate.</a:t>
            </a:r>
          </a:p>
          <a:p>
            <a:pPr lvl="1" indent="0" algn="l" rtl="0">
              <a:lnSpc>
                <a:spcPct val="160000"/>
              </a:lnSpc>
              <a:buFont typeface="Wingdings" panose="05000000000000000000" pitchFamily="2" charset="2"/>
              <a:buChar char="Ø"/>
            </a:pPr>
            <a:r>
              <a:rPr lang="en-US" sz="2400" dirty="0">
                <a:latin typeface="+mj-lt"/>
              </a:rPr>
              <a:t>Separate each character individually.</a:t>
            </a:r>
          </a:p>
          <a:p>
            <a:pPr marL="389325" lvl="1" indent="0" algn="l" rtl="0">
              <a:buNone/>
            </a:pPr>
            <a:endParaRPr lang="en-US" dirty="0">
              <a:latin typeface="Comic Sans MS" panose="030F0702030302020204" pitchFamily="66" charset="0"/>
            </a:endParaRPr>
          </a:p>
          <a:p>
            <a:pPr marL="0" indent="0" algn="l" rtl="0">
              <a:buNone/>
            </a:pPr>
            <a:endParaRPr lang="en-US" dirty="0">
              <a:latin typeface="Comic Sans MS" panose="030F0702030302020204" pitchFamily="66" charset="0"/>
            </a:endParaRPr>
          </a:p>
          <a:p>
            <a:pPr algn="l" rtl="0"/>
            <a:endParaRPr lang="ar-EG" dirty="0"/>
          </a:p>
        </p:txBody>
      </p:sp>
      <p:sp>
        <p:nvSpPr>
          <p:cNvPr id="6" name="Slide Number Placeholder 5"/>
          <p:cNvSpPr>
            <a:spLocks noGrp="1"/>
          </p:cNvSpPr>
          <p:nvPr>
            <p:ph type="sldNum" sz="quarter" idx="4"/>
          </p:nvPr>
        </p:nvSpPr>
        <p:spPr/>
        <p:txBody>
          <a:bodyPr/>
          <a:lstStyle/>
          <a:p>
            <a:fld id="{325B04DD-A8C9-4A3F-82F1-6F46E482E49F}" type="slidenum">
              <a:rPr lang="en-US" smtClean="0"/>
              <a:pPr/>
              <a:t>36</a:t>
            </a:fld>
            <a:endParaRPr lang="en-US"/>
          </a:p>
        </p:txBody>
      </p:sp>
    </p:spTree>
    <p:extLst>
      <p:ext uri="{BB962C8B-B14F-4D97-AF65-F5344CB8AC3E}">
        <p14:creationId xmlns:p14="http://schemas.microsoft.com/office/powerpoint/2010/main" val="290586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01" y="1004267"/>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License plate segmentation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85750" y="2228850"/>
            <a:ext cx="8547771" cy="4629150"/>
          </a:xfrm>
        </p:spPr>
        <p:txBody>
          <a:bodyPr>
            <a:normAutofit/>
          </a:bodyPr>
          <a:lstStyle/>
          <a:p>
            <a:pPr marL="231775" indent="-212725" algn="l" rtl="0"/>
            <a:r>
              <a:rPr lang="en-US" sz="2000" b="1" dirty="0">
                <a:solidFill>
                  <a:schemeClr val="accent1">
                    <a:lumMod val="50000"/>
                  </a:schemeClr>
                </a:solidFill>
                <a:latin typeface="+mj-lt"/>
              </a:rPr>
              <a:t> Cropping the character area from the plate</a:t>
            </a:r>
          </a:p>
          <a:p>
            <a:pPr marL="645303" indent="0" algn="l" rtl="0">
              <a:buNone/>
            </a:pPr>
            <a:r>
              <a:rPr lang="en-US" sz="2400" dirty="0">
                <a:latin typeface="+mj-lt"/>
              </a:rPr>
              <a:t>From the characteristics of the Egyptian license plate , the character area locate in 2/3 of the plate from the bottom.</a:t>
            </a:r>
          </a:p>
          <a:p>
            <a:pPr marL="645303" indent="0" algn="l" rtl="0">
              <a:buNone/>
            </a:pPr>
            <a:endParaRPr lang="en-US" sz="2400" dirty="0">
              <a:latin typeface="+mj-lt"/>
            </a:endParaRPr>
          </a:p>
          <a:p>
            <a:pPr marL="395288" algn="l" rtl="0"/>
            <a:r>
              <a:rPr lang="en-US" sz="2000" b="1" dirty="0">
                <a:solidFill>
                  <a:schemeClr val="accent1">
                    <a:lumMod val="50000"/>
                  </a:schemeClr>
                </a:solidFill>
                <a:latin typeface="+mj-lt"/>
              </a:rPr>
              <a:t>Separate each character individually </a:t>
            </a:r>
            <a:endParaRPr lang="en-US" sz="1800" b="1" dirty="0">
              <a:solidFill>
                <a:schemeClr val="accent1">
                  <a:lumMod val="50000"/>
                </a:schemeClr>
              </a:solidFill>
              <a:latin typeface="+mj-lt"/>
            </a:endParaRPr>
          </a:p>
          <a:p>
            <a:pPr marL="603632" lvl="2" indent="0" algn="l" rtl="0">
              <a:buNone/>
            </a:pPr>
            <a:r>
              <a:rPr lang="en-US" sz="1700" b="1" dirty="0">
                <a:latin typeface="+mj-lt"/>
              </a:rPr>
              <a:t>This step is separate into two stages : </a:t>
            </a:r>
          </a:p>
          <a:p>
            <a:pPr marL="860801" lvl="2" indent="-257168" algn="l" rtl="0">
              <a:buFont typeface="+mj-lt"/>
              <a:buAutoNum type="arabicPeriod"/>
            </a:pPr>
            <a:r>
              <a:rPr lang="en-US" sz="1700" dirty="0">
                <a:latin typeface="+mj-lt"/>
              </a:rPr>
              <a:t>Connected component Analysis in the plate image.</a:t>
            </a:r>
          </a:p>
          <a:p>
            <a:pPr marL="860801" lvl="2" indent="-257168" algn="l" rtl="0">
              <a:buFont typeface="+mj-lt"/>
              <a:buAutoNum type="arabicPeriod"/>
            </a:pPr>
            <a:r>
              <a:rPr lang="en-US" sz="1700" dirty="0">
                <a:latin typeface="+mj-lt"/>
              </a:rPr>
              <a:t>Check if this component is character or noise area. </a:t>
            </a:r>
          </a:p>
          <a:p>
            <a:pPr marL="860801" lvl="2" indent="-257168" algn="l" rtl="0">
              <a:buFont typeface="+mj-lt"/>
              <a:buAutoNum type="arabicPeriod"/>
            </a:pPr>
            <a:endParaRPr lang="en-US" sz="1200" b="1" dirty="0">
              <a:latin typeface="Comic Sans MS" panose="030F0702030302020204" pitchFamily="66" charset="0"/>
            </a:endParaRPr>
          </a:p>
          <a:p>
            <a:pPr marL="300031" lvl="2" indent="0" algn="l" rtl="0">
              <a:buNone/>
            </a:pPr>
            <a:endParaRPr lang="en-US" sz="1200" b="1" dirty="0">
              <a:latin typeface="Comic Sans MS" panose="030F0702030302020204" pitchFamily="66" charset="0"/>
            </a:endParaRPr>
          </a:p>
          <a:p>
            <a:pPr marL="300031" lvl="2" indent="0" algn="l" rtl="0">
              <a:buNone/>
            </a:pPr>
            <a:endParaRPr lang="en-US" sz="1200" b="1" dirty="0">
              <a:latin typeface="Comic Sans MS" panose="030F0702030302020204" pitchFamily="66"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8898" y="5424587"/>
            <a:ext cx="2239409" cy="11085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797" y="3846009"/>
            <a:ext cx="2015639" cy="981529"/>
          </a:xfrm>
          <a:prstGeom prst="rect">
            <a:avLst/>
          </a:prstGeom>
        </p:spPr>
      </p:pic>
      <p:sp>
        <p:nvSpPr>
          <p:cNvPr id="6" name="Down Arrow 5"/>
          <p:cNvSpPr/>
          <p:nvPr/>
        </p:nvSpPr>
        <p:spPr>
          <a:xfrm>
            <a:off x="7512759" y="4987485"/>
            <a:ext cx="331713" cy="4371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Slide Number Placeholder 8"/>
          <p:cNvSpPr>
            <a:spLocks noGrp="1"/>
          </p:cNvSpPr>
          <p:nvPr>
            <p:ph type="sldNum" sz="quarter" idx="4"/>
          </p:nvPr>
        </p:nvSpPr>
        <p:spPr/>
        <p:txBody>
          <a:bodyPr/>
          <a:lstStyle/>
          <a:p>
            <a:fld id="{325B04DD-A8C9-4A3F-82F1-6F46E482E49F}" type="slidenum">
              <a:rPr lang="en-US" smtClean="0"/>
              <a:pPr/>
              <a:t>37</a:t>
            </a:fld>
            <a:endParaRPr lang="en-US"/>
          </a:p>
        </p:txBody>
      </p:sp>
    </p:spTree>
    <p:extLst>
      <p:ext uri="{BB962C8B-B14F-4D97-AF65-F5344CB8AC3E}">
        <p14:creationId xmlns:p14="http://schemas.microsoft.com/office/powerpoint/2010/main" val="829175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233" y="1063421"/>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License plate segmentation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85764" y="2228850"/>
            <a:ext cx="8447758" cy="4471988"/>
          </a:xfrm>
        </p:spPr>
        <p:txBody>
          <a:bodyPr>
            <a:normAutofit/>
          </a:bodyPr>
          <a:lstStyle/>
          <a:p>
            <a:pPr marL="0" lvl="1" indent="0" algn="l" rtl="0">
              <a:buNone/>
            </a:pPr>
            <a:endParaRPr lang="en-US" sz="1350" b="1" dirty="0">
              <a:solidFill>
                <a:schemeClr val="tx1"/>
              </a:solidFill>
              <a:latin typeface="Comic Sans MS" panose="030F0702030302020204" pitchFamily="66" charset="0"/>
            </a:endParaRPr>
          </a:p>
          <a:p>
            <a:pPr marL="257168" lvl="1" indent="-257168" algn="l" rtl="0"/>
            <a:r>
              <a:rPr lang="en-US" sz="2400" b="1" dirty="0">
                <a:solidFill>
                  <a:schemeClr val="tx1"/>
                </a:solidFill>
                <a:latin typeface="Comic Sans MS" panose="030F0702030302020204" pitchFamily="66" charset="0"/>
              </a:rPr>
              <a:t>Connected component Analysis in the image </a:t>
            </a:r>
          </a:p>
          <a:p>
            <a:pPr marL="557199" lvl="2" indent="-257168" algn="l" rtl="0"/>
            <a:r>
              <a:rPr lang="en-US" sz="2000" dirty="0">
                <a:solidFill>
                  <a:schemeClr val="tx1"/>
                </a:solidFill>
                <a:latin typeface="Comic Sans MS" panose="030F0702030302020204" pitchFamily="66" charset="0"/>
              </a:rPr>
              <a:t>Using in finding contours in the image.</a:t>
            </a:r>
            <a:endParaRPr lang="en-US" sz="2000" dirty="0">
              <a:solidFill>
                <a:schemeClr val="accent4">
                  <a:lumMod val="50000"/>
                </a:schemeClr>
              </a:solidFill>
              <a:latin typeface="Comic Sans MS" panose="030F0702030302020204" pitchFamily="66" charset="0"/>
            </a:endParaRPr>
          </a:p>
          <a:p>
            <a:pPr marL="557199" lvl="2" indent="-257168" algn="l" rtl="0"/>
            <a:r>
              <a:rPr lang="en-US" sz="2000" dirty="0">
                <a:solidFill>
                  <a:schemeClr val="tx1"/>
                </a:solidFill>
                <a:latin typeface="Comic Sans MS" panose="030F0702030302020204" pitchFamily="66" charset="0"/>
              </a:rPr>
              <a:t>Findcontour Algorithm</a:t>
            </a:r>
          </a:p>
          <a:p>
            <a:pPr marL="900091" lvl="3" indent="-257168" algn="l" rtl="0"/>
            <a:r>
              <a:rPr lang="en-US" sz="2000" dirty="0">
                <a:solidFill>
                  <a:schemeClr val="tx2">
                    <a:lumMod val="60000"/>
                    <a:lumOff val="40000"/>
                  </a:schemeClr>
                </a:solidFill>
              </a:rPr>
              <a:t>Depend on border following.</a:t>
            </a:r>
          </a:p>
          <a:p>
            <a:pPr marL="900091" lvl="3" indent="-257168" algn="l" rtl="0"/>
            <a:r>
              <a:rPr lang="en-US" sz="2000" dirty="0">
                <a:solidFill>
                  <a:schemeClr val="tx1"/>
                </a:solidFill>
              </a:rPr>
              <a:t>Topological analysis is an extension of Border Following Algorithm.</a:t>
            </a:r>
          </a:p>
          <a:p>
            <a:pPr marL="300031" lvl="2" indent="0" algn="l" rtl="0">
              <a:buNone/>
            </a:pPr>
            <a:endParaRPr lang="en-US" sz="1200" b="1" dirty="0">
              <a:latin typeface="Comic Sans MS" panose="030F0702030302020204" pitchFamily="66" charset="0"/>
            </a:endParaRPr>
          </a:p>
        </p:txBody>
      </p:sp>
      <p:sp>
        <p:nvSpPr>
          <p:cNvPr id="6" name="Slide Number Placeholder 5"/>
          <p:cNvSpPr>
            <a:spLocks noGrp="1"/>
          </p:cNvSpPr>
          <p:nvPr>
            <p:ph type="sldNum" sz="quarter" idx="4"/>
          </p:nvPr>
        </p:nvSpPr>
        <p:spPr/>
        <p:txBody>
          <a:bodyPr/>
          <a:lstStyle/>
          <a:p>
            <a:fld id="{325B04DD-A8C9-4A3F-82F1-6F46E482E49F}" type="slidenum">
              <a:rPr lang="en-US" smtClean="0"/>
              <a:pPr/>
              <a:t>38</a:t>
            </a:fld>
            <a:endParaRPr lang="en-US"/>
          </a:p>
        </p:txBody>
      </p:sp>
    </p:spTree>
    <p:extLst>
      <p:ext uri="{BB962C8B-B14F-4D97-AF65-F5344CB8AC3E}">
        <p14:creationId xmlns:p14="http://schemas.microsoft.com/office/powerpoint/2010/main" val="561601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415" y="1063421"/>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License plate segmentation </a:t>
            </a:r>
            <a:endParaRPr lang="ar-EG" dirty="0"/>
          </a:p>
        </p:txBody>
      </p:sp>
      <p:sp>
        <p:nvSpPr>
          <p:cNvPr id="5" name="Content Placeholder 2"/>
          <p:cNvSpPr txBox="1">
            <a:spLocks/>
          </p:cNvSpPr>
          <p:nvPr/>
        </p:nvSpPr>
        <p:spPr>
          <a:xfrm>
            <a:off x="494748" y="2400986"/>
            <a:ext cx="8120615" cy="2562225"/>
          </a:xfrm>
          <a:prstGeom prst="rect">
            <a:avLst/>
          </a:prstGeom>
        </p:spPr>
        <p:txBody>
          <a:bodyPr vert="horz" lIns="68580" tIns="34290" rIns="68580" bIns="3429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a:solidFill>
                  <a:schemeClr val="tx1"/>
                </a:solidFill>
                <a:effectLst>
                  <a:outerShdw blurRad="38100" dist="38100" dir="2700000" algn="tl">
                    <a:srgbClr val="000000">
                      <a:alpha val="43137"/>
                    </a:srgbClr>
                  </a:outerShdw>
                </a:effectLst>
              </a:rPr>
              <a:t>Border Following Algorithm </a:t>
            </a:r>
          </a:p>
          <a:p>
            <a:pPr marL="0" indent="255979">
              <a:buNone/>
            </a:pPr>
            <a:r>
              <a:rPr lang="en-US" dirty="0"/>
              <a:t>Discriminates between outer borders and hole borders.</a:t>
            </a:r>
          </a:p>
          <a:p>
            <a:pPr marL="0" indent="0">
              <a:buNone/>
            </a:pPr>
            <a:br>
              <a:rPr lang="en-US" sz="1350" dirty="0"/>
            </a:br>
            <a:endParaRPr lang="en-US" dirty="0">
              <a:solidFill>
                <a:schemeClr val="tx2">
                  <a:lumMod val="60000"/>
                  <a:lumOff val="40000"/>
                </a:schemeClr>
              </a:solidFill>
            </a:endParaRPr>
          </a:p>
          <a:p>
            <a:endParaRPr lang="en-US" sz="135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225" y="3110852"/>
            <a:ext cx="4687708" cy="3438588"/>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748" y="3999487"/>
            <a:ext cx="3361641" cy="1307305"/>
          </a:xfrm>
          <a:prstGeom prst="rect">
            <a:avLst/>
          </a:prstGeom>
        </p:spPr>
      </p:pic>
      <p:sp>
        <p:nvSpPr>
          <p:cNvPr id="9" name="Slide Number Placeholder 8"/>
          <p:cNvSpPr>
            <a:spLocks noGrp="1"/>
          </p:cNvSpPr>
          <p:nvPr>
            <p:ph type="sldNum" sz="quarter" idx="4"/>
          </p:nvPr>
        </p:nvSpPr>
        <p:spPr/>
        <p:txBody>
          <a:bodyPr/>
          <a:lstStyle/>
          <a:p>
            <a:fld id="{325B04DD-A8C9-4A3F-82F1-6F46E482E49F}" type="slidenum">
              <a:rPr lang="en-US" smtClean="0"/>
              <a:pPr/>
              <a:t>39</a:t>
            </a:fld>
            <a:endParaRPr lang="en-US"/>
          </a:p>
        </p:txBody>
      </p:sp>
      <p:sp>
        <p:nvSpPr>
          <p:cNvPr id="3" name="TextBox 2"/>
          <p:cNvSpPr txBox="1"/>
          <p:nvPr/>
        </p:nvSpPr>
        <p:spPr>
          <a:xfrm>
            <a:off x="682037" y="5242708"/>
            <a:ext cx="1306756" cy="307777"/>
          </a:xfrm>
          <a:prstGeom prst="rect">
            <a:avLst/>
          </a:prstGeom>
          <a:noFill/>
        </p:spPr>
        <p:txBody>
          <a:bodyPr wrap="square" rtlCol="0">
            <a:spAutoFit/>
          </a:bodyPr>
          <a:lstStyle/>
          <a:p>
            <a:r>
              <a:rPr lang="en-US" sz="1400" dirty="0"/>
              <a:t>Outer Border </a:t>
            </a:r>
          </a:p>
        </p:txBody>
      </p:sp>
      <p:sp>
        <p:nvSpPr>
          <p:cNvPr id="8" name="TextBox 7"/>
          <p:cNvSpPr txBox="1"/>
          <p:nvPr/>
        </p:nvSpPr>
        <p:spPr>
          <a:xfrm>
            <a:off x="2530348" y="5242708"/>
            <a:ext cx="1209139" cy="307777"/>
          </a:xfrm>
          <a:prstGeom prst="rect">
            <a:avLst/>
          </a:prstGeom>
          <a:noFill/>
        </p:spPr>
        <p:txBody>
          <a:bodyPr wrap="square" rtlCol="0">
            <a:spAutoFit/>
          </a:bodyPr>
          <a:lstStyle/>
          <a:p>
            <a:r>
              <a:rPr lang="en-US" sz="1400" dirty="0"/>
              <a:t>Hole Border </a:t>
            </a:r>
          </a:p>
        </p:txBody>
      </p:sp>
    </p:spTree>
    <p:extLst>
      <p:ext uri="{BB962C8B-B14F-4D97-AF65-F5344CB8AC3E}">
        <p14:creationId xmlns:p14="http://schemas.microsoft.com/office/powerpoint/2010/main" val="3224228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1518910"/>
            <a:ext cx="7886700" cy="449906"/>
          </a:xfrm>
        </p:spPr>
        <p:txBody>
          <a:bodyPr>
            <a:noAutofit/>
          </a:bodyPr>
          <a:lstStyle/>
          <a:p>
            <a:pPr algn="ctr"/>
            <a:br>
              <a:rPr lang="en-US" dirty="0">
                <a:solidFill>
                  <a:schemeClr val="bg1"/>
                </a:solidFill>
                <a:effectLst>
                  <a:reflection blurRad="6350" stA="50000" endA="300" endPos="50000" dist="29997" dir="5400000" sy="-100000" algn="bl" rotWithShape="0"/>
                </a:effectLst>
                <a:latin typeface="Comic Sans MS" panose="030F0702030302020204" pitchFamily="66" charset="0"/>
              </a:rPr>
            </a:br>
            <a:br>
              <a:rPr lang="en-US" dirty="0">
                <a:solidFill>
                  <a:schemeClr val="bg1"/>
                </a:solidFill>
                <a:effectLst>
                  <a:reflection blurRad="6350" stA="50000" endA="300" endPos="50000" dist="29997" dir="5400000" sy="-100000" algn="bl" rotWithShape="0"/>
                </a:effectLst>
                <a:latin typeface="Comic Sans MS" panose="030F0702030302020204" pitchFamily="66" charset="0"/>
              </a:rPr>
            </a:br>
            <a:r>
              <a:rPr lang="en-US" dirty="0">
                <a:solidFill>
                  <a:schemeClr val="bg1"/>
                </a:solidFill>
                <a:effectLst>
                  <a:reflection blurRad="6350" stA="50000" endA="300" endPos="50000" dist="29997" dir="5400000" sy="-100000" algn="bl" rotWithShape="0"/>
                </a:effectLst>
                <a:latin typeface="Comic Sans MS" panose="030F0702030302020204" pitchFamily="66" charset="0"/>
              </a:rPr>
              <a:t>What is LPR ?</a:t>
            </a:r>
            <a:br>
              <a:rPr lang="en-US" dirty="0">
                <a:solidFill>
                  <a:schemeClr val="bg1"/>
                </a:solidFill>
                <a:effectLst>
                  <a:reflection blurRad="6350" stA="50000" endA="300" endPos="50000" dist="29997" dir="5400000" sy="-100000" algn="bl" rotWithShape="0"/>
                </a:effectLst>
                <a:latin typeface="Comic Sans MS" panose="030F0702030302020204" pitchFamily="66" charset="0"/>
              </a:rPr>
            </a:br>
            <a:br>
              <a:rPr lang="ar-EG" dirty="0">
                <a:solidFill>
                  <a:schemeClr val="bg1"/>
                </a:solidFill>
                <a:effectLst>
                  <a:reflection blurRad="6350" stA="50000" endA="300" endPos="50000" dist="29997" dir="5400000" sy="-100000" algn="bl" rotWithShape="0"/>
                </a:effectLst>
                <a:latin typeface="Comic Sans MS" panose="030F0702030302020204" pitchFamily="66" charset="0"/>
              </a:rPr>
            </a:br>
            <a:br>
              <a:rPr lang="en-US" dirty="0">
                <a:solidFill>
                  <a:schemeClr val="bg1"/>
                </a:solidFill>
                <a:effectLst>
                  <a:reflection blurRad="6350" stA="50000" endA="300" endPos="50000" dist="29997" dir="5400000" sy="-100000" algn="bl" rotWithShape="0"/>
                </a:effectLst>
                <a:latin typeface="Comic Sans MS" panose="030F0702030302020204" pitchFamily="66" charset="0"/>
              </a:rPr>
            </a:br>
            <a:br>
              <a:rPr lang="en-US" dirty="0">
                <a:solidFill>
                  <a:schemeClr val="bg1"/>
                </a:solidFill>
                <a:effectLst>
                  <a:reflection blurRad="6350" stA="50000" endA="300" endPos="50000" dist="29997" dir="5400000" sy="-100000" algn="bl" rotWithShape="0"/>
                </a:effectLst>
                <a:latin typeface="Comic Sans MS" panose="030F0702030302020204" pitchFamily="66" charset="0"/>
              </a:rPr>
            </a:br>
            <a:endParaRPr lang="ar-EG" dirty="0">
              <a:solidFill>
                <a:schemeClr val="bg1"/>
              </a:solidFill>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231217" y="1743863"/>
            <a:ext cx="9127095" cy="3936106"/>
          </a:xfrm>
        </p:spPr>
        <p:txBody>
          <a:bodyPr>
            <a:normAutofit/>
          </a:bodyPr>
          <a:lstStyle/>
          <a:p>
            <a:pPr algn="l" rtl="0"/>
            <a:endParaRPr lang="en-US" dirty="0"/>
          </a:p>
          <a:p>
            <a:pPr marL="0" indent="0">
              <a:buNone/>
            </a:pPr>
            <a:endParaRPr lang="en-US" dirty="0"/>
          </a:p>
          <a:p>
            <a:pPr algn="l" rtl="0"/>
            <a:r>
              <a:rPr lang="en-US" sz="2400" dirty="0"/>
              <a:t>LPR (License Plate Recognition) is an image processing technology used to identify vehicles by their license plates.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151" y="3886117"/>
            <a:ext cx="3699055" cy="2353342"/>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t>4</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525924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627" y="1063421"/>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License plate segmentation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542925" y="2203449"/>
            <a:ext cx="8172451" cy="4254501"/>
          </a:xfrm>
        </p:spPr>
        <p:txBody>
          <a:bodyPr/>
          <a:lstStyle/>
          <a:p>
            <a:pPr marL="429806" lvl="2" indent="-214308" algn="l" rtl="0"/>
            <a:endParaRPr lang="en-US" sz="1350" b="1" dirty="0">
              <a:latin typeface="Comic Sans MS" panose="030F0702030302020204" pitchFamily="66" charset="0"/>
            </a:endParaRPr>
          </a:p>
          <a:p>
            <a:pPr marL="429806" lvl="2" indent="-214308" algn="l" rtl="0">
              <a:lnSpc>
                <a:spcPct val="150000"/>
              </a:lnSpc>
            </a:pPr>
            <a:r>
              <a:rPr lang="en-US" sz="2000" b="1" dirty="0">
                <a:solidFill>
                  <a:schemeClr val="accent1">
                    <a:lumMod val="50000"/>
                  </a:schemeClr>
                </a:solidFill>
                <a:latin typeface="+mj-lt"/>
              </a:rPr>
              <a:t>Check if this component is character or noise area. </a:t>
            </a:r>
          </a:p>
          <a:p>
            <a:pPr marL="772697" lvl="3" indent="-214308" algn="l" rtl="0">
              <a:lnSpc>
                <a:spcPct val="150000"/>
              </a:lnSpc>
            </a:pPr>
            <a:r>
              <a:rPr lang="en-US" sz="1800" dirty="0">
                <a:latin typeface="+mj-lt"/>
              </a:rPr>
              <a:t>The area(350 - 2000) </a:t>
            </a:r>
            <a:r>
              <a:rPr lang="en-US" sz="1800" dirty="0" err="1">
                <a:latin typeface="+mj-lt"/>
              </a:rPr>
              <a:t>Pixsel</a:t>
            </a:r>
            <a:r>
              <a:rPr lang="en-US" sz="1800" dirty="0">
                <a:latin typeface="+mj-lt"/>
              </a:rPr>
              <a:t> of the letters and numbers different from the noise area, so we reject the noise and cropped the letters &amp; numbers.</a:t>
            </a:r>
          </a:p>
          <a:p>
            <a:pPr marL="429806" lvl="2" indent="-214308" algn="l" rtl="0">
              <a:lnSpc>
                <a:spcPct val="150000"/>
              </a:lnSpc>
            </a:pPr>
            <a:r>
              <a:rPr lang="en-US" sz="2000" b="1" dirty="0">
                <a:solidFill>
                  <a:schemeClr val="accent1">
                    <a:lumMod val="50000"/>
                  </a:schemeClr>
                </a:solidFill>
                <a:latin typeface="+mj-lt"/>
              </a:rPr>
              <a:t>Rejecting noise</a:t>
            </a:r>
          </a:p>
          <a:p>
            <a:pPr marL="772697" lvl="3" indent="-214308" algn="l" rtl="0">
              <a:lnSpc>
                <a:spcPct val="150000"/>
              </a:lnSpc>
            </a:pPr>
            <a:r>
              <a:rPr lang="en-US" sz="1800" dirty="0">
                <a:latin typeface="+mj-lt"/>
              </a:rPr>
              <a:t>By calculating the area of the contour and check if it is near the characters area or  not if it is this contour is a character.</a:t>
            </a:r>
          </a:p>
          <a:p>
            <a:pPr marL="772697" lvl="3" indent="-214308" algn="l" rtl="0"/>
            <a:endParaRPr lang="en-US" b="1" dirty="0">
              <a:latin typeface="Comic Sans MS" panose="030F0702030302020204" pitchFamily="66" charset="0"/>
            </a:endParaRPr>
          </a:p>
          <a:p>
            <a:pPr algn="l" rtl="0"/>
            <a:endParaRPr lang="ar-EG" dirty="0"/>
          </a:p>
        </p:txBody>
      </p:sp>
      <p:sp>
        <p:nvSpPr>
          <p:cNvPr id="6" name="Slide Number Placeholder 5"/>
          <p:cNvSpPr>
            <a:spLocks noGrp="1"/>
          </p:cNvSpPr>
          <p:nvPr>
            <p:ph type="sldNum" sz="quarter" idx="4"/>
          </p:nvPr>
        </p:nvSpPr>
        <p:spPr/>
        <p:txBody>
          <a:bodyPr/>
          <a:lstStyle/>
          <a:p>
            <a:fld id="{325B04DD-A8C9-4A3F-82F1-6F46E482E49F}" type="slidenum">
              <a:rPr lang="en-US" smtClean="0"/>
              <a:pPr/>
              <a:t>40</a:t>
            </a:fld>
            <a:endParaRPr lang="en-US"/>
          </a:p>
        </p:txBody>
      </p:sp>
    </p:spTree>
    <p:extLst>
      <p:ext uri="{BB962C8B-B14F-4D97-AF65-F5344CB8AC3E}">
        <p14:creationId xmlns:p14="http://schemas.microsoft.com/office/powerpoint/2010/main" val="32025691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License plate segmentation </a:t>
            </a:r>
            <a:endParaRPr lang="en-US" dirty="0"/>
          </a:p>
        </p:txBody>
      </p:sp>
      <p:sp>
        <p:nvSpPr>
          <p:cNvPr id="3" name="Content Placeholder 2"/>
          <p:cNvSpPr>
            <a:spLocks noGrp="1"/>
          </p:cNvSpPr>
          <p:nvPr>
            <p:ph idx="1"/>
          </p:nvPr>
        </p:nvSpPr>
        <p:spPr>
          <a:xfrm>
            <a:off x="866441" y="2225964"/>
            <a:ext cx="6343201" cy="3530600"/>
          </a:xfrm>
        </p:spPr>
        <p:txBody>
          <a:bodyPr>
            <a:normAutofit/>
          </a:bodyPr>
          <a:lstStyle/>
          <a:p>
            <a:pPr algn="l" rtl="0"/>
            <a:r>
              <a:rPr lang="en-US" sz="2400" b="1" dirty="0">
                <a:solidFill>
                  <a:schemeClr val="accent1">
                    <a:lumMod val="75000"/>
                  </a:schemeClr>
                </a:solidFill>
              </a:rPr>
              <a:t>Characters with dot problem</a:t>
            </a:r>
          </a:p>
          <a:p>
            <a:pPr marL="0" indent="0" algn="ctr" rtl="0">
              <a:buNone/>
            </a:pPr>
            <a:r>
              <a:rPr lang="ar-EG" sz="3200" b="1" dirty="0">
                <a:solidFill>
                  <a:schemeClr val="tx1"/>
                </a:solidFill>
              </a:rPr>
              <a:t>ب ن ق </a:t>
            </a:r>
          </a:p>
          <a:p>
            <a:pPr algn="l" rtl="0"/>
            <a:r>
              <a:rPr lang="en-US" sz="2000" dirty="0">
                <a:solidFill>
                  <a:schemeClr val="tx1"/>
                </a:solidFill>
              </a:rPr>
              <a:t>Getting the min and max y</a:t>
            </a:r>
          </a:p>
          <a:p>
            <a:pPr marL="0" indent="0" algn="ctr" rtl="0">
              <a:buNone/>
            </a:pPr>
            <a:endParaRPr lang="en-US" sz="2000" dirty="0">
              <a:solidFill>
                <a:schemeClr val="tx1"/>
              </a:solidFill>
            </a:endParaRPr>
          </a:p>
          <a:p>
            <a:pPr algn="l" rtl="0"/>
            <a:endParaRPr lang="en-US" dirty="0">
              <a:solidFill>
                <a:schemeClr val="tx1"/>
              </a:solidFill>
            </a:endParaRPr>
          </a:p>
        </p:txBody>
      </p:sp>
      <p:sp>
        <p:nvSpPr>
          <p:cNvPr id="4" name="Slide Number Placeholder 3"/>
          <p:cNvSpPr>
            <a:spLocks noGrp="1"/>
          </p:cNvSpPr>
          <p:nvPr>
            <p:ph type="sldNum" sz="quarter" idx="4"/>
          </p:nvPr>
        </p:nvSpPr>
        <p:spPr/>
        <p:txBody>
          <a:bodyPr/>
          <a:lstStyle/>
          <a:p>
            <a:fld id="{325B04DD-A8C9-4A3F-82F1-6F46E482E49F}" type="slidenum">
              <a:rPr lang="en-US" smtClean="0"/>
              <a:t>41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975" y="4254500"/>
            <a:ext cx="2239409" cy="1108508"/>
          </a:xfrm>
          <a:prstGeom prst="rect">
            <a:avLst/>
          </a:prstGeom>
        </p:spPr>
      </p:pic>
      <p:cxnSp>
        <p:nvCxnSpPr>
          <p:cNvPr id="7" name="Straight Connector 6"/>
          <p:cNvCxnSpPr/>
          <p:nvPr/>
        </p:nvCxnSpPr>
        <p:spPr>
          <a:xfrm>
            <a:off x="1091670" y="4466549"/>
            <a:ext cx="2634018" cy="0"/>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11" name="Straight Connector 10"/>
          <p:cNvCxnSpPr/>
          <p:nvPr/>
        </p:nvCxnSpPr>
        <p:spPr>
          <a:xfrm>
            <a:off x="1091670" y="5157546"/>
            <a:ext cx="2634018" cy="0"/>
          </a:xfrm>
          <a:prstGeom prst="line">
            <a:avLst/>
          </a:prstGeom>
          <a:ln w="38100">
            <a:solidFill>
              <a:srgbClr val="00B0F0"/>
            </a:solidFill>
          </a:ln>
        </p:spPr>
        <p:style>
          <a:lnRef idx="3">
            <a:schemeClr val="accent3"/>
          </a:lnRef>
          <a:fillRef idx="0">
            <a:schemeClr val="accent3"/>
          </a:fillRef>
          <a:effectRef idx="2">
            <a:schemeClr val="accent3"/>
          </a:effectRef>
          <a:fontRef idx="minor">
            <a:schemeClr val="tx1"/>
          </a:fontRef>
        </p:style>
      </p:cxnSp>
      <p:sp>
        <p:nvSpPr>
          <p:cNvPr id="12" name="TextBox 11"/>
          <p:cNvSpPr txBox="1"/>
          <p:nvPr/>
        </p:nvSpPr>
        <p:spPr>
          <a:xfrm>
            <a:off x="285772" y="4304774"/>
            <a:ext cx="707245" cy="338554"/>
          </a:xfrm>
          <a:prstGeom prst="rect">
            <a:avLst/>
          </a:prstGeom>
          <a:noFill/>
        </p:spPr>
        <p:txBody>
          <a:bodyPr wrap="none" rtlCol="0">
            <a:spAutoFit/>
          </a:bodyPr>
          <a:lstStyle/>
          <a:p>
            <a:r>
              <a:rPr lang="en-US" sz="1600" dirty="0">
                <a:solidFill>
                  <a:schemeClr val="accent3">
                    <a:lumMod val="75000"/>
                  </a:schemeClr>
                </a:solidFill>
                <a:effectLst>
                  <a:outerShdw blurRad="38100" dist="38100" dir="2700000" algn="tl">
                    <a:srgbClr val="000000">
                      <a:alpha val="43137"/>
                    </a:srgbClr>
                  </a:outerShdw>
                </a:effectLst>
              </a:rPr>
              <a:t>Min y</a:t>
            </a:r>
          </a:p>
        </p:txBody>
      </p:sp>
      <p:sp>
        <p:nvSpPr>
          <p:cNvPr id="14" name="TextBox 13"/>
          <p:cNvSpPr txBox="1"/>
          <p:nvPr/>
        </p:nvSpPr>
        <p:spPr>
          <a:xfrm>
            <a:off x="250505" y="4976868"/>
            <a:ext cx="777777" cy="338554"/>
          </a:xfrm>
          <a:prstGeom prst="rect">
            <a:avLst/>
          </a:prstGeom>
          <a:noFill/>
        </p:spPr>
        <p:txBody>
          <a:bodyPr wrap="none" rtlCol="0">
            <a:spAutoFit/>
          </a:bodyPr>
          <a:lstStyle/>
          <a:p>
            <a:r>
              <a:rPr lang="en-US" sz="1600" dirty="0">
                <a:solidFill>
                  <a:srgbClr val="00B0F0"/>
                </a:solidFill>
                <a:effectLst>
                  <a:outerShdw blurRad="38100" dist="38100" dir="2700000" algn="tl">
                    <a:srgbClr val="000000">
                      <a:alpha val="43137"/>
                    </a:srgbClr>
                  </a:outerShdw>
                </a:effectLst>
              </a:rPr>
              <a:t>Max y</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624" y="4254500"/>
            <a:ext cx="2239409" cy="1108508"/>
          </a:xfrm>
          <a:prstGeom prst="rect">
            <a:avLst/>
          </a:prstGeom>
        </p:spPr>
      </p:pic>
      <p:cxnSp>
        <p:nvCxnSpPr>
          <p:cNvPr id="19" name="Straight Connector 18"/>
          <p:cNvCxnSpPr/>
          <p:nvPr/>
        </p:nvCxnSpPr>
        <p:spPr>
          <a:xfrm>
            <a:off x="5509925" y="4492958"/>
            <a:ext cx="308276" cy="3897"/>
          </a:xfrm>
          <a:prstGeom prst="line">
            <a:avLst/>
          </a:prstGeom>
          <a:ln>
            <a:solidFill>
              <a:schemeClr val="accent3"/>
            </a:solidFill>
          </a:ln>
        </p:spPr>
        <p:style>
          <a:lnRef idx="3">
            <a:schemeClr val="accent2"/>
          </a:lnRef>
          <a:fillRef idx="0">
            <a:schemeClr val="accent2"/>
          </a:fillRef>
          <a:effectRef idx="2">
            <a:schemeClr val="accent2"/>
          </a:effectRef>
          <a:fontRef idx="minor">
            <a:schemeClr val="tx1"/>
          </a:fontRef>
        </p:style>
      </p:cxnSp>
      <p:cxnSp>
        <p:nvCxnSpPr>
          <p:cNvPr id="20" name="Straight Connector 19"/>
          <p:cNvCxnSpPr/>
          <p:nvPr/>
        </p:nvCxnSpPr>
        <p:spPr>
          <a:xfrm flipH="1">
            <a:off x="5818201" y="4477950"/>
            <a:ext cx="1" cy="690997"/>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514458" y="5180348"/>
            <a:ext cx="303743" cy="1"/>
          </a:xfrm>
          <a:prstGeom prst="line">
            <a:avLst/>
          </a:prstGeom>
          <a:ln>
            <a:solidFill>
              <a:srgbClr val="00B0F0"/>
            </a:solidFill>
          </a:ln>
        </p:spPr>
        <p:style>
          <a:lnRef idx="3">
            <a:schemeClr val="accent4"/>
          </a:lnRef>
          <a:fillRef idx="0">
            <a:schemeClr val="accent4"/>
          </a:fillRef>
          <a:effectRef idx="2">
            <a:schemeClr val="accent4"/>
          </a:effectRef>
          <a:fontRef idx="minor">
            <a:schemeClr val="tx1"/>
          </a:fontRef>
        </p:style>
      </p:cxnSp>
      <p:cxnSp>
        <p:nvCxnSpPr>
          <p:cNvPr id="23" name="Straight Connector 22"/>
          <p:cNvCxnSpPr/>
          <p:nvPr/>
        </p:nvCxnSpPr>
        <p:spPr>
          <a:xfrm flipV="1">
            <a:off x="5514459" y="4500750"/>
            <a:ext cx="1" cy="67959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30" name="Right Arrow 29"/>
          <p:cNvSpPr/>
          <p:nvPr/>
        </p:nvSpPr>
        <p:spPr>
          <a:xfrm>
            <a:off x="3757351" y="4690049"/>
            <a:ext cx="422534" cy="255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ight Arrow 30"/>
          <p:cNvSpPr/>
          <p:nvPr/>
        </p:nvSpPr>
        <p:spPr>
          <a:xfrm>
            <a:off x="6774435" y="4721474"/>
            <a:ext cx="422534" cy="255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7610" y="4543258"/>
            <a:ext cx="308276" cy="719940"/>
          </a:xfrm>
          <a:prstGeom prst="rect">
            <a:avLst/>
          </a:prstGeom>
        </p:spPr>
      </p:pic>
    </p:spTree>
    <p:extLst>
      <p:ext uri="{BB962C8B-B14F-4D97-AF65-F5344CB8AC3E}">
        <p14:creationId xmlns:p14="http://schemas.microsoft.com/office/powerpoint/2010/main" val="2219836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948" y="886991"/>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License plate segmentation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582445" y="2248885"/>
            <a:ext cx="6343201" cy="3530600"/>
          </a:xfrm>
        </p:spPr>
        <p:txBody>
          <a:bodyPr/>
          <a:lstStyle/>
          <a:p>
            <a:pPr algn="l" rtl="0"/>
            <a:endParaRPr lang="en-US" b="1" dirty="0"/>
          </a:p>
          <a:p>
            <a:pPr marL="342892" lvl="1" indent="0" algn="l" rtl="0">
              <a:buNone/>
            </a:pPr>
            <a:r>
              <a:rPr lang="en-US" b="1" dirty="0"/>
              <a:t> </a:t>
            </a:r>
          </a:p>
          <a:p>
            <a:pPr lvl="1" algn="l" rtl="0"/>
            <a:endParaRPr lang="ar-EG"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2482" y="3982378"/>
            <a:ext cx="545108" cy="96756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6792" y="3982378"/>
            <a:ext cx="545108" cy="96756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5692" y="3982378"/>
            <a:ext cx="545108" cy="967566"/>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30304" y="3982378"/>
            <a:ext cx="545108" cy="967566"/>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6979" y="3970054"/>
            <a:ext cx="545108" cy="967566"/>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78583" y="3970054"/>
            <a:ext cx="545108" cy="967566"/>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07810" y="3982378"/>
            <a:ext cx="545108" cy="967566"/>
          </a:xfrm>
          <a:prstGeom prst="rect">
            <a:avLst/>
          </a:prstGeom>
        </p:spPr>
      </p:pic>
      <p:sp>
        <p:nvSpPr>
          <p:cNvPr id="17" name="Slide Number Placeholder 16"/>
          <p:cNvSpPr>
            <a:spLocks noGrp="1"/>
          </p:cNvSpPr>
          <p:nvPr>
            <p:ph type="sldNum" sz="quarter" idx="4"/>
          </p:nvPr>
        </p:nvSpPr>
        <p:spPr/>
        <p:txBody>
          <a:bodyPr/>
          <a:lstStyle/>
          <a:p>
            <a:fld id="{325B04DD-A8C9-4A3F-82F1-6F46E482E49F}" type="slidenum">
              <a:rPr lang="en-US" smtClean="0"/>
              <a:pPr/>
              <a:t>42</a:t>
            </a:fld>
            <a:endParaRPr lang="en-US"/>
          </a:p>
        </p:txBody>
      </p:sp>
      <p:sp>
        <p:nvSpPr>
          <p:cNvPr id="13" name="TextBox 12"/>
          <p:cNvSpPr txBox="1"/>
          <p:nvPr/>
        </p:nvSpPr>
        <p:spPr>
          <a:xfrm>
            <a:off x="955343" y="2756848"/>
            <a:ext cx="3528530" cy="461665"/>
          </a:xfrm>
          <a:prstGeom prst="rect">
            <a:avLst/>
          </a:prstGeom>
          <a:noFill/>
        </p:spPr>
        <p:txBody>
          <a:bodyPr wrap="none" rtlCol="0">
            <a:spAutoFit/>
          </a:bodyPr>
          <a:lstStyle/>
          <a:p>
            <a:pPr marL="342900" indent="-342900">
              <a:buFont typeface="Wingdings" panose="05000000000000000000" pitchFamily="2" charset="2"/>
              <a:buChar char="Ø"/>
            </a:pPr>
            <a:r>
              <a:rPr lang="en-US" sz="2400" b="1" dirty="0">
                <a:solidFill>
                  <a:schemeClr val="accent1">
                    <a:lumMod val="75000"/>
                  </a:schemeClr>
                </a:solidFill>
              </a:rPr>
              <a:t>Segmentation Result</a:t>
            </a:r>
          </a:p>
        </p:txBody>
      </p:sp>
    </p:spTree>
    <p:extLst>
      <p:ext uri="{BB962C8B-B14F-4D97-AF65-F5344CB8AC3E}">
        <p14:creationId xmlns:p14="http://schemas.microsoft.com/office/powerpoint/2010/main" val="3712581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8081" y="2151189"/>
            <a:ext cx="3848432" cy="2554983"/>
          </a:xfrm>
        </p:spPr>
        <p:txBody>
          <a:bodyPr/>
          <a:lstStyle/>
          <a:p>
            <a:pPr algn="ctr"/>
            <a:r>
              <a:rPr lang="en-US" dirty="0"/>
              <a:t>License Plate Recognition</a:t>
            </a:r>
            <a:endParaRPr lang="ar-EG" dirty="0"/>
          </a:p>
        </p:txBody>
      </p:sp>
      <p:sp>
        <p:nvSpPr>
          <p:cNvPr id="4" name="Slide Number Placeholder 3"/>
          <p:cNvSpPr>
            <a:spLocks noGrp="1"/>
          </p:cNvSpPr>
          <p:nvPr>
            <p:ph type="sldNum" sz="quarter" idx="4"/>
          </p:nvPr>
        </p:nvSpPr>
        <p:spPr/>
        <p:txBody>
          <a:bodyPr/>
          <a:lstStyle/>
          <a:p>
            <a:fld id="{325B04DD-A8C9-4A3F-82F1-6F46E482E49F}" type="slidenum">
              <a:rPr lang="en-US" smtClean="0"/>
              <a:t>43</a:t>
            </a:fld>
            <a:endParaRPr lang="en-US"/>
          </a:p>
        </p:txBody>
      </p:sp>
      <p:sp>
        <p:nvSpPr>
          <p:cNvPr id="5" name="Footer Placeholder 1"/>
          <p:cNvSpPr>
            <a:spLocks noGrp="1"/>
          </p:cNvSpPr>
          <p:nvPr>
            <p:ph type="ftr" sz="quarter" idx="11"/>
          </p:nvPr>
        </p:nvSpPr>
        <p:spPr>
          <a:xfrm>
            <a:off x="0" y="6629340"/>
            <a:ext cx="3859795" cy="228660"/>
          </a:xfrm>
        </p:spPr>
        <p:txBody>
          <a:bodyPr/>
          <a:lstStyle/>
          <a:p>
            <a:r>
              <a:rPr lang="en-US" dirty="0">
                <a:solidFill>
                  <a:srgbClr val="92D050"/>
                </a:solidFill>
              </a:rPr>
              <a:t>PSC Graduation Project 2016</a:t>
            </a:r>
          </a:p>
        </p:txBody>
      </p:sp>
      <p:sp>
        <p:nvSpPr>
          <p:cNvPr id="6"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6898370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728678" y="947973"/>
            <a:ext cx="7886700" cy="994172"/>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Pattern Recognition</a:t>
            </a:r>
          </a:p>
        </p:txBody>
      </p:sp>
      <p:sp>
        <p:nvSpPr>
          <p:cNvPr id="12" name="Content Placeholder 2"/>
          <p:cNvSpPr>
            <a:spLocks noGrp="1"/>
          </p:cNvSpPr>
          <p:nvPr>
            <p:ph idx="1"/>
          </p:nvPr>
        </p:nvSpPr>
        <p:spPr>
          <a:xfrm>
            <a:off x="121965" y="2551702"/>
            <a:ext cx="8157962" cy="3263504"/>
          </a:xfrm>
        </p:spPr>
        <p:txBody>
          <a:bodyPr/>
          <a:lstStyle/>
          <a:p>
            <a:pPr algn="l" rtl="0">
              <a:buFont typeface="Wingdings" panose="05000000000000000000" pitchFamily="2" charset="2"/>
              <a:buChar char="q"/>
            </a:pPr>
            <a:r>
              <a:rPr lang="en-US" b="1" dirty="0">
                <a:solidFill>
                  <a:schemeClr val="accent1">
                    <a:lumMod val="50000"/>
                  </a:schemeClr>
                </a:solidFill>
              </a:rPr>
              <a:t>How human recognize object?</a:t>
            </a:r>
          </a:p>
          <a:p>
            <a:pPr marL="0" indent="0" algn="l" rtl="0">
              <a:buNone/>
            </a:pPr>
            <a:endParaRPr lang="en-US" dirty="0"/>
          </a:p>
          <a:p>
            <a:pPr marL="0" indent="0" algn="l" rtl="0">
              <a:buNone/>
            </a:pPr>
            <a:endParaRPr lang="en-US" dirty="0"/>
          </a:p>
          <a:p>
            <a:pPr marL="0" indent="0" algn="l" rtl="0">
              <a:buNone/>
            </a:pPr>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201" y="3341488"/>
            <a:ext cx="1850231" cy="1385888"/>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4396" y="2918483"/>
            <a:ext cx="2443503" cy="2824859"/>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2028" y="3121343"/>
            <a:ext cx="1700960" cy="1710953"/>
          </a:xfrm>
          <a:prstGeom prst="rect">
            <a:avLst/>
          </a:prstGeom>
        </p:spPr>
      </p:pic>
      <p:pic>
        <p:nvPicPr>
          <p:cNvPr id="16" name="Picture 15" descr="C:\Users\student\Documents\Visual Studio 2010\Projects\test\test\plates\p6.JPG"/>
          <p:cNvPicPr/>
          <p:nvPr/>
        </p:nvPicPr>
        <p:blipFill>
          <a:blip r:embed="rId5">
            <a:extLst>
              <a:ext uri="{28A0092B-C50C-407E-A947-70E740481C1C}">
                <a14:useLocalDpi xmlns:a14="http://schemas.microsoft.com/office/drawing/2010/main" val="0"/>
              </a:ext>
            </a:extLst>
          </a:blip>
          <a:srcRect/>
          <a:stretch>
            <a:fillRect/>
          </a:stretch>
        </p:blipFill>
        <p:spPr bwMode="auto">
          <a:xfrm>
            <a:off x="6784851" y="3517454"/>
            <a:ext cx="2157399" cy="1033956"/>
          </a:xfrm>
          <a:prstGeom prst="rect">
            <a:avLst/>
          </a:prstGeom>
          <a:noFill/>
          <a:ln>
            <a:noFill/>
          </a:ln>
        </p:spPr>
      </p:pic>
      <p:sp>
        <p:nvSpPr>
          <p:cNvPr id="5" name="Slide Number Placeholder 4"/>
          <p:cNvSpPr>
            <a:spLocks noGrp="1"/>
          </p:cNvSpPr>
          <p:nvPr>
            <p:ph type="sldNum" sz="quarter" idx="4"/>
          </p:nvPr>
        </p:nvSpPr>
        <p:spPr/>
        <p:txBody>
          <a:bodyPr/>
          <a:lstStyle/>
          <a:p>
            <a:fld id="{325B04DD-A8C9-4A3F-82F1-6F46E482E49F}" type="slidenum">
              <a:rPr lang="en-US" smtClean="0"/>
              <a:pPr/>
              <a:t>44</a:t>
            </a:fld>
            <a:endParaRPr lang="en-US"/>
          </a:p>
        </p:txBody>
      </p:sp>
      <p:sp>
        <p:nvSpPr>
          <p:cNvPr id="10"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7"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4017217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83225" y="906161"/>
            <a:ext cx="7886700" cy="994172"/>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Pattern Recognition</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en-US" dirty="0"/>
          </a:p>
        </p:txBody>
      </p:sp>
      <p:sp>
        <p:nvSpPr>
          <p:cNvPr id="6" name="Rectangle 5"/>
          <p:cNvSpPr/>
          <p:nvPr/>
        </p:nvSpPr>
        <p:spPr>
          <a:xfrm>
            <a:off x="396269" y="3022010"/>
            <a:ext cx="5467082" cy="1458533"/>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a:p>
        </p:txBody>
      </p:sp>
      <p:sp>
        <p:nvSpPr>
          <p:cNvPr id="7" name="Content Placeholder 5"/>
          <p:cNvSpPr>
            <a:spLocks noGrp="1"/>
          </p:cNvSpPr>
          <p:nvPr>
            <p:ph idx="1"/>
          </p:nvPr>
        </p:nvSpPr>
        <p:spPr>
          <a:xfrm>
            <a:off x="396269" y="2737246"/>
            <a:ext cx="7886700" cy="3263504"/>
          </a:xfrm>
        </p:spPr>
        <p:txBody>
          <a:bodyPr/>
          <a:lstStyle/>
          <a:p>
            <a:pPr algn="l" rtl="0"/>
            <a:r>
              <a:rPr lang="en-US" sz="2000" b="1" dirty="0">
                <a:solidFill>
                  <a:schemeClr val="accent1">
                    <a:lumMod val="50000"/>
                  </a:schemeClr>
                </a:solidFill>
              </a:rPr>
              <a:t>How computer recognize objects?</a:t>
            </a:r>
          </a:p>
          <a:p>
            <a:pPr marL="0" indent="0">
              <a:buNone/>
            </a:pPr>
            <a:endParaRPr lang="en-US" dirty="0"/>
          </a:p>
        </p:txBody>
      </p:sp>
      <p:pic>
        <p:nvPicPr>
          <p:cNvPr id="2" name="Picture 1"/>
          <p:cNvPicPr>
            <a:picLocks noChangeAspect="1"/>
          </p:cNvPicPr>
          <p:nvPr/>
        </p:nvPicPr>
        <p:blipFill>
          <a:blip r:embed="rId2"/>
          <a:stretch>
            <a:fillRect/>
          </a:stretch>
        </p:blipFill>
        <p:spPr>
          <a:xfrm>
            <a:off x="1318022" y="3422784"/>
            <a:ext cx="6203239" cy="1486898"/>
          </a:xfrm>
          <a:prstGeom prst="rect">
            <a:avLst/>
          </a:prstGeom>
        </p:spPr>
      </p:pic>
      <p:sp>
        <p:nvSpPr>
          <p:cNvPr id="4" name="Slide Number Placeholder 3"/>
          <p:cNvSpPr>
            <a:spLocks noGrp="1"/>
          </p:cNvSpPr>
          <p:nvPr>
            <p:ph type="sldNum" sz="quarter" idx="4"/>
          </p:nvPr>
        </p:nvSpPr>
        <p:spPr/>
        <p:txBody>
          <a:bodyPr/>
          <a:lstStyle/>
          <a:p>
            <a:fld id="{325B04DD-A8C9-4A3F-82F1-6F46E482E49F}" type="slidenum">
              <a:rPr lang="en-US" smtClean="0"/>
              <a:t>45</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671371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1131094"/>
            <a:ext cx="7886700" cy="994172"/>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Pattern Recognition</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en-US" dirty="0"/>
          </a:p>
        </p:txBody>
      </p:sp>
      <p:sp>
        <p:nvSpPr>
          <p:cNvPr id="6" name="Content Placeholder 2"/>
          <p:cNvSpPr>
            <a:spLocks noGrp="1"/>
          </p:cNvSpPr>
          <p:nvPr>
            <p:ph idx="1"/>
          </p:nvPr>
        </p:nvSpPr>
        <p:spPr>
          <a:xfrm>
            <a:off x="571500" y="2737246"/>
            <a:ext cx="7886700" cy="3263504"/>
          </a:xfrm>
        </p:spPr>
        <p:txBody>
          <a:bodyPr/>
          <a:lstStyle/>
          <a:p>
            <a:pPr algn="l" rtl="0"/>
            <a:r>
              <a:rPr lang="en-US" sz="2400" b="1" dirty="0">
                <a:solidFill>
                  <a:schemeClr val="accent1">
                    <a:lumMod val="50000"/>
                  </a:schemeClr>
                </a:solidFill>
              </a:rPr>
              <a:t>Sensor</a:t>
            </a:r>
          </a:p>
          <a:p>
            <a:pPr marL="0" indent="0" algn="l" rtl="0">
              <a:buNone/>
            </a:pPr>
            <a:r>
              <a:rPr lang="en-US" sz="2800" dirty="0"/>
              <a:t>	</a:t>
            </a:r>
            <a:r>
              <a:rPr lang="en-US" sz="2400" dirty="0"/>
              <a:t>-camera</a:t>
            </a:r>
          </a:p>
          <a:p>
            <a:pPr marL="0" indent="0" algn="l" rtl="0">
              <a:buNone/>
            </a:pPr>
            <a:endParaRPr lang="en-US" dirty="0"/>
          </a:p>
        </p:txBody>
      </p:sp>
      <p:pic>
        <p:nvPicPr>
          <p:cNvPr id="7" name="Picture 6"/>
          <p:cNvPicPr>
            <a:picLocks noChangeAspect="1"/>
          </p:cNvPicPr>
          <p:nvPr/>
        </p:nvPicPr>
        <p:blipFill>
          <a:blip r:embed="rId2"/>
          <a:stretch>
            <a:fillRect/>
          </a:stretch>
        </p:blipFill>
        <p:spPr>
          <a:xfrm>
            <a:off x="343841" y="4368998"/>
            <a:ext cx="8342018" cy="1922125"/>
          </a:xfrm>
          <a:prstGeom prst="rect">
            <a:avLst/>
          </a:prstGeom>
        </p:spPr>
      </p:pic>
      <p:sp>
        <p:nvSpPr>
          <p:cNvPr id="3" name="Slide Number Placeholder 2"/>
          <p:cNvSpPr>
            <a:spLocks noGrp="1"/>
          </p:cNvSpPr>
          <p:nvPr>
            <p:ph type="sldNum" sz="quarter" idx="4"/>
          </p:nvPr>
        </p:nvSpPr>
        <p:spPr/>
        <p:txBody>
          <a:bodyPr/>
          <a:lstStyle/>
          <a:p>
            <a:fld id="{325B04DD-A8C9-4A3F-82F1-6F46E482E49F}" type="slidenum">
              <a:rPr lang="en-US" smtClean="0"/>
              <a:t>46</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962103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1131094"/>
            <a:ext cx="7886700" cy="994172"/>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Pattern Recognition</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en-US" dirty="0"/>
          </a:p>
        </p:txBody>
      </p:sp>
      <p:sp>
        <p:nvSpPr>
          <p:cNvPr id="6" name="Content Placeholder 2"/>
          <p:cNvSpPr>
            <a:spLocks noGrp="1"/>
          </p:cNvSpPr>
          <p:nvPr>
            <p:ph idx="1"/>
          </p:nvPr>
        </p:nvSpPr>
        <p:spPr>
          <a:xfrm>
            <a:off x="157802" y="2226258"/>
            <a:ext cx="7886700" cy="3263504"/>
          </a:xfrm>
        </p:spPr>
        <p:txBody>
          <a:bodyPr/>
          <a:lstStyle/>
          <a:p>
            <a:pPr algn="l" rtl="0"/>
            <a:r>
              <a:rPr lang="en-US" b="1" dirty="0">
                <a:solidFill>
                  <a:schemeClr val="accent1">
                    <a:lumMod val="50000"/>
                  </a:schemeClr>
                </a:solidFill>
              </a:rPr>
              <a:t>Processing and enhancement</a:t>
            </a:r>
          </a:p>
          <a:p>
            <a:pPr algn="l" rtl="0"/>
            <a:endParaRPr lang="en-US" b="1" dirty="0">
              <a:solidFill>
                <a:schemeClr val="accent1">
                  <a:lumMod val="50000"/>
                </a:schemeClr>
              </a:solidFill>
            </a:endParaRPr>
          </a:p>
          <a:p>
            <a:pPr lvl="1" algn="l" rtl="0">
              <a:buFont typeface="Courier New" panose="02070309020205020404" pitchFamily="49" charset="0"/>
              <a:buChar char="o"/>
            </a:pPr>
            <a:r>
              <a:rPr lang="en-US" sz="2400" dirty="0"/>
              <a:t>Thresholding</a:t>
            </a:r>
          </a:p>
          <a:p>
            <a:pPr lvl="1" algn="l" rtl="0">
              <a:buFont typeface="Courier New" panose="02070309020205020404" pitchFamily="49" charset="0"/>
              <a:buChar char="o"/>
            </a:pPr>
            <a:r>
              <a:rPr lang="en-US" sz="2400" dirty="0"/>
              <a:t>Resize </a:t>
            </a:r>
          </a:p>
          <a:p>
            <a:pPr lvl="1" algn="l" rtl="0">
              <a:buFont typeface="Courier New" panose="02070309020205020404" pitchFamily="49" charset="0"/>
              <a:buChar char="o"/>
            </a:pPr>
            <a:r>
              <a:rPr lang="en-US" sz="2400" dirty="0"/>
              <a:t>Invert </a:t>
            </a:r>
          </a:p>
          <a:p>
            <a:pPr marL="0" indent="0" algn="l" rtl="0">
              <a:buNone/>
            </a:pPr>
            <a:r>
              <a:rPr lang="en-US" dirty="0"/>
              <a:t>   </a:t>
            </a:r>
          </a:p>
        </p:txBody>
      </p:sp>
      <p:pic>
        <p:nvPicPr>
          <p:cNvPr id="3" name="Picture 2"/>
          <p:cNvPicPr>
            <a:picLocks noChangeAspect="1"/>
          </p:cNvPicPr>
          <p:nvPr/>
        </p:nvPicPr>
        <p:blipFill>
          <a:blip r:embed="rId2"/>
          <a:stretch>
            <a:fillRect/>
          </a:stretch>
        </p:blipFill>
        <p:spPr>
          <a:xfrm>
            <a:off x="730925" y="4613634"/>
            <a:ext cx="7313577" cy="1999096"/>
          </a:xfrm>
          <a:prstGeom prst="rect">
            <a:avLst/>
          </a:prstGeom>
        </p:spPr>
      </p:pic>
      <p:sp>
        <p:nvSpPr>
          <p:cNvPr id="4" name="Slide Number Placeholder 3"/>
          <p:cNvSpPr>
            <a:spLocks noGrp="1"/>
          </p:cNvSpPr>
          <p:nvPr>
            <p:ph type="sldNum" sz="quarter" idx="4"/>
          </p:nvPr>
        </p:nvSpPr>
        <p:spPr/>
        <p:txBody>
          <a:bodyPr/>
          <a:lstStyle/>
          <a:p>
            <a:fld id="{325B04DD-A8C9-4A3F-82F1-6F46E482E49F}" type="slidenum">
              <a:rPr lang="en-US" smtClean="0"/>
              <a:t>47</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922087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8650" y="1131094"/>
            <a:ext cx="7886700" cy="994172"/>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Pattern Recognition</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en-US" dirty="0"/>
          </a:p>
        </p:txBody>
      </p:sp>
      <p:sp>
        <p:nvSpPr>
          <p:cNvPr id="6" name="Content Placeholder 2"/>
          <p:cNvSpPr>
            <a:spLocks noGrp="1"/>
          </p:cNvSpPr>
          <p:nvPr>
            <p:ph idx="1"/>
          </p:nvPr>
        </p:nvSpPr>
        <p:spPr>
          <a:xfrm>
            <a:off x="423163" y="2239705"/>
            <a:ext cx="8196402" cy="3263504"/>
          </a:xfrm>
        </p:spPr>
        <p:txBody>
          <a:bodyPr>
            <a:normAutofit/>
          </a:bodyPr>
          <a:lstStyle/>
          <a:p>
            <a:pPr algn="l" rtl="0"/>
            <a:r>
              <a:rPr lang="en-US" sz="2400" b="1" dirty="0">
                <a:solidFill>
                  <a:schemeClr val="accent1">
                    <a:lumMod val="50000"/>
                  </a:schemeClr>
                </a:solidFill>
              </a:rPr>
              <a:t>Feature Extraction</a:t>
            </a:r>
          </a:p>
          <a:p>
            <a:pPr lvl="1" algn="l" rtl="0">
              <a:buFont typeface="Wingdings" panose="05000000000000000000" pitchFamily="2" charset="2"/>
              <a:buChar char="Ø"/>
            </a:pPr>
            <a:r>
              <a:rPr lang="en-US" sz="2000" dirty="0"/>
              <a:t>	</a:t>
            </a:r>
            <a:r>
              <a:rPr lang="en-US" sz="1800" dirty="0"/>
              <a:t>Feature is a distinctive attribute or aspect of something. </a:t>
            </a:r>
          </a:p>
          <a:p>
            <a:pPr lvl="1" algn="l" rtl="0">
              <a:buFont typeface="Wingdings" panose="05000000000000000000" pitchFamily="2" charset="2"/>
              <a:buChar char="Ø"/>
            </a:pPr>
            <a:r>
              <a:rPr lang="en-US" sz="1800" dirty="0"/>
              <a:t>	there are several algorithms  to extract  feature from the image.</a:t>
            </a:r>
          </a:p>
          <a:p>
            <a:pPr lvl="1" algn="l" rtl="0">
              <a:buFont typeface="Wingdings" panose="05000000000000000000" pitchFamily="2" charset="2"/>
              <a:buChar char="Ø"/>
            </a:pPr>
            <a:r>
              <a:rPr lang="en-US" sz="1800" dirty="0"/>
              <a:t>   like (PCA ,Hu Moment,projection Profile).	</a:t>
            </a:r>
          </a:p>
        </p:txBody>
      </p:sp>
      <p:pic>
        <p:nvPicPr>
          <p:cNvPr id="2" name="Picture 1"/>
          <p:cNvPicPr>
            <a:picLocks noChangeAspect="1"/>
          </p:cNvPicPr>
          <p:nvPr/>
        </p:nvPicPr>
        <p:blipFill>
          <a:blip r:embed="rId2"/>
          <a:stretch>
            <a:fillRect/>
          </a:stretch>
        </p:blipFill>
        <p:spPr>
          <a:xfrm>
            <a:off x="1080694" y="4176117"/>
            <a:ext cx="6881339" cy="1831495"/>
          </a:xfrm>
          <a:prstGeom prst="rect">
            <a:avLst/>
          </a:prstGeom>
        </p:spPr>
      </p:pic>
      <p:sp>
        <p:nvSpPr>
          <p:cNvPr id="4" name="Slide Number Placeholder 3"/>
          <p:cNvSpPr>
            <a:spLocks noGrp="1"/>
          </p:cNvSpPr>
          <p:nvPr>
            <p:ph type="sldNum" sz="quarter" idx="4"/>
          </p:nvPr>
        </p:nvSpPr>
        <p:spPr/>
        <p:txBody>
          <a:bodyPr/>
          <a:lstStyle/>
          <a:p>
            <a:fld id="{325B04DD-A8C9-4A3F-82F1-6F46E482E49F}" type="slidenum">
              <a:rPr lang="en-US" smtClean="0"/>
              <a:t>48</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40203204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415" y="1063421"/>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PCA Algorithm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485775" y="2285999"/>
            <a:ext cx="8241366" cy="4047565"/>
          </a:xfrm>
        </p:spPr>
        <p:txBody>
          <a:bodyPr>
            <a:normAutofit/>
          </a:bodyPr>
          <a:lstStyle/>
          <a:p>
            <a:pPr algn="l" rtl="0">
              <a:lnSpc>
                <a:spcPct val="150000"/>
              </a:lnSpc>
            </a:pPr>
            <a:r>
              <a:rPr lang="en-US" b="1" dirty="0">
                <a:solidFill>
                  <a:schemeClr val="accent1">
                    <a:lumMod val="50000"/>
                  </a:schemeClr>
                </a:solidFill>
              </a:rPr>
              <a:t>Principal Component Analysis </a:t>
            </a:r>
            <a:r>
              <a:rPr lang="en-US" altLang="en-US" dirty="0"/>
              <a:t>is an orthogonal linear transformation that transfers the data to a new coordinate system .</a:t>
            </a:r>
            <a:br>
              <a:rPr lang="en-US" altLang="en-US" dirty="0"/>
            </a:br>
            <a:r>
              <a:rPr lang="en-US" altLang="en-US" dirty="0"/>
              <a:t>the greatest variance by any projection of the data comes to lie on the first coordinate (</a:t>
            </a:r>
            <a:r>
              <a:rPr lang="en-US" altLang="en-US" i="1" dirty="0"/>
              <a:t>first principal component</a:t>
            </a:r>
            <a:r>
              <a:rPr lang="en-US" altLang="en-US" dirty="0"/>
              <a:t>),</a:t>
            </a:r>
            <a:br>
              <a:rPr lang="en-US" altLang="en-US" dirty="0"/>
            </a:br>
            <a:r>
              <a:rPr lang="en-US" altLang="en-US" dirty="0"/>
              <a:t>the second greatest variance lies on the second coordinate </a:t>
            </a:r>
            <a:br>
              <a:rPr lang="en-US" altLang="en-US" dirty="0"/>
            </a:br>
            <a:r>
              <a:rPr lang="en-US" altLang="en-US" dirty="0"/>
              <a:t>(</a:t>
            </a:r>
            <a:r>
              <a:rPr lang="en-US" altLang="en-US" i="1" dirty="0"/>
              <a:t>second principal component</a:t>
            </a:r>
            <a:r>
              <a:rPr lang="en-US" altLang="en-US" dirty="0"/>
              <a:t>).</a:t>
            </a:r>
          </a:p>
          <a:p>
            <a:pPr algn="l" rtl="0">
              <a:lnSpc>
                <a:spcPct val="150000"/>
              </a:lnSpc>
            </a:pPr>
            <a:r>
              <a:rPr lang="en-US" sz="1600" b="1" dirty="0">
                <a:solidFill>
                  <a:schemeClr val="accent1">
                    <a:lumMod val="50000"/>
                  </a:schemeClr>
                </a:solidFill>
              </a:rPr>
              <a:t>PCA: </a:t>
            </a:r>
            <a:r>
              <a:rPr lang="en-US" dirty="0"/>
              <a:t>is away of identifying patterns in data And expressing  data in such away as to highlight  their similarities And differences.</a:t>
            </a:r>
          </a:p>
          <a:p>
            <a:pPr algn="l" rtl="0"/>
            <a:endParaRPr lang="ar-EG" dirty="0"/>
          </a:p>
        </p:txBody>
      </p:sp>
      <p:sp>
        <p:nvSpPr>
          <p:cNvPr id="6" name="Slide Number Placeholder 5"/>
          <p:cNvSpPr>
            <a:spLocks noGrp="1"/>
          </p:cNvSpPr>
          <p:nvPr>
            <p:ph type="sldNum" sz="quarter" idx="4"/>
          </p:nvPr>
        </p:nvSpPr>
        <p:spPr/>
        <p:txBody>
          <a:bodyPr/>
          <a:lstStyle/>
          <a:p>
            <a:fld id="{325B04DD-A8C9-4A3F-82F1-6F46E482E49F}" type="slidenum">
              <a:rPr lang="en-US" smtClean="0"/>
              <a:pPr/>
              <a:t>49</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78030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47" y="1170896"/>
            <a:ext cx="7964778" cy="666482"/>
          </a:xfrm>
        </p:spPr>
        <p:txBody>
          <a:bodyPr>
            <a:normAutofit/>
          </a:bodyPr>
          <a:lstStyle/>
          <a:p>
            <a:pPr algn="ctr" rtl="0"/>
            <a:r>
              <a:rPr lang="en-US" dirty="0">
                <a:effectLst>
                  <a:reflection blurRad="6350" stA="50000" endA="300" endPos="50000" dist="29997" dir="5400000" sy="-100000" algn="bl" rotWithShape="0"/>
                </a:effectLst>
                <a:latin typeface="Comic Sans MS" panose="030F0702030302020204" pitchFamily="66" charset="0"/>
              </a:rPr>
              <a:t>LPR Applications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28420" y="1944853"/>
            <a:ext cx="8699679" cy="4913147"/>
          </a:xfrm>
        </p:spPr>
        <p:txBody>
          <a:bodyPr/>
          <a:lstStyle/>
          <a:p>
            <a:pPr algn="l" rtl="0"/>
            <a:endParaRPr lang="en-US" dirty="0"/>
          </a:p>
          <a:p>
            <a:pPr algn="l" rtl="0"/>
            <a:r>
              <a:rPr lang="en-US" dirty="0"/>
              <a:t>LPR have a wide range of applications, which use the extracted plate number and optional images to create automated solutions for various problems.</a:t>
            </a:r>
            <a:br>
              <a:rPr lang="en-US" dirty="0"/>
            </a:br>
            <a:endParaRPr lang="en-US" dirty="0"/>
          </a:p>
          <a:p>
            <a:pPr algn="l" rtl="0">
              <a:buFont typeface="Wingdings" panose="05000000000000000000" pitchFamily="2" charset="2"/>
              <a:buChar char="v"/>
            </a:pPr>
            <a:r>
              <a:rPr lang="en-US" b="1" dirty="0"/>
              <a:t>LPR applications examples </a:t>
            </a:r>
          </a:p>
          <a:p>
            <a:pPr lvl="1" algn="l" rtl="0"/>
            <a:r>
              <a:rPr lang="en-US" sz="1800" b="1" dirty="0">
                <a:solidFill>
                  <a:schemeClr val="accent1">
                    <a:lumMod val="50000"/>
                  </a:schemeClr>
                </a:solidFill>
              </a:rPr>
              <a:t>Parking</a:t>
            </a:r>
            <a:r>
              <a:rPr lang="en-US" sz="1200" b="1" dirty="0">
                <a:solidFill>
                  <a:schemeClr val="accent1">
                    <a:lumMod val="50000"/>
                  </a:schemeClr>
                </a:solidFill>
              </a:rPr>
              <a:t> </a:t>
            </a:r>
            <a:endParaRPr lang="en-US" sz="2000" b="1" dirty="0">
              <a:solidFill>
                <a:schemeClr val="accent1">
                  <a:lumMod val="50000"/>
                </a:schemeClr>
              </a:solidFill>
            </a:endParaRPr>
          </a:p>
          <a:p>
            <a:pPr marL="300031" lvl="1" indent="0" algn="l" rtl="0">
              <a:buNone/>
            </a:pPr>
            <a:r>
              <a:rPr lang="en-US" sz="1800" dirty="0"/>
              <a:t>the plate number is used to automatically</a:t>
            </a:r>
            <a:br>
              <a:rPr lang="en-US" sz="1800" dirty="0"/>
            </a:br>
            <a:r>
              <a:rPr lang="en-US" sz="1800" dirty="0"/>
              <a:t>enter pre-paid members and calculate </a:t>
            </a:r>
            <a:br>
              <a:rPr lang="en-US" sz="1800" dirty="0"/>
            </a:br>
            <a:r>
              <a:rPr lang="en-US" sz="1800" dirty="0"/>
              <a:t>parking fee for non-members (by comparing the exit and entry times). </a:t>
            </a:r>
            <a:br>
              <a:rPr lang="en-US" sz="1800" dirty="0"/>
            </a:br>
            <a:r>
              <a:rPr lang="en-US" sz="1800" dirty="0"/>
              <a:t>The optional driver face image can be used to prevent car hijacking</a:t>
            </a:r>
            <a:r>
              <a:rPr lang="en-US" sz="2000" dirty="0"/>
              <a:t>. </a:t>
            </a:r>
          </a:p>
          <a:p>
            <a:pPr marL="0" indent="0" algn="l" rtl="0">
              <a:buNone/>
            </a:pPr>
            <a:endParaRPr lang="ar-EG"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23742" y="2953781"/>
            <a:ext cx="2846183" cy="1897455"/>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pPr/>
              <a:t>5</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0328910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940" y="1063421"/>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PCA Algorithm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p>
        </p:txBody>
      </p:sp>
      <p:sp>
        <p:nvSpPr>
          <p:cNvPr id="3" name="Content Placeholder 2"/>
          <p:cNvSpPr>
            <a:spLocks noGrp="1"/>
          </p:cNvSpPr>
          <p:nvPr>
            <p:ph idx="1"/>
          </p:nvPr>
        </p:nvSpPr>
        <p:spPr>
          <a:xfrm>
            <a:off x="866443" y="2489199"/>
            <a:ext cx="7603482" cy="3997325"/>
          </a:xfrm>
        </p:spPr>
        <p:txBody>
          <a:bodyPr/>
          <a:lstStyle/>
          <a:p>
            <a:pPr algn="l" rtl="0">
              <a:buFont typeface="Wingdings" panose="05000000000000000000" pitchFamily="2" charset="2"/>
              <a:buChar char="q"/>
            </a:pPr>
            <a:r>
              <a:rPr lang="en-US" sz="2400" b="1" dirty="0">
                <a:solidFill>
                  <a:schemeClr val="accent1">
                    <a:lumMod val="50000"/>
                  </a:schemeClr>
                </a:solidFill>
              </a:rPr>
              <a:t>PCA algorithm  is divided into two  </a:t>
            </a:r>
            <a:r>
              <a:rPr lang="en-US" altLang="en-US" sz="2400" b="1" dirty="0">
                <a:solidFill>
                  <a:schemeClr val="accent1">
                    <a:lumMod val="50000"/>
                  </a:schemeClr>
                </a:solidFill>
              </a:rPr>
              <a:t>phase</a:t>
            </a:r>
            <a:br>
              <a:rPr lang="en-US" altLang="en-US" sz="2400" b="1" dirty="0">
                <a:solidFill>
                  <a:schemeClr val="accent1">
                    <a:lumMod val="50000"/>
                  </a:schemeClr>
                </a:solidFill>
              </a:rPr>
            </a:br>
            <a:endParaRPr lang="en-US" altLang="en-US" sz="2400" b="1" dirty="0">
              <a:solidFill>
                <a:schemeClr val="accent1">
                  <a:lumMod val="50000"/>
                </a:schemeClr>
              </a:solidFill>
            </a:endParaRPr>
          </a:p>
          <a:p>
            <a:pPr marL="514337" lvl="1" algn="l" rtl="0">
              <a:lnSpc>
                <a:spcPct val="150000"/>
              </a:lnSpc>
              <a:buFont typeface="Wingdings" panose="05000000000000000000" pitchFamily="2" charset="2"/>
              <a:buChar char="Ø"/>
            </a:pPr>
            <a:r>
              <a:rPr lang="en-US" dirty="0"/>
              <a:t>	</a:t>
            </a:r>
            <a:r>
              <a:rPr lang="en-US" altLang="en-US" sz="2400" dirty="0"/>
              <a:t>Learning phase</a:t>
            </a:r>
            <a:endParaRPr lang="en-US" altLang="en-US" sz="2800" dirty="0"/>
          </a:p>
          <a:p>
            <a:pPr marL="514337" lvl="1" algn="l" rtl="0">
              <a:lnSpc>
                <a:spcPct val="150000"/>
              </a:lnSpc>
              <a:buFont typeface="Wingdings" panose="05000000000000000000" pitchFamily="2" charset="2"/>
              <a:buChar char="Ø"/>
            </a:pPr>
            <a:r>
              <a:rPr lang="en-US" sz="2400" dirty="0"/>
              <a:t>	Test Phase</a:t>
            </a:r>
          </a:p>
          <a:p>
            <a:pPr algn="l" rtl="0"/>
            <a:endParaRPr lang="ar-EG" dirty="0"/>
          </a:p>
        </p:txBody>
      </p:sp>
      <p:sp>
        <p:nvSpPr>
          <p:cNvPr id="7" name="Slide Number Placeholder 6"/>
          <p:cNvSpPr>
            <a:spLocks noGrp="1"/>
          </p:cNvSpPr>
          <p:nvPr>
            <p:ph type="sldNum" sz="quarter" idx="4"/>
          </p:nvPr>
        </p:nvSpPr>
        <p:spPr/>
        <p:txBody>
          <a:bodyPr/>
          <a:lstStyle/>
          <a:p>
            <a:fld id="{325B04DD-A8C9-4A3F-82F1-6F46E482E49F}" type="slidenum">
              <a:rPr lang="en-US" smtClean="0"/>
              <a:pPr/>
              <a:t>50</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8724785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PCA Algorithm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p>
        </p:txBody>
      </p:sp>
      <p:sp>
        <p:nvSpPr>
          <p:cNvPr id="3" name="Content Placeholder 2"/>
          <p:cNvSpPr>
            <a:spLocks noGrp="1"/>
          </p:cNvSpPr>
          <p:nvPr>
            <p:ph idx="1"/>
          </p:nvPr>
        </p:nvSpPr>
        <p:spPr>
          <a:xfrm>
            <a:off x="420127" y="2169631"/>
            <a:ext cx="8180108" cy="3530600"/>
          </a:xfrm>
        </p:spPr>
        <p:txBody>
          <a:bodyPr/>
          <a:lstStyle/>
          <a:p>
            <a:pPr algn="l" rtl="0">
              <a:lnSpc>
                <a:spcPct val="150000"/>
              </a:lnSpc>
              <a:buFont typeface="Wingdings" panose="05000000000000000000" pitchFamily="2" charset="2"/>
              <a:buChar char="q"/>
            </a:pPr>
            <a:r>
              <a:rPr lang="en-US" altLang="en-US" sz="2400" b="1" dirty="0">
                <a:solidFill>
                  <a:schemeClr val="accent1">
                    <a:lumMod val="50000"/>
                  </a:schemeClr>
                </a:solidFill>
                <a:latin typeface="+mj-lt"/>
              </a:rPr>
              <a:t>Learning phase</a:t>
            </a:r>
          </a:p>
          <a:p>
            <a:pPr lvl="1" algn="l" rtl="0">
              <a:lnSpc>
                <a:spcPct val="150000"/>
              </a:lnSpc>
            </a:pPr>
            <a:r>
              <a:rPr lang="en-US" altLang="en-US" sz="2400" b="1" dirty="0">
                <a:solidFill>
                  <a:schemeClr val="accent1">
                    <a:lumMod val="50000"/>
                  </a:schemeClr>
                </a:solidFill>
              </a:rPr>
              <a:t>A training set is used for LEARNING phase</a:t>
            </a:r>
          </a:p>
          <a:p>
            <a:pPr marL="342892" lvl="1" indent="0" algn="l" rtl="0">
              <a:lnSpc>
                <a:spcPct val="150000"/>
              </a:lnSpc>
              <a:buNone/>
            </a:pPr>
            <a:r>
              <a:rPr lang="en-US" altLang="en-US" sz="2800" dirty="0"/>
              <a:t>	</a:t>
            </a:r>
            <a:r>
              <a:rPr lang="en-US" altLang="en-US" sz="2000" dirty="0"/>
              <a:t>Applying PCA to training data to form a new coordinate system defined by significant Eigen vectors</a:t>
            </a:r>
          </a:p>
          <a:p>
            <a:pPr lvl="1" algn="l" rtl="0"/>
            <a:endParaRPr lang="ar-EG" dirty="0"/>
          </a:p>
        </p:txBody>
      </p:sp>
      <p:pic>
        <p:nvPicPr>
          <p:cNvPr id="4" name="Picture 3"/>
          <p:cNvPicPr/>
          <p:nvPr/>
        </p:nvPicPr>
        <p:blipFill>
          <a:blip r:embed="rId2"/>
          <a:stretch>
            <a:fillRect/>
          </a:stretch>
        </p:blipFill>
        <p:spPr>
          <a:xfrm>
            <a:off x="1852876" y="4948103"/>
            <a:ext cx="5825741" cy="1858338"/>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pPr/>
              <a:t>51</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7242180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7940" y="945357"/>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PCA Algorithm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p>
        </p:txBody>
      </p:sp>
      <p:sp>
        <p:nvSpPr>
          <p:cNvPr id="10" name="Content Placeholder 2"/>
          <p:cNvSpPr>
            <a:spLocks noGrp="1"/>
          </p:cNvSpPr>
          <p:nvPr>
            <p:ph idx="1"/>
          </p:nvPr>
        </p:nvSpPr>
        <p:spPr>
          <a:xfrm>
            <a:off x="511010" y="2421181"/>
            <a:ext cx="7886700" cy="3263504"/>
          </a:xfrm>
        </p:spPr>
        <p:txBody>
          <a:bodyPr/>
          <a:lstStyle/>
          <a:p>
            <a:pPr marL="0" indent="0" algn="l" rtl="0">
              <a:buNone/>
            </a:pPr>
            <a:endParaRPr lang="en-US" dirty="0"/>
          </a:p>
          <a:p>
            <a:pPr algn="l" rtl="0"/>
            <a:r>
              <a:rPr lang="en-US" sz="2400" b="1" dirty="0">
                <a:solidFill>
                  <a:schemeClr val="accent1">
                    <a:lumMod val="50000"/>
                  </a:schemeClr>
                </a:solidFill>
              </a:rPr>
              <a:t>convert images matrix to vectors</a:t>
            </a:r>
          </a:p>
          <a:p>
            <a:pPr marL="0" indent="0" algn="l" rtl="0">
              <a:buNone/>
            </a:pP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880613254"/>
              </p:ext>
            </p:extLst>
          </p:nvPr>
        </p:nvGraphicFramePr>
        <p:xfrm>
          <a:off x="1141063" y="4052933"/>
          <a:ext cx="2504946" cy="1361243"/>
        </p:xfrm>
        <a:graphic>
          <a:graphicData uri="http://schemas.openxmlformats.org/drawingml/2006/table">
            <a:tbl>
              <a:tblPr firstRow="1" bandRow="1">
                <a:tableStyleId>{5940675A-B579-460E-94D1-54222C63F5DA}</a:tableStyleId>
              </a:tblPr>
              <a:tblGrid>
                <a:gridCol w="834982">
                  <a:extLst>
                    <a:ext uri="{9D8B030D-6E8A-4147-A177-3AD203B41FA5}">
                      <a16:colId xmlns:a16="http://schemas.microsoft.com/office/drawing/2014/main" val="20000"/>
                    </a:ext>
                  </a:extLst>
                </a:gridCol>
                <a:gridCol w="834982">
                  <a:extLst>
                    <a:ext uri="{9D8B030D-6E8A-4147-A177-3AD203B41FA5}">
                      <a16:colId xmlns:a16="http://schemas.microsoft.com/office/drawing/2014/main" val="20001"/>
                    </a:ext>
                  </a:extLst>
                </a:gridCol>
                <a:gridCol w="834982">
                  <a:extLst>
                    <a:ext uri="{9D8B030D-6E8A-4147-A177-3AD203B41FA5}">
                      <a16:colId xmlns:a16="http://schemas.microsoft.com/office/drawing/2014/main" val="20002"/>
                    </a:ext>
                  </a:extLst>
                </a:gridCol>
              </a:tblGrid>
              <a:tr h="449585">
                <a:tc>
                  <a:txBody>
                    <a:bodyPr/>
                    <a:lstStyle/>
                    <a:p>
                      <a:pPr algn="ctr" rtl="0"/>
                      <a:r>
                        <a:rPr lang="en-US" sz="2000" dirty="0"/>
                        <a:t>1</a:t>
                      </a:r>
                    </a:p>
                  </a:txBody>
                  <a:tcPr marL="68580" marR="68580" marT="34290" marB="34290"/>
                </a:tc>
                <a:tc>
                  <a:txBody>
                    <a:bodyPr/>
                    <a:lstStyle/>
                    <a:p>
                      <a:pPr algn="ctr" rtl="0"/>
                      <a:r>
                        <a:rPr lang="en-US" sz="2000" dirty="0"/>
                        <a:t>2</a:t>
                      </a:r>
                    </a:p>
                  </a:txBody>
                  <a:tcPr marL="68580" marR="68580" marT="34290" marB="34290"/>
                </a:tc>
                <a:tc>
                  <a:txBody>
                    <a:bodyPr/>
                    <a:lstStyle/>
                    <a:p>
                      <a:pPr algn="ctr" rtl="0"/>
                      <a:r>
                        <a:rPr lang="en-US" sz="2000" dirty="0"/>
                        <a:t>   3</a:t>
                      </a:r>
                    </a:p>
                  </a:txBody>
                  <a:tcPr marL="68580" marR="68580" marT="34290" marB="34290"/>
                </a:tc>
                <a:extLst>
                  <a:ext uri="{0D108BD9-81ED-4DB2-BD59-A6C34878D82A}">
                    <a16:rowId xmlns:a16="http://schemas.microsoft.com/office/drawing/2014/main" val="10000"/>
                  </a:ext>
                </a:extLst>
              </a:tr>
              <a:tr h="455829">
                <a:tc>
                  <a:txBody>
                    <a:bodyPr/>
                    <a:lstStyle/>
                    <a:p>
                      <a:pPr algn="ctr" rtl="0"/>
                      <a:r>
                        <a:rPr lang="en-US" sz="2000" dirty="0"/>
                        <a:t>4</a:t>
                      </a:r>
                    </a:p>
                  </a:txBody>
                  <a:tcPr marL="68580" marR="68580" marT="34290" marB="34290"/>
                </a:tc>
                <a:tc>
                  <a:txBody>
                    <a:bodyPr/>
                    <a:lstStyle/>
                    <a:p>
                      <a:pPr algn="ctr" rtl="0"/>
                      <a:r>
                        <a:rPr lang="en-US" sz="2000" dirty="0"/>
                        <a:t>5</a:t>
                      </a:r>
                    </a:p>
                  </a:txBody>
                  <a:tcPr marL="68580" marR="68580" marT="34290" marB="34290"/>
                </a:tc>
                <a:tc>
                  <a:txBody>
                    <a:bodyPr/>
                    <a:lstStyle/>
                    <a:p>
                      <a:pPr algn="ctr" rtl="0"/>
                      <a:r>
                        <a:rPr lang="en-US" sz="2000" dirty="0"/>
                        <a:t>6</a:t>
                      </a:r>
                    </a:p>
                  </a:txBody>
                  <a:tcPr marL="68580" marR="68580" marT="34290" marB="34290"/>
                </a:tc>
                <a:extLst>
                  <a:ext uri="{0D108BD9-81ED-4DB2-BD59-A6C34878D82A}">
                    <a16:rowId xmlns:a16="http://schemas.microsoft.com/office/drawing/2014/main" val="10001"/>
                  </a:ext>
                </a:extLst>
              </a:tr>
              <a:tr h="455829">
                <a:tc>
                  <a:txBody>
                    <a:bodyPr/>
                    <a:lstStyle/>
                    <a:p>
                      <a:pPr algn="ctr" rtl="0"/>
                      <a:r>
                        <a:rPr lang="en-US" sz="2000" dirty="0"/>
                        <a:t>7</a:t>
                      </a:r>
                    </a:p>
                  </a:txBody>
                  <a:tcPr marL="68580" marR="68580" marT="34290" marB="34290"/>
                </a:tc>
                <a:tc>
                  <a:txBody>
                    <a:bodyPr/>
                    <a:lstStyle/>
                    <a:p>
                      <a:pPr algn="ctr" rtl="0"/>
                      <a:r>
                        <a:rPr lang="en-US" sz="2000" dirty="0"/>
                        <a:t>8      </a:t>
                      </a:r>
                    </a:p>
                  </a:txBody>
                  <a:tcPr marL="68580" marR="68580" marT="34290" marB="34290"/>
                </a:tc>
                <a:tc>
                  <a:txBody>
                    <a:bodyPr/>
                    <a:lstStyle/>
                    <a:p>
                      <a:pPr algn="ctr" rtl="0"/>
                      <a:r>
                        <a:rPr lang="en-US" sz="2000" dirty="0"/>
                        <a:t>9</a:t>
                      </a:r>
                    </a:p>
                  </a:txBody>
                  <a:tcPr marL="68580" marR="68580" marT="34290" marB="34290"/>
                </a:tc>
                <a:extLst>
                  <a:ext uri="{0D108BD9-81ED-4DB2-BD59-A6C34878D82A}">
                    <a16:rowId xmlns:a16="http://schemas.microsoft.com/office/drawing/2014/main" val="10002"/>
                  </a:ext>
                </a:extLst>
              </a:tr>
            </a:tbl>
          </a:graphicData>
        </a:graphic>
      </p:graphicFrame>
      <p:sp>
        <p:nvSpPr>
          <p:cNvPr id="12" name="Right Arrow 11"/>
          <p:cNvSpPr/>
          <p:nvPr/>
        </p:nvSpPr>
        <p:spPr>
          <a:xfrm>
            <a:off x="4087909" y="4421483"/>
            <a:ext cx="1538667" cy="6211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3" name="Table 12"/>
          <p:cNvGraphicFramePr>
            <a:graphicFrameLocks noGrp="1"/>
          </p:cNvGraphicFramePr>
          <p:nvPr>
            <p:extLst>
              <p:ext uri="{D42A27DB-BD31-4B8C-83A1-F6EECF244321}">
                <p14:modId xmlns:p14="http://schemas.microsoft.com/office/powerpoint/2010/main" val="3699709358"/>
              </p:ext>
            </p:extLst>
          </p:nvPr>
        </p:nvGraphicFramePr>
        <p:xfrm>
          <a:off x="6064118" y="2566462"/>
          <a:ext cx="407624" cy="3360420"/>
        </p:xfrm>
        <a:graphic>
          <a:graphicData uri="http://schemas.openxmlformats.org/drawingml/2006/table">
            <a:tbl>
              <a:tblPr firstRow="1" bandRow="1">
                <a:tableStyleId>{5940675A-B579-460E-94D1-54222C63F5DA}</a:tableStyleId>
              </a:tblPr>
              <a:tblGrid>
                <a:gridCol w="407624">
                  <a:extLst>
                    <a:ext uri="{9D8B030D-6E8A-4147-A177-3AD203B41FA5}">
                      <a16:colId xmlns:a16="http://schemas.microsoft.com/office/drawing/2014/main" val="20000"/>
                    </a:ext>
                  </a:extLst>
                </a:gridCol>
              </a:tblGrid>
              <a:tr h="279719">
                <a:tc>
                  <a:txBody>
                    <a:bodyPr/>
                    <a:lstStyle/>
                    <a:p>
                      <a:pPr algn="ctr"/>
                      <a:r>
                        <a:rPr lang="en-US" sz="2000" dirty="0"/>
                        <a:t>1</a:t>
                      </a:r>
                    </a:p>
                  </a:txBody>
                  <a:tcPr marL="68580" marR="68580" marT="34290" marB="34290"/>
                </a:tc>
                <a:extLst>
                  <a:ext uri="{0D108BD9-81ED-4DB2-BD59-A6C34878D82A}">
                    <a16:rowId xmlns:a16="http://schemas.microsoft.com/office/drawing/2014/main" val="10000"/>
                  </a:ext>
                </a:extLst>
              </a:tr>
              <a:tr h="279719">
                <a:tc>
                  <a:txBody>
                    <a:bodyPr/>
                    <a:lstStyle/>
                    <a:p>
                      <a:pPr algn="ctr"/>
                      <a:r>
                        <a:rPr lang="en-US" sz="2000" dirty="0"/>
                        <a:t>2</a:t>
                      </a:r>
                    </a:p>
                  </a:txBody>
                  <a:tcPr marL="68580" marR="68580" marT="34290" marB="34290"/>
                </a:tc>
                <a:extLst>
                  <a:ext uri="{0D108BD9-81ED-4DB2-BD59-A6C34878D82A}">
                    <a16:rowId xmlns:a16="http://schemas.microsoft.com/office/drawing/2014/main" val="10001"/>
                  </a:ext>
                </a:extLst>
              </a:tr>
              <a:tr h="279719">
                <a:tc>
                  <a:txBody>
                    <a:bodyPr/>
                    <a:lstStyle/>
                    <a:p>
                      <a:pPr algn="ctr"/>
                      <a:r>
                        <a:rPr lang="en-US" sz="2000" dirty="0"/>
                        <a:t>3</a:t>
                      </a:r>
                    </a:p>
                  </a:txBody>
                  <a:tcPr marL="68580" marR="68580" marT="34290" marB="34290"/>
                </a:tc>
                <a:extLst>
                  <a:ext uri="{0D108BD9-81ED-4DB2-BD59-A6C34878D82A}">
                    <a16:rowId xmlns:a16="http://schemas.microsoft.com/office/drawing/2014/main" val="10002"/>
                  </a:ext>
                </a:extLst>
              </a:tr>
              <a:tr h="279719">
                <a:tc>
                  <a:txBody>
                    <a:bodyPr/>
                    <a:lstStyle/>
                    <a:p>
                      <a:pPr algn="ctr"/>
                      <a:r>
                        <a:rPr lang="en-US" sz="2000" dirty="0"/>
                        <a:t>4</a:t>
                      </a:r>
                    </a:p>
                  </a:txBody>
                  <a:tcPr marL="68580" marR="68580" marT="34290" marB="34290"/>
                </a:tc>
                <a:extLst>
                  <a:ext uri="{0D108BD9-81ED-4DB2-BD59-A6C34878D82A}">
                    <a16:rowId xmlns:a16="http://schemas.microsoft.com/office/drawing/2014/main" val="10003"/>
                  </a:ext>
                </a:extLst>
              </a:tr>
              <a:tr h="279719">
                <a:tc>
                  <a:txBody>
                    <a:bodyPr/>
                    <a:lstStyle/>
                    <a:p>
                      <a:pPr algn="ctr"/>
                      <a:r>
                        <a:rPr lang="en-US" sz="2000" dirty="0"/>
                        <a:t>5</a:t>
                      </a:r>
                    </a:p>
                  </a:txBody>
                  <a:tcPr marL="68580" marR="68580" marT="34290" marB="34290"/>
                </a:tc>
                <a:extLst>
                  <a:ext uri="{0D108BD9-81ED-4DB2-BD59-A6C34878D82A}">
                    <a16:rowId xmlns:a16="http://schemas.microsoft.com/office/drawing/2014/main" val="10004"/>
                  </a:ext>
                </a:extLst>
              </a:tr>
              <a:tr h="279719">
                <a:tc>
                  <a:txBody>
                    <a:bodyPr/>
                    <a:lstStyle/>
                    <a:p>
                      <a:pPr algn="ctr"/>
                      <a:r>
                        <a:rPr lang="en-US" sz="2000" dirty="0"/>
                        <a:t>6</a:t>
                      </a:r>
                    </a:p>
                  </a:txBody>
                  <a:tcPr marL="68580" marR="68580" marT="34290" marB="34290"/>
                </a:tc>
                <a:extLst>
                  <a:ext uri="{0D108BD9-81ED-4DB2-BD59-A6C34878D82A}">
                    <a16:rowId xmlns:a16="http://schemas.microsoft.com/office/drawing/2014/main" val="10005"/>
                  </a:ext>
                </a:extLst>
              </a:tr>
              <a:tr h="257356">
                <a:tc>
                  <a:txBody>
                    <a:bodyPr/>
                    <a:lstStyle/>
                    <a:p>
                      <a:pPr algn="ctr"/>
                      <a:r>
                        <a:rPr lang="en-US" sz="2000" dirty="0"/>
                        <a:t>7</a:t>
                      </a:r>
                    </a:p>
                  </a:txBody>
                  <a:tcPr marL="68580" marR="68580" marT="34290" marB="34290"/>
                </a:tc>
                <a:extLst>
                  <a:ext uri="{0D108BD9-81ED-4DB2-BD59-A6C34878D82A}">
                    <a16:rowId xmlns:a16="http://schemas.microsoft.com/office/drawing/2014/main" val="10006"/>
                  </a:ext>
                </a:extLst>
              </a:tr>
              <a:tr h="257356">
                <a:tc>
                  <a:txBody>
                    <a:bodyPr/>
                    <a:lstStyle/>
                    <a:p>
                      <a:pPr algn="ctr"/>
                      <a:r>
                        <a:rPr lang="en-US" sz="2000" dirty="0"/>
                        <a:t>8</a:t>
                      </a:r>
                    </a:p>
                  </a:txBody>
                  <a:tcPr marL="68580" marR="68580" marT="34290" marB="34290"/>
                </a:tc>
                <a:extLst>
                  <a:ext uri="{0D108BD9-81ED-4DB2-BD59-A6C34878D82A}">
                    <a16:rowId xmlns:a16="http://schemas.microsoft.com/office/drawing/2014/main" val="10007"/>
                  </a:ext>
                </a:extLst>
              </a:tr>
              <a:tr h="257356">
                <a:tc>
                  <a:txBody>
                    <a:bodyPr/>
                    <a:lstStyle/>
                    <a:p>
                      <a:pPr algn="ctr"/>
                      <a:r>
                        <a:rPr lang="en-US" sz="2000" dirty="0"/>
                        <a:t>9</a:t>
                      </a:r>
                    </a:p>
                  </a:txBody>
                  <a:tcPr marL="68580" marR="68580" marT="34290" marB="34290"/>
                </a:tc>
                <a:extLst>
                  <a:ext uri="{0D108BD9-81ED-4DB2-BD59-A6C34878D82A}">
                    <a16:rowId xmlns:a16="http://schemas.microsoft.com/office/drawing/2014/main" val="10008"/>
                  </a:ext>
                </a:extLst>
              </a:tr>
            </a:tbl>
          </a:graphicData>
        </a:graphic>
      </p:graphicFrame>
      <p:sp>
        <p:nvSpPr>
          <p:cNvPr id="14" name="Rectangle 13"/>
          <p:cNvSpPr/>
          <p:nvPr/>
        </p:nvSpPr>
        <p:spPr>
          <a:xfrm>
            <a:off x="4857243" y="6081195"/>
            <a:ext cx="2821374" cy="4042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Vector X</a:t>
            </a:r>
          </a:p>
        </p:txBody>
      </p:sp>
      <p:sp>
        <p:nvSpPr>
          <p:cNvPr id="15" name="Rectangle 14"/>
          <p:cNvSpPr/>
          <p:nvPr/>
        </p:nvSpPr>
        <p:spPr>
          <a:xfrm>
            <a:off x="954230" y="5684685"/>
            <a:ext cx="2934236" cy="65824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Matrix of input image</a:t>
            </a:r>
          </a:p>
        </p:txBody>
      </p:sp>
      <p:sp>
        <p:nvSpPr>
          <p:cNvPr id="5" name="Slide Number Placeholder 4"/>
          <p:cNvSpPr>
            <a:spLocks noGrp="1"/>
          </p:cNvSpPr>
          <p:nvPr>
            <p:ph type="sldNum" sz="quarter" idx="4"/>
          </p:nvPr>
        </p:nvSpPr>
        <p:spPr/>
        <p:txBody>
          <a:bodyPr/>
          <a:lstStyle/>
          <a:p>
            <a:fld id="{325B04DD-A8C9-4A3F-82F1-6F46E482E49F}" type="slidenum">
              <a:rPr lang="en-US" smtClean="0"/>
              <a:pPr/>
              <a:t>52</a:t>
            </a:fld>
            <a:endParaRPr lang="en-US"/>
          </a:p>
        </p:txBody>
      </p:sp>
      <p:sp>
        <p:nvSpPr>
          <p:cNvPr id="16"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7"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8696123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415" y="941390"/>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PCA Algorithm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4351" y="2489200"/>
                <a:ext cx="8286750" cy="3530600"/>
              </a:xfrm>
            </p:spPr>
            <p:txBody>
              <a:bodyPr/>
              <a:lstStyle/>
              <a:p>
                <a:pPr algn="l" rtl="0"/>
                <a:r>
                  <a:rPr lang="en-US" sz="2000" b="1" dirty="0">
                    <a:solidFill>
                      <a:schemeClr val="accent1">
                        <a:lumMod val="50000"/>
                      </a:schemeClr>
                    </a:solidFill>
                  </a:rPr>
                  <a:t>Place the vectors into a single matrix X of dimensions </a:t>
                </a:r>
                <a:r>
                  <a:rPr lang="en-US" sz="2000" b="1" i="1" dirty="0">
                    <a:solidFill>
                      <a:schemeClr val="accent1">
                        <a:lumMod val="50000"/>
                      </a:schemeClr>
                    </a:solidFill>
                  </a:rPr>
                  <a:t>n</a:t>
                </a:r>
                <a:r>
                  <a:rPr lang="en-US" sz="2000" b="1" dirty="0">
                    <a:solidFill>
                      <a:schemeClr val="accent1">
                        <a:lumMod val="50000"/>
                      </a:schemeClr>
                    </a:solidFill>
                  </a:rPr>
                  <a:t> × </a:t>
                </a:r>
                <a:r>
                  <a:rPr lang="en-US" sz="2000" b="1" i="1" dirty="0">
                    <a:solidFill>
                      <a:schemeClr val="accent1">
                        <a:lumMod val="50000"/>
                      </a:schemeClr>
                    </a:solidFill>
                  </a:rPr>
                  <a:t>p.</a:t>
                </a:r>
              </a:p>
              <a:p>
                <a:pPr marL="0" indent="0" algn="l" rtl="0">
                  <a:buNone/>
                </a:pPr>
                <a:endParaRPr lang="en-US" sz="2000" b="1" dirty="0">
                  <a:solidFill>
                    <a:schemeClr val="accent1">
                      <a:lumMod val="75000"/>
                    </a:schemeClr>
                  </a:solidFill>
                </a:endParaRPr>
              </a:p>
              <a:p>
                <a:pPr algn="l" rtl="0"/>
                <a:r>
                  <a:rPr lang="en-US" sz="2000" b="1" dirty="0">
                    <a:solidFill>
                      <a:schemeClr val="accent1">
                        <a:lumMod val="50000"/>
                      </a:schemeClr>
                    </a:solidFill>
                  </a:rPr>
                  <a:t>Calculate the empirical mean</a:t>
                </a:r>
              </a:p>
              <a:p>
                <a:pPr marL="0" indent="0" algn="l" rtl="0">
                  <a:buNone/>
                </a:pPr>
                <a:r>
                  <a:rPr lang="en-US" dirty="0"/>
                  <a:t>              </a:t>
                </a:r>
              </a:p>
              <a:p>
                <a:pPr marL="0" indent="0" algn="l" rtl="0">
                  <a:buNone/>
                </a:pPr>
                <a14:m>
                  <m:oMathPara xmlns:m="http://schemas.openxmlformats.org/officeDocument/2006/math">
                    <m:oMathParaPr>
                      <m:jc m:val="center"/>
                    </m:oMathParaPr>
                    <m:oMath xmlns:m="http://schemas.openxmlformats.org/officeDocument/2006/math">
                      <m:r>
                        <a:rPr lang="en-US" sz="2800" i="1">
                          <a:latin typeface="Cambria Math" panose="02040503050406030204" pitchFamily="18" charset="0"/>
                        </a:rPr>
                        <m:t>𝑚</m:t>
                      </m:r>
                      <m:d>
                        <m:dPr>
                          <m:ctrlPr>
                            <a:rPr lang="en-US" sz="2800" i="1">
                              <a:latin typeface="Cambria Math" panose="02040503050406030204" pitchFamily="18" charset="0"/>
                            </a:rPr>
                          </m:ctrlPr>
                        </m:dPr>
                        <m:e>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e>
                      </m:d>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𝑛</m:t>
                          </m:r>
                        </m:den>
                      </m:f>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1</m:t>
                          </m:r>
                        </m:sub>
                        <m:sup>
                          <m:r>
                            <a:rPr lang="en-US" sz="2800" i="1">
                              <a:latin typeface="Cambria Math" panose="02040503050406030204" pitchFamily="18" charset="0"/>
                            </a:rPr>
                            <m:t>𝑛</m:t>
                          </m:r>
                        </m:sup>
                        <m:e>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r>
                            <a:rPr lang="en-US" sz="2800" i="1">
                              <a:latin typeface="Cambria Math" panose="02040503050406030204" pitchFamily="18" charset="0"/>
                            </a:rPr>
                            <m:t>)</m:t>
                          </m:r>
                        </m:e>
                      </m:nary>
                    </m:oMath>
                  </m:oMathPara>
                </a14:m>
                <a:endParaRPr lang="en-US" dirty="0"/>
              </a:p>
              <a:p>
                <a:pPr marL="0" indent="0" algn="l" rtl="0">
                  <a:buNone/>
                </a:pPr>
                <a:endParaRPr lang="en-US" b="1" dirty="0"/>
              </a:p>
              <a:p>
                <a:pPr marL="0" indent="0" algn="l" rtl="0">
                  <a:buNone/>
                </a:pPr>
                <a:endParaRPr lang="en-US" dirty="0"/>
              </a:p>
              <a:p>
                <a:pPr algn="l" rtl="0"/>
                <a:endParaRPr lang="ar-E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4351" y="2489200"/>
                <a:ext cx="8286750" cy="3530600"/>
              </a:xfrm>
              <a:blipFill rotWithShape="0">
                <a:blip r:embed="rId2"/>
                <a:stretch>
                  <a:fillRect l="-294" t="-862"/>
                </a:stretch>
              </a:blipFill>
            </p:spPr>
            <p:txBody>
              <a:bodyPr/>
              <a:lstStyle/>
              <a:p>
                <a:r>
                  <a:rPr lang="ar-EG">
                    <a:noFill/>
                  </a:rPr>
                  <a:t> </a:t>
                </a:r>
              </a:p>
            </p:txBody>
          </p:sp>
        </mc:Fallback>
      </mc:AlternateContent>
      <p:sp>
        <p:nvSpPr>
          <p:cNvPr id="7" name="Slide Number Placeholder 6"/>
          <p:cNvSpPr>
            <a:spLocks noGrp="1"/>
          </p:cNvSpPr>
          <p:nvPr>
            <p:ph type="sldNum" sz="quarter" idx="4"/>
          </p:nvPr>
        </p:nvSpPr>
        <p:spPr/>
        <p:txBody>
          <a:bodyPr/>
          <a:lstStyle/>
          <a:p>
            <a:fld id="{325B04DD-A8C9-4A3F-82F1-6F46E482E49F}" type="slidenum">
              <a:rPr lang="en-US" smtClean="0"/>
              <a:pPr/>
              <a:t>53</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7054829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PCA Algorithm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p>
        </p:txBody>
      </p:sp>
      <p:sp>
        <p:nvSpPr>
          <p:cNvPr id="3" name="Content Placeholder 2"/>
          <p:cNvSpPr>
            <a:spLocks noGrp="1"/>
          </p:cNvSpPr>
          <p:nvPr>
            <p:ph idx="1"/>
          </p:nvPr>
        </p:nvSpPr>
        <p:spPr>
          <a:xfrm>
            <a:off x="375477" y="2666580"/>
            <a:ext cx="7434133" cy="2984557"/>
          </a:xfrm>
        </p:spPr>
        <p:txBody>
          <a:bodyPr/>
          <a:lstStyle/>
          <a:p>
            <a:pPr algn="l" rtl="0"/>
            <a:r>
              <a:rPr lang="en-US" b="1" dirty="0">
                <a:solidFill>
                  <a:schemeClr val="accent1">
                    <a:lumMod val="50000"/>
                  </a:schemeClr>
                </a:solidFill>
              </a:rPr>
              <a:t>Subtract the mean from each of the dimensions</a:t>
            </a:r>
          </a:p>
          <a:p>
            <a:pPr marL="0" indent="0" algn="l" rtl="0">
              <a:buNone/>
            </a:pPr>
            <a:r>
              <a:rPr lang="en-US" sz="1500" b="1" dirty="0">
                <a:solidFill>
                  <a:schemeClr val="accent1">
                    <a:lumMod val="75000"/>
                  </a:schemeClr>
                </a:solidFill>
              </a:rPr>
              <a:t> </a:t>
            </a:r>
          </a:p>
          <a:p>
            <a:pPr algn="l" rtl="0"/>
            <a:endParaRPr lang="ar-EG" dirty="0"/>
          </a:p>
        </p:txBody>
      </p:sp>
      <p:pic>
        <p:nvPicPr>
          <p:cNvPr id="5" name="Content Placeholder 3"/>
          <p:cNvPicPr>
            <a:picLocks noChangeAspect="1"/>
          </p:cNvPicPr>
          <p:nvPr/>
        </p:nvPicPr>
        <p:blipFill>
          <a:blip r:embed="rId2"/>
          <a:stretch>
            <a:fillRect/>
          </a:stretch>
        </p:blipFill>
        <p:spPr>
          <a:xfrm>
            <a:off x="50524" y="3523159"/>
            <a:ext cx="3806784" cy="3071382"/>
          </a:xfrm>
          <a:prstGeom prst="rect">
            <a:avLst/>
          </a:prstGeom>
        </p:spPr>
      </p:pic>
      <p:pic>
        <p:nvPicPr>
          <p:cNvPr id="6" name="Picture 5"/>
          <p:cNvPicPr>
            <a:picLocks noChangeAspect="1"/>
          </p:cNvPicPr>
          <p:nvPr/>
        </p:nvPicPr>
        <p:blipFill>
          <a:blip r:embed="rId3"/>
          <a:stretch>
            <a:fillRect/>
          </a:stretch>
        </p:blipFill>
        <p:spPr>
          <a:xfrm>
            <a:off x="4935281" y="3523159"/>
            <a:ext cx="3952302" cy="2998007"/>
          </a:xfrm>
          <a:prstGeom prst="rect">
            <a:avLst/>
          </a:prstGeom>
        </p:spPr>
      </p:pic>
      <p:sp>
        <p:nvSpPr>
          <p:cNvPr id="7" name="Right Arrow 6"/>
          <p:cNvSpPr/>
          <p:nvPr/>
        </p:nvSpPr>
        <p:spPr>
          <a:xfrm>
            <a:off x="4038041" y="4447565"/>
            <a:ext cx="716507" cy="4094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10" name="Slide Number Placeholder 9"/>
          <p:cNvSpPr>
            <a:spLocks noGrp="1"/>
          </p:cNvSpPr>
          <p:nvPr>
            <p:ph type="sldNum" sz="quarter" idx="4"/>
          </p:nvPr>
        </p:nvSpPr>
        <p:spPr/>
        <p:txBody>
          <a:bodyPr/>
          <a:lstStyle/>
          <a:p>
            <a:fld id="{325B04DD-A8C9-4A3F-82F1-6F46E482E49F}" type="slidenum">
              <a:rPr lang="en-US" smtClean="0"/>
              <a:pPr/>
              <a:t>54</a:t>
            </a:fld>
            <a:endParaRPr lang="en-US"/>
          </a:p>
        </p:txBody>
      </p:sp>
      <p:sp>
        <p:nvSpPr>
          <p:cNvPr id="9"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1"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03798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PCA Algorithm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63855" y="2289174"/>
                <a:ext cx="7806070" cy="4068763"/>
              </a:xfrm>
            </p:spPr>
            <p:txBody>
              <a:bodyPr/>
              <a:lstStyle/>
              <a:p>
                <a:pPr algn="l" rtl="0"/>
                <a:r>
                  <a:rPr lang="en-US" sz="1500" b="1" dirty="0">
                    <a:solidFill>
                      <a:schemeClr val="accent1">
                        <a:lumMod val="50000"/>
                      </a:schemeClr>
                    </a:solidFill>
                  </a:rPr>
                  <a:t> </a:t>
                </a:r>
                <a:r>
                  <a:rPr lang="en-US" b="1" dirty="0">
                    <a:solidFill>
                      <a:schemeClr val="accent1">
                        <a:lumMod val="50000"/>
                      </a:schemeClr>
                    </a:solidFill>
                  </a:rPr>
                  <a:t>calculate the covariance matrix</a:t>
                </a:r>
              </a:p>
              <a:p>
                <a:pPr marL="0" indent="0" algn="l" rtl="0">
                  <a:buNone/>
                </a:pPr>
                <a:endParaRPr lang="en-US" sz="1500" b="1" dirty="0">
                  <a:solidFill>
                    <a:schemeClr val="accent1">
                      <a:lumMod val="75000"/>
                    </a:schemeClr>
                  </a:solidFill>
                </a:endParaRPr>
              </a:p>
              <a:p>
                <a:pPr marL="0" indent="0" algn="l" rtl="0">
                  <a:buNone/>
                </a:pPr>
                <a14:m>
                  <m:oMathPara xmlns:m="http://schemas.openxmlformats.org/officeDocument/2006/math">
                    <m:oMathParaPr>
                      <m:jc m:val="center"/>
                    </m:oMathParaPr>
                    <m:oMath xmlns:m="http://schemas.openxmlformats.org/officeDocument/2006/math">
                      <m:r>
                        <a:rPr lang="en-US" sz="2400" i="1">
                          <a:latin typeface="Cambria Math" panose="02040503050406030204" pitchFamily="18" charset="0"/>
                        </a:rPr>
                        <m:t>𝐶</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r>
                            <a:rPr lang="en-US" sz="2400" i="1">
                              <a:latin typeface="Cambria Math" panose="02040503050406030204" pitchFamily="18" charset="0"/>
                            </a:rPr>
                            <m:t>−1</m:t>
                          </m:r>
                        </m:den>
                      </m:f>
                      <m:sSup>
                        <m:sSupPr>
                          <m:ctrlPr>
                            <a:rPr lang="en-US" sz="2400" i="1">
                              <a:latin typeface="Cambria Math" panose="02040503050406030204" pitchFamily="18" charset="0"/>
                            </a:rPr>
                          </m:ctrlPr>
                        </m:sSupPr>
                        <m:e>
                          <m:r>
                            <a:rPr lang="en-US" sz="2400" i="1">
                              <a:latin typeface="Cambria Math" panose="02040503050406030204" pitchFamily="18" charset="0"/>
                            </a:rPr>
                            <m:t>𝐵</m:t>
                          </m:r>
                        </m:e>
                        <m:sup>
                          <m:r>
                            <a:rPr lang="en-US" sz="2400" i="1">
                              <a:latin typeface="Cambria Math" panose="02040503050406030204" pitchFamily="18" charset="0"/>
                            </a:rPr>
                            <m:t>∗ </m:t>
                          </m:r>
                        </m:sup>
                      </m:sSup>
                      <m:r>
                        <a:rPr lang="en-US" sz="2400" i="1">
                          <a:latin typeface="Cambria Math" panose="02040503050406030204" pitchFamily="18" charset="0"/>
                        </a:rPr>
                        <m:t>.</m:t>
                      </m:r>
                      <m:r>
                        <a:rPr lang="en-US" sz="2400" i="1">
                          <a:latin typeface="Cambria Math" panose="02040503050406030204" pitchFamily="18" charset="0"/>
                        </a:rPr>
                        <m:t>𝐵</m:t>
                      </m:r>
                    </m:oMath>
                  </m:oMathPara>
                </a14:m>
                <a:br>
                  <a:rPr lang="en-US" sz="2400" i="1" dirty="0">
                    <a:latin typeface="Cambria Math" panose="02040503050406030204" pitchFamily="18" charset="0"/>
                  </a:rPr>
                </a:br>
                <a:br>
                  <a:rPr lang="en-US" sz="2400" i="1" dirty="0">
                    <a:latin typeface="Cambria Math" panose="02040503050406030204" pitchFamily="18" charset="0"/>
                  </a:rPr>
                </a:br>
                <a:endParaRPr lang="en-US" sz="2400" i="1" dirty="0">
                  <a:latin typeface="Cambria Math" panose="02040503050406030204" pitchFamily="18" charset="0"/>
                </a:endParaRPr>
              </a:p>
              <a:p>
                <a:pPr algn="l" rtl="0"/>
                <a:r>
                  <a:rPr lang="en-US" b="1" dirty="0">
                    <a:solidFill>
                      <a:schemeClr val="accent1">
                        <a:lumMod val="50000"/>
                      </a:schemeClr>
                    </a:solidFill>
                  </a:rPr>
                  <a:t>calculate the eigenvector  and eigenvalue of covariance matrix</a:t>
                </a:r>
                <a:br>
                  <a:rPr lang="en-US" b="1" dirty="0">
                    <a:solidFill>
                      <a:schemeClr val="accent1">
                        <a:lumMod val="50000"/>
                      </a:schemeClr>
                    </a:solidFill>
                  </a:rPr>
                </a:br>
                <a:endParaRPr lang="en-US" b="1" dirty="0">
                  <a:solidFill>
                    <a:schemeClr val="accent1">
                      <a:lumMod val="50000"/>
                    </a:schemeClr>
                  </a:solidFill>
                </a:endParaRPr>
              </a:p>
              <a:p>
                <a:pPr marL="0" indent="0" algn="ctr" rtl="0">
                  <a:buNone/>
                </a:pP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𝑉</m:t>
                        </m:r>
                      </m:e>
                      <m:sup>
                        <m:r>
                          <a:rPr lang="en-US" sz="2400" i="1">
                            <a:latin typeface="Cambria Math" panose="02040503050406030204" pitchFamily="18" charset="0"/>
                          </a:rPr>
                          <m:t>−1</m:t>
                        </m:r>
                      </m:sup>
                    </m:sSup>
                    <m:r>
                      <a:rPr lang="en-US" sz="2400" i="1">
                        <a:latin typeface="Cambria Math" panose="02040503050406030204" pitchFamily="18" charset="0"/>
                      </a:rPr>
                      <m:t>𝐶𝑉</m:t>
                    </m:r>
                    <m:r>
                      <a:rPr lang="en-US" sz="2400" i="1">
                        <a:latin typeface="Cambria Math" panose="02040503050406030204" pitchFamily="18" charset="0"/>
                      </a:rPr>
                      <m:t>=</m:t>
                    </m:r>
                    <m:r>
                      <a:rPr lang="en-US" sz="2400" i="1">
                        <a:latin typeface="Cambria Math" panose="02040503050406030204" pitchFamily="18" charset="0"/>
                      </a:rPr>
                      <m:t>𝐷</m:t>
                    </m:r>
                  </m:oMath>
                </a14:m>
                <a:r>
                  <a:rPr lang="en-US" sz="2400" dirty="0"/>
                  <a:t>       </a:t>
                </a:r>
              </a:p>
              <a:p>
                <a:pPr algn="l" rtl="0"/>
                <a:endParaRPr lang="ar-E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63855" y="2289174"/>
                <a:ext cx="7806070" cy="4068763"/>
              </a:xfrm>
              <a:blipFill rotWithShape="0">
                <a:blip r:embed="rId3"/>
                <a:stretch>
                  <a:fillRect l="-234" t="-900"/>
                </a:stretch>
              </a:blipFill>
            </p:spPr>
            <p:txBody>
              <a:bodyPr/>
              <a:lstStyle/>
              <a:p>
                <a:r>
                  <a:rPr lang="ar-EG">
                    <a:noFill/>
                  </a:rPr>
                  <a:t> </a:t>
                </a:r>
              </a:p>
            </p:txBody>
          </p:sp>
        </mc:Fallback>
      </mc:AlternateContent>
      <p:sp>
        <p:nvSpPr>
          <p:cNvPr id="7" name="Slide Number Placeholder 6"/>
          <p:cNvSpPr>
            <a:spLocks noGrp="1"/>
          </p:cNvSpPr>
          <p:nvPr>
            <p:ph type="sldNum" sz="quarter" idx="4"/>
          </p:nvPr>
        </p:nvSpPr>
        <p:spPr/>
        <p:txBody>
          <a:bodyPr/>
          <a:lstStyle/>
          <a:p>
            <a:fld id="{325B04DD-A8C9-4A3F-82F1-6F46E482E49F}" type="slidenum">
              <a:rPr lang="en-US" smtClean="0"/>
              <a:pPr/>
              <a:t>55</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5142548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528" y="1063421"/>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PCA Algorithm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p>
        </p:txBody>
      </p:sp>
      <p:sp>
        <p:nvSpPr>
          <p:cNvPr id="3" name="Content Placeholder 2"/>
          <p:cNvSpPr>
            <a:spLocks noGrp="1"/>
          </p:cNvSpPr>
          <p:nvPr>
            <p:ph idx="1"/>
          </p:nvPr>
        </p:nvSpPr>
        <p:spPr>
          <a:xfrm>
            <a:off x="585789" y="2489200"/>
            <a:ext cx="8001000" cy="3925888"/>
          </a:xfrm>
        </p:spPr>
        <p:txBody>
          <a:bodyPr/>
          <a:lstStyle/>
          <a:p>
            <a:pPr algn="l" rtl="0">
              <a:lnSpc>
                <a:spcPct val="150000"/>
              </a:lnSpc>
            </a:pPr>
            <a:r>
              <a:rPr lang="en-US" sz="2000" b="1" dirty="0">
                <a:solidFill>
                  <a:schemeClr val="accent1">
                    <a:lumMod val="50000"/>
                  </a:schemeClr>
                </a:solidFill>
              </a:rPr>
              <a:t>choose component and form a feature vector</a:t>
            </a:r>
          </a:p>
          <a:p>
            <a:pPr marL="0" indent="0" algn="l" rtl="0">
              <a:lnSpc>
                <a:spcPct val="150000"/>
              </a:lnSpc>
              <a:buNone/>
            </a:pPr>
            <a:r>
              <a:rPr lang="en-US" sz="2000" b="1" dirty="0">
                <a:solidFill>
                  <a:schemeClr val="accent1">
                    <a:lumMod val="75000"/>
                  </a:schemeClr>
                </a:solidFill>
              </a:rPr>
              <a:t>	-</a:t>
            </a:r>
            <a:r>
              <a:rPr lang="en-US" sz="2000" dirty="0">
                <a:solidFill>
                  <a:schemeClr val="tx1"/>
                </a:solidFill>
              </a:rPr>
              <a:t>Sort the columns of the eigenvector matrix V and 	eigenvalue matrix D in order of decreasing eigenvalue.</a:t>
            </a:r>
          </a:p>
          <a:p>
            <a:pPr algn="l" rtl="0">
              <a:lnSpc>
                <a:spcPct val="150000"/>
              </a:lnSpc>
            </a:pPr>
            <a:r>
              <a:rPr lang="en-US" sz="2000" b="1" dirty="0">
                <a:solidFill>
                  <a:schemeClr val="accent1">
                    <a:lumMod val="50000"/>
                  </a:schemeClr>
                </a:solidFill>
              </a:rPr>
              <a:t>project the feature vector of  training image.</a:t>
            </a:r>
          </a:p>
          <a:p>
            <a:pPr marL="0" indent="0" algn="l" rtl="0">
              <a:lnSpc>
                <a:spcPct val="150000"/>
              </a:lnSpc>
              <a:buNone/>
            </a:pPr>
            <a:r>
              <a:rPr lang="en-US" sz="2000" b="1" dirty="0">
                <a:solidFill>
                  <a:schemeClr val="accent1">
                    <a:lumMod val="75000"/>
                  </a:schemeClr>
                </a:solidFill>
              </a:rPr>
              <a:t>                            </a:t>
            </a:r>
            <a:r>
              <a:rPr lang="en-US" sz="2800" dirty="0">
                <a:solidFill>
                  <a:schemeClr val="tx1"/>
                </a:solidFill>
              </a:rPr>
              <a:t>𝑉𝑓 = 𝑉 ∗ (𝑉𝑖 − 𝑚)</a:t>
            </a:r>
            <a:endParaRPr lang="en-US" sz="2000" b="1" dirty="0">
              <a:solidFill>
                <a:schemeClr val="accent1">
                  <a:lumMod val="75000"/>
                </a:schemeClr>
              </a:solidFill>
            </a:endParaRPr>
          </a:p>
          <a:p>
            <a:pPr algn="l" rtl="0">
              <a:lnSpc>
                <a:spcPct val="150000"/>
              </a:lnSpc>
            </a:pPr>
            <a:r>
              <a:rPr lang="en-US" sz="2000" b="1" dirty="0">
                <a:solidFill>
                  <a:schemeClr val="accent1">
                    <a:lumMod val="50000"/>
                  </a:schemeClr>
                </a:solidFill>
              </a:rPr>
              <a:t>Derive the new data set of feature vector.</a:t>
            </a:r>
          </a:p>
          <a:p>
            <a:pPr algn="l" rtl="0"/>
            <a:endParaRPr lang="ar-EG" dirty="0"/>
          </a:p>
        </p:txBody>
      </p:sp>
      <p:sp>
        <p:nvSpPr>
          <p:cNvPr id="7" name="Slide Number Placeholder 6"/>
          <p:cNvSpPr>
            <a:spLocks noGrp="1"/>
          </p:cNvSpPr>
          <p:nvPr>
            <p:ph type="sldNum" sz="quarter" idx="4"/>
          </p:nvPr>
        </p:nvSpPr>
        <p:spPr/>
        <p:txBody>
          <a:bodyPr/>
          <a:lstStyle/>
          <a:p>
            <a:fld id="{325B04DD-A8C9-4A3F-82F1-6F46E482E49F}" type="slidenum">
              <a:rPr lang="en-US" smtClean="0"/>
              <a:pPr/>
              <a:t>56</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1510754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03" y="1063421"/>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PCA Algorithm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p>
        </p:txBody>
      </p:sp>
      <p:sp>
        <p:nvSpPr>
          <p:cNvPr id="6" name="Content Placeholder 2"/>
          <p:cNvSpPr>
            <a:spLocks noGrp="1"/>
          </p:cNvSpPr>
          <p:nvPr>
            <p:ph idx="1"/>
          </p:nvPr>
        </p:nvSpPr>
        <p:spPr>
          <a:xfrm>
            <a:off x="291503" y="2346735"/>
            <a:ext cx="8438160" cy="3882616"/>
          </a:xfrm>
        </p:spPr>
        <p:txBody>
          <a:bodyPr>
            <a:normAutofit fontScale="92500" lnSpcReduction="20000"/>
          </a:bodyPr>
          <a:lstStyle/>
          <a:p>
            <a:pPr lvl="1" algn="l" rtl="0">
              <a:lnSpc>
                <a:spcPct val="80000"/>
              </a:lnSpc>
              <a:buFont typeface="Wingdings" panose="05000000000000000000" pitchFamily="2" charset="2"/>
              <a:buChar char="q"/>
            </a:pPr>
            <a:r>
              <a:rPr lang="en-US" altLang="en-US" sz="2600" b="1" dirty="0">
                <a:solidFill>
                  <a:schemeClr val="accent1">
                    <a:lumMod val="50000"/>
                  </a:schemeClr>
                </a:solidFill>
              </a:rPr>
              <a:t>Testing phase</a:t>
            </a:r>
            <a:br>
              <a:rPr lang="en-US" altLang="en-US" sz="1800" b="1" dirty="0">
                <a:solidFill>
                  <a:schemeClr val="accent1">
                    <a:lumMod val="50000"/>
                  </a:schemeClr>
                </a:solidFill>
              </a:rPr>
            </a:br>
            <a:endParaRPr lang="en-US" altLang="en-US" sz="1800" b="1" dirty="0">
              <a:solidFill>
                <a:schemeClr val="accent1">
                  <a:lumMod val="50000"/>
                </a:schemeClr>
              </a:solidFill>
            </a:endParaRPr>
          </a:p>
          <a:p>
            <a:pPr lvl="2" algn="l" rtl="0">
              <a:lnSpc>
                <a:spcPct val="150000"/>
              </a:lnSpc>
            </a:pPr>
            <a:r>
              <a:rPr lang="en-US" altLang="en-US" sz="2400" dirty="0"/>
              <a:t>Same PCA coordinate system is used </a:t>
            </a:r>
          </a:p>
          <a:p>
            <a:pPr lvl="2" algn="l" rtl="0">
              <a:lnSpc>
                <a:spcPct val="150000"/>
              </a:lnSpc>
            </a:pPr>
            <a:endParaRPr lang="en-US" altLang="en-US" sz="2400" dirty="0"/>
          </a:p>
          <a:p>
            <a:pPr lvl="2" algn="l" rtl="0">
              <a:lnSpc>
                <a:spcPct val="150000"/>
              </a:lnSpc>
            </a:pPr>
            <a:r>
              <a:rPr lang="en-US" altLang="en-US" sz="2400" dirty="0"/>
              <a:t>Each new data is represented in PCA coordinates</a:t>
            </a:r>
          </a:p>
          <a:p>
            <a:pPr lvl="2" algn="l" rtl="0">
              <a:lnSpc>
                <a:spcPct val="150000"/>
              </a:lnSpc>
            </a:pPr>
            <a:endParaRPr lang="en-US" altLang="en-US" sz="2400" dirty="0"/>
          </a:p>
          <a:p>
            <a:pPr lvl="2" algn="l" rtl="0">
              <a:lnSpc>
                <a:spcPct val="150000"/>
              </a:lnSpc>
            </a:pPr>
            <a:r>
              <a:rPr lang="en-US" altLang="en-US" sz="2400" dirty="0"/>
              <a:t>New data is recognized as the closest training data  using KNN .</a:t>
            </a:r>
          </a:p>
          <a:p>
            <a:pPr lvl="1" algn="l" rtl="0"/>
            <a:endParaRPr lang="en-US" sz="1050" dirty="0"/>
          </a:p>
        </p:txBody>
      </p:sp>
      <p:sp>
        <p:nvSpPr>
          <p:cNvPr id="7" name="Slide Number Placeholder 6"/>
          <p:cNvSpPr>
            <a:spLocks noGrp="1"/>
          </p:cNvSpPr>
          <p:nvPr>
            <p:ph type="sldNum" sz="quarter" idx="4"/>
          </p:nvPr>
        </p:nvSpPr>
        <p:spPr/>
        <p:txBody>
          <a:bodyPr/>
          <a:lstStyle/>
          <a:p>
            <a:fld id="{325B04DD-A8C9-4A3F-82F1-6F46E482E49F}" type="slidenum">
              <a:rPr lang="en-US" smtClean="0"/>
              <a:pPr/>
              <a:t>57</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3859059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803" y="1063421"/>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PCA Examples</a:t>
            </a:r>
            <a:endParaRPr lang="ar-EG" dirty="0"/>
          </a:p>
        </p:txBody>
      </p:sp>
      <p:sp>
        <p:nvSpPr>
          <p:cNvPr id="7" name="Slide Number Placeholder 6"/>
          <p:cNvSpPr>
            <a:spLocks noGrp="1"/>
          </p:cNvSpPr>
          <p:nvPr>
            <p:ph type="sldNum" sz="quarter" idx="4"/>
          </p:nvPr>
        </p:nvSpPr>
        <p:spPr/>
        <p:txBody>
          <a:bodyPr/>
          <a:lstStyle/>
          <a:p>
            <a:fld id="{325B04DD-A8C9-4A3F-82F1-6F46E482E49F}" type="slidenum">
              <a:rPr lang="en-US" smtClean="0"/>
              <a:pPr/>
              <a:t>58</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5916" y="2421228"/>
            <a:ext cx="6858090" cy="3753119"/>
          </a:xfrm>
        </p:spPr>
      </p:pic>
    </p:spTree>
    <p:extLst>
      <p:ext uri="{BB962C8B-B14F-4D97-AF65-F5344CB8AC3E}">
        <p14:creationId xmlns:p14="http://schemas.microsoft.com/office/powerpoint/2010/main" val="2027030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2244" y="1393952"/>
            <a:ext cx="5917679" cy="255498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Hu-Moment</a:t>
            </a:r>
            <a:endParaRPr lang="ar-EG" dirty="0"/>
          </a:p>
        </p:txBody>
      </p:sp>
      <p:sp>
        <p:nvSpPr>
          <p:cNvPr id="4" name="Slide Number Placeholder 3"/>
          <p:cNvSpPr>
            <a:spLocks noGrp="1"/>
          </p:cNvSpPr>
          <p:nvPr>
            <p:ph type="sldNum" sz="quarter" idx="4"/>
          </p:nvPr>
        </p:nvSpPr>
        <p:spPr/>
        <p:txBody>
          <a:bodyPr/>
          <a:lstStyle/>
          <a:p>
            <a:fld id="{325B04DD-A8C9-4A3F-82F1-6F46E482E49F}" type="slidenum">
              <a:rPr lang="en-US" smtClean="0"/>
              <a:t>59</a:t>
            </a:fld>
            <a:endParaRPr lang="en-US"/>
          </a:p>
        </p:txBody>
      </p:sp>
      <p:sp>
        <p:nvSpPr>
          <p:cNvPr id="5" name="Footer Placeholder 1"/>
          <p:cNvSpPr>
            <a:spLocks noGrp="1"/>
          </p:cNvSpPr>
          <p:nvPr>
            <p:ph type="ftr" sz="quarter" idx="11"/>
          </p:nvPr>
        </p:nvSpPr>
        <p:spPr>
          <a:xfrm>
            <a:off x="0" y="6629340"/>
            <a:ext cx="3859795" cy="228660"/>
          </a:xfrm>
        </p:spPr>
        <p:txBody>
          <a:bodyPr/>
          <a:lstStyle/>
          <a:p>
            <a:r>
              <a:rPr lang="en-US" dirty="0">
                <a:solidFill>
                  <a:srgbClr val="92D050"/>
                </a:solidFill>
              </a:rPr>
              <a:t>PSC Graduation Project 2016</a:t>
            </a:r>
          </a:p>
        </p:txBody>
      </p:sp>
      <p:sp>
        <p:nvSpPr>
          <p:cNvPr id="6"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61558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8" y="1505910"/>
            <a:ext cx="7886700" cy="367048"/>
          </a:xfrm>
        </p:spPr>
        <p:txBody>
          <a:bodyPr>
            <a:normAutofit fontScale="90000"/>
          </a:bodyPr>
          <a:lstStyle/>
          <a:p>
            <a:pPr algn="ctr" rtl="0"/>
            <a:r>
              <a:rPr lang="en-US" dirty="0">
                <a:effectLst>
                  <a:reflection blurRad="6350" stA="50000" endA="300" endPos="50000" dist="29997" dir="5400000" sy="-100000" algn="bl" rotWithShape="0"/>
                </a:effectLst>
                <a:latin typeface="Comic Sans MS" panose="030F0702030302020204" pitchFamily="66" charset="0"/>
              </a:rPr>
              <a:t>LPR Applications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br>
              <a:rPr lang="en-US" dirty="0">
                <a:effectLst>
                  <a:reflection blurRad="6350" stA="50000" endA="300" endPos="50000" dist="29997" dir="5400000" sy="-100000" algn="bl" rotWithShape="0"/>
                </a:effectLst>
              </a:rPr>
            </a:br>
            <a:endParaRPr lang="ar-EG" dirty="0">
              <a:effectLst>
                <a:reflection blurRad="6350" stA="50000" endA="300" endPos="50000" dist="29997" dir="5400000" sy="-100000" algn="bl" rotWithShape="0"/>
              </a:effectLst>
            </a:endParaRPr>
          </a:p>
        </p:txBody>
      </p:sp>
      <p:sp>
        <p:nvSpPr>
          <p:cNvPr id="3" name="Content Placeholder 2"/>
          <p:cNvSpPr>
            <a:spLocks noGrp="1"/>
          </p:cNvSpPr>
          <p:nvPr>
            <p:ph idx="1"/>
          </p:nvPr>
        </p:nvSpPr>
        <p:spPr>
          <a:xfrm>
            <a:off x="183928" y="2216306"/>
            <a:ext cx="8660035" cy="4641694"/>
          </a:xfrm>
        </p:spPr>
        <p:txBody>
          <a:bodyPr>
            <a:normAutofit fontScale="92500"/>
          </a:bodyPr>
          <a:lstStyle/>
          <a:p>
            <a:pPr lvl="1" algn="l" rtl="0"/>
            <a:r>
              <a:rPr lang="en-US" sz="1900" b="1" dirty="0">
                <a:solidFill>
                  <a:schemeClr val="accent1">
                    <a:lumMod val="50000"/>
                  </a:schemeClr>
                </a:solidFill>
              </a:rPr>
              <a:t>Access Control </a:t>
            </a:r>
          </a:p>
          <a:p>
            <a:pPr marL="300031" lvl="1" indent="0" algn="l" rtl="0">
              <a:lnSpc>
                <a:spcPct val="150000"/>
              </a:lnSpc>
              <a:buNone/>
            </a:pPr>
            <a:r>
              <a:rPr lang="en-US" sz="1900" dirty="0"/>
              <a:t>a gate automatically opens for authorized members in a secured area, thus replacing or assisting the security guard</a:t>
            </a:r>
          </a:p>
          <a:p>
            <a:pPr marL="300031" lvl="1" indent="0" algn="l" rtl="0">
              <a:buNone/>
            </a:pPr>
            <a:r>
              <a:rPr lang="en-US" sz="1900" dirty="0"/>
              <a:t>The events are logged on a database and </a:t>
            </a:r>
          </a:p>
          <a:p>
            <a:pPr marL="300031" lvl="1" indent="0" algn="l" rtl="0">
              <a:buNone/>
            </a:pPr>
            <a:r>
              <a:rPr lang="en-US" sz="1900" dirty="0"/>
              <a:t>could be used to search the history of events.</a:t>
            </a:r>
          </a:p>
          <a:p>
            <a:pPr marL="0" indent="0" algn="l" rtl="0">
              <a:buNone/>
            </a:pPr>
            <a:endParaRPr lang="en-US" dirty="0"/>
          </a:p>
          <a:p>
            <a:pPr lvl="1" algn="l" rtl="0">
              <a:lnSpc>
                <a:spcPct val="150000"/>
              </a:lnSpc>
            </a:pPr>
            <a:r>
              <a:rPr lang="en-US" sz="1900" b="1" dirty="0">
                <a:solidFill>
                  <a:schemeClr val="accent1">
                    <a:lumMod val="50000"/>
                  </a:schemeClr>
                </a:solidFill>
              </a:rPr>
              <a:t>Marketing Tool</a:t>
            </a:r>
            <a:br>
              <a:rPr lang="en-US" sz="2200" b="1" dirty="0">
                <a:solidFill>
                  <a:schemeClr val="accent1">
                    <a:lumMod val="75000"/>
                  </a:schemeClr>
                </a:solidFill>
              </a:rPr>
            </a:br>
            <a:r>
              <a:rPr lang="en-US" sz="1900" dirty="0"/>
              <a:t>the car plates may be used to compile </a:t>
            </a:r>
            <a:br>
              <a:rPr lang="en-US" sz="1900" dirty="0"/>
            </a:br>
            <a:r>
              <a:rPr lang="en-US" sz="1900" dirty="0"/>
              <a:t>a list of frequent visitors for marketing purposes, or to build </a:t>
            </a:r>
            <a:br>
              <a:rPr lang="en-US" sz="1900" dirty="0"/>
            </a:br>
            <a:r>
              <a:rPr lang="en-US" sz="1900" dirty="0"/>
              <a:t>a traffic profile(such as the frequency of entry verses the hour or day).</a:t>
            </a:r>
          </a:p>
          <a:p>
            <a:pPr marL="0" indent="0" algn="l" rtl="0">
              <a:buNone/>
            </a:pPr>
            <a:r>
              <a:rPr lang="en-US" sz="1500" dirty="0"/>
              <a:t> </a:t>
            </a:r>
          </a:p>
          <a:p>
            <a:pPr marL="0" indent="0" algn="l" rtl="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1291" y="3219412"/>
            <a:ext cx="2733034" cy="1929522"/>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pPr/>
              <a:t>6</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440581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557" y="1257951"/>
            <a:ext cx="6571060" cy="530223"/>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Hu-Moment</a:t>
            </a:r>
          </a:p>
        </p:txBody>
      </p:sp>
      <p:sp>
        <p:nvSpPr>
          <p:cNvPr id="3" name="Content Placeholder 2"/>
          <p:cNvSpPr>
            <a:spLocks noGrp="1"/>
          </p:cNvSpPr>
          <p:nvPr>
            <p:ph idx="1"/>
          </p:nvPr>
        </p:nvSpPr>
        <p:spPr>
          <a:xfrm>
            <a:off x="384959" y="2184316"/>
            <a:ext cx="8530441" cy="4216484"/>
          </a:xfrm>
        </p:spPr>
        <p:txBody>
          <a:bodyPr>
            <a:normAutofit/>
          </a:bodyPr>
          <a:lstStyle/>
          <a:p>
            <a:pPr algn="l" rtl="0">
              <a:lnSpc>
                <a:spcPct val="150000"/>
              </a:lnSpc>
              <a:buFont typeface="Wingdings" panose="05000000000000000000" pitchFamily="2" charset="2"/>
              <a:buChar char="q"/>
            </a:pPr>
            <a:r>
              <a:rPr lang="en-US" sz="2400" b="1" dirty="0">
                <a:solidFill>
                  <a:schemeClr val="accent1">
                    <a:lumMod val="50000"/>
                  </a:schemeClr>
                </a:solidFill>
              </a:rPr>
              <a:t>Meaning:</a:t>
            </a:r>
          </a:p>
          <a:p>
            <a:pPr lvl="1" algn="l" rtl="0">
              <a:lnSpc>
                <a:spcPct val="150000"/>
              </a:lnSpc>
            </a:pPr>
            <a:r>
              <a:rPr lang="en-US" sz="2000" dirty="0"/>
              <a:t>Moments are scalar quantities , used as feature for image processing and shape recognition .</a:t>
            </a:r>
          </a:p>
          <a:p>
            <a:pPr lvl="1" algn="l" rtl="0">
              <a:lnSpc>
                <a:spcPct val="150000"/>
              </a:lnSpc>
            </a:pPr>
            <a:r>
              <a:rPr lang="en-US" sz="2000" dirty="0"/>
              <a:t>Hu defines seven of these shape descriptor values computed from central moments .</a:t>
            </a:r>
          </a:p>
          <a:p>
            <a:pPr lvl="1" algn="l" rtl="0">
              <a:lnSpc>
                <a:spcPct val="150000"/>
              </a:lnSpc>
            </a:pPr>
            <a:r>
              <a:rPr lang="en-US" sz="2000" dirty="0"/>
              <a:t>HuMoment guarantees to be constant for given shape no matter how  its shifted , scaled or rotated.</a:t>
            </a:r>
          </a:p>
          <a:p>
            <a:pPr marL="0" indent="0" algn="l" rtl="0">
              <a:buNone/>
            </a:pPr>
            <a:endParaRPr lang="en-US" dirty="0"/>
          </a:p>
        </p:txBody>
      </p:sp>
      <p:sp>
        <p:nvSpPr>
          <p:cNvPr id="6" name="Slide Number Placeholder 5"/>
          <p:cNvSpPr>
            <a:spLocks noGrp="1"/>
          </p:cNvSpPr>
          <p:nvPr>
            <p:ph type="sldNum" sz="quarter" idx="4"/>
          </p:nvPr>
        </p:nvSpPr>
        <p:spPr/>
        <p:txBody>
          <a:bodyPr/>
          <a:lstStyle/>
          <a:p>
            <a:fld id="{325B04DD-A8C9-4A3F-82F1-6F46E482E49F}" type="slidenum">
              <a:rPr lang="en-US" smtClean="0"/>
              <a:pPr/>
              <a:t>60</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9989477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289" y="1159433"/>
            <a:ext cx="6571060" cy="530223"/>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Hu-Moment</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99244" y="2128839"/>
                <a:ext cx="8501869" cy="4729162"/>
              </a:xfrm>
            </p:spPr>
            <p:txBody>
              <a:bodyPr>
                <a:normAutofit/>
              </a:bodyPr>
              <a:lstStyle/>
              <a:p>
                <a:pPr algn="l" rtl="0">
                  <a:buFont typeface="Wingdings" panose="05000000000000000000" pitchFamily="2" charset="2"/>
                  <a:buChar char="q"/>
                </a:pPr>
                <a:r>
                  <a:rPr lang="en-US" sz="1900" b="1" dirty="0">
                    <a:solidFill>
                      <a:schemeClr val="accent1">
                        <a:lumMod val="50000"/>
                      </a:schemeClr>
                    </a:solidFill>
                  </a:rPr>
                  <a:t>How HuMoment work:</a:t>
                </a:r>
              </a:p>
              <a:p>
                <a:pPr lvl="1" algn="l" rtl="0"/>
                <a:r>
                  <a:rPr lang="en-US" sz="1900" dirty="0"/>
                  <a:t> Convert the image to binary image . </a:t>
                </a:r>
              </a:p>
              <a:p>
                <a:pPr lvl="1" algn="l" rtl="0"/>
                <a:r>
                  <a:rPr lang="en-US" sz="1900" dirty="0"/>
                  <a:t>Calculate the moments . </a:t>
                </a:r>
              </a:p>
              <a:p>
                <a:pPr lvl="1" algn="l" rtl="0"/>
                <a:r>
                  <a:rPr lang="en-US" sz="1900" dirty="0"/>
                  <a:t>From central moments get normalized central moment .</a:t>
                </a:r>
                <a:br>
                  <a:rPr lang="en-US" sz="2200" dirty="0"/>
                </a:br>
                <a:endParaRPr lang="en-US" sz="2200" dirty="0"/>
              </a:p>
              <a:p>
                <a:pPr marL="342892" lvl="1" indent="0" algn="l" rtl="0">
                  <a:buNone/>
                </a:pPr>
                <a:br>
                  <a:rPr lang="en-US" sz="2200" dirty="0"/>
                </a:br>
                <a14:m>
                  <m:oMath xmlns:m="http://schemas.openxmlformats.org/officeDocument/2006/math">
                    <m:r>
                      <a:rPr lang="en-US" sz="2200" i="1" smtClean="0">
                        <a:latin typeface="Cambria Math" panose="02040503050406030204" pitchFamily="18" charset="0"/>
                      </a:rPr>
                      <m:t> </m:t>
                    </m:r>
                  </m:oMath>
                </a14:m>
                <a:r>
                  <a:rPr lang="en-US" sz="1900" dirty="0"/>
                  <a:t>Normalized central moments computed as:</a:t>
                </a:r>
                <a:br>
                  <a:rPr lang="en-US" sz="2200" dirty="0"/>
                </a:br>
                <a:br>
                  <a:rPr lang="en-US" sz="2200" dirty="0"/>
                </a:br>
                <a:br>
                  <a:rPr lang="en-US" sz="2200" dirty="0"/>
                </a:br>
                <a:endParaRPr lang="en-US" sz="2200" dirty="0"/>
              </a:p>
              <a:p>
                <a:pPr algn="l" rtl="0"/>
                <a:r>
                  <a:rPr lang="en-US" sz="1900" dirty="0"/>
                  <a:t>Hu-Moment invariants are computed from normalized central moments .   </a:t>
                </a:r>
              </a:p>
              <a:p>
                <a:pPr algn="l" rtl="0"/>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99244" y="2128839"/>
                <a:ext cx="8501869" cy="4729162"/>
              </a:xfrm>
              <a:blipFill rotWithShape="0">
                <a:blip r:embed="rId2"/>
                <a:stretch>
                  <a:fillRect l="-287" t="-644"/>
                </a:stretch>
              </a:blipFill>
            </p:spPr>
            <p:txBody>
              <a:bodyPr/>
              <a:lstStyle/>
              <a:p>
                <a:r>
                  <a:rPr lang="ar-EG">
                    <a:noFill/>
                  </a:rPr>
                  <a:t> </a:t>
                </a:r>
              </a:p>
            </p:txBody>
          </p:sp>
        </mc:Fallback>
      </mc:AlternateContent>
      <p:pic>
        <p:nvPicPr>
          <p:cNvPr id="4" name="Picture 3"/>
          <p:cNvPicPr>
            <a:picLocks noChangeAspect="1"/>
          </p:cNvPicPr>
          <p:nvPr/>
        </p:nvPicPr>
        <p:blipFill>
          <a:blip r:embed="rId3"/>
          <a:stretch>
            <a:fillRect/>
          </a:stretch>
        </p:blipFill>
        <p:spPr>
          <a:xfrm>
            <a:off x="1503309" y="3866416"/>
            <a:ext cx="5733317" cy="604605"/>
          </a:xfrm>
          <a:prstGeom prst="rect">
            <a:avLst/>
          </a:prstGeom>
        </p:spPr>
      </p:pic>
      <p:pic>
        <p:nvPicPr>
          <p:cNvPr id="5" name="Picture 4"/>
          <p:cNvPicPr>
            <a:picLocks noChangeAspect="1"/>
          </p:cNvPicPr>
          <p:nvPr/>
        </p:nvPicPr>
        <p:blipFill>
          <a:blip r:embed="rId4"/>
          <a:stretch>
            <a:fillRect/>
          </a:stretch>
        </p:blipFill>
        <p:spPr>
          <a:xfrm>
            <a:off x="3143250" y="5119138"/>
            <a:ext cx="2604051" cy="845596"/>
          </a:xfrm>
          <a:prstGeom prst="rect">
            <a:avLst/>
          </a:prstGeom>
        </p:spPr>
      </p:pic>
      <p:sp>
        <p:nvSpPr>
          <p:cNvPr id="8" name="Slide Number Placeholder 7"/>
          <p:cNvSpPr>
            <a:spLocks noGrp="1"/>
          </p:cNvSpPr>
          <p:nvPr>
            <p:ph type="sldNum" sz="quarter" idx="4"/>
          </p:nvPr>
        </p:nvSpPr>
        <p:spPr/>
        <p:txBody>
          <a:bodyPr/>
          <a:lstStyle/>
          <a:p>
            <a:fld id="{325B04DD-A8C9-4A3F-82F1-6F46E482E49F}" type="slidenum">
              <a:rPr lang="en-US" smtClean="0"/>
              <a:pPr/>
              <a:t>61</a:t>
            </a:fld>
            <a:endParaRPr lang="en-US"/>
          </a:p>
        </p:txBody>
      </p:sp>
      <p:sp>
        <p:nvSpPr>
          <p:cNvPr id="9"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440756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557" y="1088044"/>
            <a:ext cx="6571060" cy="530223"/>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Hu-Moment</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en-US" dirty="0">
              <a:effectLst>
                <a:reflection blurRad="6350" stA="50000" endA="300" endPos="50000" dist="29997" dir="5400000" sy="-100000" algn="bl" rotWithShape="0"/>
              </a:effectLst>
            </a:endParaRPr>
          </a:p>
        </p:txBody>
      </p:sp>
      <p:sp>
        <p:nvSpPr>
          <p:cNvPr id="3" name="Content Placeholder 2"/>
          <p:cNvSpPr>
            <a:spLocks noGrp="1"/>
          </p:cNvSpPr>
          <p:nvPr>
            <p:ph idx="1"/>
          </p:nvPr>
        </p:nvSpPr>
        <p:spPr>
          <a:xfrm>
            <a:off x="399244" y="2607039"/>
            <a:ext cx="8345510" cy="3487827"/>
          </a:xfrm>
        </p:spPr>
        <p:txBody>
          <a:bodyPr>
            <a:normAutofit/>
          </a:bodyPr>
          <a:lstStyle/>
          <a:p>
            <a:pPr algn="l" rtl="0"/>
            <a:r>
              <a:rPr lang="en-US" b="1" dirty="0">
                <a:solidFill>
                  <a:schemeClr val="accent1">
                    <a:lumMod val="50000"/>
                  </a:schemeClr>
                </a:solidFill>
              </a:rPr>
              <a:t>Seven Hu invariants defined  as : </a:t>
            </a:r>
          </a:p>
          <a:p>
            <a:pPr algn="l" rtl="0"/>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557" y="3069424"/>
            <a:ext cx="6350518" cy="3607522"/>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pPr/>
              <a:t>62</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6399282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557" y="1063421"/>
            <a:ext cx="6571060" cy="530223"/>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Hu-Moment</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en-US" dirty="0">
              <a:effectLst>
                <a:reflection blurRad="6350" stA="50000" endA="300" endPos="50000" dist="29997" dir="5400000" sy="-100000" algn="bl" rotWithShape="0"/>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6382" y="2361331"/>
                <a:ext cx="8501868" cy="3393717"/>
              </a:xfrm>
            </p:spPr>
            <p:txBody>
              <a:bodyPr>
                <a:noAutofit/>
              </a:bodyPr>
              <a:lstStyle/>
              <a:p>
                <a:pPr marL="0" indent="0" algn="l" rtl="0">
                  <a:buNone/>
                </a:pPr>
                <a:r>
                  <a:rPr lang="en-US" b="1" dirty="0">
                    <a:solidFill>
                      <a:schemeClr val="accent1">
                        <a:lumMod val="50000"/>
                      </a:schemeClr>
                    </a:solidFill>
                  </a:rPr>
                  <a:t>Where :</a:t>
                </a:r>
              </a:p>
              <a:p>
                <a:pPr lvl="1" algn="l" rtl="0"/>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𝜂</m:t>
                        </m:r>
                      </m:e>
                      <m:sub>
                        <m:r>
                          <a:rPr lang="en-US" sz="1800" i="1">
                            <a:latin typeface="Cambria Math" panose="02040503050406030204" pitchFamily="18" charset="0"/>
                          </a:rPr>
                          <m:t>𝑗𝑖</m:t>
                        </m:r>
                      </m:sub>
                    </m:sSub>
                  </m:oMath>
                </a14:m>
                <a:r>
                  <a:rPr lang="en-US" sz="1800" dirty="0"/>
                  <a:t> stand normalized central moments .</a:t>
                </a:r>
                <a:br>
                  <a:rPr lang="en-US" sz="1800" dirty="0"/>
                </a:br>
                <a:endParaRPr lang="en-US" sz="1800" dirty="0"/>
              </a:p>
              <a:p>
                <a:pPr lvl="1" algn="l" rtl="0"/>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𝑚</m:t>
                        </m:r>
                      </m:e>
                      <m:sub>
                        <m:r>
                          <a:rPr lang="en-US" sz="1800" i="1">
                            <a:latin typeface="Cambria Math" panose="02040503050406030204" pitchFamily="18" charset="0"/>
                          </a:rPr>
                          <m:t>00</m:t>
                        </m:r>
                      </m:sub>
                    </m:sSub>
                  </m:oMath>
                </a14:m>
                <a:r>
                  <a:rPr lang="en-US" sz="1800" dirty="0"/>
                  <a:t> is a mass of the image (or binary images,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𝑚</m:t>
                        </m:r>
                      </m:e>
                      <m:sub>
                        <m:r>
                          <a:rPr lang="en-US" sz="1800" i="1">
                            <a:latin typeface="Cambria Math" panose="02040503050406030204" pitchFamily="18" charset="0"/>
                          </a:rPr>
                          <m:t>00</m:t>
                        </m:r>
                      </m:sub>
                    </m:sSub>
                  </m:oMath>
                </a14:m>
                <a:r>
                  <a:rPr lang="en-US" sz="1800" dirty="0"/>
                  <a:t>  is an area of the object).</a:t>
                </a:r>
                <a:br>
                  <a:rPr lang="en-US" sz="1800" dirty="0"/>
                </a:br>
                <a:endParaRPr lang="en-US" sz="1800" dirty="0"/>
              </a:p>
              <a:p>
                <a:pPr lvl="1" algn="l" rtl="0"/>
                <a14:m>
                  <m:oMath xmlns:m="http://schemas.openxmlformats.org/officeDocument/2006/math">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𝑚</m:t>
                            </m:r>
                          </m:e>
                          <m:sub>
                            <m:r>
                              <a:rPr lang="en-US" sz="1800" i="1">
                                <a:latin typeface="Cambria Math" panose="02040503050406030204" pitchFamily="18" charset="0"/>
                              </a:rPr>
                              <m:t>10</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𝑚</m:t>
                            </m:r>
                          </m:e>
                          <m:sub>
                            <m:r>
                              <a:rPr lang="en-US" sz="1800" i="1">
                                <a:latin typeface="Cambria Math" panose="02040503050406030204" pitchFamily="18" charset="0"/>
                              </a:rPr>
                              <m:t>00</m:t>
                            </m:r>
                          </m:sub>
                        </m:sSub>
                      </m:den>
                    </m:f>
                  </m:oMath>
                </a14:m>
                <a:r>
                  <a:rPr lang="en-US" sz="1800" dirty="0"/>
                  <a:t>  and  </a:t>
                </a:r>
                <a14:m>
                  <m:oMath xmlns:m="http://schemas.openxmlformats.org/officeDocument/2006/math">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𝑚</m:t>
                            </m:r>
                          </m:e>
                          <m:sub>
                            <m:r>
                              <a:rPr lang="en-US" sz="1800" i="1">
                                <a:latin typeface="Cambria Math" panose="02040503050406030204" pitchFamily="18" charset="0"/>
                              </a:rPr>
                              <m:t>01</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𝑚</m:t>
                            </m:r>
                          </m:e>
                          <m:sub>
                            <m:r>
                              <a:rPr lang="en-US" sz="1800" i="1">
                                <a:latin typeface="Cambria Math" panose="02040503050406030204" pitchFamily="18" charset="0"/>
                              </a:rPr>
                              <m:t>00</m:t>
                            </m:r>
                          </m:sub>
                        </m:sSub>
                      </m:den>
                    </m:f>
                  </m:oMath>
                </a14:m>
                <a:r>
                  <a:rPr lang="en-US" sz="1800" dirty="0"/>
                  <a:t> define the centroid of the image.</a:t>
                </a:r>
                <a:br>
                  <a:rPr lang="en-US" sz="1800" dirty="0"/>
                </a:br>
                <a:endParaRPr lang="en-US" sz="1800" dirty="0"/>
              </a:p>
              <a:p>
                <a:pPr lvl="1" algn="l" rtl="0"/>
                <a:r>
                  <a:rPr lang="en-US" sz="1800" dirty="0"/>
                  <a:t>higher order moments  describe the ”distribution of mass” of the image </a:t>
                </a:r>
              </a:p>
              <a:p>
                <a:pPr algn="l" rtl="0"/>
                <a:r>
                  <a:rPr lang="en-US" dirty="0"/>
                  <a:t>First six Hu moment values invariant to translation , rotation and scaling . </a:t>
                </a:r>
                <a:br>
                  <a:rPr lang="en-US" dirty="0"/>
                </a:br>
                <a:r>
                  <a:rPr lang="en-US" dirty="0"/>
                  <a:t>seventh one skew invariant which help distinguish mirror image.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6382" y="2361331"/>
                <a:ext cx="8501868" cy="3393717"/>
              </a:xfrm>
              <a:blipFill rotWithShape="0">
                <a:blip r:embed="rId3"/>
                <a:stretch>
                  <a:fillRect l="-573" t="-898" r="-358" b="-25494"/>
                </a:stretch>
              </a:blipFill>
            </p:spPr>
            <p:txBody>
              <a:bodyPr/>
              <a:lstStyle/>
              <a:p>
                <a:r>
                  <a:rPr lang="ar-EG">
                    <a:noFill/>
                  </a:rPr>
                  <a:t> </a:t>
                </a:r>
              </a:p>
            </p:txBody>
          </p:sp>
        </mc:Fallback>
      </mc:AlternateContent>
      <p:sp>
        <p:nvSpPr>
          <p:cNvPr id="6" name="Slide Number Placeholder 5"/>
          <p:cNvSpPr>
            <a:spLocks noGrp="1"/>
          </p:cNvSpPr>
          <p:nvPr>
            <p:ph type="sldNum" sz="quarter" idx="4"/>
          </p:nvPr>
        </p:nvSpPr>
        <p:spPr/>
        <p:txBody>
          <a:bodyPr/>
          <a:lstStyle/>
          <a:p>
            <a:fld id="{325B04DD-A8C9-4A3F-82F1-6F46E482E49F}" type="slidenum">
              <a:rPr lang="en-US" smtClean="0"/>
              <a:pPr/>
              <a:t>63</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0101528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557" y="1097045"/>
            <a:ext cx="6571060" cy="530223"/>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Hu-Moment</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en-US" dirty="0">
              <a:effectLst>
                <a:reflection blurRad="6350" stA="50000" endA="300" endPos="50000" dist="29997" dir="5400000" sy="-100000" algn="bl" rotWithShape="0"/>
              </a:effectLst>
            </a:endParaRPr>
          </a:p>
        </p:txBody>
      </p:sp>
      <p:sp>
        <p:nvSpPr>
          <p:cNvPr id="3" name="Content Placeholder 2"/>
          <p:cNvSpPr>
            <a:spLocks noGrp="1"/>
          </p:cNvSpPr>
          <p:nvPr>
            <p:ph idx="1"/>
          </p:nvPr>
        </p:nvSpPr>
        <p:spPr>
          <a:xfrm>
            <a:off x="327805" y="2371429"/>
            <a:ext cx="8630457" cy="4193811"/>
          </a:xfrm>
        </p:spPr>
        <p:txBody>
          <a:bodyPr>
            <a:normAutofit/>
          </a:bodyPr>
          <a:lstStyle/>
          <a:p>
            <a:pPr algn="l" rtl="0">
              <a:buFont typeface="Wingdings" panose="05000000000000000000" pitchFamily="2" charset="2"/>
              <a:buChar char="q"/>
            </a:pPr>
            <a:r>
              <a:rPr lang="en-US" b="1" dirty="0">
                <a:solidFill>
                  <a:schemeClr val="accent1">
                    <a:lumMod val="50000"/>
                  </a:schemeClr>
                </a:solidFill>
              </a:rPr>
              <a:t>Drawbacks of Hu-Moment : </a:t>
            </a:r>
            <a:br>
              <a:rPr lang="en-US" sz="1500" b="1" dirty="0">
                <a:solidFill>
                  <a:schemeClr val="accent1">
                    <a:lumMod val="50000"/>
                  </a:schemeClr>
                </a:solidFill>
              </a:rPr>
            </a:br>
            <a:endParaRPr lang="en-US" sz="1500" b="1" dirty="0">
              <a:solidFill>
                <a:schemeClr val="accent1">
                  <a:lumMod val="50000"/>
                </a:schemeClr>
              </a:solidFill>
            </a:endParaRPr>
          </a:p>
          <a:p>
            <a:pPr lvl="1" algn="l" rtl="0">
              <a:lnSpc>
                <a:spcPct val="150000"/>
              </a:lnSpc>
            </a:pPr>
            <a:r>
              <a:rPr lang="en-US" sz="2000" dirty="0"/>
              <a:t>Hu-Moments produce higher  error rate compared to other method </a:t>
            </a:r>
            <a:br>
              <a:rPr lang="en-US" sz="2000" dirty="0"/>
            </a:br>
            <a:r>
              <a:rPr lang="en-US" sz="2000" dirty="0"/>
              <a:t>(PCA or Vertical/Horizontal  projection ) .</a:t>
            </a:r>
          </a:p>
          <a:p>
            <a:pPr lvl="1" algn="l" rtl="0">
              <a:lnSpc>
                <a:spcPct val="150000"/>
              </a:lnSpc>
            </a:pPr>
            <a:r>
              <a:rPr lang="en-US" sz="2000" dirty="0"/>
              <a:t>any small local disturbance affects all moments.</a:t>
            </a:r>
          </a:p>
          <a:p>
            <a:pPr lvl="1" algn="l" rtl="0">
              <a:lnSpc>
                <a:spcPct val="150000"/>
              </a:lnSpc>
            </a:pPr>
            <a:r>
              <a:rPr lang="en-US" sz="2000" dirty="0"/>
              <a:t>Hu-Moments are invariant to translation , rotation and scaling ,  but are not invariant to change in illumination .</a:t>
            </a:r>
          </a:p>
          <a:p>
            <a:pPr marL="0" indent="0" algn="l" rtl="0">
              <a:buNone/>
            </a:pPr>
            <a:endParaRPr lang="en-US" sz="1500" b="1" dirty="0">
              <a:solidFill>
                <a:schemeClr val="accent1">
                  <a:lumMod val="75000"/>
                </a:schemeClr>
              </a:solidFill>
            </a:endParaRPr>
          </a:p>
        </p:txBody>
      </p:sp>
      <p:sp>
        <p:nvSpPr>
          <p:cNvPr id="6" name="Slide Number Placeholder 5"/>
          <p:cNvSpPr>
            <a:spLocks noGrp="1"/>
          </p:cNvSpPr>
          <p:nvPr>
            <p:ph type="sldNum" sz="quarter" idx="4"/>
          </p:nvPr>
        </p:nvSpPr>
        <p:spPr>
          <a:xfrm>
            <a:off x="7678617" y="352884"/>
            <a:ext cx="791308" cy="767687"/>
          </a:xfrm>
        </p:spPr>
        <p:txBody>
          <a:bodyPr/>
          <a:lstStyle/>
          <a:p>
            <a:fld id="{325B04DD-A8C9-4A3F-82F1-6F46E482E49F}" type="slidenum">
              <a:rPr lang="en-US" smtClean="0"/>
              <a:pPr/>
              <a:t>64</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4740769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450" y="1208974"/>
            <a:ext cx="6571060" cy="53022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Hu-Moment Example</a:t>
            </a:r>
            <a:endParaRPr lang="en-US" dirty="0">
              <a:effectLst>
                <a:reflection blurRad="6350" stA="50000" endA="300" endPos="50000" dist="29997" dir="5400000" sy="-100000" algn="bl" rotWithShape="0"/>
              </a:effectLst>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025" y="2658835"/>
            <a:ext cx="946598" cy="119275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9359" y="2658836"/>
            <a:ext cx="2348621" cy="131832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640" y="4432436"/>
            <a:ext cx="811368" cy="1120463"/>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49360" y="4387825"/>
            <a:ext cx="2322043" cy="1349152"/>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05275" y="4387823"/>
            <a:ext cx="3345922" cy="1629834"/>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05275" y="2658843"/>
            <a:ext cx="3345922" cy="1592593"/>
          </a:xfrm>
          <a:prstGeom prst="rect">
            <a:avLst/>
          </a:prstGeom>
        </p:spPr>
      </p:pic>
      <p:sp>
        <p:nvSpPr>
          <p:cNvPr id="5" name="Slide Number Placeholder 4"/>
          <p:cNvSpPr>
            <a:spLocks noGrp="1"/>
          </p:cNvSpPr>
          <p:nvPr>
            <p:ph type="sldNum" sz="quarter" idx="4"/>
          </p:nvPr>
        </p:nvSpPr>
        <p:spPr/>
        <p:txBody>
          <a:bodyPr/>
          <a:lstStyle/>
          <a:p>
            <a:fld id="{325B04DD-A8C9-4A3F-82F1-6F46E482E49F}" type="slidenum">
              <a:rPr lang="en-US" smtClean="0"/>
              <a:t>65</a:t>
            </a:fld>
            <a:endParaRPr lang="en-US"/>
          </a:p>
        </p:txBody>
      </p:sp>
      <p:sp>
        <p:nvSpPr>
          <p:cNvPr id="16"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7"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7246988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6121" y="1565402"/>
            <a:ext cx="5917679" cy="255498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Horizontal –Vertical Projection </a:t>
            </a:r>
            <a:endParaRPr lang="ar-EG" dirty="0"/>
          </a:p>
        </p:txBody>
      </p:sp>
      <p:sp>
        <p:nvSpPr>
          <p:cNvPr id="4" name="Slide Number Placeholder 3"/>
          <p:cNvSpPr>
            <a:spLocks noGrp="1"/>
          </p:cNvSpPr>
          <p:nvPr>
            <p:ph type="sldNum" sz="quarter" idx="4"/>
          </p:nvPr>
        </p:nvSpPr>
        <p:spPr/>
        <p:txBody>
          <a:bodyPr/>
          <a:lstStyle/>
          <a:p>
            <a:fld id="{325B04DD-A8C9-4A3F-82F1-6F46E482E49F}" type="slidenum">
              <a:rPr lang="en-US" smtClean="0"/>
              <a:t>66</a:t>
            </a:fld>
            <a:endParaRPr lang="en-US"/>
          </a:p>
        </p:txBody>
      </p:sp>
      <p:sp>
        <p:nvSpPr>
          <p:cNvPr id="5" name="Footer Placeholder 1"/>
          <p:cNvSpPr>
            <a:spLocks noGrp="1"/>
          </p:cNvSpPr>
          <p:nvPr>
            <p:ph type="ftr" sz="quarter" idx="11"/>
          </p:nvPr>
        </p:nvSpPr>
        <p:spPr>
          <a:xfrm>
            <a:off x="0" y="6629340"/>
            <a:ext cx="3859795" cy="228660"/>
          </a:xfrm>
        </p:spPr>
        <p:txBody>
          <a:bodyPr/>
          <a:lstStyle/>
          <a:p>
            <a:r>
              <a:rPr lang="en-US" dirty="0">
                <a:solidFill>
                  <a:srgbClr val="92D050"/>
                </a:solidFill>
              </a:rPr>
              <a:t>PSC Graduation Project 2016</a:t>
            </a:r>
          </a:p>
        </p:txBody>
      </p:sp>
      <p:sp>
        <p:nvSpPr>
          <p:cNvPr id="6"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2936704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Horizontal –Vertical Projection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07075" y="2226472"/>
            <a:ext cx="8465024" cy="3774281"/>
          </a:xfrm>
        </p:spPr>
        <p:txBody>
          <a:bodyPr/>
          <a:lstStyle/>
          <a:p>
            <a:endParaRPr lang="en-US" dirty="0"/>
          </a:p>
          <a:p>
            <a:r>
              <a:rPr lang="en-US" sz="1500" dirty="0"/>
              <a:t>The histogram of a one-dimensional array with a number of entries equal to the number of rows (or columns or both).</a:t>
            </a:r>
          </a:p>
          <a:p>
            <a:pPr marL="0" indent="0">
              <a:buNone/>
            </a:pPr>
            <a:endParaRPr lang="en-US" dirty="0"/>
          </a:p>
          <a:p>
            <a:pPr marL="0" indent="0">
              <a:buNone/>
            </a:pPr>
            <a:r>
              <a:rPr lang="en-US" sz="1500" dirty="0"/>
              <a:t>Vertical Projection = Sum of columns </a:t>
            </a:r>
          </a:p>
          <a:p>
            <a:pPr marL="0" indent="0">
              <a:buNone/>
            </a:pPr>
            <a:r>
              <a:rPr lang="en-US" sz="1500" dirty="0"/>
              <a:t>Horizontal Projection = Sum of Rows </a:t>
            </a:r>
            <a:endParaRPr lang="ar-EG" sz="1500" dirty="0"/>
          </a:p>
        </p:txBody>
      </p:sp>
      <p:sp>
        <p:nvSpPr>
          <p:cNvPr id="4" name="Slide Number Placeholder 3"/>
          <p:cNvSpPr>
            <a:spLocks noGrp="1"/>
          </p:cNvSpPr>
          <p:nvPr>
            <p:ph type="sldNum" sz="quarter" idx="4"/>
          </p:nvPr>
        </p:nvSpPr>
        <p:spPr/>
        <p:txBody>
          <a:bodyPr/>
          <a:lstStyle/>
          <a:p>
            <a:fld id="{325B04DD-A8C9-4A3F-82F1-6F46E482E49F}" type="slidenum">
              <a:rPr lang="en-US" smtClean="0"/>
              <a:t>67</a:t>
            </a:fld>
            <a:endParaRPr lang="en-US"/>
          </a:p>
        </p:txBody>
      </p:sp>
      <p:pic>
        <p:nvPicPr>
          <p:cNvPr id="5" name="Picture 4"/>
          <p:cNvPicPr>
            <a:picLocks noChangeAspect="1"/>
          </p:cNvPicPr>
          <p:nvPr/>
        </p:nvPicPr>
        <p:blipFill>
          <a:blip r:embed="rId2"/>
          <a:stretch>
            <a:fillRect/>
          </a:stretch>
        </p:blipFill>
        <p:spPr>
          <a:xfrm>
            <a:off x="4457706" y="2720172"/>
            <a:ext cx="4166411" cy="3280580"/>
          </a:xfrm>
          <a:prstGeom prst="rect">
            <a:avLst/>
          </a:prstGeom>
        </p:spPr>
      </p:pic>
      <p:pic>
        <p:nvPicPr>
          <p:cNvPr id="7" name="Picture 6"/>
          <p:cNvPicPr>
            <a:picLocks noChangeAspect="1"/>
          </p:cNvPicPr>
          <p:nvPr/>
        </p:nvPicPr>
        <p:blipFill>
          <a:blip r:embed="rId3"/>
          <a:stretch>
            <a:fillRect/>
          </a:stretch>
        </p:blipFill>
        <p:spPr>
          <a:xfrm>
            <a:off x="1029182" y="5002653"/>
            <a:ext cx="2950369" cy="664369"/>
          </a:xfrm>
          <a:prstGeom prst="rect">
            <a:avLst/>
          </a:prstGeom>
        </p:spPr>
      </p:pic>
      <p:sp>
        <p:nvSpPr>
          <p:cNvPr id="8"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7864787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108" y="898457"/>
            <a:ext cx="6571060" cy="530223"/>
          </a:xfrm>
        </p:spPr>
        <p:txBody>
          <a:bodyPr/>
          <a:lstStyle/>
          <a:p>
            <a:pPr algn="ctr"/>
            <a:r>
              <a:rPr lang="en-US" dirty="0">
                <a:effectLst>
                  <a:reflection blurRad="6350" stA="50000" endA="300" endPos="50000" dist="29997" dir="5400000" sy="-100000" algn="bl" rotWithShape="0"/>
                </a:effectLst>
              </a:rPr>
              <a:t>Horizontal –Vertical Projection </a:t>
            </a:r>
            <a:endParaRPr lang="ar-EG" dirty="0">
              <a:effectLst>
                <a:reflection blurRad="6350" stA="50000" endA="300" endPos="50000" dist="29997" dir="5400000" sy="-100000" algn="bl" rotWithShape="0"/>
              </a:effectLst>
            </a:endParaRPr>
          </a:p>
        </p:txBody>
      </p:sp>
      <p:sp>
        <p:nvSpPr>
          <p:cNvPr id="4" name="Slide Number Placeholder 3"/>
          <p:cNvSpPr>
            <a:spLocks noGrp="1"/>
          </p:cNvSpPr>
          <p:nvPr>
            <p:ph type="sldNum" sz="quarter" idx="4"/>
          </p:nvPr>
        </p:nvSpPr>
        <p:spPr/>
        <p:txBody>
          <a:bodyPr/>
          <a:lstStyle/>
          <a:p>
            <a:fld id="{325B04DD-A8C9-4A3F-82F1-6F46E482E49F}" type="slidenum">
              <a:rPr lang="en-US" smtClean="0"/>
              <a:t>68</a:t>
            </a:fld>
            <a:endParaRPr lang="en-US"/>
          </a:p>
        </p:txBody>
      </p:sp>
      <p:pic>
        <p:nvPicPr>
          <p:cNvPr id="5" name="Picture 4"/>
          <p:cNvPicPr>
            <a:picLocks noChangeAspect="1"/>
          </p:cNvPicPr>
          <p:nvPr/>
        </p:nvPicPr>
        <p:blipFill>
          <a:blip r:embed="rId2"/>
          <a:stretch>
            <a:fillRect/>
          </a:stretch>
        </p:blipFill>
        <p:spPr>
          <a:xfrm>
            <a:off x="1657477" y="4302153"/>
            <a:ext cx="4548674" cy="1993106"/>
          </a:xfrm>
          <a:prstGeom prst="rect">
            <a:avLst/>
          </a:prstGeom>
        </p:spPr>
      </p:pic>
      <p:pic>
        <p:nvPicPr>
          <p:cNvPr id="6" name="Picture 5"/>
          <p:cNvPicPr>
            <a:picLocks noChangeAspect="1"/>
          </p:cNvPicPr>
          <p:nvPr/>
        </p:nvPicPr>
        <p:blipFill>
          <a:blip r:embed="rId3"/>
          <a:stretch>
            <a:fillRect/>
          </a:stretch>
        </p:blipFill>
        <p:spPr>
          <a:xfrm>
            <a:off x="3767632" y="2372885"/>
            <a:ext cx="1366011" cy="1381619"/>
          </a:xfrm>
          <a:prstGeom prst="rect">
            <a:avLst/>
          </a:prstGeom>
        </p:spPr>
      </p:pic>
      <p:pic>
        <p:nvPicPr>
          <p:cNvPr id="7" name="Picture 6"/>
          <p:cNvPicPr>
            <a:picLocks noChangeAspect="1"/>
          </p:cNvPicPr>
          <p:nvPr/>
        </p:nvPicPr>
        <p:blipFill>
          <a:blip r:embed="rId4"/>
          <a:stretch>
            <a:fillRect/>
          </a:stretch>
        </p:blipFill>
        <p:spPr>
          <a:xfrm rot="16200000">
            <a:off x="5989120" y="3069401"/>
            <a:ext cx="3378994" cy="1985963"/>
          </a:xfrm>
          <a:prstGeom prst="rect">
            <a:avLst/>
          </a:prstGeom>
        </p:spPr>
      </p:pic>
      <p:pic>
        <p:nvPicPr>
          <p:cNvPr id="9" name="Picture 8"/>
          <p:cNvPicPr>
            <a:picLocks noChangeAspect="1"/>
          </p:cNvPicPr>
          <p:nvPr/>
        </p:nvPicPr>
        <p:blipFill>
          <a:blip r:embed="rId5"/>
          <a:stretch>
            <a:fillRect/>
          </a:stretch>
        </p:blipFill>
        <p:spPr>
          <a:xfrm rot="16200000">
            <a:off x="5506917" y="3900569"/>
            <a:ext cx="2650331" cy="292894"/>
          </a:xfrm>
          <a:prstGeom prst="rect">
            <a:avLst/>
          </a:prstGeom>
        </p:spPr>
      </p:pic>
      <p:pic>
        <p:nvPicPr>
          <p:cNvPr id="10" name="Picture 9"/>
          <p:cNvPicPr>
            <a:picLocks noChangeAspect="1"/>
          </p:cNvPicPr>
          <p:nvPr/>
        </p:nvPicPr>
        <p:blipFill>
          <a:blip r:embed="rId6"/>
          <a:stretch>
            <a:fillRect/>
          </a:stretch>
        </p:blipFill>
        <p:spPr>
          <a:xfrm>
            <a:off x="2706171" y="4335744"/>
            <a:ext cx="2343150" cy="328613"/>
          </a:xfrm>
          <a:prstGeom prst="rect">
            <a:avLst/>
          </a:prstGeom>
        </p:spPr>
      </p:pic>
      <p:sp>
        <p:nvSpPr>
          <p:cNvPr id="11"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2"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41185020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199" y="970023"/>
            <a:ext cx="7886700" cy="994172"/>
          </a:xfrm>
        </p:spPr>
        <p:txBody>
          <a:bodyPr/>
          <a:lstStyle/>
          <a:p>
            <a:r>
              <a:rPr lang="en-US" dirty="0"/>
              <a:t>Horizontal –Vertical Projection </a:t>
            </a:r>
            <a:endParaRPr lang="ar-EG" dirty="0"/>
          </a:p>
        </p:txBody>
      </p:sp>
      <p:pic>
        <p:nvPicPr>
          <p:cNvPr id="14" name="Picture 13"/>
          <p:cNvPicPr>
            <a:picLocks noChangeAspect="1"/>
          </p:cNvPicPr>
          <p:nvPr/>
        </p:nvPicPr>
        <p:blipFill>
          <a:blip r:embed="rId2"/>
          <a:stretch>
            <a:fillRect/>
          </a:stretch>
        </p:blipFill>
        <p:spPr>
          <a:xfrm>
            <a:off x="5794308" y="4203859"/>
            <a:ext cx="2848589" cy="1559159"/>
          </a:xfrm>
          <a:prstGeom prst="rect">
            <a:avLst/>
          </a:prstGeom>
        </p:spPr>
      </p:pic>
      <p:pic>
        <p:nvPicPr>
          <p:cNvPr id="15" name="Picture 14"/>
          <p:cNvPicPr>
            <a:picLocks noChangeAspect="1"/>
          </p:cNvPicPr>
          <p:nvPr/>
        </p:nvPicPr>
        <p:blipFill>
          <a:blip r:embed="rId3"/>
          <a:stretch>
            <a:fillRect/>
          </a:stretch>
        </p:blipFill>
        <p:spPr>
          <a:xfrm>
            <a:off x="5730437" y="2247922"/>
            <a:ext cx="2912460" cy="1741345"/>
          </a:xfrm>
          <a:prstGeom prst="rect">
            <a:avLst/>
          </a:prstGeom>
        </p:spPr>
      </p:pic>
      <p:pic>
        <p:nvPicPr>
          <p:cNvPr id="16" name="Picture 15"/>
          <p:cNvPicPr>
            <a:picLocks noChangeAspect="1"/>
          </p:cNvPicPr>
          <p:nvPr/>
        </p:nvPicPr>
        <p:blipFill>
          <a:blip r:embed="rId4"/>
          <a:stretch>
            <a:fillRect/>
          </a:stretch>
        </p:blipFill>
        <p:spPr>
          <a:xfrm>
            <a:off x="2745827" y="4120615"/>
            <a:ext cx="2974563" cy="1803524"/>
          </a:xfrm>
          <a:prstGeom prst="rect">
            <a:avLst/>
          </a:prstGeom>
        </p:spPr>
      </p:pic>
      <p:pic>
        <p:nvPicPr>
          <p:cNvPr id="17" name="Picture 16"/>
          <p:cNvPicPr>
            <a:picLocks noChangeAspect="1"/>
          </p:cNvPicPr>
          <p:nvPr/>
        </p:nvPicPr>
        <p:blipFill>
          <a:blip r:embed="rId5"/>
          <a:stretch>
            <a:fillRect/>
          </a:stretch>
        </p:blipFill>
        <p:spPr>
          <a:xfrm>
            <a:off x="2931108" y="2281163"/>
            <a:ext cx="2799329" cy="1674863"/>
          </a:xfrm>
          <a:prstGeom prst="rect">
            <a:avLst/>
          </a:prstGeom>
        </p:spPr>
      </p:pic>
      <p:pic>
        <p:nvPicPr>
          <p:cNvPr id="18" name="Picture 17"/>
          <p:cNvPicPr>
            <a:picLocks noChangeAspect="1"/>
          </p:cNvPicPr>
          <p:nvPr/>
        </p:nvPicPr>
        <p:blipFill>
          <a:blip r:embed="rId6"/>
          <a:stretch>
            <a:fillRect/>
          </a:stretch>
        </p:blipFill>
        <p:spPr>
          <a:xfrm>
            <a:off x="1411158" y="2526861"/>
            <a:ext cx="906377" cy="1370105"/>
          </a:xfrm>
          <a:prstGeom prst="rect">
            <a:avLst/>
          </a:prstGeom>
        </p:spPr>
      </p:pic>
      <p:pic>
        <p:nvPicPr>
          <p:cNvPr id="19" name="Picture 18"/>
          <p:cNvPicPr>
            <a:picLocks noChangeAspect="1"/>
          </p:cNvPicPr>
          <p:nvPr/>
        </p:nvPicPr>
        <p:blipFill>
          <a:blip r:embed="rId7"/>
          <a:stretch>
            <a:fillRect/>
          </a:stretch>
        </p:blipFill>
        <p:spPr>
          <a:xfrm>
            <a:off x="1411158" y="4459632"/>
            <a:ext cx="940148" cy="1303386"/>
          </a:xfrm>
          <a:prstGeom prst="rect">
            <a:avLst/>
          </a:prstGeom>
        </p:spPr>
      </p:pic>
      <p:sp>
        <p:nvSpPr>
          <p:cNvPr id="4" name="Slide Number Placeholder 3"/>
          <p:cNvSpPr>
            <a:spLocks noGrp="1"/>
          </p:cNvSpPr>
          <p:nvPr>
            <p:ph type="sldNum" sz="quarter" idx="4"/>
          </p:nvPr>
        </p:nvSpPr>
        <p:spPr/>
        <p:txBody>
          <a:bodyPr/>
          <a:lstStyle/>
          <a:p>
            <a:fld id="{325B04DD-A8C9-4A3F-82F1-6F46E482E49F}" type="slidenum">
              <a:rPr lang="en-US" smtClean="0"/>
              <a:t>69</a:t>
            </a:fld>
            <a:endParaRPr lang="en-US"/>
          </a:p>
        </p:txBody>
      </p:sp>
      <p:sp>
        <p:nvSpPr>
          <p:cNvPr id="11"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2"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1107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1281725"/>
            <a:ext cx="7886700" cy="402297"/>
          </a:xfrm>
        </p:spPr>
        <p:txBody>
          <a:bodyPr>
            <a:normAutofit fontScale="90000"/>
          </a:bodyPr>
          <a:lstStyle/>
          <a:p>
            <a:pPr algn="ctr" rtl="0"/>
            <a:r>
              <a:rPr lang="en-US" dirty="0">
                <a:effectLst>
                  <a:reflection blurRad="6350" stA="50000" endA="300" endPos="50000" dist="29997" dir="5400000" sy="-100000" algn="bl" rotWithShape="0"/>
                </a:effectLst>
                <a:latin typeface="Comic Sans MS" panose="030F0702030302020204" pitchFamily="66" charset="0"/>
              </a:rPr>
              <a:t>LPR Applications </a:t>
            </a:r>
            <a:br>
              <a:rPr lang="en-US" dirty="0">
                <a:effectLst>
                  <a:reflection blurRad="6350" stA="50000" endA="300" endPos="50000" dist="29997" dir="5400000" sy="-100000" algn="bl" rotWithShape="0"/>
                </a:effectLst>
                <a:latin typeface="Comic Sans MS" panose="030F0702030302020204" pitchFamily="66" charset="0"/>
              </a:rPr>
            </a:br>
            <a:r>
              <a:rPr lang="en-US" dirty="0">
                <a:effectLst>
                  <a:reflection blurRad="6350" stA="50000" endA="300" endPos="50000" dist="29997" dir="5400000" sy="-100000" algn="bl" rotWithShape="0"/>
                </a:effectLst>
                <a:latin typeface="Comic Sans MS" panose="030F0702030302020204" pitchFamily="66" charset="0"/>
              </a:rPr>
              <a:t>Cont.</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50951" y="1902326"/>
            <a:ext cx="8615966" cy="4643437"/>
          </a:xfrm>
        </p:spPr>
        <p:txBody>
          <a:bodyPr>
            <a:noAutofit/>
          </a:bodyPr>
          <a:lstStyle/>
          <a:p>
            <a:pPr algn="l" rtl="0"/>
            <a:r>
              <a:rPr lang="en-US" b="1" dirty="0">
                <a:solidFill>
                  <a:schemeClr val="accent1">
                    <a:lumMod val="50000"/>
                  </a:schemeClr>
                </a:solidFill>
              </a:rPr>
              <a:t>Tolling </a:t>
            </a:r>
            <a:br>
              <a:rPr lang="en-US" sz="2400" b="1" dirty="0"/>
            </a:br>
            <a:r>
              <a:rPr lang="en-US" dirty="0"/>
              <a:t>the car number is used to calculate the travel fee in a toll-road, or used to double-check the ticket.</a:t>
            </a:r>
            <a:br>
              <a:rPr lang="en-US" dirty="0"/>
            </a:br>
            <a:endParaRPr lang="en-US" dirty="0"/>
          </a:p>
          <a:p>
            <a:pPr algn="l" rtl="0"/>
            <a:r>
              <a:rPr lang="en-US" b="1" dirty="0">
                <a:solidFill>
                  <a:schemeClr val="accent1">
                    <a:lumMod val="50000"/>
                  </a:schemeClr>
                </a:solidFill>
              </a:rPr>
              <a:t>Stolen cars</a:t>
            </a:r>
            <a:br>
              <a:rPr lang="en-US" dirty="0">
                <a:solidFill>
                  <a:schemeClr val="accent1">
                    <a:lumMod val="75000"/>
                  </a:schemeClr>
                </a:solidFill>
              </a:rPr>
            </a:br>
            <a:r>
              <a:rPr lang="en-US" dirty="0"/>
              <a:t>a list of stolen cars or unpaid fines is used to alert</a:t>
            </a:r>
          </a:p>
          <a:p>
            <a:pPr algn="l" rtl="0"/>
            <a:r>
              <a:rPr lang="en-US" dirty="0"/>
              <a:t> on a passing 'hot' cars. </a:t>
            </a:r>
            <a:br>
              <a:rPr lang="en-US" dirty="0"/>
            </a:br>
            <a:br>
              <a:rPr lang="en-US" dirty="0"/>
            </a:br>
            <a:r>
              <a:rPr lang="en-US" dirty="0"/>
              <a:t>The 'black list' can be updated in real time and provide </a:t>
            </a:r>
            <a:br>
              <a:rPr lang="en-US" dirty="0"/>
            </a:br>
            <a:r>
              <a:rPr lang="en-US" dirty="0"/>
              <a:t>immediate alarm to the police force. </a:t>
            </a:r>
            <a:br>
              <a:rPr lang="en-US" dirty="0"/>
            </a:br>
            <a:br>
              <a:rPr lang="en-US" dirty="0"/>
            </a:br>
            <a:r>
              <a:rPr lang="en-US" dirty="0"/>
              <a:t>The LPR system is deployed on the roadside, and performs </a:t>
            </a:r>
            <a:br>
              <a:rPr lang="en-US" dirty="0"/>
            </a:br>
            <a:r>
              <a:rPr lang="en-US" dirty="0"/>
              <a:t>a real-time match between the passing cars and the list. </a:t>
            </a:r>
            <a:br>
              <a:rPr lang="en-US" dirty="0"/>
            </a:br>
            <a:r>
              <a:rPr lang="en-US" dirty="0"/>
              <a:t>When a match is found a siren or display is activated and the police officer is notified with the detected car and the reasons for stopping the car.</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9028" y="2752208"/>
            <a:ext cx="2739177" cy="1608374"/>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pPr/>
              <a:t>7</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2484200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classification</a:t>
            </a:r>
          </a:p>
        </p:txBody>
      </p:sp>
      <p:sp>
        <p:nvSpPr>
          <p:cNvPr id="3" name="Content Placeholder 2"/>
          <p:cNvSpPr>
            <a:spLocks noGrp="1"/>
          </p:cNvSpPr>
          <p:nvPr>
            <p:ph idx="1"/>
          </p:nvPr>
        </p:nvSpPr>
        <p:spPr/>
        <p:txBody>
          <a:bodyPr/>
          <a:lstStyle/>
          <a:p>
            <a:pPr algn="l" rtl="0"/>
            <a:r>
              <a:rPr lang="en-US" sz="2400" dirty="0">
                <a:solidFill>
                  <a:srgbClr val="92D050"/>
                </a:solidFill>
              </a:rPr>
              <a:t>classification</a:t>
            </a:r>
            <a:r>
              <a:rPr lang="en-US" dirty="0"/>
              <a:t> </a:t>
            </a:r>
            <a:r>
              <a:rPr lang="en-US" sz="2000" dirty="0"/>
              <a:t>is the process of giving an unlabeled sample a label based on its similarity to other labeled samples called training set.</a:t>
            </a:r>
          </a:p>
          <a:p>
            <a:pPr algn="l" rtl="0"/>
            <a:endParaRPr lang="en-US" sz="2000" dirty="0"/>
          </a:p>
        </p:txBody>
      </p:sp>
      <p:sp>
        <p:nvSpPr>
          <p:cNvPr id="4" name="Footer Placeholder 3"/>
          <p:cNvSpPr>
            <a:spLocks noGrp="1"/>
          </p:cNvSpPr>
          <p:nvPr>
            <p:ph type="ftr" sz="quarter" idx="11"/>
          </p:nvPr>
        </p:nvSpPr>
        <p:spPr/>
        <p:txBody>
          <a:bodyPr/>
          <a:lstStyle/>
          <a:p>
            <a:r>
              <a:rPr lang="en-US" sz="825">
                <a:solidFill>
                  <a:prstClr val="black"/>
                </a:solidFill>
              </a:rPr>
              <a:t>PSC Graduation Project 2016</a:t>
            </a:r>
            <a:endParaRPr lang="en-US" sz="825" dirty="0">
              <a:solidFill>
                <a:prstClr val="black"/>
              </a:solidFill>
            </a:endParaRPr>
          </a:p>
        </p:txBody>
      </p:sp>
      <p:sp>
        <p:nvSpPr>
          <p:cNvPr id="5" name="Slide Number Placeholder 4"/>
          <p:cNvSpPr>
            <a:spLocks noGrp="1"/>
          </p:cNvSpPr>
          <p:nvPr>
            <p:ph type="sldNum" sz="quarter" idx="4"/>
          </p:nvPr>
        </p:nvSpPr>
        <p:spPr/>
        <p:txBody>
          <a:bodyPr/>
          <a:lstStyle/>
          <a:p>
            <a:fld id="{325B04DD-A8C9-4A3F-82F1-6F46E482E49F}" type="slidenum">
              <a:rPr lang="en-US" smtClean="0"/>
              <a:t>70</a:t>
            </a:fld>
            <a:endParaRPr lang="en-US"/>
          </a:p>
        </p:txBody>
      </p:sp>
    </p:spTree>
    <p:extLst>
      <p:ext uri="{BB962C8B-B14F-4D97-AF65-F5344CB8AC3E}">
        <p14:creationId xmlns:p14="http://schemas.microsoft.com/office/powerpoint/2010/main" val="268087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324" y="679573"/>
            <a:ext cx="7886700" cy="994172"/>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K- Nearest Neighbor </a:t>
            </a:r>
            <a:endParaRPr lang="ar-EG" dirty="0"/>
          </a:p>
        </p:txBody>
      </p:sp>
      <p:sp>
        <p:nvSpPr>
          <p:cNvPr id="3" name="Slide Number Placeholder 2"/>
          <p:cNvSpPr>
            <a:spLocks noGrp="1"/>
          </p:cNvSpPr>
          <p:nvPr>
            <p:ph type="sldNum" sz="quarter" idx="4"/>
          </p:nvPr>
        </p:nvSpPr>
        <p:spPr/>
        <p:txBody>
          <a:bodyPr/>
          <a:lstStyle/>
          <a:p>
            <a:fld id="{325B04DD-A8C9-4A3F-82F1-6F46E482E49F}" type="slidenum">
              <a:rPr lang="en-US" smtClean="0"/>
              <a:t>71</a:t>
            </a:fld>
            <a:endParaRPr lang="en-US"/>
          </a:p>
        </p:txBody>
      </p:sp>
      <p:sp>
        <p:nvSpPr>
          <p:cNvPr id="6" name="TextBox 5"/>
          <p:cNvSpPr txBox="1"/>
          <p:nvPr/>
        </p:nvSpPr>
        <p:spPr>
          <a:xfrm>
            <a:off x="339246" y="2354717"/>
            <a:ext cx="8432855" cy="3531736"/>
          </a:xfrm>
          <a:prstGeom prst="rect">
            <a:avLst/>
          </a:prstGeom>
          <a:noFill/>
        </p:spPr>
        <p:txBody>
          <a:bodyPr wrap="square" rtlCol="1">
            <a:spAutoFit/>
          </a:bodyPr>
          <a:lstStyle/>
          <a:p>
            <a:r>
              <a:rPr lang="en-US" sz="1500" dirty="0"/>
              <a:t>K nearest neighbors is a simple algorithm that stores all available cases and classifies new cases based on a </a:t>
            </a:r>
            <a:r>
              <a:rPr lang="en-US" sz="1500" b="1" dirty="0"/>
              <a:t>similarity measures </a:t>
            </a:r>
            <a:r>
              <a:rPr lang="en-US" sz="1500" dirty="0"/>
              <a:t>.</a:t>
            </a:r>
          </a:p>
          <a:p>
            <a:endParaRPr lang="en-US" sz="1350" b="1" dirty="0"/>
          </a:p>
          <a:p>
            <a:pPr marL="257168" indent="-257168">
              <a:buFont typeface="Wingdings" panose="05000000000000000000" pitchFamily="2" charset="2"/>
              <a:buChar char="Ø"/>
            </a:pPr>
            <a:r>
              <a:rPr lang="en-US" sz="1500" b="1" dirty="0">
                <a:solidFill>
                  <a:schemeClr val="accent1">
                    <a:lumMod val="50000"/>
                  </a:schemeClr>
                </a:solidFill>
                <a:latin typeface="+mj-lt"/>
              </a:rPr>
              <a:t>KNN Algorithm :</a:t>
            </a:r>
          </a:p>
          <a:p>
            <a:endParaRPr lang="en-US" sz="1500" b="1" dirty="0">
              <a:latin typeface="+mj-lt"/>
            </a:endParaRPr>
          </a:p>
          <a:p>
            <a:pPr>
              <a:lnSpc>
                <a:spcPct val="150000"/>
              </a:lnSpc>
            </a:pPr>
            <a:r>
              <a:rPr lang="en-US" sz="1500" dirty="0">
                <a:latin typeface="+mj-lt"/>
              </a:rPr>
              <a:t>1- Determine the parameter k </a:t>
            </a:r>
            <a:r>
              <a:rPr lang="en-US" sz="1500" dirty="0">
                <a:latin typeface="+mj-lt"/>
                <a:sym typeface="Wingdings" panose="05000000000000000000" pitchFamily="2" charset="2"/>
              </a:rPr>
              <a:t> Number of nearest neighbors .</a:t>
            </a:r>
          </a:p>
          <a:p>
            <a:pPr>
              <a:lnSpc>
                <a:spcPct val="150000"/>
              </a:lnSpc>
            </a:pPr>
            <a:r>
              <a:rPr lang="en-US" sz="1500" dirty="0">
                <a:latin typeface="+mj-lt"/>
                <a:sym typeface="Wingdings" panose="05000000000000000000" pitchFamily="2" charset="2"/>
              </a:rPr>
              <a:t>2- Calculate the distance between new unlabeled sample and all samples in training set .</a:t>
            </a:r>
          </a:p>
          <a:p>
            <a:pPr>
              <a:lnSpc>
                <a:spcPct val="150000"/>
              </a:lnSpc>
            </a:pPr>
            <a:r>
              <a:rPr lang="en-US" sz="1500" dirty="0">
                <a:latin typeface="+mj-lt"/>
                <a:sym typeface="Wingdings" panose="05000000000000000000" pitchFamily="2" charset="2"/>
              </a:rPr>
              <a:t>3- Sort the distances and determine the kth nearest neighbors .</a:t>
            </a:r>
          </a:p>
          <a:p>
            <a:pPr>
              <a:lnSpc>
                <a:spcPct val="150000"/>
              </a:lnSpc>
            </a:pPr>
            <a:r>
              <a:rPr lang="en-US" sz="1500" dirty="0">
                <a:latin typeface="+mj-lt"/>
                <a:sym typeface="Wingdings" panose="05000000000000000000" pitchFamily="2" charset="2"/>
              </a:rPr>
              <a:t>4-Use simple majority of the category of nearest neighbors , and that’s the predicted value for the New sample .</a:t>
            </a:r>
            <a:endParaRPr lang="ar-EG" sz="1500" dirty="0">
              <a:latin typeface="+mj-lt"/>
            </a:endParaRPr>
          </a:p>
          <a:p>
            <a:endParaRPr lang="ar-EG" sz="1500" dirty="0">
              <a:latin typeface="+mj-lt"/>
            </a:endParaRPr>
          </a:p>
        </p:txBody>
      </p:sp>
      <p:sp>
        <p:nvSpPr>
          <p:cNvPr id="7"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921658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p:cNvSpPr/>
          <p:nvPr/>
        </p:nvSpPr>
        <p:spPr>
          <a:xfrm>
            <a:off x="3328165" y="3209035"/>
            <a:ext cx="1694213" cy="1877435"/>
          </a:xfrm>
          <a:prstGeom prst="ellipse">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ar-EG" sz="1350"/>
          </a:p>
        </p:txBody>
      </p:sp>
      <p:sp>
        <p:nvSpPr>
          <p:cNvPr id="2" name="Title 1"/>
          <p:cNvSpPr>
            <a:spLocks noGrp="1"/>
          </p:cNvSpPr>
          <p:nvPr>
            <p:ph type="title"/>
          </p:nvPr>
        </p:nvSpPr>
        <p:spPr>
          <a:xfrm>
            <a:off x="399220" y="818459"/>
            <a:ext cx="7886700" cy="994172"/>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K- Nearest Neighbor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Slide Number Placeholder 2"/>
          <p:cNvSpPr>
            <a:spLocks noGrp="1"/>
          </p:cNvSpPr>
          <p:nvPr>
            <p:ph type="sldNum" sz="quarter" idx="4"/>
          </p:nvPr>
        </p:nvSpPr>
        <p:spPr/>
        <p:txBody>
          <a:bodyPr/>
          <a:lstStyle/>
          <a:p>
            <a:fld id="{325B04DD-A8C9-4A3F-82F1-6F46E482E49F}" type="slidenum">
              <a:rPr lang="en-US" smtClean="0"/>
              <a:t>72</a:t>
            </a:fld>
            <a:endParaRPr lang="en-US"/>
          </a:p>
        </p:txBody>
      </p:sp>
      <p:cxnSp>
        <p:nvCxnSpPr>
          <p:cNvPr id="13" name="Straight Arrow Connector 12"/>
          <p:cNvCxnSpPr/>
          <p:nvPr/>
        </p:nvCxnSpPr>
        <p:spPr>
          <a:xfrm flipV="1">
            <a:off x="2158927" y="5774344"/>
            <a:ext cx="5117453" cy="20471"/>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2158922" y="3266566"/>
            <a:ext cx="20472" cy="2507777"/>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5-Point Star 14"/>
          <p:cNvSpPr/>
          <p:nvPr/>
        </p:nvSpPr>
        <p:spPr>
          <a:xfrm>
            <a:off x="3008313" y="3546015"/>
            <a:ext cx="245660" cy="245660"/>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rgbClr val="FFFF00"/>
              </a:solidFill>
            </a:endParaRPr>
          </a:p>
        </p:txBody>
      </p:sp>
      <p:sp>
        <p:nvSpPr>
          <p:cNvPr id="16" name="5-Point Star 15"/>
          <p:cNvSpPr/>
          <p:nvPr/>
        </p:nvSpPr>
        <p:spPr>
          <a:xfrm>
            <a:off x="2829510" y="4127617"/>
            <a:ext cx="184245" cy="276368"/>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rgbClr val="FFFF00"/>
              </a:solidFill>
            </a:endParaRPr>
          </a:p>
        </p:txBody>
      </p:sp>
      <p:sp>
        <p:nvSpPr>
          <p:cNvPr id="17" name="5-Point Star 16"/>
          <p:cNvSpPr/>
          <p:nvPr/>
        </p:nvSpPr>
        <p:spPr>
          <a:xfrm>
            <a:off x="2853073" y="3807029"/>
            <a:ext cx="245660" cy="245660"/>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rgbClr val="FFFF00"/>
              </a:solidFill>
            </a:endParaRPr>
          </a:p>
        </p:txBody>
      </p:sp>
      <p:sp>
        <p:nvSpPr>
          <p:cNvPr id="18" name="5-Point Star 17"/>
          <p:cNvSpPr/>
          <p:nvPr/>
        </p:nvSpPr>
        <p:spPr>
          <a:xfrm>
            <a:off x="3039022" y="4044041"/>
            <a:ext cx="184245" cy="276368"/>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rgbClr val="FFFF00"/>
              </a:solidFill>
            </a:endParaRPr>
          </a:p>
        </p:txBody>
      </p:sp>
      <p:sp>
        <p:nvSpPr>
          <p:cNvPr id="19" name="5-Point Star 18"/>
          <p:cNvSpPr/>
          <p:nvPr/>
        </p:nvSpPr>
        <p:spPr>
          <a:xfrm>
            <a:off x="2844543" y="3355800"/>
            <a:ext cx="245660" cy="245660"/>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rgbClr val="FFFF00"/>
              </a:solidFill>
            </a:endParaRPr>
          </a:p>
        </p:txBody>
      </p:sp>
      <p:sp>
        <p:nvSpPr>
          <p:cNvPr id="20" name="5-Point Star 19"/>
          <p:cNvSpPr/>
          <p:nvPr/>
        </p:nvSpPr>
        <p:spPr>
          <a:xfrm>
            <a:off x="3130805" y="3776321"/>
            <a:ext cx="184245" cy="276368"/>
          </a:xfrm>
          <a:prstGeom prst="star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rgbClr val="FFFF00"/>
              </a:solidFill>
            </a:endParaRPr>
          </a:p>
        </p:txBody>
      </p:sp>
      <p:sp>
        <p:nvSpPr>
          <p:cNvPr id="21" name="Diamond 20"/>
          <p:cNvSpPr/>
          <p:nvPr/>
        </p:nvSpPr>
        <p:spPr>
          <a:xfrm>
            <a:off x="4402421" y="3135986"/>
            <a:ext cx="153537" cy="272103"/>
          </a:xfrm>
          <a:prstGeom prst="diamond">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22" name="Diamond 21"/>
          <p:cNvSpPr/>
          <p:nvPr/>
        </p:nvSpPr>
        <p:spPr>
          <a:xfrm>
            <a:off x="4913296" y="2865411"/>
            <a:ext cx="153537" cy="272103"/>
          </a:xfrm>
          <a:prstGeom prst="diamond">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23" name="Diamond 22"/>
          <p:cNvSpPr/>
          <p:nvPr/>
        </p:nvSpPr>
        <p:spPr>
          <a:xfrm>
            <a:off x="4803344" y="3110915"/>
            <a:ext cx="153537" cy="272103"/>
          </a:xfrm>
          <a:prstGeom prst="diamond">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24" name="Diamond 23"/>
          <p:cNvSpPr/>
          <p:nvPr/>
        </p:nvSpPr>
        <p:spPr>
          <a:xfrm>
            <a:off x="4945607" y="3317473"/>
            <a:ext cx="153537" cy="272103"/>
          </a:xfrm>
          <a:prstGeom prst="diamond">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25" name="Diamond 24"/>
          <p:cNvSpPr/>
          <p:nvPr/>
        </p:nvSpPr>
        <p:spPr>
          <a:xfrm>
            <a:off x="5069699" y="3000392"/>
            <a:ext cx="153537" cy="272103"/>
          </a:xfrm>
          <a:prstGeom prst="diamond">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26" name="Diamond 25"/>
          <p:cNvSpPr/>
          <p:nvPr/>
        </p:nvSpPr>
        <p:spPr>
          <a:xfrm>
            <a:off x="4577639" y="3549371"/>
            <a:ext cx="153537" cy="272103"/>
          </a:xfrm>
          <a:prstGeom prst="diamond">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27" name="Diamond 26"/>
          <p:cNvSpPr/>
          <p:nvPr/>
        </p:nvSpPr>
        <p:spPr>
          <a:xfrm>
            <a:off x="4612849" y="2909495"/>
            <a:ext cx="153537" cy="272103"/>
          </a:xfrm>
          <a:prstGeom prst="diamond">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28" name="Isosceles Triangle 27"/>
          <p:cNvSpPr/>
          <p:nvPr/>
        </p:nvSpPr>
        <p:spPr>
          <a:xfrm>
            <a:off x="5474481" y="3989636"/>
            <a:ext cx="184244" cy="218791"/>
          </a:xfrm>
          <a:prstGeom prst="triangle">
            <a:avLst/>
          </a:prstGeom>
          <a:solidFill>
            <a:srgbClr val="E515CC"/>
          </a:solidFill>
          <a:ln>
            <a:solidFill>
              <a:srgbClr val="CF0F8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29" name="Isosceles Triangle 28"/>
          <p:cNvSpPr/>
          <p:nvPr/>
        </p:nvSpPr>
        <p:spPr>
          <a:xfrm>
            <a:off x="5269764" y="3858702"/>
            <a:ext cx="184244" cy="218791"/>
          </a:xfrm>
          <a:prstGeom prst="triangle">
            <a:avLst/>
          </a:prstGeom>
          <a:solidFill>
            <a:srgbClr val="E515CC"/>
          </a:solidFill>
          <a:ln>
            <a:solidFill>
              <a:srgbClr val="CF0F8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0" name="Isosceles Triangle 29"/>
          <p:cNvSpPr/>
          <p:nvPr/>
        </p:nvSpPr>
        <p:spPr>
          <a:xfrm>
            <a:off x="5191289" y="4228044"/>
            <a:ext cx="184244" cy="218791"/>
          </a:xfrm>
          <a:prstGeom prst="triangle">
            <a:avLst/>
          </a:prstGeom>
          <a:solidFill>
            <a:srgbClr val="E515CC"/>
          </a:solidFill>
          <a:ln>
            <a:solidFill>
              <a:srgbClr val="CF0F8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1" name="Isosceles Triangle 30"/>
          <p:cNvSpPr/>
          <p:nvPr/>
        </p:nvSpPr>
        <p:spPr>
          <a:xfrm>
            <a:off x="5428191" y="4325712"/>
            <a:ext cx="184244" cy="218791"/>
          </a:xfrm>
          <a:prstGeom prst="triangle">
            <a:avLst/>
          </a:prstGeom>
          <a:solidFill>
            <a:srgbClr val="E515CC"/>
          </a:solidFill>
          <a:ln>
            <a:solidFill>
              <a:srgbClr val="CF0F8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2" name="Isosceles Triangle 31"/>
          <p:cNvSpPr/>
          <p:nvPr/>
        </p:nvSpPr>
        <p:spPr>
          <a:xfrm>
            <a:off x="5656791" y="4223993"/>
            <a:ext cx="184244" cy="218791"/>
          </a:xfrm>
          <a:prstGeom prst="triangle">
            <a:avLst/>
          </a:prstGeom>
          <a:solidFill>
            <a:srgbClr val="E515CC"/>
          </a:solidFill>
          <a:ln>
            <a:solidFill>
              <a:srgbClr val="CF0F8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3" name="Isosceles Triangle 32"/>
          <p:cNvSpPr/>
          <p:nvPr/>
        </p:nvSpPr>
        <p:spPr>
          <a:xfrm>
            <a:off x="5667027" y="4544502"/>
            <a:ext cx="184244" cy="218791"/>
          </a:xfrm>
          <a:prstGeom prst="triangle">
            <a:avLst/>
          </a:prstGeom>
          <a:solidFill>
            <a:srgbClr val="E515CC"/>
          </a:solidFill>
          <a:ln>
            <a:solidFill>
              <a:srgbClr val="CF0F8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4" name="Isosceles Triangle 33"/>
          <p:cNvSpPr/>
          <p:nvPr/>
        </p:nvSpPr>
        <p:spPr>
          <a:xfrm>
            <a:off x="5243947" y="4585658"/>
            <a:ext cx="184244" cy="218791"/>
          </a:xfrm>
          <a:prstGeom prst="triangle">
            <a:avLst/>
          </a:prstGeom>
          <a:solidFill>
            <a:srgbClr val="E515CC"/>
          </a:solidFill>
          <a:ln>
            <a:solidFill>
              <a:srgbClr val="CF0F8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5" name="Rectangle 34"/>
          <p:cNvSpPr/>
          <p:nvPr/>
        </p:nvSpPr>
        <p:spPr>
          <a:xfrm>
            <a:off x="4042424" y="4705505"/>
            <a:ext cx="174009" cy="1602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6" name="Rectangle 35"/>
          <p:cNvSpPr/>
          <p:nvPr/>
        </p:nvSpPr>
        <p:spPr>
          <a:xfrm>
            <a:off x="4349753" y="5103879"/>
            <a:ext cx="174009" cy="1602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7" name="Rectangle 36"/>
          <p:cNvSpPr/>
          <p:nvPr/>
        </p:nvSpPr>
        <p:spPr>
          <a:xfrm>
            <a:off x="4666637" y="4949748"/>
            <a:ext cx="174009" cy="1602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8" name="Rectangle 37"/>
          <p:cNvSpPr/>
          <p:nvPr/>
        </p:nvSpPr>
        <p:spPr>
          <a:xfrm>
            <a:off x="3918460" y="5131689"/>
            <a:ext cx="174009" cy="1602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39" name="Rectangle 38"/>
          <p:cNvSpPr/>
          <p:nvPr/>
        </p:nvSpPr>
        <p:spPr>
          <a:xfrm>
            <a:off x="4597973" y="5216066"/>
            <a:ext cx="174009" cy="1602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40" name="Rectangle 39"/>
          <p:cNvSpPr/>
          <p:nvPr/>
        </p:nvSpPr>
        <p:spPr>
          <a:xfrm>
            <a:off x="4451258" y="5546447"/>
            <a:ext cx="174009" cy="1602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41" name="Rectangle 40"/>
          <p:cNvSpPr/>
          <p:nvPr/>
        </p:nvSpPr>
        <p:spPr>
          <a:xfrm>
            <a:off x="4175744" y="5324604"/>
            <a:ext cx="174009" cy="16025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42" name="Oval 41"/>
          <p:cNvSpPr/>
          <p:nvPr/>
        </p:nvSpPr>
        <p:spPr>
          <a:xfrm>
            <a:off x="4116526" y="3929708"/>
            <a:ext cx="93402" cy="904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p>
        </p:txBody>
      </p:sp>
      <p:sp>
        <p:nvSpPr>
          <p:cNvPr id="43" name="TextBox 42"/>
          <p:cNvSpPr txBox="1"/>
          <p:nvPr/>
        </p:nvSpPr>
        <p:spPr>
          <a:xfrm>
            <a:off x="3759553" y="4020201"/>
            <a:ext cx="887961" cy="715581"/>
          </a:xfrm>
          <a:prstGeom prst="rect">
            <a:avLst/>
          </a:prstGeom>
          <a:noFill/>
        </p:spPr>
        <p:txBody>
          <a:bodyPr wrap="square" rtlCol="1">
            <a:spAutoFit/>
          </a:bodyPr>
          <a:lstStyle/>
          <a:p>
            <a:pPr algn="ctr"/>
            <a:r>
              <a:rPr lang="en-US" sz="1350" b="1" dirty="0"/>
              <a:t>New Sample X</a:t>
            </a:r>
            <a:endParaRPr lang="ar-EG" sz="1350" b="1" dirty="0"/>
          </a:p>
        </p:txBody>
      </p:sp>
      <p:sp>
        <p:nvSpPr>
          <p:cNvPr id="47" name="Action Button: Help 46">
            <a:hlinkClick r:id="" action="ppaction://noaction" highlightClick="1"/>
          </p:cNvPr>
          <p:cNvSpPr/>
          <p:nvPr/>
        </p:nvSpPr>
        <p:spPr>
          <a:xfrm>
            <a:off x="4035495" y="3755421"/>
            <a:ext cx="307075" cy="288620"/>
          </a:xfrm>
          <a:prstGeom prst="actionButtonHelp">
            <a:avLst/>
          </a:prstGeom>
        </p:spPr>
        <p:style>
          <a:lnRef idx="2">
            <a:schemeClr val="dk1"/>
          </a:lnRef>
          <a:fillRef idx="1">
            <a:schemeClr val="lt1"/>
          </a:fillRef>
          <a:effectRef idx="0">
            <a:schemeClr val="dk1"/>
          </a:effectRef>
          <a:fontRef idx="minor">
            <a:schemeClr val="dk1"/>
          </a:fontRef>
        </p:style>
        <p:txBody>
          <a:bodyPr rtlCol="1" anchor="ctr"/>
          <a:lstStyle/>
          <a:p>
            <a:pPr algn="ctr"/>
            <a:endParaRPr lang="ar-EG" sz="1350"/>
          </a:p>
        </p:txBody>
      </p:sp>
      <p:sp>
        <p:nvSpPr>
          <p:cNvPr id="50" name="TextBox 49"/>
          <p:cNvSpPr txBox="1"/>
          <p:nvPr/>
        </p:nvSpPr>
        <p:spPr>
          <a:xfrm>
            <a:off x="3888222" y="3232513"/>
            <a:ext cx="602552" cy="300082"/>
          </a:xfrm>
          <a:prstGeom prst="rect">
            <a:avLst/>
          </a:prstGeom>
          <a:noFill/>
        </p:spPr>
        <p:txBody>
          <a:bodyPr wrap="square" rtlCol="1">
            <a:spAutoFit/>
          </a:bodyPr>
          <a:lstStyle/>
          <a:p>
            <a:r>
              <a:rPr lang="en-US" sz="1350" dirty="0"/>
              <a:t>K=3</a:t>
            </a:r>
            <a:endParaRPr lang="ar-EG" sz="1350" dirty="0"/>
          </a:p>
        </p:txBody>
      </p:sp>
      <p:sp>
        <p:nvSpPr>
          <p:cNvPr id="51" name="TextBox 50"/>
          <p:cNvSpPr txBox="1"/>
          <p:nvPr/>
        </p:nvSpPr>
        <p:spPr>
          <a:xfrm>
            <a:off x="472641" y="2517077"/>
            <a:ext cx="2608655" cy="415498"/>
          </a:xfrm>
          <a:prstGeom prst="rect">
            <a:avLst/>
          </a:prstGeom>
          <a:noFill/>
        </p:spPr>
        <p:txBody>
          <a:bodyPr wrap="square" rtlCol="1">
            <a:spAutoFit/>
          </a:bodyPr>
          <a:lstStyle/>
          <a:p>
            <a:pPr marL="342892" indent="-342892">
              <a:buFont typeface="Wingdings" panose="05000000000000000000" pitchFamily="2" charset="2"/>
              <a:buChar char="Ø"/>
            </a:pPr>
            <a:r>
              <a:rPr lang="en-US" sz="2100" b="1" dirty="0">
                <a:solidFill>
                  <a:schemeClr val="accent1">
                    <a:lumMod val="50000"/>
                  </a:schemeClr>
                </a:solidFill>
              </a:rPr>
              <a:t>Example :-</a:t>
            </a:r>
            <a:endParaRPr lang="ar-EG" sz="2100" b="1" dirty="0">
              <a:solidFill>
                <a:schemeClr val="accent1">
                  <a:lumMod val="50000"/>
                </a:schemeClr>
              </a:solidFill>
            </a:endParaRPr>
          </a:p>
        </p:txBody>
      </p:sp>
      <p:sp>
        <p:nvSpPr>
          <p:cNvPr id="44"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4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98185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100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894" y="886525"/>
            <a:ext cx="6571060" cy="53022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Similarity Measures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14" name="Content Placeholder 2"/>
          <p:cNvSpPr>
            <a:spLocks noGrp="1"/>
          </p:cNvSpPr>
          <p:nvPr>
            <p:ph idx="1"/>
          </p:nvPr>
        </p:nvSpPr>
        <p:spPr>
          <a:xfrm>
            <a:off x="502689" y="2611485"/>
            <a:ext cx="6425293" cy="716173"/>
          </a:xfrm>
        </p:spPr>
        <p:txBody>
          <a:bodyPr/>
          <a:lstStyle/>
          <a:p>
            <a:r>
              <a:rPr lang="en-US" b="1" dirty="0">
                <a:solidFill>
                  <a:schemeClr val="accent1">
                    <a:lumMod val="50000"/>
                  </a:schemeClr>
                </a:solidFill>
              </a:rPr>
              <a:t>“ How to say if a character is somehow similar to a character more that it is to another one ?! ”</a:t>
            </a:r>
          </a:p>
          <a:p>
            <a:endParaRPr lang="en-US" dirty="0"/>
          </a:p>
          <a:p>
            <a:endParaRPr lang="ar-EG" dirty="0"/>
          </a:p>
        </p:txBody>
      </p:sp>
      <p:sp>
        <p:nvSpPr>
          <p:cNvPr id="3" name="Slide Number Placeholder 2"/>
          <p:cNvSpPr>
            <a:spLocks noGrp="1"/>
          </p:cNvSpPr>
          <p:nvPr>
            <p:ph type="sldNum" sz="quarter" idx="4"/>
          </p:nvPr>
        </p:nvSpPr>
        <p:spPr/>
        <p:txBody>
          <a:bodyPr/>
          <a:lstStyle/>
          <a:p>
            <a:fld id="{325B04DD-A8C9-4A3F-82F1-6F46E482E49F}" type="slidenum">
              <a:rPr lang="en-US" smtClean="0"/>
              <a:t>73</a:t>
            </a:fld>
            <a:endParaRPr lang="en-US"/>
          </a:p>
        </p:txBody>
      </p:sp>
      <p:sp>
        <p:nvSpPr>
          <p:cNvPr id="15" name="TextBox 14"/>
          <p:cNvSpPr txBox="1"/>
          <p:nvPr/>
        </p:nvSpPr>
        <p:spPr>
          <a:xfrm>
            <a:off x="628651" y="3474487"/>
            <a:ext cx="6173366" cy="300082"/>
          </a:xfrm>
          <a:prstGeom prst="rect">
            <a:avLst/>
          </a:prstGeom>
          <a:noFill/>
        </p:spPr>
        <p:txBody>
          <a:bodyPr wrap="square" rtlCol="1">
            <a:spAutoFit/>
          </a:bodyPr>
          <a:lstStyle/>
          <a:p>
            <a:endParaRPr lang="ar-EG" sz="1350" dirty="0"/>
          </a:p>
        </p:txBody>
      </p:sp>
      <p:sp>
        <p:nvSpPr>
          <p:cNvPr id="16" name="TextBox 15"/>
          <p:cNvSpPr txBox="1"/>
          <p:nvPr/>
        </p:nvSpPr>
        <p:spPr>
          <a:xfrm>
            <a:off x="796605" y="3232113"/>
            <a:ext cx="3612113" cy="784830"/>
          </a:xfrm>
          <a:prstGeom prst="rect">
            <a:avLst/>
          </a:prstGeom>
          <a:noFill/>
        </p:spPr>
        <p:txBody>
          <a:bodyPr wrap="square" rtlCol="1">
            <a:spAutoFit/>
          </a:bodyPr>
          <a:lstStyle/>
          <a:p>
            <a:r>
              <a:rPr lang="en-US" sz="1500" dirty="0"/>
              <a:t>The measure reflects the degree of closeness or Separation of the target objects.</a:t>
            </a:r>
            <a:endParaRPr lang="ar-EG" sz="1500" dirty="0"/>
          </a:p>
        </p:txBody>
      </p:sp>
      <p:pic>
        <p:nvPicPr>
          <p:cNvPr id="17" name="Picture 2" descr="http://kingofwallpapers.com/orange/orange-00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7156" y="4431572"/>
            <a:ext cx="1716514" cy="165195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http://www.greencul.com/wp-content/uploads/2013/09/%D8%A7%D9%84%D9%8A%D9%82%D8%B7%D9%8A%D9%86-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562" y="4450146"/>
            <a:ext cx="1628775" cy="157877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1868" y="4435171"/>
            <a:ext cx="2387757" cy="1543307"/>
          </a:xfrm>
          <a:prstGeom prst="rect">
            <a:avLst/>
          </a:prstGeom>
        </p:spPr>
      </p:pic>
      <p:sp>
        <p:nvSpPr>
          <p:cNvPr id="11"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2"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0306709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955" y="792539"/>
            <a:ext cx="6571060" cy="53022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Euclidean Similarity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Slide Number Placeholder 2"/>
          <p:cNvSpPr>
            <a:spLocks noGrp="1"/>
          </p:cNvSpPr>
          <p:nvPr>
            <p:ph type="sldNum" sz="quarter" idx="4"/>
          </p:nvPr>
        </p:nvSpPr>
        <p:spPr/>
        <p:txBody>
          <a:bodyPr/>
          <a:lstStyle/>
          <a:p>
            <a:fld id="{325B04DD-A8C9-4A3F-82F1-6F46E482E49F}" type="slidenum">
              <a:rPr lang="en-US" smtClean="0"/>
              <a:t>74</a:t>
            </a:fld>
            <a:endParaRPr lang="en-US"/>
          </a:p>
        </p:txBody>
      </p:sp>
      <p:sp>
        <p:nvSpPr>
          <p:cNvPr id="6" name="TextBox 5"/>
          <p:cNvSpPr txBox="1"/>
          <p:nvPr/>
        </p:nvSpPr>
        <p:spPr>
          <a:xfrm>
            <a:off x="317348" y="2593501"/>
            <a:ext cx="8393339" cy="2839239"/>
          </a:xfrm>
          <a:prstGeom prst="rect">
            <a:avLst/>
          </a:prstGeom>
          <a:noFill/>
        </p:spPr>
        <p:txBody>
          <a:bodyPr wrap="square" rtlCol="1">
            <a:spAutoFit/>
          </a:bodyPr>
          <a:lstStyle/>
          <a:p>
            <a:r>
              <a:rPr lang="en-US" dirty="0"/>
              <a:t>Euclidean distance has nothing to do with machine learning specifically. </a:t>
            </a:r>
          </a:p>
          <a:p>
            <a:r>
              <a:rPr lang="en-US" dirty="0"/>
              <a:t>It is only one of the many available options to measure the distance between two vectors / data objects .</a:t>
            </a:r>
            <a:br>
              <a:rPr lang="en-US" dirty="0"/>
            </a:br>
            <a:endParaRPr lang="en-US" dirty="0"/>
          </a:p>
          <a:p>
            <a:pPr marL="257168" indent="-257168">
              <a:buFont typeface="Wingdings" panose="05000000000000000000" pitchFamily="2" charset="2"/>
              <a:buChar char="Ø"/>
            </a:pPr>
            <a:r>
              <a:rPr lang="en-US" sz="1500" b="1" dirty="0">
                <a:solidFill>
                  <a:schemeClr val="accent1">
                    <a:lumMod val="50000"/>
                  </a:schemeClr>
                </a:solidFill>
              </a:rPr>
              <a:t>Mathematical Theory:</a:t>
            </a:r>
          </a:p>
          <a:p>
            <a:endParaRPr lang="en-US" sz="1500" b="1" dirty="0"/>
          </a:p>
          <a:p>
            <a:r>
              <a:rPr lang="en-US" dirty="0"/>
              <a:t>The Euclidean distance between point’s p and q is the length of the line </a:t>
            </a:r>
          </a:p>
          <a:p>
            <a:r>
              <a:rPr lang="en-US" dirty="0"/>
              <a:t>segment connecting them. </a:t>
            </a:r>
            <a:endParaRPr lang="ar-EG" dirty="0"/>
          </a:p>
          <a:p>
            <a:endParaRPr lang="en-US" sz="1350" dirty="0"/>
          </a:p>
          <a:p>
            <a:endParaRPr lang="ar-EG" sz="1350" dirty="0"/>
          </a:p>
          <a:p>
            <a:endParaRPr lang="ar-EG" sz="1350"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621248" y="4978659"/>
            <a:ext cx="4488929" cy="1247576"/>
          </a:xfrm>
          <a:prstGeom prst="rect">
            <a:avLst/>
          </a:prstGeom>
          <a:noFill/>
          <a:ln>
            <a:noFill/>
          </a:ln>
        </p:spPr>
      </p:pic>
      <p:sp>
        <p:nvSpPr>
          <p:cNvPr id="9"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1571298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556" y="1055222"/>
            <a:ext cx="6571060" cy="53022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Euclidean Similarity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4" name="Slide Number Placeholder 3"/>
          <p:cNvSpPr>
            <a:spLocks noGrp="1"/>
          </p:cNvSpPr>
          <p:nvPr>
            <p:ph type="sldNum" sz="quarter" idx="4"/>
          </p:nvPr>
        </p:nvSpPr>
        <p:spPr/>
        <p:txBody>
          <a:bodyPr/>
          <a:lstStyle/>
          <a:p>
            <a:fld id="{325B04DD-A8C9-4A3F-82F1-6F46E482E49F}" type="slidenum">
              <a:rPr lang="en-US" smtClean="0"/>
              <a:t>75</a:t>
            </a:fld>
            <a:endParaRPr lang="en-US"/>
          </a:p>
        </p:txBody>
      </p:sp>
      <p:pic>
        <p:nvPicPr>
          <p:cNvPr id="8" name="Picture 7"/>
          <p:cNvPicPr>
            <a:picLocks noChangeAspect="1"/>
          </p:cNvPicPr>
          <p:nvPr/>
        </p:nvPicPr>
        <p:blipFill>
          <a:blip r:embed="rId2"/>
          <a:stretch>
            <a:fillRect/>
          </a:stretch>
        </p:blipFill>
        <p:spPr>
          <a:xfrm>
            <a:off x="4902750" y="3961067"/>
            <a:ext cx="4241252" cy="2039686"/>
          </a:xfrm>
          <a:prstGeom prst="rect">
            <a:avLst/>
          </a:prstGeom>
        </p:spPr>
      </p:pic>
      <p:sp>
        <p:nvSpPr>
          <p:cNvPr id="3" name="TextBox 2"/>
          <p:cNvSpPr txBox="1"/>
          <p:nvPr/>
        </p:nvSpPr>
        <p:spPr>
          <a:xfrm>
            <a:off x="475114" y="2639597"/>
            <a:ext cx="8235572" cy="1477328"/>
          </a:xfrm>
          <a:prstGeom prst="rect">
            <a:avLst/>
          </a:prstGeom>
          <a:noFill/>
        </p:spPr>
        <p:txBody>
          <a:bodyPr wrap="square" rtlCol="1">
            <a:spAutoFit/>
          </a:bodyPr>
          <a:lstStyle/>
          <a:p>
            <a:pPr marL="257168" indent="-257168">
              <a:lnSpc>
                <a:spcPct val="150000"/>
              </a:lnSpc>
              <a:buFont typeface="Wingdings" panose="05000000000000000000" pitchFamily="2" charset="2"/>
              <a:buChar char="Ø"/>
            </a:pPr>
            <a:r>
              <a:rPr lang="en-US" sz="1500" b="1" dirty="0">
                <a:solidFill>
                  <a:schemeClr val="accent1">
                    <a:lumMod val="50000"/>
                  </a:schemeClr>
                </a:solidFill>
              </a:rPr>
              <a:t>Example :</a:t>
            </a:r>
          </a:p>
          <a:p>
            <a:pPr>
              <a:lnSpc>
                <a:spcPct val="150000"/>
              </a:lnSpc>
            </a:pPr>
            <a:r>
              <a:rPr lang="en-US" sz="1500" dirty="0"/>
              <a:t>Let A and B be two feature vectors of 2 samples .</a:t>
            </a:r>
          </a:p>
          <a:p>
            <a:pPr>
              <a:lnSpc>
                <a:spcPct val="150000"/>
              </a:lnSpc>
            </a:pPr>
            <a:r>
              <a:rPr lang="en-US" sz="1500" dirty="0"/>
              <a:t>How to determine the Euclidean distance between A and B ?!</a:t>
            </a:r>
            <a:endParaRPr lang="ar-EG" sz="1500" dirty="0"/>
          </a:p>
          <a:p>
            <a:pPr>
              <a:lnSpc>
                <a:spcPct val="150000"/>
              </a:lnSpc>
            </a:pPr>
            <a:endParaRPr lang="ar-EG" sz="1500" dirty="0"/>
          </a:p>
        </p:txBody>
      </p:sp>
      <p:pic>
        <p:nvPicPr>
          <p:cNvPr id="6" name="Picture 5"/>
          <p:cNvPicPr>
            <a:picLocks noChangeAspect="1"/>
          </p:cNvPicPr>
          <p:nvPr/>
        </p:nvPicPr>
        <p:blipFill>
          <a:blip r:embed="rId3"/>
          <a:stretch>
            <a:fillRect/>
          </a:stretch>
        </p:blipFill>
        <p:spPr>
          <a:xfrm>
            <a:off x="475115" y="3802687"/>
            <a:ext cx="2611113" cy="874059"/>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65166" y="4933663"/>
                <a:ext cx="5976258" cy="912494"/>
              </a:xfrm>
              <a:prstGeom prst="rect">
                <a:avLst/>
              </a:prstGeom>
              <a:noFill/>
            </p:spPr>
            <p:txBody>
              <a:bodyPr wrap="square" rtlCol="1">
                <a:spAutoFit/>
              </a:bodyPr>
              <a:lstStyle/>
              <a:p>
                <a:r>
                  <a:rPr lang="en-US" b="1" dirty="0">
                    <a:solidFill>
                      <a:srgbClr val="FF0000"/>
                    </a:solidFill>
                  </a:rPr>
                  <a:t>Distance d = </a:t>
                </a:r>
                <a14:m>
                  <m:oMath xmlns:m="http://schemas.openxmlformats.org/officeDocument/2006/math">
                    <m:rad>
                      <m:radPr>
                        <m:degHide m:val="on"/>
                        <m:ctrlPr>
                          <a:rPr lang="en-US" b="1" i="1">
                            <a:solidFill>
                              <a:srgbClr val="FF0000"/>
                            </a:solidFill>
                            <a:latin typeface="Cambria Math" panose="02040503050406030204" pitchFamily="18" charset="0"/>
                          </a:rPr>
                        </m:ctrlPr>
                      </m:radPr>
                      <m:deg/>
                      <m:e>
                        <m:sSup>
                          <m:sSupPr>
                            <m:ctrlPr>
                              <a:rPr lang="en-US" b="1" i="1">
                                <a:solidFill>
                                  <a:srgbClr val="FF0000"/>
                                </a:solidFill>
                                <a:latin typeface="Cambria Math" panose="02040503050406030204" pitchFamily="18" charset="0"/>
                              </a:rPr>
                            </m:ctrlPr>
                          </m:sSupPr>
                          <m:e>
                            <m:r>
                              <a:rPr lang="en-US" b="1" i="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𝑨</m:t>
                                </m:r>
                              </m:e>
                              <m:sub>
                                <m:r>
                                  <a:rPr lang="en-US" b="1" i="1">
                                    <a:solidFill>
                                      <a:srgbClr val="FF0000"/>
                                    </a:solidFill>
                                    <a:latin typeface="Cambria Math" panose="02040503050406030204" pitchFamily="18" charset="0"/>
                                  </a:rPr>
                                  <m:t>𝟏</m:t>
                                </m:r>
                              </m:sub>
                            </m:sSub>
                            <m:r>
                              <a:rPr lang="en-US" b="1" i="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𝑩</m:t>
                                </m:r>
                              </m:e>
                              <m:sub>
                                <m:r>
                                  <a:rPr lang="en-US" b="1" i="1">
                                    <a:solidFill>
                                      <a:srgbClr val="FF0000"/>
                                    </a:solidFill>
                                    <a:latin typeface="Cambria Math" panose="02040503050406030204" pitchFamily="18" charset="0"/>
                                  </a:rPr>
                                  <m:t>𝟏</m:t>
                                </m:r>
                              </m:sub>
                            </m:sSub>
                            <m:r>
                              <a:rPr lang="en-US" b="1" i="1">
                                <a:solidFill>
                                  <a:srgbClr val="FF0000"/>
                                </a:solidFill>
                                <a:latin typeface="Cambria Math" panose="02040503050406030204" pitchFamily="18" charset="0"/>
                              </a:rPr>
                              <m:t>)</m:t>
                            </m:r>
                          </m:e>
                          <m:sup>
                            <m:r>
                              <a:rPr lang="en-US" b="1" i="1">
                                <a:solidFill>
                                  <a:srgbClr val="FF0000"/>
                                </a:solidFill>
                                <a:latin typeface="Cambria Math" panose="02040503050406030204" pitchFamily="18" charset="0"/>
                              </a:rPr>
                              <m:t>𝟐</m:t>
                            </m:r>
                          </m:sup>
                        </m:sSup>
                        <m:r>
                          <a:rPr lang="en-US" b="1" i="1">
                            <a:solidFill>
                              <a:srgbClr val="FF0000"/>
                            </a:solidFill>
                            <a:latin typeface="Cambria Math" panose="02040503050406030204" pitchFamily="18" charset="0"/>
                          </a:rPr>
                          <m:t>−</m:t>
                        </m:r>
                        <m:sSup>
                          <m:sSupPr>
                            <m:ctrlPr>
                              <a:rPr lang="en-US" b="1" i="1">
                                <a:solidFill>
                                  <a:srgbClr val="FF0000"/>
                                </a:solidFill>
                                <a:latin typeface="Cambria Math" panose="02040503050406030204" pitchFamily="18" charset="0"/>
                              </a:rPr>
                            </m:ctrlPr>
                          </m:sSupPr>
                          <m:e>
                            <m:d>
                              <m:dPr>
                                <m:ctrlPr>
                                  <a:rPr lang="en-US" b="1" i="1">
                                    <a:solidFill>
                                      <a:srgbClr val="FF0000"/>
                                    </a:solidFill>
                                    <a:latin typeface="Cambria Math" panose="02040503050406030204" pitchFamily="18" charset="0"/>
                                  </a:rPr>
                                </m:ctrlPr>
                              </m:dPr>
                              <m:e>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𝑨</m:t>
                                    </m:r>
                                  </m:e>
                                  <m:sub>
                                    <m:r>
                                      <a:rPr lang="en-US" b="1" i="1">
                                        <a:solidFill>
                                          <a:srgbClr val="FF0000"/>
                                        </a:solidFill>
                                        <a:latin typeface="Cambria Math" panose="02040503050406030204" pitchFamily="18" charset="0"/>
                                      </a:rPr>
                                      <m:t>𝟐</m:t>
                                    </m:r>
                                  </m:sub>
                                </m:sSub>
                                <m:r>
                                  <a:rPr lang="en-US" b="1" i="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𝑩</m:t>
                                    </m:r>
                                  </m:e>
                                  <m:sub>
                                    <m:r>
                                      <a:rPr lang="en-US" b="1" i="1">
                                        <a:solidFill>
                                          <a:srgbClr val="FF0000"/>
                                        </a:solidFill>
                                        <a:latin typeface="Cambria Math" panose="02040503050406030204" pitchFamily="18" charset="0"/>
                                      </a:rPr>
                                      <m:t>𝟐</m:t>
                                    </m:r>
                                  </m:sub>
                                </m:sSub>
                              </m:e>
                            </m:d>
                          </m:e>
                          <m:sup>
                            <m:r>
                              <a:rPr lang="en-US" b="1" i="1">
                                <a:solidFill>
                                  <a:srgbClr val="FF0000"/>
                                </a:solidFill>
                                <a:latin typeface="Cambria Math" panose="02040503050406030204" pitchFamily="18" charset="0"/>
                              </a:rPr>
                              <m:t>𝟐</m:t>
                            </m:r>
                          </m:sup>
                        </m:sSup>
                        <m:r>
                          <a:rPr lang="en-US" b="1" i="1">
                            <a:solidFill>
                              <a:srgbClr val="FF0000"/>
                            </a:solidFill>
                            <a:latin typeface="Cambria Math" panose="02040503050406030204" pitchFamily="18" charset="0"/>
                          </a:rPr>
                          <m:t>+</m:t>
                        </m:r>
                        <m:sSup>
                          <m:sSupPr>
                            <m:ctrlPr>
                              <a:rPr lang="en-US" b="1" i="1">
                                <a:solidFill>
                                  <a:srgbClr val="FF0000"/>
                                </a:solidFill>
                                <a:latin typeface="Cambria Math" panose="02040503050406030204" pitchFamily="18" charset="0"/>
                              </a:rPr>
                            </m:ctrlPr>
                          </m:sSupPr>
                          <m:e>
                            <m:d>
                              <m:dPr>
                                <m:ctrlPr>
                                  <a:rPr lang="en-US" b="1" i="1">
                                    <a:solidFill>
                                      <a:srgbClr val="FF0000"/>
                                    </a:solidFill>
                                    <a:latin typeface="Cambria Math" panose="02040503050406030204" pitchFamily="18" charset="0"/>
                                  </a:rPr>
                                </m:ctrlPr>
                              </m:dPr>
                              <m:e>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𝑨</m:t>
                                    </m:r>
                                  </m:e>
                                  <m:sub>
                                    <m:r>
                                      <a:rPr lang="en-US" b="1" i="1">
                                        <a:solidFill>
                                          <a:srgbClr val="FF0000"/>
                                        </a:solidFill>
                                        <a:latin typeface="Cambria Math" panose="02040503050406030204" pitchFamily="18" charset="0"/>
                                      </a:rPr>
                                      <m:t>𝟑</m:t>
                                    </m:r>
                                  </m:sub>
                                </m:sSub>
                                <m:r>
                                  <a:rPr lang="en-US" b="1" i="1">
                                    <a:solidFill>
                                      <a:srgbClr val="FF0000"/>
                                    </a:solidFill>
                                    <a:latin typeface="Cambria Math" panose="02040503050406030204" pitchFamily="18" charset="0"/>
                                  </a:rPr>
                                  <m:t>−</m:t>
                                </m:r>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𝑩</m:t>
                                    </m:r>
                                  </m:e>
                                  <m:sub>
                                    <m:r>
                                      <a:rPr lang="en-US" b="1" i="1">
                                        <a:solidFill>
                                          <a:srgbClr val="FF0000"/>
                                        </a:solidFill>
                                        <a:latin typeface="Cambria Math" panose="02040503050406030204" pitchFamily="18" charset="0"/>
                                      </a:rPr>
                                      <m:t>𝟑</m:t>
                                    </m:r>
                                  </m:sub>
                                </m:sSub>
                              </m:e>
                            </m:d>
                          </m:e>
                          <m:sup>
                            <m:r>
                              <a:rPr lang="en-US" b="1" i="1">
                                <a:solidFill>
                                  <a:srgbClr val="FF0000"/>
                                </a:solidFill>
                                <a:latin typeface="Cambria Math" panose="02040503050406030204" pitchFamily="18" charset="0"/>
                              </a:rPr>
                              <m:t>𝟐</m:t>
                            </m:r>
                          </m:sup>
                        </m:sSup>
                        <m:r>
                          <a:rPr lang="en-US" b="1" i="1">
                            <a:solidFill>
                              <a:srgbClr val="FF0000"/>
                            </a:solidFill>
                            <a:latin typeface="Cambria Math" panose="02040503050406030204" pitchFamily="18" charset="0"/>
                          </a:rPr>
                          <m:t>+…</m:t>
                        </m:r>
                      </m:e>
                    </m:rad>
                  </m:oMath>
                </a14:m>
                <a:endParaRPr lang="en-US" b="1" dirty="0"/>
              </a:p>
              <a:p>
                <a:endParaRPr lang="ar-EG" sz="1350" dirty="0"/>
              </a:p>
            </p:txBody>
          </p:sp>
        </mc:Choice>
        <mc:Fallback xmlns="">
          <p:sp>
            <p:nvSpPr>
              <p:cNvPr id="7" name="TextBox 6"/>
              <p:cNvSpPr txBox="1">
                <a:spLocks noRot="1" noChangeAspect="1" noMove="1" noResize="1" noEditPoints="1" noAdjustHandles="1" noChangeArrowheads="1" noChangeShapeType="1" noTextEdit="1"/>
              </p:cNvSpPr>
              <p:nvPr/>
            </p:nvSpPr>
            <p:spPr>
              <a:xfrm>
                <a:off x="565166" y="4933663"/>
                <a:ext cx="5976258" cy="912494"/>
              </a:xfrm>
              <a:prstGeom prst="rect">
                <a:avLst/>
              </a:prstGeom>
              <a:blipFill rotWithShape="0">
                <a:blip r:embed="rId4"/>
                <a:stretch>
                  <a:fillRect l="-918" t="-3333"/>
                </a:stretch>
              </a:blipFill>
            </p:spPr>
            <p:txBody>
              <a:bodyPr/>
              <a:lstStyle/>
              <a:p>
                <a:r>
                  <a:rPr lang="ar-EG">
                    <a:noFill/>
                  </a:rPr>
                  <a:t> </a:t>
                </a:r>
              </a:p>
            </p:txBody>
          </p:sp>
        </mc:Fallback>
      </mc:AlternateContent>
      <p:sp>
        <p:nvSpPr>
          <p:cNvPr id="9"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5671924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105" y="1779715"/>
            <a:ext cx="5917679" cy="255498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Experiments and Results </a:t>
            </a:r>
            <a:endParaRPr lang="ar-EG" dirty="0"/>
          </a:p>
        </p:txBody>
      </p:sp>
      <p:sp>
        <p:nvSpPr>
          <p:cNvPr id="4" name="Slide Number Placeholder 3"/>
          <p:cNvSpPr>
            <a:spLocks noGrp="1"/>
          </p:cNvSpPr>
          <p:nvPr>
            <p:ph type="sldNum" sz="quarter" idx="4"/>
          </p:nvPr>
        </p:nvSpPr>
        <p:spPr/>
        <p:txBody>
          <a:bodyPr/>
          <a:lstStyle/>
          <a:p>
            <a:fld id="{325B04DD-A8C9-4A3F-82F1-6F46E482E49F}" type="slidenum">
              <a:rPr lang="en-US" smtClean="0"/>
              <a:t>76</a:t>
            </a:fld>
            <a:endParaRPr lang="en-US"/>
          </a:p>
        </p:txBody>
      </p:sp>
      <p:sp>
        <p:nvSpPr>
          <p:cNvPr id="5" name="Footer Placeholder 1"/>
          <p:cNvSpPr>
            <a:spLocks noGrp="1"/>
          </p:cNvSpPr>
          <p:nvPr>
            <p:ph type="ftr" sz="quarter" idx="11"/>
          </p:nvPr>
        </p:nvSpPr>
        <p:spPr>
          <a:xfrm>
            <a:off x="0" y="6629340"/>
            <a:ext cx="3859795" cy="228660"/>
          </a:xfrm>
        </p:spPr>
        <p:txBody>
          <a:bodyPr/>
          <a:lstStyle/>
          <a:p>
            <a:r>
              <a:rPr lang="en-US" dirty="0">
                <a:solidFill>
                  <a:srgbClr val="92D050"/>
                </a:solidFill>
              </a:rPr>
              <a:t>PSC Graduation Project 2016</a:t>
            </a:r>
          </a:p>
        </p:txBody>
      </p:sp>
      <p:sp>
        <p:nvSpPr>
          <p:cNvPr id="6"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7404502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855" y="1253272"/>
            <a:ext cx="6571060" cy="530223"/>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Experiments and Results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442772" y="2557269"/>
            <a:ext cx="8269785" cy="3900681"/>
          </a:xfrm>
        </p:spPr>
        <p:txBody>
          <a:bodyPr/>
          <a:lstStyle/>
          <a:p>
            <a:pPr algn="l" rtl="0"/>
            <a:r>
              <a:rPr lang="en-US" b="1" dirty="0">
                <a:solidFill>
                  <a:schemeClr val="accent1">
                    <a:lumMod val="50000"/>
                  </a:schemeClr>
                </a:solidFill>
              </a:rPr>
              <a:t>Samples of plates that produce satisfied results </a:t>
            </a:r>
          </a:p>
          <a:p>
            <a:pPr algn="l" rtl="0"/>
            <a:endParaRPr lang="ar-EG"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73" y="3375826"/>
            <a:ext cx="1898236" cy="1620068"/>
          </a:xfrm>
          <a:prstGeom prst="rect">
            <a:avLst/>
          </a:prstGeom>
        </p:spPr>
      </p:pic>
      <p:sp>
        <p:nvSpPr>
          <p:cNvPr id="9" name="Right Arrow 8"/>
          <p:cNvSpPr/>
          <p:nvPr/>
        </p:nvSpPr>
        <p:spPr>
          <a:xfrm>
            <a:off x="2531410" y="4027604"/>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600" y="3776530"/>
            <a:ext cx="1763177" cy="808123"/>
          </a:xfrm>
          <a:prstGeom prst="rect">
            <a:avLst/>
          </a:prstGeom>
        </p:spPr>
      </p:pic>
      <p:sp>
        <p:nvSpPr>
          <p:cNvPr id="11" name="Right Arrow 10"/>
          <p:cNvSpPr/>
          <p:nvPr/>
        </p:nvSpPr>
        <p:spPr>
          <a:xfrm>
            <a:off x="5227536" y="4042409"/>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0061" y="3960835"/>
            <a:ext cx="285750" cy="450056"/>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6808" y="3946027"/>
            <a:ext cx="285750" cy="450056"/>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44135" y="3946027"/>
            <a:ext cx="285750" cy="450056"/>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75442" y="3952486"/>
            <a:ext cx="285750" cy="450056"/>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06748" y="3952486"/>
            <a:ext cx="285750" cy="450056"/>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24519" y="3960835"/>
            <a:ext cx="285750" cy="450056"/>
          </a:xfrm>
          <a:prstGeom prst="rect">
            <a:avLst/>
          </a:prstGeom>
        </p:spPr>
      </p:pic>
      <p:pic>
        <p:nvPicPr>
          <p:cNvPr id="18" name="Picture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42290" y="3960835"/>
            <a:ext cx="285750" cy="450056"/>
          </a:xfrm>
          <a:prstGeom prst="rect">
            <a:avLst/>
          </a:prstGeom>
        </p:spPr>
      </p:pic>
      <p:sp>
        <p:nvSpPr>
          <p:cNvPr id="19" name="Bent Arrow 18"/>
          <p:cNvSpPr/>
          <p:nvPr/>
        </p:nvSpPr>
        <p:spPr>
          <a:xfrm rot="10800000">
            <a:off x="7139140" y="4682284"/>
            <a:ext cx="610362" cy="85951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chemeClr val="tx1"/>
              </a:solidFill>
            </a:endParaRPr>
          </a:p>
        </p:txBody>
      </p:sp>
      <p:pic>
        <p:nvPicPr>
          <p:cNvPr id="4" name="Picture 3"/>
          <p:cNvPicPr>
            <a:picLocks noChangeAspect="1"/>
          </p:cNvPicPr>
          <p:nvPr/>
        </p:nvPicPr>
        <p:blipFill>
          <a:blip r:embed="rId11"/>
          <a:stretch>
            <a:fillRect/>
          </a:stretch>
        </p:blipFill>
        <p:spPr>
          <a:xfrm>
            <a:off x="3216138" y="5216037"/>
            <a:ext cx="3570315" cy="472203"/>
          </a:xfrm>
          <a:prstGeom prst="rect">
            <a:avLst/>
          </a:prstGeom>
        </p:spPr>
      </p:pic>
      <p:sp>
        <p:nvSpPr>
          <p:cNvPr id="8" name="Slide Number Placeholder 7"/>
          <p:cNvSpPr>
            <a:spLocks noGrp="1"/>
          </p:cNvSpPr>
          <p:nvPr>
            <p:ph type="sldNum" sz="quarter" idx="4"/>
          </p:nvPr>
        </p:nvSpPr>
        <p:spPr/>
        <p:txBody>
          <a:bodyPr/>
          <a:lstStyle/>
          <a:p>
            <a:fld id="{325B04DD-A8C9-4A3F-82F1-6F46E482E49F}" type="slidenum">
              <a:rPr lang="en-US" smtClean="0"/>
              <a:pPr/>
              <a:t>77</a:t>
            </a:fld>
            <a:endParaRPr lang="en-US"/>
          </a:p>
        </p:txBody>
      </p:sp>
      <p:sp>
        <p:nvSpPr>
          <p:cNvPr id="20"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21"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1031800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6556" y="1665411"/>
            <a:ext cx="6571060" cy="53022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Experiments and Results </a:t>
            </a:r>
            <a:endParaRPr lang="ar-EG" dirty="0">
              <a:effectLst>
                <a:reflection blurRad="6350" stA="50000" endA="300" endPos="50000" dist="29997" dir="5400000" sy="-100000" algn="bl" rotWithShape="0"/>
              </a:effectLst>
              <a:latin typeface="Comic Sans MS" panose="030F0702030302020204" pitchFamily="66"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2189" y="3497251"/>
            <a:ext cx="285750" cy="442913"/>
          </a:xfr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475" y="3020550"/>
            <a:ext cx="1540412" cy="1396296"/>
          </a:xfrm>
          <a:prstGeom prst="rect">
            <a:avLst/>
          </a:prstGeom>
        </p:spPr>
      </p:pic>
      <p:sp>
        <p:nvSpPr>
          <p:cNvPr id="5" name="Right Arrow 4"/>
          <p:cNvSpPr/>
          <p:nvPr/>
        </p:nvSpPr>
        <p:spPr>
          <a:xfrm>
            <a:off x="2509574" y="3575585"/>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1519" y="3355768"/>
            <a:ext cx="1813787" cy="808123"/>
          </a:xfrm>
          <a:prstGeom prst="rect">
            <a:avLst/>
          </a:prstGeom>
        </p:spPr>
      </p:pic>
      <p:sp>
        <p:nvSpPr>
          <p:cNvPr id="7" name="Right Arrow 6"/>
          <p:cNvSpPr/>
          <p:nvPr/>
        </p:nvSpPr>
        <p:spPr>
          <a:xfrm>
            <a:off x="5326417" y="3575585"/>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0120" y="3497249"/>
            <a:ext cx="285750" cy="44291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5178" y="3497251"/>
            <a:ext cx="285750" cy="442913"/>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80235" y="3497251"/>
            <a:ext cx="285750" cy="442913"/>
          </a:xfrm>
          <a:prstGeom prst="rect">
            <a:avLst/>
          </a:prstGeom>
        </p:spPr>
      </p:pic>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27547" y="3497251"/>
            <a:ext cx="285750" cy="442913"/>
          </a:xfrm>
          <a:prstGeom prst="rect">
            <a:avLst/>
          </a:prstGeom>
        </p:spPr>
      </p:pic>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60330" y="3497251"/>
            <a:ext cx="285750" cy="442913"/>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10218" y="3497251"/>
            <a:ext cx="285750" cy="442913"/>
          </a:xfrm>
          <a:prstGeom prst="rect">
            <a:avLst/>
          </a:prstGeom>
        </p:spPr>
      </p:pic>
      <p:sp>
        <p:nvSpPr>
          <p:cNvPr id="15" name="Bent Arrow 14"/>
          <p:cNvSpPr/>
          <p:nvPr/>
        </p:nvSpPr>
        <p:spPr>
          <a:xfrm rot="10800000">
            <a:off x="7152564" y="4416854"/>
            <a:ext cx="610362" cy="114604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chemeClr val="tx1"/>
              </a:solidFill>
            </a:endParaRPr>
          </a:p>
        </p:txBody>
      </p:sp>
      <p:pic>
        <p:nvPicPr>
          <p:cNvPr id="3" name="Picture 2"/>
          <p:cNvPicPr>
            <a:picLocks noChangeAspect="1"/>
          </p:cNvPicPr>
          <p:nvPr/>
        </p:nvPicPr>
        <p:blipFill>
          <a:blip r:embed="rId11"/>
          <a:stretch>
            <a:fillRect/>
          </a:stretch>
        </p:blipFill>
        <p:spPr>
          <a:xfrm>
            <a:off x="3078344" y="5241772"/>
            <a:ext cx="3717624" cy="321124"/>
          </a:xfrm>
          <a:prstGeom prst="rect">
            <a:avLst/>
          </a:prstGeom>
        </p:spPr>
      </p:pic>
      <p:sp>
        <p:nvSpPr>
          <p:cNvPr id="18" name="Slide Number Placeholder 17"/>
          <p:cNvSpPr>
            <a:spLocks noGrp="1"/>
          </p:cNvSpPr>
          <p:nvPr>
            <p:ph type="sldNum" sz="quarter" idx="4"/>
          </p:nvPr>
        </p:nvSpPr>
        <p:spPr/>
        <p:txBody>
          <a:bodyPr/>
          <a:lstStyle/>
          <a:p>
            <a:fld id="{325B04DD-A8C9-4A3F-82F1-6F46E482E49F}" type="slidenum">
              <a:rPr lang="en-US" smtClean="0"/>
              <a:t>78</a:t>
            </a:fld>
            <a:endParaRPr lang="en-US"/>
          </a:p>
        </p:txBody>
      </p:sp>
      <p:sp>
        <p:nvSpPr>
          <p:cNvPr id="19"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2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0921362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651" y="1237370"/>
            <a:ext cx="6571060" cy="53022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Experiments and Results </a:t>
            </a:r>
            <a:endParaRPr lang="ar-EG" dirty="0"/>
          </a:p>
        </p:txBody>
      </p:sp>
      <p:pic>
        <p:nvPicPr>
          <p:cNvPr id="18" name="Content Placeholder 1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2545" y="3453301"/>
            <a:ext cx="285750" cy="535781"/>
          </a:xfrm>
        </p:spPr>
      </p:pic>
      <p:sp>
        <p:nvSpPr>
          <p:cNvPr id="5" name="Right Arrow 4"/>
          <p:cNvSpPr/>
          <p:nvPr/>
        </p:nvSpPr>
        <p:spPr>
          <a:xfrm>
            <a:off x="2453059" y="3541768"/>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ight Arrow 6"/>
          <p:cNvSpPr/>
          <p:nvPr/>
        </p:nvSpPr>
        <p:spPr>
          <a:xfrm>
            <a:off x="5032950" y="3536948"/>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Bent Arrow 14"/>
          <p:cNvSpPr/>
          <p:nvPr/>
        </p:nvSpPr>
        <p:spPr>
          <a:xfrm rot="10800000">
            <a:off x="7234717" y="4315229"/>
            <a:ext cx="661583" cy="112046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chemeClr val="tx1"/>
              </a:solidFill>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194" y="2969976"/>
            <a:ext cx="1731510" cy="1502404"/>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9637" y="3317125"/>
            <a:ext cx="1535433" cy="808123"/>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6935" y="3453296"/>
            <a:ext cx="285750" cy="535781"/>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1711" y="3453299"/>
            <a:ext cx="285750" cy="535781"/>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6487" y="3453299"/>
            <a:ext cx="285750" cy="535781"/>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52549" y="3453299"/>
            <a:ext cx="285750" cy="535781"/>
          </a:xfrm>
          <a:prstGeom prst="rect">
            <a:avLst/>
          </a:prstGeom>
        </p:spPr>
      </p:pic>
      <p:pic>
        <p:nvPicPr>
          <p:cNvPr id="23" name="Picture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56159" y="3453299"/>
            <a:ext cx="285750" cy="535781"/>
          </a:xfrm>
          <a:prstGeom prst="rect">
            <a:avLst/>
          </a:prstGeom>
        </p:spPr>
      </p:pic>
      <p:pic>
        <p:nvPicPr>
          <p:cNvPr id="24" name="Picture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78435" y="3453299"/>
            <a:ext cx="285750" cy="535781"/>
          </a:xfrm>
          <a:prstGeom prst="rect">
            <a:avLst/>
          </a:prstGeom>
        </p:spPr>
      </p:pic>
      <p:pic>
        <p:nvPicPr>
          <p:cNvPr id="3" name="Picture 2"/>
          <p:cNvPicPr>
            <a:picLocks noChangeAspect="1"/>
          </p:cNvPicPr>
          <p:nvPr/>
        </p:nvPicPr>
        <p:blipFill>
          <a:blip r:embed="rId11"/>
          <a:stretch>
            <a:fillRect/>
          </a:stretch>
        </p:blipFill>
        <p:spPr>
          <a:xfrm>
            <a:off x="4254534" y="5003369"/>
            <a:ext cx="2709862" cy="437176"/>
          </a:xfrm>
          <a:prstGeom prst="rect">
            <a:avLst/>
          </a:prstGeom>
        </p:spPr>
      </p:pic>
      <p:sp>
        <p:nvSpPr>
          <p:cNvPr id="8" name="Slide Number Placeholder 7"/>
          <p:cNvSpPr>
            <a:spLocks noGrp="1"/>
          </p:cNvSpPr>
          <p:nvPr>
            <p:ph type="sldNum" sz="quarter" idx="4"/>
          </p:nvPr>
        </p:nvSpPr>
        <p:spPr/>
        <p:txBody>
          <a:bodyPr/>
          <a:lstStyle/>
          <a:p>
            <a:fld id="{325B04DD-A8C9-4A3F-82F1-6F46E482E49F}" type="slidenum">
              <a:rPr lang="en-US" smtClean="0"/>
              <a:t>79</a:t>
            </a:fld>
            <a:endParaRPr lang="en-US"/>
          </a:p>
        </p:txBody>
      </p:sp>
      <p:sp>
        <p:nvSpPr>
          <p:cNvPr id="25"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26"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88804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1361194"/>
            <a:ext cx="7886700" cy="338070"/>
          </a:xfrm>
        </p:spPr>
        <p:txBody>
          <a:bodyPr>
            <a:normAutofit fontScale="90000"/>
          </a:bodyPr>
          <a:lstStyle/>
          <a:p>
            <a:pPr algn="ctr" rtl="0"/>
            <a:r>
              <a:rPr lang="en-US" dirty="0">
                <a:effectLst>
                  <a:reflection blurRad="6350" stA="50000" endA="300" endPos="50000" dist="29997" dir="5400000" sy="-100000" algn="bl" rotWithShape="0"/>
                </a:effectLst>
                <a:latin typeface="Comic Sans MS" panose="030F0702030302020204" pitchFamily="66" charset="0"/>
              </a:rPr>
              <a:t>Challenges in LPR</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42298" y="2201690"/>
            <a:ext cx="8657822" cy="4656310"/>
          </a:xfrm>
        </p:spPr>
        <p:txBody>
          <a:bodyPr>
            <a:normAutofit/>
          </a:bodyPr>
          <a:lstStyle/>
          <a:p>
            <a:pPr marL="0" indent="0" algn="l" rtl="0">
              <a:buNone/>
            </a:pPr>
            <a:r>
              <a:rPr lang="en-US" b="1" dirty="0"/>
              <a:t>There are a number of possible Challenges that the software must be able to cope with. These include:</a:t>
            </a:r>
            <a:br>
              <a:rPr lang="en-US" b="1" dirty="0"/>
            </a:br>
            <a:endParaRPr lang="en-US" b="1" dirty="0"/>
          </a:p>
          <a:p>
            <a:pPr lvl="1" algn="l" rtl="0"/>
            <a:r>
              <a:rPr lang="en-US" sz="1800" dirty="0"/>
              <a:t>Poor image resolution, usually because the plate is </a:t>
            </a:r>
            <a:br>
              <a:rPr lang="en-US" sz="1800" dirty="0"/>
            </a:br>
            <a:r>
              <a:rPr lang="en-US" sz="1800" dirty="0"/>
              <a:t>too far away but sometimes resulting from</a:t>
            </a:r>
            <a:br>
              <a:rPr lang="en-US" sz="1800" dirty="0"/>
            </a:br>
            <a:r>
              <a:rPr lang="en-US" sz="1800" dirty="0"/>
              <a:t>the use of a low-quality camera.</a:t>
            </a:r>
            <a:br>
              <a:rPr lang="en-US" sz="1800" dirty="0"/>
            </a:br>
            <a:endParaRPr lang="en-US" sz="1800" dirty="0"/>
          </a:p>
          <a:p>
            <a:pPr lvl="1" algn="l" rtl="0"/>
            <a:r>
              <a:rPr lang="en-US" sz="1800" dirty="0"/>
              <a:t>Poor lighting and low contrast due to </a:t>
            </a:r>
            <a:br>
              <a:rPr lang="en-US" sz="1800" dirty="0"/>
            </a:br>
            <a:r>
              <a:rPr lang="en-US" sz="1800" dirty="0"/>
              <a:t>reflection or shadows.</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0573" y="3488872"/>
            <a:ext cx="2751143" cy="2380958"/>
          </a:xfrm>
          <a:prstGeom prst="rect">
            <a:avLst/>
          </a:prstGeom>
        </p:spPr>
      </p:pic>
      <p:sp>
        <p:nvSpPr>
          <p:cNvPr id="7" name="Slide Number Placeholder 6"/>
          <p:cNvSpPr>
            <a:spLocks noGrp="1"/>
          </p:cNvSpPr>
          <p:nvPr>
            <p:ph type="sldNum" sz="quarter" idx="4"/>
          </p:nvPr>
        </p:nvSpPr>
        <p:spPr/>
        <p:txBody>
          <a:bodyPr/>
          <a:lstStyle/>
          <a:p>
            <a:fld id="{325B04DD-A8C9-4A3F-82F1-6F46E482E49F}" type="slidenum">
              <a:rPr lang="en-US" smtClean="0"/>
              <a:pPr/>
              <a:t>8</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3949196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557" y="1246150"/>
            <a:ext cx="6571060" cy="530223"/>
          </a:xfrm>
        </p:spPr>
        <p:txBody>
          <a:bodyPr/>
          <a:lstStyle/>
          <a:p>
            <a:pPr algn="ctr"/>
            <a:r>
              <a:rPr lang="en-US" dirty="0">
                <a:effectLst>
                  <a:reflection blurRad="6350" stA="50000" endA="300" endPos="50000" dist="29997" dir="5400000" sy="-100000" algn="bl" rotWithShape="0"/>
                </a:effectLst>
                <a:latin typeface="Comic Sans MS" panose="030F0702030302020204" pitchFamily="66" charset="0"/>
              </a:rPr>
              <a:t>Experiments and Results </a:t>
            </a:r>
            <a:endParaRPr lang="ar-E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8400" y="3453651"/>
            <a:ext cx="285750" cy="571500"/>
          </a:xfrm>
        </p:spPr>
      </p:pic>
      <p:sp>
        <p:nvSpPr>
          <p:cNvPr id="5" name="Right Arrow 4"/>
          <p:cNvSpPr/>
          <p:nvPr/>
        </p:nvSpPr>
        <p:spPr>
          <a:xfrm>
            <a:off x="2554178" y="3659906"/>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ight Arrow 6"/>
          <p:cNvSpPr/>
          <p:nvPr/>
        </p:nvSpPr>
        <p:spPr>
          <a:xfrm>
            <a:off x="5223786" y="3656671"/>
            <a:ext cx="717414" cy="368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Bent Arrow 14"/>
          <p:cNvSpPr/>
          <p:nvPr/>
        </p:nvSpPr>
        <p:spPr>
          <a:xfrm rot="10800000">
            <a:off x="7152564" y="4305569"/>
            <a:ext cx="610362" cy="125732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sz="1350">
              <a:solidFill>
                <a:schemeClr val="tx1"/>
              </a:solidFill>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166" y="2971488"/>
            <a:ext cx="1733195" cy="1535828"/>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8438" y="3453651"/>
            <a:ext cx="1689092" cy="78097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8415" y="3453651"/>
            <a:ext cx="285750" cy="5715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47024" y="3453651"/>
            <a:ext cx="285750" cy="5715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1531" y="3453651"/>
            <a:ext cx="285750" cy="57150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39106" y="3453651"/>
            <a:ext cx="285750" cy="571500"/>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56310" y="3453651"/>
            <a:ext cx="285750" cy="571500"/>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79790" y="3453651"/>
            <a:ext cx="285750" cy="571500"/>
          </a:xfrm>
          <a:prstGeom prst="rect">
            <a:avLst/>
          </a:prstGeom>
        </p:spPr>
      </p:pic>
      <p:pic>
        <p:nvPicPr>
          <p:cNvPr id="3" name="Picture 2"/>
          <p:cNvPicPr>
            <a:picLocks noChangeAspect="1"/>
          </p:cNvPicPr>
          <p:nvPr/>
        </p:nvPicPr>
        <p:blipFill>
          <a:blip r:embed="rId11"/>
          <a:stretch>
            <a:fillRect/>
          </a:stretch>
        </p:blipFill>
        <p:spPr>
          <a:xfrm>
            <a:off x="3597807" y="5134278"/>
            <a:ext cx="3251977" cy="453619"/>
          </a:xfrm>
          <a:prstGeom prst="rect">
            <a:avLst/>
          </a:prstGeom>
        </p:spPr>
      </p:pic>
      <p:sp>
        <p:nvSpPr>
          <p:cNvPr id="16" name="Slide Number Placeholder 15"/>
          <p:cNvSpPr>
            <a:spLocks noGrp="1"/>
          </p:cNvSpPr>
          <p:nvPr>
            <p:ph type="sldNum" sz="quarter" idx="4"/>
          </p:nvPr>
        </p:nvSpPr>
        <p:spPr/>
        <p:txBody>
          <a:bodyPr/>
          <a:lstStyle/>
          <a:p>
            <a:fld id="{325B04DD-A8C9-4A3F-82F1-6F46E482E49F}" type="slidenum">
              <a:rPr lang="en-US" smtClean="0"/>
              <a:t>80</a:t>
            </a:fld>
            <a:endParaRPr lang="en-US"/>
          </a:p>
        </p:txBody>
      </p:sp>
      <p:sp>
        <p:nvSpPr>
          <p:cNvPr id="18"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9"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7929848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225" y="1040362"/>
            <a:ext cx="7886700" cy="859972"/>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Conclusion </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333945" y="2308622"/>
            <a:ext cx="8438580" cy="4549377"/>
          </a:xfrm>
        </p:spPr>
        <p:txBody>
          <a:bodyPr>
            <a:normAutofit/>
          </a:bodyPr>
          <a:lstStyle/>
          <a:p>
            <a:pPr algn="l" rtl="0">
              <a:buFont typeface="Wingdings" panose="05000000000000000000" pitchFamily="2" charset="2"/>
              <a:buChar char="q"/>
            </a:pPr>
            <a:r>
              <a:rPr lang="en-US" sz="1900" b="1" dirty="0">
                <a:solidFill>
                  <a:schemeClr val="accent1">
                    <a:lumMod val="50000"/>
                  </a:schemeClr>
                </a:solidFill>
              </a:rPr>
              <a:t>Detection :</a:t>
            </a:r>
          </a:p>
          <a:p>
            <a:pPr lvl="1" algn="l" rtl="0"/>
            <a:r>
              <a:rPr lang="en-US" sz="1900" dirty="0"/>
              <a:t>After trying different algorithms, we found that canny edge detection better than other edge detection as sobel.</a:t>
            </a:r>
          </a:p>
          <a:p>
            <a:pPr algn="l" rtl="0">
              <a:buFont typeface="Wingdings" panose="05000000000000000000" pitchFamily="2" charset="2"/>
              <a:buChar char="q"/>
            </a:pPr>
            <a:r>
              <a:rPr lang="en-US" sz="1900" b="1" dirty="0">
                <a:solidFill>
                  <a:schemeClr val="accent1">
                    <a:lumMod val="50000"/>
                  </a:schemeClr>
                </a:solidFill>
              </a:rPr>
              <a:t>Segmentation :</a:t>
            </a:r>
          </a:p>
          <a:p>
            <a:pPr lvl="1" algn="l" rtl="0"/>
            <a:r>
              <a:rPr lang="en-US" sz="1900" dirty="0"/>
              <a:t>There are many algorithms to segment object from image, we decided to use find contours algorithm .</a:t>
            </a:r>
          </a:p>
          <a:p>
            <a:pPr algn="l" rtl="0">
              <a:buFont typeface="Wingdings" panose="05000000000000000000" pitchFamily="2" charset="2"/>
              <a:buChar char="q"/>
            </a:pPr>
            <a:r>
              <a:rPr lang="en-US" sz="1900" b="1" dirty="0">
                <a:solidFill>
                  <a:schemeClr val="accent1">
                    <a:lumMod val="50000"/>
                  </a:schemeClr>
                </a:solidFill>
              </a:rPr>
              <a:t>Recognition :</a:t>
            </a:r>
          </a:p>
          <a:p>
            <a:pPr lvl="1" algn="l" rtl="0"/>
            <a:r>
              <a:rPr lang="en-US" sz="1900" dirty="0"/>
              <a:t>In feature extraction part, PCA algorithm is preferred to use more than other algorithms (Hu-Moment and Horizontal-Vertical projection).</a:t>
            </a:r>
          </a:p>
          <a:p>
            <a:pPr lvl="1" algn="l" rtl="0"/>
            <a:r>
              <a:rPr lang="en-US" sz="1900" dirty="0"/>
              <a:t>In classification part, we used KNN algorithm.</a:t>
            </a:r>
          </a:p>
          <a:p>
            <a:pPr algn="l" rtl="0"/>
            <a:endParaRPr lang="ar-EG" dirty="0"/>
          </a:p>
        </p:txBody>
      </p:sp>
      <p:sp>
        <p:nvSpPr>
          <p:cNvPr id="6" name="Slide Number Placeholder 5"/>
          <p:cNvSpPr>
            <a:spLocks noGrp="1"/>
          </p:cNvSpPr>
          <p:nvPr>
            <p:ph type="sldNum" sz="quarter" idx="4"/>
          </p:nvPr>
        </p:nvSpPr>
        <p:spPr/>
        <p:txBody>
          <a:bodyPr/>
          <a:lstStyle/>
          <a:p>
            <a:fld id="{325B04DD-A8C9-4A3F-82F1-6F46E482E49F}" type="slidenum">
              <a:rPr lang="en-US" smtClean="0"/>
              <a:pPr/>
              <a:t>81</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22389569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0938" y="1070774"/>
            <a:ext cx="5917679" cy="2554983"/>
          </a:xfrm>
        </p:spPr>
        <p:txBody>
          <a:bodyPr/>
          <a:lstStyle/>
          <a:p>
            <a:pPr algn="ctr"/>
            <a:r>
              <a:rPr lang="en-US" sz="5400" dirty="0">
                <a:effectLst>
                  <a:reflection blurRad="6350" stA="50000" endA="300" endPos="50000" dist="29997" dir="5400000" sy="-100000" algn="bl" rotWithShape="0"/>
                </a:effectLst>
              </a:rPr>
              <a:t>Future work</a:t>
            </a:r>
          </a:p>
        </p:txBody>
      </p:sp>
      <p:sp>
        <p:nvSpPr>
          <p:cNvPr id="5" name="Slide Number Placeholder 4"/>
          <p:cNvSpPr>
            <a:spLocks noGrp="1"/>
          </p:cNvSpPr>
          <p:nvPr>
            <p:ph type="sldNum" sz="quarter" idx="4"/>
          </p:nvPr>
        </p:nvSpPr>
        <p:spPr/>
        <p:txBody>
          <a:bodyPr/>
          <a:lstStyle/>
          <a:p>
            <a:fld id="{325B04DD-A8C9-4A3F-82F1-6F46E482E49F}" type="slidenum">
              <a:rPr lang="en-US" smtClean="0"/>
              <a:t>82</a:t>
            </a:fld>
            <a:endParaRPr lang="en-US"/>
          </a:p>
        </p:txBody>
      </p:sp>
      <p:sp>
        <p:nvSpPr>
          <p:cNvPr id="7" name="Footer Placeholder 1"/>
          <p:cNvSpPr>
            <a:spLocks noGrp="1"/>
          </p:cNvSpPr>
          <p:nvPr>
            <p:ph type="ftr" sz="quarter" idx="11"/>
          </p:nvPr>
        </p:nvSpPr>
        <p:spPr>
          <a:xfrm>
            <a:off x="0" y="6629340"/>
            <a:ext cx="3859795" cy="228660"/>
          </a:xfrm>
        </p:spPr>
        <p:txBody>
          <a:bodyPr/>
          <a:lstStyle/>
          <a:p>
            <a:r>
              <a:rPr lang="en-US" dirty="0">
                <a:solidFill>
                  <a:srgbClr val="92D050"/>
                </a:solidFill>
              </a:rPr>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4025538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129" y="927103"/>
            <a:ext cx="6343202" cy="709865"/>
          </a:xfrm>
        </p:spPr>
        <p:txBody>
          <a:bodyPr/>
          <a:lstStyle/>
          <a:p>
            <a:pPr algn="ctr" rtl="0"/>
            <a:r>
              <a:rPr lang="en-US" dirty="0">
                <a:effectLst>
                  <a:reflection blurRad="6350" stA="50000" endA="300" endPos="50000" dist="29997" dir="5400000" sy="-100000" algn="bl" rotWithShape="0"/>
                </a:effectLst>
                <a:latin typeface="Comic Sans MS" panose="030F0702030302020204" pitchFamily="66" charset="0"/>
              </a:rPr>
              <a:t>References</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8" y="2550969"/>
            <a:ext cx="8863445" cy="3449782"/>
          </a:xfrm>
        </p:spPr>
        <p:txBody>
          <a:bodyPr>
            <a:noAutofit/>
          </a:bodyPr>
          <a:lstStyle/>
          <a:p>
            <a:pPr lvl="0" algn="l" rtl="0"/>
            <a:r>
              <a:rPr lang="en-US" sz="1500" b="1" dirty="0" err="1"/>
              <a:t>Yoram</a:t>
            </a:r>
            <a:r>
              <a:rPr lang="en-US" sz="1500" b="1" dirty="0"/>
              <a:t> </a:t>
            </a:r>
            <a:r>
              <a:rPr lang="en-US" sz="1500" b="1" dirty="0" err="1"/>
              <a:t>Hofman</a:t>
            </a:r>
            <a:r>
              <a:rPr lang="en-US" sz="1500" b="1" dirty="0"/>
              <a:t>, ”License plate recognition”</a:t>
            </a:r>
          </a:p>
          <a:p>
            <a:pPr lvl="0" algn="l" rtl="0"/>
            <a:r>
              <a:rPr lang="en-US" sz="1500" b="1" dirty="0"/>
              <a:t>Laura Keyes Adam </a:t>
            </a:r>
            <a:r>
              <a:rPr lang="en-US" sz="1500" b="1" dirty="0" err="1"/>
              <a:t>Winstanley</a:t>
            </a:r>
            <a:r>
              <a:rPr lang="en-US" sz="1500" b="1" dirty="0"/>
              <a:t>, “USING MOMENT INVARIANTS FOR CLASSIFYING SHAPES ON LARGE_SCALE MAPS”.</a:t>
            </a:r>
          </a:p>
          <a:p>
            <a:pPr lvl="0" algn="l" rtl="0"/>
            <a:r>
              <a:rPr lang="en-US" sz="1500" b="1" dirty="0"/>
              <a:t>Johannes </a:t>
            </a:r>
            <a:r>
              <a:rPr lang="en-US" sz="1500" b="1" dirty="0" err="1"/>
              <a:t>Kilian</a:t>
            </a:r>
            <a:r>
              <a:rPr lang="en-US" sz="1500" b="1" dirty="0"/>
              <a:t> “Simple Image Analysis by Moments Version 0.2”, March 15, 2001.</a:t>
            </a:r>
          </a:p>
          <a:p>
            <a:pPr lvl="0" algn="l" rtl="0"/>
            <a:r>
              <a:rPr lang="en-US" sz="1500" b="1" dirty="0"/>
              <a:t>Faculty of Engineering, Alexandria University, “Automated new license plate recognition in Egypt”</a:t>
            </a:r>
          </a:p>
          <a:p>
            <a:pPr lvl="0" algn="l" rtl="0"/>
            <a:r>
              <a:rPr lang="en-US" sz="1500" b="1" u="sng" dirty="0">
                <a:solidFill>
                  <a:schemeClr val="tx1"/>
                </a:solidFill>
                <a:hlinkClick r:id="rId2"/>
              </a:rPr>
              <a:t>http://docs.opencv.org/2.10</a:t>
            </a:r>
            <a:r>
              <a:rPr lang="en-US" sz="1500" b="1" dirty="0">
                <a:solidFill>
                  <a:schemeClr val="tx1"/>
                </a:solidFill>
              </a:rPr>
              <a:t> .</a:t>
            </a:r>
          </a:p>
          <a:p>
            <a:pPr lvl="0" algn="l" rtl="0"/>
            <a:r>
              <a:rPr lang="en-US" sz="1500" b="1" dirty="0">
                <a:solidFill>
                  <a:schemeClr val="accent1">
                    <a:lumMod val="50000"/>
                  </a:schemeClr>
                </a:solidFill>
                <a:hlinkClick r:id="rId3"/>
              </a:rPr>
              <a:t>http://www.acti.com/product/B47</a:t>
            </a:r>
            <a:r>
              <a:rPr lang="en-US" sz="1500" b="1" dirty="0">
                <a:solidFill>
                  <a:schemeClr val="accent1">
                    <a:lumMod val="50000"/>
                  </a:schemeClr>
                </a:solidFill>
              </a:rPr>
              <a:t>.</a:t>
            </a:r>
          </a:p>
          <a:p>
            <a:pPr lvl="0" algn="l" rtl="0"/>
            <a:r>
              <a:rPr lang="en-US" sz="1500" b="1" dirty="0"/>
              <a:t>Gary </a:t>
            </a:r>
            <a:r>
              <a:rPr lang="en-US" sz="1500" b="1" dirty="0" err="1"/>
              <a:t>Bradski</a:t>
            </a:r>
            <a:r>
              <a:rPr lang="ar-SA" sz="1500" b="1" dirty="0"/>
              <a:t>‏،</a:t>
            </a:r>
            <a:r>
              <a:rPr lang="en-US" sz="1500" b="1" dirty="0"/>
              <a:t>Adrian </a:t>
            </a:r>
            <a:r>
              <a:rPr lang="en-US" sz="1500" b="1" dirty="0" err="1"/>
              <a:t>Kaehler</a:t>
            </a:r>
            <a:r>
              <a:rPr lang="ar-SA" sz="1500" b="1" dirty="0"/>
              <a:t>‏</a:t>
            </a:r>
            <a:r>
              <a:rPr lang="en-US" sz="1500" b="1" dirty="0"/>
              <a:t>, “Learning </a:t>
            </a:r>
            <a:r>
              <a:rPr lang="en-US" sz="1500" b="1" dirty="0" err="1"/>
              <a:t>Opencv</a:t>
            </a:r>
            <a:r>
              <a:rPr lang="en-US" sz="1500" b="1" dirty="0"/>
              <a:t>: Computer Vision with the </a:t>
            </a:r>
            <a:r>
              <a:rPr lang="en-US" sz="1500" b="1" dirty="0" err="1"/>
              <a:t>Opencv</a:t>
            </a:r>
            <a:r>
              <a:rPr lang="en-US" sz="1500" b="1" dirty="0"/>
              <a:t> Library”</a:t>
            </a:r>
          </a:p>
          <a:p>
            <a:pPr lvl="0" algn="l" rtl="0"/>
            <a:r>
              <a:rPr lang="en-US" sz="1500" b="1" dirty="0"/>
              <a:t>Vincent </a:t>
            </a:r>
            <a:r>
              <a:rPr lang="en-US" sz="1500" b="1" dirty="0" err="1"/>
              <a:t>Spruyt</a:t>
            </a:r>
            <a:r>
              <a:rPr lang="en-US" sz="1500" b="1" dirty="0"/>
              <a:t>,” Feature extraction using PCA”</a:t>
            </a:r>
          </a:p>
          <a:p>
            <a:pPr algn="l" rtl="0"/>
            <a:endParaRPr lang="en-US" sz="1500" dirty="0"/>
          </a:p>
        </p:txBody>
      </p:sp>
      <p:sp>
        <p:nvSpPr>
          <p:cNvPr id="7" name="Slide Number Placeholder 6"/>
          <p:cNvSpPr>
            <a:spLocks noGrp="1"/>
          </p:cNvSpPr>
          <p:nvPr>
            <p:ph type="sldNum" sz="quarter" idx="4"/>
          </p:nvPr>
        </p:nvSpPr>
        <p:spPr/>
        <p:txBody>
          <a:bodyPr/>
          <a:lstStyle/>
          <a:p>
            <a:fld id="{325B04DD-A8C9-4A3F-82F1-6F46E482E49F}" type="slidenum">
              <a:rPr lang="en-US" smtClean="0"/>
              <a:pPr/>
              <a:t>83</a:t>
            </a:fld>
            <a:endParaRPr lang="en-US"/>
          </a:p>
        </p:txBody>
      </p:sp>
      <p:sp>
        <p:nvSpPr>
          <p:cNvPr id="6"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8"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5778313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1"/>
          </p:nvPr>
        </p:nvSpPr>
        <p:spPr>
          <a:xfrm>
            <a:off x="1001446" y="3113142"/>
            <a:ext cx="6619244" cy="646065"/>
          </a:xfrm>
        </p:spPr>
        <p:txBody>
          <a:bodyPr>
            <a:noAutofit/>
          </a:bodyPr>
          <a:lstStyle/>
          <a:p>
            <a:pPr algn="ctr"/>
            <a:r>
              <a:rPr lang="en-US" sz="5400" dirty="0">
                <a:solidFill>
                  <a:schemeClr val="bg1"/>
                </a:solidFill>
                <a:effectLst>
                  <a:reflection blurRad="6350" stA="50000" endA="300" endPos="50000" dist="29997" dir="5400000" sy="-100000" algn="bl" rotWithShape="0"/>
                </a:effectLst>
                <a:latin typeface="Comic Sans MS" panose="030F0702030302020204" pitchFamily="66" charset="0"/>
              </a:rPr>
              <a:t>Thank you </a:t>
            </a:r>
            <a:r>
              <a:rPr lang="en-US" sz="5400" dirty="0">
                <a:solidFill>
                  <a:schemeClr val="bg1"/>
                </a:solidFill>
                <a:effectLst>
                  <a:reflection blurRad="6350" stA="50000" endA="300" endPos="50000" dist="29997" dir="5400000" sy="-100000" algn="bl" rotWithShape="0"/>
                </a:effectLst>
                <a:latin typeface="Comic Sans MS" panose="030F0702030302020204" pitchFamily="66" charset="0"/>
                <a:sym typeface="Wingdings" panose="05000000000000000000" pitchFamily="2" charset="2"/>
              </a:rPr>
              <a:t></a:t>
            </a:r>
            <a:endParaRPr lang="ar-EG" sz="5400" dirty="0">
              <a:solidFill>
                <a:schemeClr val="bg1"/>
              </a:solidFill>
              <a:effectLst>
                <a:reflection blurRad="6350" stA="50000" endA="300" endPos="50000" dist="29997" dir="5400000" sy="-100000" algn="bl" rotWithShape="0"/>
              </a:effectLst>
              <a:latin typeface="Comic Sans MS" panose="030F0702030302020204" pitchFamily="66" charset="0"/>
            </a:endParaRPr>
          </a:p>
        </p:txBody>
      </p:sp>
      <p:sp>
        <p:nvSpPr>
          <p:cNvPr id="7" name="Slide Number Placeholder 6"/>
          <p:cNvSpPr>
            <a:spLocks noGrp="1"/>
          </p:cNvSpPr>
          <p:nvPr>
            <p:ph type="sldNum" sz="quarter" idx="4"/>
          </p:nvPr>
        </p:nvSpPr>
        <p:spPr/>
        <p:txBody>
          <a:bodyPr/>
          <a:lstStyle/>
          <a:p>
            <a:fld id="{325B04DD-A8C9-4A3F-82F1-6F46E482E49F}" type="slidenum">
              <a:rPr lang="en-US" smtClean="0"/>
              <a:t>84</a:t>
            </a:fld>
            <a:endParaRPr lang="en-US"/>
          </a:p>
        </p:txBody>
      </p:sp>
      <p:sp>
        <p:nvSpPr>
          <p:cNvPr id="5" name="Footer Placeholder 1"/>
          <p:cNvSpPr>
            <a:spLocks noGrp="1"/>
          </p:cNvSpPr>
          <p:nvPr>
            <p:ph type="ftr" sz="quarter" idx="11"/>
          </p:nvPr>
        </p:nvSpPr>
        <p:spPr>
          <a:xfrm>
            <a:off x="0" y="6629340"/>
            <a:ext cx="3859795" cy="228660"/>
          </a:xfrm>
        </p:spPr>
        <p:txBody>
          <a:bodyPr/>
          <a:lstStyle/>
          <a:p>
            <a:r>
              <a:rPr lang="en-US" dirty="0">
                <a:solidFill>
                  <a:srgbClr val="92D050"/>
                </a:solidFill>
              </a:rPr>
              <a:t>PSC Graduation Project 2016</a:t>
            </a:r>
          </a:p>
        </p:txBody>
      </p:sp>
      <p:sp>
        <p:nvSpPr>
          <p:cNvPr id="6"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942294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771" y="1353421"/>
            <a:ext cx="7886700" cy="338070"/>
          </a:xfrm>
        </p:spPr>
        <p:txBody>
          <a:bodyPr>
            <a:normAutofit fontScale="90000"/>
          </a:bodyPr>
          <a:lstStyle/>
          <a:p>
            <a:pPr algn="ctr" rtl="0"/>
            <a:r>
              <a:rPr lang="en-US" dirty="0">
                <a:effectLst>
                  <a:reflection blurRad="6350" stA="50000" endA="300" endPos="50000" dist="29997" dir="5400000" sy="-100000" algn="bl" rotWithShape="0"/>
                </a:effectLst>
                <a:latin typeface="Comic Sans MS" panose="030F0702030302020204" pitchFamily="66" charset="0"/>
              </a:rPr>
              <a:t>Challenges in LPR cont.</a:t>
            </a:r>
            <a:endParaRPr lang="ar-EG" dirty="0">
              <a:effectLst>
                <a:reflection blurRad="6350" stA="50000" endA="300" endPos="50000" dist="29997" dir="5400000" sy="-100000" algn="bl" rotWithShape="0"/>
              </a:effectLst>
              <a:latin typeface="Comic Sans MS" panose="030F0702030302020204" pitchFamily="66" charset="0"/>
            </a:endParaRPr>
          </a:p>
        </p:txBody>
      </p:sp>
      <p:sp>
        <p:nvSpPr>
          <p:cNvPr id="3" name="Content Placeholder 2"/>
          <p:cNvSpPr>
            <a:spLocks noGrp="1"/>
          </p:cNvSpPr>
          <p:nvPr>
            <p:ph idx="1"/>
          </p:nvPr>
        </p:nvSpPr>
        <p:spPr>
          <a:xfrm>
            <a:off x="0" y="1894511"/>
            <a:ext cx="6487428" cy="2241729"/>
          </a:xfrm>
        </p:spPr>
        <p:txBody>
          <a:bodyPr>
            <a:normAutofit fontScale="92500"/>
          </a:bodyPr>
          <a:lstStyle/>
          <a:p>
            <a:pPr lvl="1" algn="l" rtl="0"/>
            <a:endParaRPr lang="en-US" sz="1500" dirty="0"/>
          </a:p>
          <a:p>
            <a:pPr lvl="1" algn="l" rtl="0"/>
            <a:r>
              <a:rPr lang="en-US" sz="2200" dirty="0"/>
              <a:t>An object obscuring (part of) the plate, quite often a tow bar, or dirt on the plate.</a:t>
            </a:r>
          </a:p>
          <a:p>
            <a:pPr lvl="1" algn="l" rtl="0"/>
            <a:r>
              <a:rPr lang="en-US" sz="2200" dirty="0"/>
              <a:t>The change in camera's angle of view during license plate reading.</a:t>
            </a:r>
            <a:br>
              <a:rPr lang="en-US" sz="2200" dirty="0"/>
            </a:br>
            <a:br>
              <a:rPr lang="en-US" dirty="0"/>
            </a:br>
            <a:endParaRPr lang="en-US" dirty="0"/>
          </a:p>
          <a:p>
            <a:pPr marL="342892" lvl="1" indent="0" algn="l" rtl="0">
              <a:buNone/>
            </a:pPr>
            <a:endParaRPr lang="en-US" sz="15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3767" y="2327740"/>
            <a:ext cx="2112915" cy="1334473"/>
          </a:xfrm>
          <a:prstGeom prst="rect">
            <a:avLst/>
          </a:prstGeom>
        </p:spPr>
      </p:pic>
      <p:sp>
        <p:nvSpPr>
          <p:cNvPr id="4" name="TextBox 3"/>
          <p:cNvSpPr txBox="1"/>
          <p:nvPr/>
        </p:nvSpPr>
        <p:spPr>
          <a:xfrm>
            <a:off x="385251" y="3710647"/>
            <a:ext cx="8300220" cy="2631490"/>
          </a:xfrm>
          <a:prstGeom prst="rect">
            <a:avLst/>
          </a:prstGeom>
          <a:noFill/>
        </p:spPr>
        <p:txBody>
          <a:bodyPr wrap="square" rtlCol="1">
            <a:spAutoFit/>
          </a:bodyPr>
          <a:lstStyle/>
          <a:p>
            <a:pPr>
              <a:lnSpc>
                <a:spcPct val="150000"/>
              </a:lnSpc>
            </a:pPr>
            <a:r>
              <a:rPr lang="en-US" sz="2000" dirty="0"/>
              <a:t>While some of these problems can be corrected within the software, it is primarily left to the hardware side of the system to work out solutions to these difficulties. Increasing the height of the camera may avoid problems with objects (such as other vehicles) obscuring the plate.</a:t>
            </a:r>
            <a:endParaRPr lang="ar-EG" sz="2000" dirty="0"/>
          </a:p>
          <a:p>
            <a:endParaRPr lang="ar-EG" sz="1500" dirty="0"/>
          </a:p>
        </p:txBody>
      </p:sp>
      <p:sp>
        <p:nvSpPr>
          <p:cNvPr id="9" name="Slide Number Placeholder 8"/>
          <p:cNvSpPr>
            <a:spLocks noGrp="1"/>
          </p:cNvSpPr>
          <p:nvPr>
            <p:ph type="sldNum" sz="quarter" idx="4"/>
          </p:nvPr>
        </p:nvSpPr>
        <p:spPr/>
        <p:txBody>
          <a:bodyPr/>
          <a:lstStyle/>
          <a:p>
            <a:fld id="{325B04DD-A8C9-4A3F-82F1-6F46E482E49F}" type="slidenum">
              <a:rPr lang="en-US" smtClean="0"/>
              <a:pPr/>
              <a:t>9</a:t>
            </a:fld>
            <a:endParaRPr lang="en-US"/>
          </a:p>
        </p:txBody>
      </p:sp>
      <p:sp>
        <p:nvSpPr>
          <p:cNvPr id="8" name="Footer Placeholder 1"/>
          <p:cNvSpPr>
            <a:spLocks noGrp="1"/>
          </p:cNvSpPr>
          <p:nvPr>
            <p:ph type="ftr" sz="quarter" idx="11"/>
          </p:nvPr>
        </p:nvSpPr>
        <p:spPr>
          <a:xfrm>
            <a:off x="0" y="6629340"/>
            <a:ext cx="3859795" cy="228660"/>
          </a:xfrm>
        </p:spPr>
        <p:txBody>
          <a:bodyPr/>
          <a:lstStyle/>
          <a:p>
            <a:r>
              <a:rPr lang="en-US" dirty="0"/>
              <a:t>PSC Graduation Project 2016</a:t>
            </a:r>
          </a:p>
        </p:txBody>
      </p:sp>
      <p:sp>
        <p:nvSpPr>
          <p:cNvPr id="10" name="Footer Placeholder 1"/>
          <p:cNvSpPr txBox="1">
            <a:spLocks/>
          </p:cNvSpPr>
          <p:nvPr/>
        </p:nvSpPr>
        <p:spPr>
          <a:xfrm>
            <a:off x="7071733" y="6629340"/>
            <a:ext cx="2072267" cy="228660"/>
          </a:xfrm>
          <a:prstGeom prst="rect">
            <a:avLst/>
          </a:prstGeom>
        </p:spPr>
        <p:txBody>
          <a:bodyPr vert="horz" lIns="91440" tIns="45720" rIns="91440" bIns="45720" rtlCol="0" anchor="b"/>
          <a:lstStyle>
            <a:defPPr>
              <a:defRPr lang="en-US"/>
            </a:defPPr>
            <a:lvl1pPr marL="0" algn="l" defTabSz="914400" rtl="0" eaLnBrk="1" latinLnBrk="0" hangingPunct="1">
              <a:defRPr sz="900" b="1" i="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Computer And Systems sec. 2016 </a:t>
            </a:r>
          </a:p>
        </p:txBody>
      </p:sp>
    </p:spTree>
    <p:extLst>
      <p:ext uri="{BB962C8B-B14F-4D97-AF65-F5344CB8AC3E}">
        <p14:creationId xmlns:p14="http://schemas.microsoft.com/office/powerpoint/2010/main" val="1228771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EABA445-0BAC-4C23-A29E-1A3AE62819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6430</Words>
  <Application>Microsoft Office PowerPoint</Application>
  <PresentationFormat>On-screen Show (4:3)</PresentationFormat>
  <Paragraphs>815</Paragraphs>
  <Slides>84</Slides>
  <Notes>24</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84</vt:i4>
      </vt:variant>
    </vt:vector>
  </HeadingPairs>
  <TitlesOfParts>
    <vt:vector size="95" baseType="lpstr">
      <vt:lpstr>Arial</vt:lpstr>
      <vt:lpstr>Berlin Sans FB</vt:lpstr>
      <vt:lpstr>Calibri</vt:lpstr>
      <vt:lpstr>Calibri Light</vt:lpstr>
      <vt:lpstr>Cambria Math</vt:lpstr>
      <vt:lpstr>Century Gothic</vt:lpstr>
      <vt:lpstr>Comic Sans MS</vt:lpstr>
      <vt:lpstr>Courier New</vt:lpstr>
      <vt:lpstr>Wingdings</vt:lpstr>
      <vt:lpstr>Wingdings 3</vt:lpstr>
      <vt:lpstr>Ion Boardroom</vt:lpstr>
      <vt:lpstr>PowerPoint Presentation</vt:lpstr>
      <vt:lpstr>PowerPoint Presentation</vt:lpstr>
      <vt:lpstr>OUTLINES </vt:lpstr>
      <vt:lpstr>  What is LPR ?    </vt:lpstr>
      <vt:lpstr>LPR Applications </vt:lpstr>
      <vt:lpstr>LPR Applications  Cont. </vt:lpstr>
      <vt:lpstr>LPR Applications  Cont.</vt:lpstr>
      <vt:lpstr>Challenges in LPR</vt:lpstr>
      <vt:lpstr>Challenges in LPR cont.</vt:lpstr>
      <vt:lpstr>System overview </vt:lpstr>
      <vt:lpstr>Egyptian – LPR Proposed System</vt:lpstr>
      <vt:lpstr>License Plate Detection</vt:lpstr>
      <vt:lpstr>License plate Detection </vt:lpstr>
      <vt:lpstr>Edge Detection</vt:lpstr>
      <vt:lpstr>Edge Detection</vt:lpstr>
      <vt:lpstr>Canny Edge Detection</vt:lpstr>
      <vt:lpstr>Canny Edge Detection</vt:lpstr>
      <vt:lpstr>Canny Edge Detection</vt:lpstr>
      <vt:lpstr>Canny Edge Detection  cont.</vt:lpstr>
      <vt:lpstr>Canny Edge Detection  cont.</vt:lpstr>
      <vt:lpstr>Canny Edge Detection  cont.</vt:lpstr>
      <vt:lpstr>Canny Edge Detection  cont.</vt:lpstr>
      <vt:lpstr>Canny Edge Detection Example</vt:lpstr>
      <vt:lpstr>Morphological Operations  &amp; Flood fill </vt:lpstr>
      <vt:lpstr>Morphological operations  &amp; flood fill </vt:lpstr>
      <vt:lpstr>Morphological operations  &amp; flood fill </vt:lpstr>
      <vt:lpstr>Erosion operation  </vt:lpstr>
      <vt:lpstr>Dilation operation</vt:lpstr>
      <vt:lpstr>Opening operation</vt:lpstr>
      <vt:lpstr>Closing operation </vt:lpstr>
      <vt:lpstr>Closing operation Example</vt:lpstr>
      <vt:lpstr>Flood Fill </vt:lpstr>
      <vt:lpstr>Flood Fill Example  </vt:lpstr>
      <vt:lpstr>Plate Extraction</vt:lpstr>
      <vt:lpstr>License  plate segmentation </vt:lpstr>
      <vt:lpstr>License plate segmentation </vt:lpstr>
      <vt:lpstr>License plate segmentation </vt:lpstr>
      <vt:lpstr>License plate segmentation </vt:lpstr>
      <vt:lpstr>License plate segmentation </vt:lpstr>
      <vt:lpstr>License plate segmentation </vt:lpstr>
      <vt:lpstr>License plate segmentation </vt:lpstr>
      <vt:lpstr>License plate segmentation </vt:lpstr>
      <vt:lpstr>License Plate Recognition</vt:lpstr>
      <vt:lpstr>Pattern Recognition</vt:lpstr>
      <vt:lpstr>Pattern Recognition cont.</vt:lpstr>
      <vt:lpstr>Pattern Recognition cont.</vt:lpstr>
      <vt:lpstr>Pattern Recognition cont.</vt:lpstr>
      <vt:lpstr>Pattern Recognition cont.</vt:lpstr>
      <vt:lpstr>PCA Algorithm </vt:lpstr>
      <vt:lpstr>PCA Algorithm  cont.</vt:lpstr>
      <vt:lpstr>PCA Algorithm  cont.</vt:lpstr>
      <vt:lpstr>PCA Algorithm  cont.</vt:lpstr>
      <vt:lpstr>PCA Algorithm  cont.</vt:lpstr>
      <vt:lpstr>PCA Algorithm  cont.</vt:lpstr>
      <vt:lpstr>PCA Algorithm  cont.</vt:lpstr>
      <vt:lpstr>PCA Algorithm  cont.</vt:lpstr>
      <vt:lpstr>PCA Algorithm  cont.</vt:lpstr>
      <vt:lpstr>PCA Examples</vt:lpstr>
      <vt:lpstr>Hu-Moment</vt:lpstr>
      <vt:lpstr>Hu-Moment</vt:lpstr>
      <vt:lpstr>Hu-Moment Cont.</vt:lpstr>
      <vt:lpstr>Hu-Moment Cont.</vt:lpstr>
      <vt:lpstr>Hu-Moment Cont.</vt:lpstr>
      <vt:lpstr>Hu-Moment Cont.</vt:lpstr>
      <vt:lpstr>Hu-Moment Example</vt:lpstr>
      <vt:lpstr>Horizontal –Vertical Projection </vt:lpstr>
      <vt:lpstr>Horizontal –Vertical Projection </vt:lpstr>
      <vt:lpstr>Horizontal –Vertical Projection </vt:lpstr>
      <vt:lpstr>Horizontal –Vertical Projection </vt:lpstr>
      <vt:lpstr>classification</vt:lpstr>
      <vt:lpstr>K- Nearest Neighbor </vt:lpstr>
      <vt:lpstr>K- Nearest Neighbor </vt:lpstr>
      <vt:lpstr>Similarity Measures  </vt:lpstr>
      <vt:lpstr>Euclidean Similarity </vt:lpstr>
      <vt:lpstr>Euclidean Similarity </vt:lpstr>
      <vt:lpstr>Experiments and Results </vt:lpstr>
      <vt:lpstr>Experiments and Results </vt:lpstr>
      <vt:lpstr>Experiments and Results </vt:lpstr>
      <vt:lpstr>Experiments and Results </vt:lpstr>
      <vt:lpstr>Experiments and Results </vt:lpstr>
      <vt:lpstr>Conclusion </vt:lpstr>
      <vt:lpstr>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2016-06-21T13:30:22Z</dcterms:created>
  <dcterms:modified xsi:type="dcterms:W3CDTF">2024-06-25T18:29:01Z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TC040144389991</vt:lpwstr>
  </property>
</Properties>
</file>