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4" r:id="rId9"/>
    <p:sldId id="261" r:id="rId10"/>
    <p:sldId id="262" r:id="rId11"/>
    <p:sldId id="263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4"/>
    <a:srgbClr val="AB93A0"/>
    <a:srgbClr val="6C3636"/>
    <a:srgbClr val="27527B"/>
    <a:srgbClr val="444A54"/>
    <a:srgbClr val="683054"/>
    <a:srgbClr val="64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  <a:endParaRPr lang="ar-SA"/>
          </a:p>
          <a:p>
            <a:pPr lvl="1"/>
            <a:r>
              <a:rPr lang="ar-SA"/>
              <a:t>المستوى الثاني</a:t>
            </a:r>
            <a:endParaRPr lang="ar-SA"/>
          </a:p>
          <a:p>
            <a:pPr lvl="2"/>
            <a:r>
              <a:rPr lang="ar-SA"/>
              <a:t>المستوى الثالث</a:t>
            </a:r>
            <a:endParaRPr lang="ar-SA"/>
          </a:p>
          <a:p>
            <a:pPr lvl="3"/>
            <a:r>
              <a:rPr lang="ar-SA"/>
              <a:t>المستوى الرابع</a:t>
            </a:r>
            <a:endParaRPr lang="ar-SA"/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F1630-78EA-4F4E-AE2B-13EFA1F0D271}" type="datetimeFigureOut">
              <a:rPr lang="en-US" smtClean="0"/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B41DA-D710-42CD-A496-A7CDFB0118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media" Target="../media/media5.mp4"/><Relationship Id="rId4" Type="http://schemas.openxmlformats.org/officeDocument/2006/relationships/video" Target="../media/media5.mp4"/><Relationship Id="rId3" Type="http://schemas.openxmlformats.org/officeDocument/2006/relationships/image" Target="../media/image8.png"/><Relationship Id="rId2" Type="http://schemas.microsoft.com/office/2007/relationships/media" Target="../media/media4.mp4"/><Relationship Id="rId1" Type="http://schemas.openxmlformats.org/officeDocument/2006/relationships/video" Target="../media/media4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media" Target="ppt/slides/ppt/media/media1.mp4" TargetMode="External"/><Relationship Id="rId1" Type="http://schemas.openxmlformats.org/officeDocument/2006/relationships/video" Target="ppt/slides/ppt/media/media1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microsoft.com/office/2007/relationships/media" Target="../media/media2.mp4"/><Relationship Id="rId7" Type="http://schemas.openxmlformats.org/officeDocument/2006/relationships/video" Target="../media/media2.mp4"/><Relationship Id="rId6" Type="http://schemas.openxmlformats.org/officeDocument/2006/relationships/image" Target="../media/image4.png"/><Relationship Id="rId5" Type="http://schemas.microsoft.com/office/2007/relationships/media" Target="ppt/slides/ppt/media/media3.mp4" TargetMode="External"/><Relationship Id="rId4" Type="http://schemas.openxmlformats.org/officeDocument/2006/relationships/video" Target="ppt/slides/ppt/media/media3.mp4" TargetMode="External"/><Relationship Id="rId3" Type="http://schemas.openxmlformats.org/officeDocument/2006/relationships/image" Target="../media/image3.png"/><Relationship Id="rId2" Type="http://schemas.microsoft.com/office/2007/relationships/media" Target="../media/media1.mp4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png"/><Relationship Id="rId11" Type="http://schemas.microsoft.com/office/2007/relationships/media" Target="../media/media3.mp4"/><Relationship Id="rId10" Type="http://schemas.openxmlformats.org/officeDocument/2006/relationships/video" Target="../media/media3.mp4"/><Relationship Id="rId1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860466" y="1541309"/>
            <a:ext cx="1047135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Project Group ID ”29”</a:t>
            </a:r>
            <a:b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r>
              <a:rPr lang="en-US" b="0" i="0" dirty="0" err="1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Eman</a:t>
            </a:r>
            <a: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 </a:t>
            </a:r>
            <a:r>
              <a:rPr lang="en-US" b="0" i="0" dirty="0" err="1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Tamam</a:t>
            </a:r>
            <a: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 Mohamed : 162021069</a:t>
            </a:r>
            <a:b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Yasmeen Khaled Mohamed : 162021387</a:t>
            </a:r>
            <a:b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Arwa Mostafa Mohamed : 162021047</a:t>
            </a:r>
            <a:endParaRPr lang="en-US" b="0" i="0" dirty="0">
              <a:solidFill>
                <a:srgbClr val="495365"/>
              </a:solidFill>
              <a:effectLst/>
              <a:latin typeface="Palatino Linotype" panose="02040502050505030304" charset="0"/>
              <a:cs typeface="Palatino Linotype" panose="02040502050505030304" charset="0"/>
            </a:endParaRPr>
          </a:p>
          <a:p>
            <a:pPr algn="ctr"/>
            <a:endParaRPr lang="en-US" dirty="0">
              <a:solidFill>
                <a:srgbClr val="495365"/>
              </a:solidFill>
              <a:latin typeface="Arial" panose="020B0604020202020204" pitchFamily="34" charset="0"/>
            </a:endParaRPr>
          </a:p>
          <a:p>
            <a:pPr algn="ctr"/>
            <a:endParaRPr lang="en-US" b="0" i="0" dirty="0">
              <a:solidFill>
                <a:srgbClr val="495365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495365"/>
              </a:solidFill>
              <a:latin typeface="Arial" panose="020B0604020202020204" pitchFamily="34" charset="0"/>
            </a:endParaRPr>
          </a:p>
          <a:p>
            <a:pPr algn="ctr"/>
            <a:endParaRPr lang="en-US" b="0" i="0" dirty="0">
              <a:solidFill>
                <a:srgbClr val="495365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495365"/>
              </a:solidFill>
              <a:latin typeface="Arial" panose="020B0604020202020204" pitchFamily="34" charset="0"/>
            </a:endParaRPr>
          </a:p>
          <a:p>
            <a:pPr algn="ctr"/>
            <a:endParaRPr lang="en-US" b="0" i="0" dirty="0">
              <a:solidFill>
                <a:srgbClr val="495365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495365"/>
              </a:solidFill>
              <a:latin typeface="Arial" panose="020B0604020202020204" pitchFamily="34" charset="0"/>
            </a:endParaRPr>
          </a:p>
          <a:p>
            <a:pPr algn="ctr"/>
            <a:endParaRPr lang="en-US" b="0" i="0" dirty="0">
              <a:solidFill>
                <a:srgbClr val="495365"/>
              </a:solidFill>
              <a:effectLst/>
              <a:latin typeface="Lato" panose="020F0502020204030204" pitchFamily="34" charset="0"/>
            </a:endParaRPr>
          </a:p>
          <a:p>
            <a:pPr algn="ctr"/>
            <a:endParaRPr lang="en-US" dirty="0">
              <a:solidFill>
                <a:srgbClr val="495365"/>
              </a:solidFill>
              <a:latin typeface="Lato" panose="020F0502020204030204" pitchFamily="34" charset="0"/>
            </a:endParaRPr>
          </a:p>
          <a:p>
            <a:pPr algn="ctr"/>
            <a:endParaRPr lang="en-US" b="0" i="0" dirty="0">
              <a:solidFill>
                <a:srgbClr val="495365"/>
              </a:solidFill>
              <a:effectLst/>
              <a:latin typeface="Lato" panose="020F0502020204030204" pitchFamily="34" charset="0"/>
            </a:endParaRPr>
          </a:p>
          <a:p>
            <a:pPr algn="ctr"/>
            <a:br>
              <a:rPr lang="en-US" sz="2000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r>
              <a:rPr lang="en-US" sz="2000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Dept. of Computer Science</a:t>
            </a:r>
            <a:br>
              <a:rPr lang="en-US" sz="2000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r>
              <a:rPr lang="en-US" sz="2000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  <a:t>College of Computers and Information , Assiut University</a:t>
            </a:r>
            <a:b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br>
              <a:rPr lang="en-US" b="0" i="0" dirty="0">
                <a:solidFill>
                  <a:srgbClr val="495365"/>
                </a:solidFill>
                <a:effectLst/>
                <a:latin typeface="Palatino Linotype" panose="02040502050505030304" charset="0"/>
                <a:cs typeface="Palatino Linotype" panose="02040502050505030304" charset="0"/>
              </a:rPr>
            </a:br>
            <a:endParaRPr lang="en-US" b="0" i="0" dirty="0">
              <a:solidFill>
                <a:srgbClr val="495365"/>
              </a:solidFill>
              <a:effectLst/>
              <a:latin typeface="Palatino Linotype" panose="02040502050505030304" charset="0"/>
              <a:cs typeface="Palatino Linotype" panose="02040502050505030304" charset="0"/>
            </a:endParaRPr>
          </a:p>
          <a:p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4" pitchFamily="34" charset="0"/>
              </a:rPr>
            </a:br>
            <a:endParaRPr lang="en-US" dirty="0"/>
          </a:p>
        </p:txBody>
      </p:sp>
      <p:pic>
        <p:nvPicPr>
          <p:cNvPr id="8" name="صورة 7" descr="صورة تحتوي على نص, رمز, الرسومات, الخط&#10;&#10;تم إنشاء الوصف تلقائياً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44" y="2928201"/>
            <a:ext cx="1714500" cy="2390775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1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780790" y="246833"/>
            <a:ext cx="46309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alatino Linotype" panose="02040502050505030304" charset="0"/>
                <a:cs typeface="Palatino Linotype" panose="02040502050505030304" charset="0"/>
              </a:rPr>
              <a:t>Sign Language App</a:t>
            </a:r>
            <a:endParaRPr lang="en-US" sz="3200" dirty="0">
              <a:solidFill>
                <a:schemeClr val="bg1"/>
              </a:solidFill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4"/>
          <p:cNvSpPr/>
          <p:nvPr/>
        </p:nvSpPr>
        <p:spPr>
          <a:xfrm>
            <a:off x="0" y="-9832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3200" dirty="0">
                <a:latin typeface="Palatino Linotype" panose="02040502050505030304" charset="0"/>
                <a:cs typeface="Palatino Linotype" panose="02040502050505030304" charset="0"/>
              </a:rPr>
              <a:t> Results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charset="0"/>
                <a:cs typeface="Palatino Linotype" panose="02040502050505030304" charset="0"/>
              </a:rPr>
              <a:t>10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41020" y="1376680"/>
            <a:ext cx="3922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>
                <a:latin typeface="Palatino Linotype" panose="02040502050505030304" charset="0"/>
                <a:cs typeface="Palatino Linotype" panose="02040502050505030304" charset="0"/>
              </a:rPr>
              <a:t>Error Analysis:-</a:t>
            </a:r>
            <a:endParaRPr lang="en-US" sz="3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179871" y="2269408"/>
            <a:ext cx="7708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Tx/>
              <a:buChar char="-"/>
            </a:pPr>
            <a:r>
              <a:rPr lang="en-US" sz="2400" dirty="0">
                <a:latin typeface="Palatino Linotype" panose="02040502050505030304" charset="0"/>
                <a:cs typeface="Palatino Linotype" panose="02040502050505030304" charset="0"/>
              </a:rPr>
              <a:t>There is some kind of confusion in the “Take care”  and “Who”  signs</a:t>
            </a:r>
            <a:endParaRPr lang="en-US" sz="24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342900" indent="-342900" algn="l" rtl="0">
              <a:buFontTx/>
              <a:buChar char="-"/>
            </a:pPr>
            <a:endParaRPr lang="en-US" sz="2400" dirty="0"/>
          </a:p>
          <a:p>
            <a:pPr marL="342900" indent="-342900" algn="l" rtl="0">
              <a:buFontTx/>
              <a:buChar char="-"/>
            </a:pPr>
            <a:endParaRPr lang="en-US" sz="2400" dirty="0"/>
          </a:p>
        </p:txBody>
      </p:sp>
      <p:sp>
        <p:nvSpPr>
          <p:cNvPr id="2" name="Text Box 1"/>
          <p:cNvSpPr txBox="1"/>
          <p:nvPr/>
        </p:nvSpPr>
        <p:spPr>
          <a:xfrm>
            <a:off x="3805555" y="1239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3" name="takecareerror (1)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03275" y="3307715"/>
            <a:ext cx="3660140" cy="2898140"/>
          </a:xfrm>
          <a:prstGeom prst="rect">
            <a:avLst/>
          </a:prstGeom>
        </p:spPr>
      </p:pic>
      <p:pic>
        <p:nvPicPr>
          <p:cNvPr id="8" name="whoerror (1)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93715" y="3307715"/>
            <a:ext cx="3660140" cy="28981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675765" y="6329045"/>
            <a:ext cx="125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Takecare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77635" y="6329045"/>
            <a:ext cx="125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Who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 fullScrn="0">
              <p:cMediaNode>
                <p:cTn id="3" fill="hold" display="1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Results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charset="0"/>
                <a:cs typeface="Palatino Linotype" panose="02040502050505030304" charset="0"/>
              </a:rPr>
              <a:t>11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737418" y="1337187"/>
            <a:ext cx="8032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>
                <a:latin typeface="Palatino Linotype" panose="02040502050505030304" charset="0"/>
                <a:cs typeface="Palatino Linotype" panose="02040502050505030304" charset="0"/>
              </a:rPr>
              <a:t>Visualization for test and train data</a:t>
            </a:r>
            <a:endParaRPr lang="en-US" sz="3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2095500"/>
            <a:ext cx="4993005" cy="3797300"/>
          </a:xfrm>
          <a:prstGeom prst="rect">
            <a:avLst/>
          </a:prstGeom>
        </p:spPr>
      </p:pic>
      <p:pic>
        <p:nvPicPr>
          <p:cNvPr id="3" name="Picture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2095500"/>
            <a:ext cx="5177790" cy="37973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16075" y="6244590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Palatino Linotype" panose="02040502050505030304" charset="0"/>
                <a:cs typeface="Palatino Linotype" panose="02040502050505030304" charset="0"/>
              </a:rPr>
              <a:t>Figure 2: Accuracy</a:t>
            </a:r>
            <a:endParaRPr lang="en-US" alt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38415" y="6244590"/>
            <a:ext cx="279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Palatino Linotype" panose="02040502050505030304" charset="0"/>
                <a:cs typeface="Palatino Linotype" panose="02040502050505030304" charset="0"/>
              </a:rPr>
              <a:t>Figure 3: Loss</a:t>
            </a:r>
            <a:endParaRPr lang="en-US" alt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Results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charset="0"/>
                <a:cs typeface="Palatino Linotype" panose="02040502050505030304" charset="0"/>
              </a:rPr>
              <a:t>12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3" name="صورة 2" descr="صورة تحتوي على نص, لقطة شاشة, برامج الوسائط المتعددة, برمجيات&#10;&#10;تم إنشاء الوصف تلقائياً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77" y="1211561"/>
            <a:ext cx="4200218" cy="5485784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275303" y="1347019"/>
            <a:ext cx="41885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>
                <a:latin typeface="Palatino Linotype" panose="02040502050505030304" charset="0"/>
                <a:cs typeface="Palatino Linotype" panose="02040502050505030304" charset="0"/>
              </a:rPr>
              <a:t>Confusion matrix</a:t>
            </a:r>
            <a:endParaRPr lang="en-US" sz="3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373380" y="1489688"/>
            <a:ext cx="498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Task description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08401" y="1966452"/>
            <a:ext cx="11710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</a:rPr>
              <a:t>The sign language app is designed to translate ASL signs and gestures from both hands into meaningful words.</a:t>
            </a:r>
            <a:endParaRPr lang="en-US" sz="28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</a:rPr>
              <a:t>It provides a way to understand ASL sign language without the need to learn it.</a:t>
            </a:r>
            <a:endParaRPr lang="en-US" sz="28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</a:rPr>
              <a:t>The signs that the app translates include: busy, take care, I don't know, I am fine, who, chair, internet, I am tired, excuse me, and goodbye.</a:t>
            </a:r>
            <a:endParaRPr lang="en-US" sz="28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 Task Description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2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3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 Demo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2" name="29-demosignlan-aq3d7fxx_YvpVbIB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93922" y="1212376"/>
            <a:ext cx="6435213" cy="4688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9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88265" y="1210310"/>
            <a:ext cx="11503660" cy="5647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Creating the dataset by getting the data from </a:t>
            </a:r>
            <a:r>
              <a:rPr lang="en-US" dirty="0" err="1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youtube</a:t>
            </a:r>
            <a:r>
              <a:rPr lang="en-US" dirty="0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.</a:t>
            </a:r>
            <a:endParaRPr lang="ar-EG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defining the "</a:t>
            </a:r>
            <a:r>
              <a:rPr lang="en-US" dirty="0" err="1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load_dataset</a:t>
            </a: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" function to load the data from our dataset.</a:t>
            </a:r>
            <a:endParaRPr lang="ar-EG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Using a </a:t>
            </a:r>
            <a:r>
              <a:rPr lang="en-US" dirty="0" err="1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mediapipe</a:t>
            </a: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 solution ”Hand landmarks detection”</a:t>
            </a:r>
            <a:r>
              <a:rPr lang="ar-EG" alt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 </a:t>
            </a:r>
            <a:r>
              <a:rPr lang="en-US" alt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 to detect the landmarks</a:t>
            </a: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.</a:t>
            </a:r>
            <a:endParaRPr lang="ar-EG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Converting the labels of the dataset into numerical values.</a:t>
            </a: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Using our AI gym created model.</a:t>
            </a:r>
            <a:r>
              <a:rPr lang="ar-EG" alt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   </a:t>
            </a:r>
            <a:r>
              <a:rPr lang="en-US" alt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we used the same layers then changed the number of classes for the output layer.</a:t>
            </a: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Setting the number of epochs to </a:t>
            </a:r>
            <a:r>
              <a:rPr lang="en-US" dirty="0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20</a:t>
            </a: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0.</a:t>
            </a: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Saving the model to “</a:t>
            </a:r>
            <a:r>
              <a:rPr lang="en-US" dirty="0" err="1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model.keras</a:t>
            </a: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” file.</a:t>
            </a: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Enable the use of webcam in the model.</a:t>
            </a: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</a:rPr>
              <a:t>Printing the result on the window, not the console.</a:t>
            </a:r>
            <a:endParaRPr lang="en-US" dirty="0">
              <a:effectLst/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4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6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Contribution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511175" y="1865630"/>
            <a:ext cx="11316970" cy="3360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  <a:sym typeface="+mn-ea"/>
              </a:rPr>
              <a:t>We collected the videos for our dataset from different sources, and then we built it. </a:t>
            </a:r>
            <a:endParaRPr lang="en-US" sz="32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  <a:sym typeface="+mn-ea"/>
              </a:rPr>
              <a:t>The dataset consists of 10 folders, with each gesture having a labeled folder corresponding to the gesture. </a:t>
            </a:r>
            <a:endParaRPr lang="en-US" sz="32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 panose="02040502050505030304" charset="0"/>
                <a:ea typeface="Aptos" panose="020B0004020202020204" pitchFamily="34" charset="0"/>
                <a:cs typeface="Palatino Linotype" panose="02040502050505030304" charset="0"/>
                <a:sym typeface="+mn-ea"/>
              </a:rPr>
              <a:t>Each folder contains 15-30 videos.</a:t>
            </a:r>
            <a:endParaRPr lang="en-US" sz="32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  <a:p>
            <a:pPr marL="742950" marR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  <a:p>
            <a:pPr marL="45720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>
              <a:latin typeface="Palatino Linotype" panose="02040502050505030304" charset="0"/>
              <a:ea typeface="Aptos" panose="020B0004020202020204" pitchFamily="34" charset="0"/>
              <a:cs typeface="Palatino Linotype" panose="02040502050505030304" charset="0"/>
              <a:sym typeface="+mn-ea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alatino Linotype" panose="02040502050505030304" charset="0"/>
                <a:cs typeface="Palatino Linotype" panose="02040502050505030304" charset="0"/>
              </a:rPr>
              <a:t>5</a:t>
            </a:r>
            <a:endParaRPr 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9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 Data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 Data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5" name="i do not know (5) - Copy - Copy - Copy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14836" y="2661529"/>
            <a:ext cx="2624804" cy="2531889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68826" y="1219200"/>
            <a:ext cx="612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  </a:t>
            </a:r>
            <a:r>
              <a:rPr lang="en-US" sz="2800" dirty="0"/>
              <a:t>Here are some samples of the data:- </a:t>
            </a:r>
            <a:endParaRPr lang="en-US" sz="28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-1" y="5407967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/>
              <a:t>I don</a:t>
            </a:r>
            <a:r>
              <a:rPr lang="ar-EG" sz="2400" dirty="0"/>
              <a:t>’</a:t>
            </a:r>
            <a:r>
              <a:rPr lang="en-US" sz="2400" dirty="0"/>
              <a:t>t know</a:t>
            </a:r>
            <a:endParaRPr lang="en-US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333410" y="5407966"/>
            <a:ext cx="253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/>
              <a:t>Who</a:t>
            </a:r>
            <a:endParaRPr lang="en-US" sz="2400" dirty="0"/>
          </a:p>
        </p:txBody>
      </p:sp>
      <p:pic>
        <p:nvPicPr>
          <p:cNvPr id="14" name="take-care-of-yourself-in-asl_qPveypy0 - Copy (2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53508" y="2661527"/>
            <a:ext cx="2674174" cy="2531889"/>
          </a:xfrm>
          <a:prstGeom prst="rect">
            <a:avLst/>
          </a:prstGeom>
        </p:spPr>
      </p:pic>
      <p:sp>
        <p:nvSpPr>
          <p:cNvPr id="15" name="مربع نص 14"/>
          <p:cNvSpPr txBox="1"/>
          <p:nvPr/>
        </p:nvSpPr>
        <p:spPr>
          <a:xfrm>
            <a:off x="6418085" y="5407966"/>
            <a:ext cx="253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/>
              <a:t>Take care</a:t>
            </a:r>
            <a:endParaRPr lang="en-US" sz="2400" dirty="0"/>
          </a:p>
        </p:txBody>
      </p:sp>
      <p:pic>
        <p:nvPicPr>
          <p:cNvPr id="16" name="how-to-sign-who-what-when-where-sign-language-asl_lg0IJ8Tv - Copy (2) - Copy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78675" y="2661527"/>
            <a:ext cx="2852828" cy="2531890"/>
          </a:xfrm>
          <a:prstGeom prst="rect">
            <a:avLst/>
          </a:prstGeom>
        </p:spPr>
      </p:pic>
      <p:pic>
        <p:nvPicPr>
          <p:cNvPr id="17" name="i am tired (5)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14027" y="2661527"/>
            <a:ext cx="2532167" cy="2531889"/>
          </a:xfrm>
          <a:prstGeom prst="rect">
            <a:avLst/>
          </a:prstGeom>
        </p:spPr>
      </p:pic>
      <p:sp>
        <p:nvSpPr>
          <p:cNvPr id="21" name="مربع نص 20"/>
          <p:cNvSpPr txBox="1"/>
          <p:nvPr/>
        </p:nvSpPr>
        <p:spPr>
          <a:xfrm>
            <a:off x="9414027" y="5407965"/>
            <a:ext cx="253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/>
              <a:t>I am tired</a:t>
            </a:r>
            <a:endParaRPr lang="en-US" sz="2400" dirty="0"/>
          </a:p>
        </p:txBody>
      </p:sp>
      <p:sp>
        <p:nvSpPr>
          <p:cNvPr id="22" name="Freeform 4"/>
          <p:cNvSpPr/>
          <p:nvPr/>
        </p:nvSpPr>
        <p:spPr>
          <a:xfrm>
            <a:off x="10957739" y="5838818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latin typeface="Palatino Linotype" panose="02040502050505030304" charset="0"/>
                <a:cs typeface="Palatino Linotype" panose="02040502050505030304" charset="0"/>
              </a:rPr>
              <a:t>6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6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 mute="1">
                <p:cTn id="3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186813" y="137652"/>
            <a:ext cx="39427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Proect architecture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latin typeface="Palatino Linotype" panose="02040502050505030304" charset="0"/>
                <a:cs typeface="Palatino Linotype" panose="02040502050505030304" charset="0"/>
              </a:rPr>
              <a:t>7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7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ar-EG" alt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</a:t>
            </a:r>
            <a:r>
              <a:rPr lang="en-US" alt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Project Architecture</a:t>
            </a:r>
            <a:endParaRPr lang="en-US" alt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9" name="صورة 8" descr="صورة تحتوي على نص, رسم بياني, لقطة شاشة, دائرة&#10;&#10;تم إنشاء الوصف تلقائياً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75" y="1214120"/>
            <a:ext cx="8502650" cy="47402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129405" y="6214745"/>
            <a:ext cx="315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Palatino Linotype" panose="02040502050505030304" charset="0"/>
                <a:cs typeface="Palatino Linotype" panose="02040502050505030304" charset="0"/>
              </a:rPr>
              <a:t>Figure 1: Project Architecture</a:t>
            </a:r>
            <a:endParaRPr lang="en-US" altLang="en-US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285115" y="1042035"/>
            <a:ext cx="11710670" cy="5655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rtl="0">
              <a:buFont typeface="Arial" panose="020B0604020202020204" pitchFamily="34" charset="0"/>
              <a:buNone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l" rtl="0"/>
            <a:endParaRPr lang="ar-EG" alt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The number of classes is 10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Using the Hand landmarks detection from 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</a:rPr>
              <a:t>mediapipe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l" rtl="0"/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The model is created with 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</a:rPr>
              <a:t>Tensorflow</a:t>
            </a: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 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</a:rPr>
              <a:t>keras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l" rtl="0">
              <a:buFont typeface="Arial" panose="020B0604020202020204" pitchFamily="34" charset="0"/>
              <a:buNone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This model consists of 9 layers: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lvl="2" indent="0" algn="l" rtl="0">
              <a:buNone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1 Input, 2 Conv1D with “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relu</a:t>
            </a: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” activation function, 2 Maxpooling1D, 1 Flatten, 2  Dense   one with “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relu</a:t>
            </a: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” activation function and the other with “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softmax</a:t>
            </a: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” activation function, 1 Dropout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lvl="2" indent="0" algn="l" rtl="0">
              <a:buNone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The optimizer is '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</a:rPr>
              <a:t>adam</a:t>
            </a: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', the loss function is ‘</a:t>
            </a:r>
            <a:r>
              <a:rPr lang="en-US" sz="2000" dirty="0" err="1">
                <a:latin typeface="Palatino Linotype" panose="02040502050505030304" charset="0"/>
                <a:cs typeface="Palatino Linotype" panose="02040502050505030304" charset="0"/>
              </a:rPr>
              <a:t>sparse_categorical_crossentropy</a:t>
            </a: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', and the metrics is 'accuracy’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ar-EG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charset="0"/>
                <a:cs typeface="Palatino Linotype" panose="02040502050505030304" charset="0"/>
              </a:rPr>
              <a:t>The epoch number is 200</a:t>
            </a: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charset="0"/>
                <a:cs typeface="Palatino Linotype" panose="02040502050505030304" charset="0"/>
              </a:rPr>
              <a:t>8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9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ar-EG" sz="3200" dirty="0">
                <a:latin typeface="Palatino Linotype" panose="02040502050505030304" charset="0"/>
                <a:cs typeface="Palatino Linotype" panose="02040502050505030304" charset="0"/>
              </a:rPr>
              <a:t> </a:t>
            </a:r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Methods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71475" y="1095375"/>
            <a:ext cx="9796780" cy="5587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 rtl="0"/>
            <a:endParaRPr lang="en-US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Results analysis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  <a:p>
            <a:pPr algn="l" rtl="0"/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  <a:p>
            <a:pPr algn="l" rtl="0"/>
            <a:r>
              <a:rPr lang="en-US" sz="32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     	</a:t>
            </a:r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-Accuracy:  </a:t>
            </a: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0.9983</a:t>
            </a:r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  (99.83%) </a:t>
            </a:r>
            <a:endParaRPr lang="en-US" sz="2800" dirty="0"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algn="l" rtl="0"/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     	-Loss: </a:t>
            </a: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0.0037</a:t>
            </a:r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 (0.37%)</a:t>
            </a:r>
            <a:endParaRPr lang="en-US" sz="2800" dirty="0"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800" dirty="0"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algn="l" rtl="0"/>
            <a:r>
              <a:rPr lang="en-US" sz="2800" dirty="0"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	-Metrics: “accuracy”</a:t>
            </a:r>
            <a:endParaRPr lang="en-US" sz="2800" dirty="0"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0929620" y="5758180"/>
            <a:ext cx="1066165" cy="939165"/>
          </a:xfrm>
          <a:custGeom>
            <a:avLst/>
            <a:gdLst>
              <a:gd name="connsiteX0" fmla="*/ 861 w 3240"/>
              <a:gd name="connsiteY0" fmla="*/ 2424 h 5448"/>
              <a:gd name="connsiteX1" fmla="*/ 588 w 3240"/>
              <a:gd name="connsiteY1" fmla="*/ 0 h 5448"/>
              <a:gd name="connsiteX2" fmla="*/ 3241 w 3240"/>
              <a:gd name="connsiteY2" fmla="*/ 2724 h 5448"/>
              <a:gd name="connsiteX3" fmla="*/ 588 w 3240"/>
              <a:gd name="connsiteY3" fmla="*/ 5448 h 5448"/>
              <a:gd name="connsiteX4" fmla="*/ 861 w 3240"/>
              <a:gd name="connsiteY4" fmla="*/ 2424 h 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1" h="5448">
                <a:moveTo>
                  <a:pt x="861" y="2424"/>
                </a:moveTo>
                <a:cubicBezTo>
                  <a:pt x="861" y="920"/>
                  <a:pt x="-878" y="0"/>
                  <a:pt x="588" y="0"/>
                </a:cubicBezTo>
                <a:cubicBezTo>
                  <a:pt x="2053" y="0"/>
                  <a:pt x="3241" y="1220"/>
                  <a:pt x="3241" y="2724"/>
                </a:cubicBezTo>
                <a:cubicBezTo>
                  <a:pt x="3241" y="4228"/>
                  <a:pt x="2053" y="5448"/>
                  <a:pt x="588" y="5448"/>
                </a:cubicBezTo>
                <a:cubicBezTo>
                  <a:pt x="-878" y="5448"/>
                  <a:pt x="861" y="3928"/>
                  <a:pt x="861" y="2424"/>
                </a:cubicBezTo>
                <a:close/>
              </a:path>
            </a:pathLst>
          </a:cu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charset="0"/>
                <a:cs typeface="Palatino Linotype" panose="02040502050505030304" charset="0"/>
              </a:rPr>
              <a:t>9</a:t>
            </a:r>
            <a:endParaRPr lang="en-US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9" name="مستطيل 4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403154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dirty="0">
                <a:effectLst/>
                <a:latin typeface="Palatino Linotype" panose="02040502050505030304" charset="0"/>
                <a:cs typeface="Palatino Linotype" panose="02040502050505030304" charset="0"/>
              </a:rPr>
              <a:t> Results</a:t>
            </a:r>
            <a:endParaRPr lang="en-US" sz="3200" dirty="0">
              <a:effectLst/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Presentation</Application>
  <PresentationFormat>شاشة عريضة</PresentationFormat>
  <Paragraphs>153</Paragraphs>
  <Slides>12</Slides>
  <Notes>1</Notes>
  <HiddenSlides>0</HiddenSlides>
  <MMClips>5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Palatino Linotype</vt:lpstr>
      <vt:lpstr>Lato</vt:lpstr>
      <vt:lpstr>Aptos</vt:lpstr>
      <vt:lpstr>Segoe Print</vt:lpstr>
      <vt:lpstr>Consolas</vt:lpstr>
      <vt:lpstr>Calibri</vt:lpstr>
      <vt:lpstr>Microsoft YaHei</vt:lpstr>
      <vt:lpstr>Arial Unicode MS</vt:lpstr>
      <vt:lpstr>Times New Roman</vt:lpstr>
      <vt:lpstr>Aptos Display</vt:lpstr>
      <vt:lpstr>Aldhabi</vt:lpstr>
      <vt:lpstr>نسق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Arwa Mostafa</dc:creator>
  <cp:lastModifiedBy>ALTHOURAYA</cp:lastModifiedBy>
  <cp:revision>19</cp:revision>
  <dcterms:created xsi:type="dcterms:W3CDTF">2024-04-07T23:25:00Z</dcterms:created>
  <dcterms:modified xsi:type="dcterms:W3CDTF">2024-05-18T15:20:25Z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26A5461EFE8D4133800998306CEB5137_12</vt:lpwstr>
  </property>
  <property fmtid="{D5CDD505-2E9C-101B-9397-08002B2CF9AE}" pid="3" name="KSOProductBuildVer">
    <vt:lpwstr>1033-12.2.0.13472</vt:lpwstr>
  </property>
</Properties>
</file>