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jwksJswNLJv4i80/noWfHTi9Mo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7" name="Google Shape;57;p19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19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19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9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9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9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9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9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9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19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9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9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19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9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9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19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9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19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9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9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19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9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9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9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9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9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9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19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9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9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9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9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9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9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19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9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19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9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9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19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9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19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9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19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9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9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19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19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19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9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5" name="Google Shape;115;p19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8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3" name="Google Shape;173;p2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9" name="Google Shape;179;p2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5" name="Google Shape;185;p30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6" name="Google Shape;186;p3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30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3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4" name="Google Shape;194;p3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32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32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2" name="Google Shape;202;p32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3" name="Google Shape;203;p32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4" name="Google Shape;204;p32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5" name="Google Shape;205;p3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1" name="Google Shape;211;p33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2" name="Google Shape;212;p33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3" name="Google Shape;213;p33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4" name="Google Shape;214;p33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5" name="Google Shape;215;p33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6" name="Google Shape;216;p33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7" name="Google Shape;217;p33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8" name="Google Shape;218;p33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9" name="Google Shape;219;p3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5" name="Google Shape;225;p3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1" name="Google Shape;231;p3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0" name="Google Shape;140;p23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2" name="Google Shape;142;p23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8" name="Google Shape;158;p26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9" name="Google Shape;159;p2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7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6" name="Google Shape;166;p2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18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8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1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18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8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18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18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18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8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8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18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18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18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8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" name="Google Shape;24;p18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" name="Google Shape;25;p18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18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8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18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18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8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8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18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18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8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8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18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18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18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18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18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18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18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18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8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8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8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18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18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18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18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1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3" name="Google Shape;53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4" name="Google Shape;54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1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239" name="Google Shape;239;p1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40" name="Google Shape;240;p1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close up of circuit board" id="241" name="Google Shape;241;p1"/>
          <p:cNvPicPr preferRelativeResize="0"/>
          <p:nvPr/>
        </p:nvPicPr>
        <p:blipFill rotWithShape="1">
          <a:blip r:embed="rId5">
            <a:alphaModFix amt="30000"/>
          </a:blip>
          <a:srcRect b="9201" l="0" r="0" t="6504"/>
          <a:stretch/>
        </p:blipFill>
        <p:spPr>
          <a:xfrm>
            <a:off x="74643" y="10"/>
            <a:ext cx="12188389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1"/>
          <p:cNvGrpSpPr/>
          <p:nvPr/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243" name="Google Shape;243;p1"/>
            <p:cNvSpPr/>
            <p:nvPr/>
          </p:nvSpPr>
          <p:spPr>
            <a:xfrm>
              <a:off x="2582333" y="2235200"/>
              <a:ext cx="7027334" cy="2396067"/>
            </a:xfrm>
            <a:prstGeom prst="round2DiagRect">
              <a:avLst>
                <a:gd fmla="val 9246" name="adj1"/>
                <a:gd fmla="val 0" name="adj2"/>
              </a:avLst>
            </a:prstGeom>
            <a:solidFill>
              <a:schemeClr val="dk1">
                <a:alpha val="80000"/>
              </a:schemeClr>
            </a:solidFill>
            <a:ln cap="sq" cmpd="sng" w="19050">
              <a:solidFill>
                <a:schemeClr val="lt2">
                  <a:alpha val="6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88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244" name="Google Shape;244;p1"/>
            <p:cNvGrpSpPr/>
            <p:nvPr/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245" name="Google Shape;245;p1"/>
              <p:cNvSpPr/>
              <p:nvPr/>
            </p:nvSpPr>
            <p:spPr>
              <a:xfrm flipH="1" rot="-5400000">
                <a:off x="9653587" y="3379784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46" name="Google Shape;246;p1"/>
              <p:cNvSpPr/>
              <p:nvPr/>
            </p:nvSpPr>
            <p:spPr>
              <a:xfrm flipH="1" rot="-5400000">
                <a:off x="10078244" y="3310728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"/>
              <p:cNvSpPr/>
              <p:nvPr/>
            </p:nvSpPr>
            <p:spPr>
              <a:xfrm flipH="1" rot="-5400000">
                <a:off x="11146631" y="3574253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"/>
              <p:cNvSpPr/>
              <p:nvPr/>
            </p:nvSpPr>
            <p:spPr>
              <a:xfrm flipH="1" rot="-5400000">
                <a:off x="10230644" y="3034502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49" name="Google Shape;249;p1"/>
              <p:cNvSpPr/>
              <p:nvPr/>
            </p:nvSpPr>
            <p:spPr>
              <a:xfrm rot="5400000">
                <a:off x="10034587" y="256275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50" name="Google Shape;250;p1"/>
              <p:cNvSpPr/>
              <p:nvPr/>
            </p:nvSpPr>
            <p:spPr>
              <a:xfrm rot="5400000">
                <a:off x="10747375" y="3232679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"/>
              <p:cNvSpPr/>
              <p:nvPr/>
            </p:nvSpPr>
            <p:spPr>
              <a:xfrm rot="5400000">
                <a:off x="11399044" y="3095360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"/>
              <p:cNvSpPr/>
              <p:nvPr/>
            </p:nvSpPr>
            <p:spPr>
              <a:xfrm rot="5400000">
                <a:off x="10353675" y="2153178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53" name="Google Shape;253;p1"/>
              <p:cNvSpPr/>
              <p:nvPr/>
            </p:nvSpPr>
            <p:spPr>
              <a:xfrm rot="5400000">
                <a:off x="9848850" y="330887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"/>
              <p:cNvSpPr/>
              <p:nvPr/>
            </p:nvSpPr>
            <p:spPr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"/>
              <p:cNvSpPr/>
              <p:nvPr/>
            </p:nvSpPr>
            <p:spPr>
              <a:xfrm rot="5400000">
                <a:off x="2122751" y="3532184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56" name="Google Shape;256;p1"/>
              <p:cNvSpPr/>
              <p:nvPr/>
            </p:nvSpPr>
            <p:spPr>
              <a:xfrm rot="5400000">
                <a:off x="1958445" y="3463128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"/>
              <p:cNvSpPr/>
              <p:nvPr/>
            </p:nvSpPr>
            <p:spPr>
              <a:xfrm rot="5400000">
                <a:off x="858308" y="3726653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"/>
              <p:cNvSpPr/>
              <p:nvPr/>
            </p:nvSpPr>
            <p:spPr>
              <a:xfrm rot="5400000">
                <a:off x="1658407" y="3186902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59" name="Google Shape;259;p1"/>
              <p:cNvSpPr/>
              <p:nvPr/>
            </p:nvSpPr>
            <p:spPr>
              <a:xfrm flipH="1" rot="-5400000">
                <a:off x="1860814" y="271515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60" name="Google Shape;260;p1"/>
              <p:cNvSpPr/>
              <p:nvPr/>
            </p:nvSpPr>
            <p:spPr>
              <a:xfrm flipH="1" rot="-5400000">
                <a:off x="1289314" y="3385079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"/>
              <p:cNvSpPr/>
              <p:nvPr/>
            </p:nvSpPr>
            <p:spPr>
              <a:xfrm flipH="1" rot="-5400000">
                <a:off x="605895" y="3247760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"/>
              <p:cNvSpPr/>
              <p:nvPr/>
            </p:nvSpPr>
            <p:spPr>
              <a:xfrm flipH="1" rot="-5400000">
                <a:off x="1532202" y="2305578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63" name="Google Shape;263;p1"/>
              <p:cNvSpPr/>
              <p:nvPr/>
            </p:nvSpPr>
            <p:spPr>
              <a:xfrm flipH="1" rot="-5400000">
                <a:off x="2154501" y="346127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"/>
              <p:cNvSpPr/>
              <p:nvPr/>
            </p:nvSpPr>
            <p:spPr>
              <a:xfrm flipH="1" rot="-5400000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5" name="Google Shape;265;p1"/>
          <p:cNvSpPr txBox="1"/>
          <p:nvPr>
            <p:ph type="ctrTitle"/>
          </p:nvPr>
        </p:nvSpPr>
        <p:spPr>
          <a:xfrm>
            <a:off x="2667000" y="2328334"/>
            <a:ext cx="6857999" cy="13678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lang="en-US"/>
              <a:t>DESIGN PROJECT PRESENTATION  </a:t>
            </a:r>
            <a:endParaRPr/>
          </a:p>
        </p:txBody>
      </p:sp>
      <p:sp>
        <p:nvSpPr>
          <p:cNvPr id="266" name="Google Shape;266;p1"/>
          <p:cNvSpPr txBox="1"/>
          <p:nvPr>
            <p:ph idx="1" type="subTitle"/>
          </p:nvPr>
        </p:nvSpPr>
        <p:spPr>
          <a:xfrm>
            <a:off x="2667001" y="3602038"/>
            <a:ext cx="6857999" cy="953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25000"/>
              <a:buNone/>
            </a:pPr>
            <a:r>
              <a:rPr lang="en-US"/>
              <a:t>OMAR BADER                            1201443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25000"/>
              <a:buNone/>
            </a:pPr>
            <a:r>
              <a:rPr lang="en-US"/>
              <a:t>EMAN ASFOUR                         1200206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25000"/>
              <a:buNone/>
            </a:pPr>
            <a:r>
              <a:rPr lang="en-US"/>
              <a:t>MOHAMAD EMAYYA                  1202133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0"/>
          <p:cNvSpPr txBox="1"/>
          <p:nvPr>
            <p:ph idx="1" type="body"/>
          </p:nvPr>
        </p:nvSpPr>
        <p:spPr>
          <a:xfrm>
            <a:off x="1143000" y="756353"/>
            <a:ext cx="9905999" cy="1179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OrCAD implementation results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DC swipe for the sensor resistance between its minimum and maximum values: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381" name="Google Shape;38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8324" y="2025726"/>
            <a:ext cx="9995350" cy="39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1"/>
          <p:cNvSpPr txBox="1"/>
          <p:nvPr>
            <p:ph idx="1" type="body"/>
          </p:nvPr>
        </p:nvSpPr>
        <p:spPr>
          <a:xfrm>
            <a:off x="1143000" y="710054"/>
            <a:ext cx="9905999" cy="1179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tinker Cade implementation results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When the Weston bridge is balance (Rsensor =  4.7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kΩ</a:t>
            </a:r>
            <a:r>
              <a:rPr lang="en-US"/>
              <a:t>):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387" name="Google Shape;38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3850" y="1889567"/>
            <a:ext cx="8384298" cy="4034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2"/>
          <p:cNvSpPr txBox="1"/>
          <p:nvPr>
            <p:ph idx="1" type="body"/>
          </p:nvPr>
        </p:nvSpPr>
        <p:spPr>
          <a:xfrm>
            <a:off x="1143000" y="640606"/>
            <a:ext cx="9905999" cy="66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When the (Rsensor = 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4.89 kΩ</a:t>
            </a:r>
            <a:r>
              <a:rPr lang="en-US"/>
              <a:t>):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393" name="Google Shape;39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2528" y="1307939"/>
            <a:ext cx="9086941" cy="4363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3"/>
          <p:cNvSpPr txBox="1"/>
          <p:nvPr>
            <p:ph type="title"/>
          </p:nvPr>
        </p:nvSpPr>
        <p:spPr>
          <a:xfrm>
            <a:off x="1141413" y="618518"/>
            <a:ext cx="9905998" cy="7241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lang="en-US" sz="3600"/>
              <a:t>ULTRASONIC SENSOR DETECTOR FOR WATER TANK LEVEL</a:t>
            </a:r>
            <a:endParaRPr/>
          </a:p>
        </p:txBody>
      </p:sp>
      <p:sp>
        <p:nvSpPr>
          <p:cNvPr id="399" name="Google Shape;399;p13"/>
          <p:cNvSpPr txBox="1"/>
          <p:nvPr>
            <p:ph idx="1" type="body"/>
          </p:nvPr>
        </p:nvSpPr>
        <p:spPr>
          <a:xfrm>
            <a:off x="1141413" y="1342663"/>
            <a:ext cx="9905999" cy="844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n-US"/>
              <a:t>tinker Cade implementation results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n-US"/>
              <a:t>When the Height 50cm: </a:t>
            </a:r>
            <a:endParaRPr/>
          </a:p>
          <a:p>
            <a:pPr indent="-6667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t/>
            </a:r>
            <a:endParaRPr/>
          </a:p>
          <a:p>
            <a:pPr indent="-6667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t/>
            </a:r>
            <a:endParaRPr/>
          </a:p>
        </p:txBody>
      </p:sp>
      <p:pic>
        <p:nvPicPr>
          <p:cNvPr id="400" name="Google Shape;40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1621" y="2187614"/>
            <a:ext cx="7247412" cy="4051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4"/>
          <p:cNvSpPr txBox="1"/>
          <p:nvPr>
            <p:ph idx="1" type="body"/>
          </p:nvPr>
        </p:nvSpPr>
        <p:spPr>
          <a:xfrm>
            <a:off x="1048815" y="524859"/>
            <a:ext cx="9905999" cy="609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When the Height 70cm: 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406" name="Google Shape;40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4980" y="1214224"/>
            <a:ext cx="7922040" cy="4429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5"/>
          <p:cNvSpPr txBox="1"/>
          <p:nvPr>
            <p:ph idx="1" type="body"/>
          </p:nvPr>
        </p:nvSpPr>
        <p:spPr>
          <a:xfrm>
            <a:off x="1143000" y="663755"/>
            <a:ext cx="9905999" cy="528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When the Height 90cm: 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412" name="Google Shape;4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6287" y="1290231"/>
            <a:ext cx="8817698" cy="4717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6"/>
          <p:cNvSpPr txBox="1"/>
          <p:nvPr>
            <p:ph idx="1" type="body"/>
          </p:nvPr>
        </p:nvSpPr>
        <p:spPr>
          <a:xfrm>
            <a:off x="1143000" y="548008"/>
            <a:ext cx="9905999" cy="644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When the Height 100cm: 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418" name="Google Shape;4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1866" y="1206660"/>
            <a:ext cx="9068268" cy="4444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7"/>
          <p:cNvSpPr txBox="1"/>
          <p:nvPr>
            <p:ph type="ctrTitle"/>
          </p:nvPr>
        </p:nvSpPr>
        <p:spPr>
          <a:xfrm>
            <a:off x="3909048" y="2665070"/>
            <a:ext cx="4373903" cy="7639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lang="en-US" sz="6000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2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272" name="Google Shape;272;p2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73" name="Google Shape;273;p2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close up of circuit board" id="274" name="Google Shape;274;p2"/>
          <p:cNvPicPr preferRelativeResize="0"/>
          <p:nvPr/>
        </p:nvPicPr>
        <p:blipFill rotWithShape="1">
          <a:blip r:embed="rId5">
            <a:alphaModFix amt="30000"/>
          </a:blip>
          <a:srcRect b="-1" l="17220" r="9210" t="0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5" name="Google Shape;275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276" name="Google Shape;276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82" name="Google Shape;282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83" name="Google Shape;283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85" name="Google Shape;285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86" name="Google Shape;286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89" name="Google Shape;289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91" name="Google Shape;291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94" name="Google Shape;294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97" name="Google Shape;297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99" name="Google Shape;299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1" name="Google Shape;301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3" name="Google Shape;303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7" name="Google Shape;307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8" name="Google Shape;308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0" name="Google Shape;310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1" name="Google Shape;311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3" name="Google Shape;313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5" name="Google Shape;315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8" name="Google Shape;318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0" name="Google Shape;320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3" name="Google Shape;323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4" name="Google Shape;324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7" name="Google Shape;327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9" name="Google Shape;329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2"/>
          <p:cNvSpPr txBox="1"/>
          <p:nvPr>
            <p:ph type="title"/>
          </p:nvPr>
        </p:nvSpPr>
        <p:spPr>
          <a:xfrm>
            <a:off x="7962519" y="618518"/>
            <a:ext cx="3534156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en-US" sz="3200"/>
              <a:t>LIST OF CONTENTS </a:t>
            </a:r>
            <a:endParaRPr/>
          </a:p>
        </p:txBody>
      </p:sp>
      <p:sp>
        <p:nvSpPr>
          <p:cNvPr id="331" name="Google Shape;331;p2"/>
          <p:cNvSpPr txBox="1"/>
          <p:nvPr>
            <p:ph idx="1" type="body"/>
          </p:nvPr>
        </p:nvSpPr>
        <p:spPr>
          <a:xfrm>
            <a:off x="7962519" y="2185989"/>
            <a:ext cx="3291268" cy="2152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1600"/>
              <a:t>Relationship between LDR&amp;PTC with resistance.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1600"/>
              <a:t>Weston bridge &amp; SC circuits of LDR&amp;PTC design.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1600"/>
              <a:t>Ultrasonic sensor detector for water tank level.</a:t>
            </a:r>
            <a:endParaRPr/>
          </a:p>
          <a:p>
            <a:pPr indent="-101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lang="en-US" sz="3600"/>
              <a:t>RELATIONSHIP BETWEEN LDR&amp;PTC WITH RESISTANCE</a:t>
            </a:r>
            <a:br>
              <a:rPr lang="en-US" sz="3600"/>
            </a:br>
            <a:endParaRPr/>
          </a:p>
        </p:txBody>
      </p:sp>
      <p:sp>
        <p:nvSpPr>
          <p:cNvPr id="337" name="Google Shape;337;p3"/>
          <p:cNvSpPr txBox="1"/>
          <p:nvPr>
            <p:ph idx="1" type="body"/>
          </p:nvPr>
        </p:nvSpPr>
        <p:spPr>
          <a:xfrm>
            <a:off x="1141413" y="1549691"/>
            <a:ext cx="9905999" cy="1478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14312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n-US"/>
              <a:t>Temperature</a:t>
            </a:r>
            <a:r>
              <a:rPr lang="en-US"/>
              <a:t>-</a:t>
            </a:r>
            <a:r>
              <a:rPr lang="en-US"/>
              <a:t>Resistance</a:t>
            </a:r>
            <a:r>
              <a:rPr lang="en-US"/>
              <a:t> relationship:</a:t>
            </a:r>
            <a:endParaRPr/>
          </a:p>
          <a:p>
            <a:pPr indent="-214312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n-US"/>
              <a:t> the DH11 circuit was built as a reference temperature, and the PTC was heated for different temperatures, and the resistances values was measured.</a:t>
            </a:r>
            <a:endParaRPr/>
          </a:p>
        </p:txBody>
      </p:sp>
      <p:pic>
        <p:nvPicPr>
          <p:cNvPr id="338" name="Google Shape;33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867" y="3028261"/>
            <a:ext cx="4353090" cy="3211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"/>
          <p:cNvSpPr txBox="1"/>
          <p:nvPr>
            <p:ph idx="1" type="body"/>
          </p:nvPr>
        </p:nvSpPr>
        <p:spPr>
          <a:xfrm>
            <a:off x="1141412" y="727788"/>
            <a:ext cx="9905999" cy="1614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Lux-Resistance relationship: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 the Light meter App was used to measure the Lux, and the LDR was exposure to light intensity, and the resistances values was measured.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344" name="Google Shape;34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4979" y="2341984"/>
            <a:ext cx="4478863" cy="3312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"/>
          <p:cNvSpPr txBox="1"/>
          <p:nvPr>
            <p:ph type="title"/>
          </p:nvPr>
        </p:nvSpPr>
        <p:spPr>
          <a:xfrm>
            <a:off x="1141413" y="618519"/>
            <a:ext cx="9905998" cy="71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lang="en-US" sz="3600"/>
              <a:t>WESTON BRIDGE &amp; SC CIRCUITS OF LDR&amp;PTC DESIGN</a:t>
            </a:r>
            <a:br>
              <a:rPr lang="en-US" sz="3600"/>
            </a:br>
            <a:endParaRPr/>
          </a:p>
        </p:txBody>
      </p:sp>
      <p:sp>
        <p:nvSpPr>
          <p:cNvPr id="350" name="Google Shape;350;p5"/>
          <p:cNvSpPr txBox="1"/>
          <p:nvPr>
            <p:ph idx="1" type="body"/>
          </p:nvPr>
        </p:nvSpPr>
        <p:spPr>
          <a:xfrm>
            <a:off x="1262710" y="1237656"/>
            <a:ext cx="9905999" cy="71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/>
              <a:t>PTC design.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 sz="2400"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351" name="Google Shape;35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2101" y="1722294"/>
            <a:ext cx="5184622" cy="4025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"/>
          <p:cNvSpPr txBox="1"/>
          <p:nvPr>
            <p:ph idx="1" type="body"/>
          </p:nvPr>
        </p:nvSpPr>
        <p:spPr>
          <a:xfrm>
            <a:off x="1038776" y="719266"/>
            <a:ext cx="9905999" cy="810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n-US"/>
              <a:t>OrCAD implementation results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n-US"/>
              <a:t>DC swipe for the sensor resistance between its minimum and maximum values:</a:t>
            </a:r>
            <a:endParaRPr/>
          </a:p>
        </p:txBody>
      </p:sp>
      <p:pic>
        <p:nvPicPr>
          <p:cNvPr id="357" name="Google Shape;35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3482" y="1658239"/>
            <a:ext cx="9105035" cy="3839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"/>
          <p:cNvSpPr txBox="1"/>
          <p:nvPr>
            <p:ph idx="1" type="body"/>
          </p:nvPr>
        </p:nvSpPr>
        <p:spPr>
          <a:xfrm>
            <a:off x="1143000" y="455412"/>
            <a:ext cx="9905999" cy="1049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tinker Cade implementation results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When the Weston bridge is balance (Rsensor =  8.9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kΩ</a:t>
            </a:r>
            <a:r>
              <a:rPr lang="en-US"/>
              <a:t>):</a:t>
            </a:r>
            <a:endParaRPr/>
          </a:p>
        </p:txBody>
      </p:sp>
      <p:pic>
        <p:nvPicPr>
          <p:cNvPr id="363" name="Google Shape;36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1163" y="1665851"/>
            <a:ext cx="8829671" cy="4190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8"/>
          <p:cNvSpPr txBox="1"/>
          <p:nvPr>
            <p:ph idx="1" type="body"/>
          </p:nvPr>
        </p:nvSpPr>
        <p:spPr>
          <a:xfrm>
            <a:off x="1143000" y="663755"/>
            <a:ext cx="9905999" cy="655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When the (Rsensor = 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4.89 kΩ</a:t>
            </a:r>
            <a:r>
              <a:rPr lang="en-US"/>
              <a:t>):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369" name="Google Shape;36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6142" y="1518073"/>
            <a:ext cx="8739713" cy="4676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9"/>
          <p:cNvSpPr txBox="1"/>
          <p:nvPr>
            <p:ph idx="1" type="body"/>
          </p:nvPr>
        </p:nvSpPr>
        <p:spPr>
          <a:xfrm>
            <a:off x="1038776" y="756589"/>
            <a:ext cx="9905999" cy="587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/>
              <a:t>LDR design.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 sz="2400"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375" name="Google Shape;37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7725" y="1343608"/>
            <a:ext cx="5016550" cy="4685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2024-06-25T16:25:25Z</dcterms:created>
  <dc:creator>omar Bader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