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 id="2147483672" r:id="rId2"/>
  </p:sldMasterIdLst>
  <p:notesMasterIdLst>
    <p:notesMasterId r:id="rId11"/>
  </p:notesMasterIdLst>
  <p:sldIdLst>
    <p:sldId id="256" r:id="rId3"/>
    <p:sldId id="262" r:id="rId4"/>
    <p:sldId id="267" r:id="rId5"/>
    <p:sldId id="272" r:id="rId6"/>
    <p:sldId id="273" r:id="rId7"/>
    <p:sldId id="274" r:id="rId8"/>
    <p:sldId id="275" r:id="rId9"/>
    <p:sldId id="276" r:id="rId10"/>
  </p:sldIdLst>
  <p:sldSz cx="7772400" cy="10058400"/>
  <p:notesSz cx="6858000" cy="9144000"/>
  <p:embeddedFontLst>
    <p:embeddedFont>
      <p:font typeface="Open Sans Light" panose="020B0604020202020204" charset="0"/>
      <p:regular r:id="rId12"/>
      <p:bold r:id="rId13"/>
      <p:italic r:id="rId14"/>
      <p:boldItalic r:id="rId15"/>
    </p:embeddedFont>
    <p:embeddedFont>
      <p:font typeface="Open Sans" panose="020B0604020202020204" charset="0"/>
      <p:regular r:id="rId16"/>
      <p:bold r:id="rId17"/>
      <p:italic r:id="rId18"/>
      <p:boldItalic r:id="rId19"/>
    </p:embeddedFont>
    <p:embeddedFont>
      <p:font typeface="Open Sans SemiBold" panose="020B0604020202020204" charset="0"/>
      <p:regular r:id="rId20"/>
      <p:bold r:id="rId21"/>
      <p:italic r:id="rId22"/>
      <p:boldItalic r:id="rId23"/>
    </p:embeddedFont>
    <p:embeddedFont>
      <p:font typeface="Helvetica Neue"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3D6227A-8FEB-42AE-A451-A2E36D6E7CDF}">
  <a:tblStyle styleId="{53D6227A-8FEB-42AE-A451-A2E36D6E7CDF}"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94" autoAdjust="0"/>
    <p:restoredTop sz="94660"/>
  </p:normalViewPr>
  <p:slideViewPr>
    <p:cSldViewPr snapToGrid="0">
      <p:cViewPr>
        <p:scale>
          <a:sx n="100" d="100"/>
          <a:sy n="100" d="100"/>
        </p:scale>
        <p:origin x="9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3" Type="http://schemas.openxmlformats.org/officeDocument/2006/relationships/slide" Target="slides/slide1.xml"/><Relationship Id="rId21" Type="http://schemas.openxmlformats.org/officeDocument/2006/relationships/font" Target="fonts/font10.fntdata"/><Relationship Id="rId7" Type="http://schemas.openxmlformats.org/officeDocument/2006/relationships/slide" Target="slides/slide5.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2" Type="http://schemas.openxmlformats.org/officeDocument/2006/relationships/slideMaster" Target="slideMasters/slideMaster2.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24" Type="http://schemas.openxmlformats.org/officeDocument/2006/relationships/font" Target="fonts/font13.fntdata"/><Relationship Id="rId5" Type="http://schemas.openxmlformats.org/officeDocument/2006/relationships/slide" Target="slides/slide3.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font" Target="fonts/font8.fntdata"/><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font" Target="fonts/font16.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156d98ae89_0_1: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156d98ae89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5: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5" name="Google Shape;165;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156d98ae89_0_12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8" name="Google Shape;198;g1156d98ae89_0_1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1156d98ae89_0_6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400"/>
              <a:buNone/>
            </a:pPr>
            <a:endParaRPr/>
          </a:p>
        </p:txBody>
      </p:sp>
      <p:sp>
        <p:nvSpPr>
          <p:cNvPr id="206" name="Google Shape;206;g1156d98ae89_0_60: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1156d98ae89_0_65: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2" name="Google Shape;212;g1156d98ae89_0_6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1156d98ae89_0_7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9" name="Google Shape;219;g1156d98ae89_0_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1156d98ae89_0_9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7" name="Google Shape;227;g1156d98ae89_0_9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64952" y="1456058"/>
            <a:ext cx="7242600" cy="40140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64945" y="5542289"/>
            <a:ext cx="7242600" cy="1550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5"/>
        <p:cNvGrpSpPr/>
        <p:nvPr/>
      </p:nvGrpSpPr>
      <p:grpSpPr>
        <a:xfrm>
          <a:off x="0" y="0"/>
          <a:ext cx="0" cy="0"/>
          <a:chOff x="0" y="0"/>
          <a:chExt cx="0" cy="0"/>
        </a:xfrm>
      </p:grpSpPr>
      <p:sp>
        <p:nvSpPr>
          <p:cNvPr id="36" name="Google Shape;36;p11"/>
          <p:cNvSpPr txBox="1">
            <a:spLocks noGrp="1"/>
          </p:cNvSpPr>
          <p:nvPr>
            <p:ph type="title" hasCustomPrompt="1"/>
          </p:nvPr>
        </p:nvSpPr>
        <p:spPr>
          <a:xfrm>
            <a:off x="264945" y="2163089"/>
            <a:ext cx="7242600" cy="3839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37" name="Google Shape;37;p11"/>
          <p:cNvSpPr txBox="1">
            <a:spLocks noGrp="1"/>
          </p:cNvSpPr>
          <p:nvPr>
            <p:ph type="body" idx="1"/>
          </p:nvPr>
        </p:nvSpPr>
        <p:spPr>
          <a:xfrm>
            <a:off x="264945" y="6164351"/>
            <a:ext cx="7242600" cy="25437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mp; Subtitle" type="title">
  <p:cSld name="TITLE">
    <p:spTree>
      <p:nvGrpSpPr>
        <p:cNvPr id="1" name="Shape 43"/>
        <p:cNvGrpSpPr/>
        <p:nvPr/>
      </p:nvGrpSpPr>
      <p:grpSpPr>
        <a:xfrm>
          <a:off x="0" y="0"/>
          <a:ext cx="0" cy="0"/>
          <a:chOff x="0" y="0"/>
          <a:chExt cx="0" cy="0"/>
        </a:xfrm>
      </p:grpSpPr>
      <p:sp>
        <p:nvSpPr>
          <p:cNvPr id="44" name="Google Shape;44;p14"/>
          <p:cNvSpPr txBox="1">
            <a:spLocks noGrp="1"/>
          </p:cNvSpPr>
          <p:nvPr>
            <p:ph type="title"/>
          </p:nvPr>
        </p:nvSpPr>
        <p:spPr>
          <a:xfrm>
            <a:off x="1540817" y="1689497"/>
            <a:ext cx="4690800" cy="3405000"/>
          </a:xfrm>
          <a:prstGeom prst="rect">
            <a:avLst/>
          </a:prstGeom>
          <a:noFill/>
          <a:ln>
            <a:noFill/>
          </a:ln>
        </p:spPr>
        <p:txBody>
          <a:bodyPr spcFirstLastPara="1" wrap="square" lIns="34275" tIns="34275" rIns="34275" bIns="34275" anchor="b" anchorCtr="0">
            <a:noAutofit/>
          </a:bodyPr>
          <a:lstStyle>
            <a:lvl1pPr marR="0" lvl="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R="0" lvl="1"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45" name="Google Shape;45;p14"/>
          <p:cNvSpPr txBox="1">
            <a:spLocks noGrp="1"/>
          </p:cNvSpPr>
          <p:nvPr>
            <p:ph type="body" idx="1"/>
          </p:nvPr>
        </p:nvSpPr>
        <p:spPr>
          <a:xfrm>
            <a:off x="1540817" y="5186362"/>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46" name="Google Shape;46;p14"/>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hoto - Horizontal" type="tx">
  <p:cSld name="TITLE_AND_BODY">
    <p:spTree>
      <p:nvGrpSpPr>
        <p:cNvPr id="1" name="Shape 47"/>
        <p:cNvGrpSpPr/>
        <p:nvPr/>
      </p:nvGrpSpPr>
      <p:grpSpPr>
        <a:xfrm>
          <a:off x="0" y="0"/>
          <a:ext cx="0" cy="0"/>
          <a:chOff x="0" y="0"/>
          <a:chExt cx="0" cy="0"/>
        </a:xfrm>
      </p:grpSpPr>
      <p:sp>
        <p:nvSpPr>
          <p:cNvPr id="48" name="Google Shape;48;p15"/>
          <p:cNvSpPr>
            <a:spLocks noGrp="1"/>
          </p:cNvSpPr>
          <p:nvPr>
            <p:ph type="pic" idx="2"/>
          </p:nvPr>
        </p:nvSpPr>
        <p:spPr>
          <a:xfrm>
            <a:off x="1691673" y="654843"/>
            <a:ext cx="4383300" cy="6103200"/>
          </a:xfrm>
          <a:prstGeom prst="rect">
            <a:avLst/>
          </a:prstGeom>
          <a:noFill/>
          <a:ln>
            <a:noFill/>
          </a:ln>
        </p:spPr>
      </p:sp>
      <p:sp>
        <p:nvSpPr>
          <p:cNvPr id="49" name="Google Shape;49;p15"/>
          <p:cNvSpPr txBox="1">
            <a:spLocks noGrp="1"/>
          </p:cNvSpPr>
          <p:nvPr>
            <p:ph type="title"/>
          </p:nvPr>
        </p:nvSpPr>
        <p:spPr>
          <a:xfrm>
            <a:off x="1540817" y="6928247"/>
            <a:ext cx="4690800" cy="1466700"/>
          </a:xfrm>
          <a:prstGeom prst="rect">
            <a:avLst/>
          </a:prstGeom>
          <a:noFill/>
          <a:ln>
            <a:noFill/>
          </a:ln>
        </p:spPr>
        <p:txBody>
          <a:bodyPr spcFirstLastPara="1" wrap="square" lIns="34275" tIns="34275" rIns="34275" bIns="34275" anchor="b" anchorCtr="0">
            <a:noAutofit/>
          </a:bodyPr>
          <a:lstStyle>
            <a:lvl1pPr marR="0" lvl="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R="0" lvl="1"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50" name="Google Shape;50;p15"/>
          <p:cNvSpPr txBox="1">
            <a:spLocks noGrp="1"/>
          </p:cNvSpPr>
          <p:nvPr>
            <p:ph type="body" idx="1"/>
          </p:nvPr>
        </p:nvSpPr>
        <p:spPr>
          <a:xfrm>
            <a:off x="1540817" y="8447484"/>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51" name="Google Shape;51;p15"/>
          <p:cNvSpPr txBox="1">
            <a:spLocks noGrp="1"/>
          </p:cNvSpPr>
          <p:nvPr>
            <p:ph type="sldNum" idx="12"/>
          </p:nvPr>
        </p:nvSpPr>
        <p:spPr>
          <a:xfrm>
            <a:off x="3804541" y="9534525"/>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 name="Shape 52"/>
        <p:cNvGrpSpPr/>
        <p:nvPr/>
      </p:nvGrpSpPr>
      <p:grpSpPr>
        <a:xfrm>
          <a:off x="0" y="0"/>
          <a:ext cx="0" cy="0"/>
          <a:chOff x="0" y="0"/>
          <a:chExt cx="0" cy="0"/>
        </a:xfrm>
      </p:grpSpPr>
      <p:sp>
        <p:nvSpPr>
          <p:cNvPr id="53" name="Google Shape;53;p16"/>
          <p:cNvSpPr txBox="1">
            <a:spLocks noGrp="1"/>
          </p:cNvSpPr>
          <p:nvPr>
            <p:ph type="title"/>
          </p:nvPr>
        </p:nvSpPr>
        <p:spPr>
          <a:xfrm>
            <a:off x="1540817" y="3326606"/>
            <a:ext cx="4690800" cy="3405000"/>
          </a:xfrm>
          <a:prstGeom prst="rect">
            <a:avLst/>
          </a:prstGeom>
          <a:noFill/>
          <a:ln>
            <a:noFill/>
          </a:ln>
        </p:spPr>
        <p:txBody>
          <a:bodyPr spcFirstLastPara="1" wrap="square" lIns="34275" tIns="34275" rIns="34275" bIns="34275" anchor="ctr" anchorCtr="0">
            <a:noAutofit/>
          </a:bodyPr>
          <a:lstStyle>
            <a:lvl1pPr marR="0" lvl="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R="0" lvl="1"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54" name="Google Shape;54;p16"/>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55"/>
        <p:cNvGrpSpPr/>
        <p:nvPr/>
      </p:nvGrpSpPr>
      <p:grpSpPr>
        <a:xfrm>
          <a:off x="0" y="0"/>
          <a:ext cx="0" cy="0"/>
          <a:chOff x="0" y="0"/>
          <a:chExt cx="0" cy="0"/>
        </a:xfrm>
      </p:grpSpPr>
      <p:sp>
        <p:nvSpPr>
          <p:cNvPr id="56" name="Google Shape;56;p17"/>
          <p:cNvSpPr>
            <a:spLocks noGrp="1"/>
          </p:cNvSpPr>
          <p:nvPr>
            <p:ph type="pic" idx="2"/>
          </p:nvPr>
        </p:nvSpPr>
        <p:spPr>
          <a:xfrm>
            <a:off x="3982975" y="654843"/>
            <a:ext cx="2391000" cy="8486700"/>
          </a:xfrm>
          <a:prstGeom prst="rect">
            <a:avLst/>
          </a:prstGeom>
          <a:noFill/>
          <a:ln>
            <a:noFill/>
          </a:ln>
        </p:spPr>
      </p:sp>
      <p:sp>
        <p:nvSpPr>
          <p:cNvPr id="57" name="Google Shape;57;p17"/>
          <p:cNvSpPr txBox="1">
            <a:spLocks noGrp="1"/>
          </p:cNvSpPr>
          <p:nvPr>
            <p:ph type="title"/>
          </p:nvPr>
        </p:nvSpPr>
        <p:spPr>
          <a:xfrm>
            <a:off x="1398501" y="654843"/>
            <a:ext cx="2391000" cy="4112400"/>
          </a:xfrm>
          <a:prstGeom prst="rect">
            <a:avLst/>
          </a:prstGeom>
          <a:noFill/>
          <a:ln>
            <a:noFill/>
          </a:ln>
        </p:spPr>
        <p:txBody>
          <a:bodyPr spcFirstLastPara="1" wrap="square" lIns="34275" tIns="34275" rIns="34275" bIns="34275" anchor="b" anchorCtr="0">
            <a:noAutofit/>
          </a:bodyPr>
          <a:lstStyle>
            <a:lvl1pPr marR="0" lvl="0" algn="ctr">
              <a:lnSpc>
                <a:spcPct val="100000"/>
              </a:lnSpc>
              <a:spcBef>
                <a:spcPts val="0"/>
              </a:spcBef>
              <a:spcAft>
                <a:spcPts val="0"/>
              </a:spcAft>
              <a:buClr>
                <a:srgbClr val="000000"/>
              </a:buClr>
              <a:buSzPts val="500"/>
              <a:buFont typeface="Helvetica Neue"/>
              <a:buNone/>
              <a:defRPr sz="3200" b="0" i="0" u="none" strike="noStrike" cap="none">
                <a:solidFill>
                  <a:srgbClr val="000000"/>
                </a:solidFill>
                <a:latin typeface="Helvetica Neue"/>
                <a:ea typeface="Helvetica Neue"/>
                <a:cs typeface="Helvetica Neue"/>
                <a:sym typeface="Helvetica Neue"/>
              </a:defRPr>
            </a:lvl1pPr>
            <a:lvl2pPr marR="0" lvl="1"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58" name="Google Shape;58;p17"/>
          <p:cNvSpPr txBox="1">
            <a:spLocks noGrp="1"/>
          </p:cNvSpPr>
          <p:nvPr>
            <p:ph type="body" idx="1"/>
          </p:nvPr>
        </p:nvSpPr>
        <p:spPr>
          <a:xfrm>
            <a:off x="1398501" y="4911328"/>
            <a:ext cx="2391000" cy="4230600"/>
          </a:xfrm>
          <a:prstGeom prst="rect">
            <a:avLst/>
          </a:prstGeom>
          <a:noFill/>
          <a:ln>
            <a:noFill/>
          </a:ln>
        </p:spPr>
        <p:txBody>
          <a:bodyPr spcFirstLastPara="1" wrap="square" lIns="34275" tIns="34275" rIns="34275" bIns="34275" anchor="t" anchorCtr="0">
            <a:noAutofit/>
          </a:bodyPr>
          <a:lstStyle>
            <a:lvl1pPr marL="457200" marR="0" lvl="0"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59" name="Google Shape;59;p1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60"/>
        <p:cNvGrpSpPr/>
        <p:nvPr/>
      </p:nvGrpSpPr>
      <p:grpSpPr>
        <a:xfrm>
          <a:off x="0" y="0"/>
          <a:ext cx="0" cy="0"/>
          <a:chOff x="0" y="0"/>
          <a:chExt cx="0" cy="0"/>
        </a:xfrm>
      </p:grpSpPr>
      <p:sp>
        <p:nvSpPr>
          <p:cNvPr id="61" name="Google Shape;61;p18"/>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R="0" lvl="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R="0" lvl="1"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62" name="Google Shape;62;p1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63"/>
        <p:cNvGrpSpPr/>
        <p:nvPr/>
      </p:nvGrpSpPr>
      <p:grpSpPr>
        <a:xfrm>
          <a:off x="0" y="0"/>
          <a:ext cx="0" cy="0"/>
          <a:chOff x="0" y="0"/>
          <a:chExt cx="0" cy="0"/>
        </a:xfrm>
      </p:grpSpPr>
      <p:sp>
        <p:nvSpPr>
          <p:cNvPr id="64" name="Google Shape;64;p19"/>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R="0" lvl="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R="0" lvl="1"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65" name="Google Shape;65;p19"/>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66" name="Google Shape;66;p19"/>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67"/>
        <p:cNvGrpSpPr/>
        <p:nvPr/>
      </p:nvGrpSpPr>
      <p:grpSpPr>
        <a:xfrm>
          <a:off x="0" y="0"/>
          <a:ext cx="0" cy="0"/>
          <a:chOff x="0" y="0"/>
          <a:chExt cx="0" cy="0"/>
        </a:xfrm>
      </p:grpSpPr>
      <p:sp>
        <p:nvSpPr>
          <p:cNvPr id="68" name="Google Shape;68;p20"/>
          <p:cNvSpPr>
            <a:spLocks noGrp="1"/>
          </p:cNvSpPr>
          <p:nvPr>
            <p:ph type="pic" idx="2"/>
          </p:nvPr>
        </p:nvSpPr>
        <p:spPr>
          <a:xfrm>
            <a:off x="3982975" y="2684859"/>
            <a:ext cx="2391000" cy="6482700"/>
          </a:xfrm>
          <a:prstGeom prst="rect">
            <a:avLst/>
          </a:prstGeom>
          <a:noFill/>
          <a:ln>
            <a:noFill/>
          </a:ln>
        </p:spPr>
      </p:sp>
      <p:sp>
        <p:nvSpPr>
          <p:cNvPr id="69" name="Google Shape;69;p20"/>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R="0" lvl="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R="0" lvl="1"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70" name="Google Shape;70;p20"/>
          <p:cNvSpPr txBox="1">
            <a:spLocks noGrp="1"/>
          </p:cNvSpPr>
          <p:nvPr>
            <p:ph type="body" idx="1"/>
          </p:nvPr>
        </p:nvSpPr>
        <p:spPr>
          <a:xfrm>
            <a:off x="1398501" y="2684859"/>
            <a:ext cx="2391000" cy="6482700"/>
          </a:xfrm>
          <a:prstGeom prst="rect">
            <a:avLst/>
          </a:prstGeom>
          <a:noFill/>
          <a:ln>
            <a:noFill/>
          </a:ln>
        </p:spPr>
        <p:txBody>
          <a:bodyPr spcFirstLastPara="1" wrap="square" lIns="34275" tIns="34275" rIns="34275" bIns="34275" anchor="ctr" anchorCtr="0">
            <a:noAutofit/>
          </a:bodyPr>
          <a:lstStyle>
            <a:lvl1pPr marL="457200" marR="0" lvl="0" indent="-298450" algn="l">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1pPr>
            <a:lvl2pPr marL="914400" marR="0" lvl="1" indent="-298450" algn="l">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2pPr>
            <a:lvl3pPr marL="1371600" marR="0" lvl="2" indent="-298450" algn="l">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3pPr>
            <a:lvl4pPr marL="1828800" marR="0" lvl="3" indent="-298450" algn="l">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4pPr>
            <a:lvl5pPr marL="2286000" marR="0" lvl="4" indent="-298450" algn="l">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71" name="Google Shape;71;p20"/>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72"/>
        <p:cNvGrpSpPr/>
        <p:nvPr/>
      </p:nvGrpSpPr>
      <p:grpSpPr>
        <a:xfrm>
          <a:off x="0" y="0"/>
          <a:ext cx="0" cy="0"/>
          <a:chOff x="0" y="0"/>
          <a:chExt cx="0" cy="0"/>
        </a:xfrm>
      </p:grpSpPr>
      <p:sp>
        <p:nvSpPr>
          <p:cNvPr id="73" name="Google Shape;73;p21"/>
          <p:cNvSpPr txBox="1">
            <a:spLocks noGrp="1"/>
          </p:cNvSpPr>
          <p:nvPr>
            <p:ph type="body" idx="1"/>
          </p:nvPr>
        </p:nvSpPr>
        <p:spPr>
          <a:xfrm>
            <a:off x="1398501" y="1309687"/>
            <a:ext cx="4975200" cy="7438800"/>
          </a:xfrm>
          <a:prstGeom prst="rect">
            <a:avLst/>
          </a:prstGeom>
          <a:noFill/>
          <a:ln>
            <a:noFill/>
          </a:ln>
        </p:spPr>
        <p:txBody>
          <a:bodyPr spcFirstLastPara="1" wrap="square" lIns="34275" tIns="34275" rIns="34275" bIns="34275" anchor="ctr" anchorCtr="0">
            <a:noAutofit/>
          </a:bodyPr>
          <a:lstStyle>
            <a:lvl1pPr marL="457200" marR="0" lvl="0"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74" name="Google Shape;74;p21"/>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4" name="Google Shape;14;p3"/>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419100" algn="l">
              <a:lnSpc>
                <a:spcPct val="115000"/>
              </a:lnSpc>
              <a:spcBef>
                <a:spcPts val="0"/>
              </a:spcBef>
              <a:spcAft>
                <a:spcPts val="0"/>
              </a:spcAft>
              <a:buSzPts val="3000"/>
              <a:buChar char="●"/>
              <a:defRPr sz="3000"/>
            </a:lvl1pPr>
            <a:lvl2pPr marL="914400" lvl="1" indent="-381000" algn="l">
              <a:lnSpc>
                <a:spcPct val="115000"/>
              </a:lnSpc>
              <a:spcBef>
                <a:spcPts val="1600"/>
              </a:spcBef>
              <a:spcAft>
                <a:spcPts val="0"/>
              </a:spcAft>
              <a:buSzPts val="2400"/>
              <a:buChar char="○"/>
              <a:defRPr sz="2400"/>
            </a:lvl2pPr>
            <a:lvl3pPr marL="1371600" lvl="2" indent="-342900" algn="l">
              <a:lnSpc>
                <a:spcPct val="115000"/>
              </a:lnSpc>
              <a:spcBef>
                <a:spcPts val="1600"/>
              </a:spcBef>
              <a:spcAft>
                <a:spcPts val="0"/>
              </a:spcAft>
              <a:buSzPts val="1800"/>
              <a:buChar char="■"/>
              <a:defRPr sz="1800"/>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75"/>
        <p:cNvGrpSpPr/>
        <p:nvPr/>
      </p:nvGrpSpPr>
      <p:grpSpPr>
        <a:xfrm>
          <a:off x="0" y="0"/>
          <a:ext cx="0" cy="0"/>
          <a:chOff x="0" y="0"/>
          <a:chExt cx="0" cy="0"/>
        </a:xfrm>
      </p:grpSpPr>
      <p:sp>
        <p:nvSpPr>
          <p:cNvPr id="76" name="Google Shape;76;p22"/>
          <p:cNvSpPr>
            <a:spLocks noGrp="1"/>
          </p:cNvSpPr>
          <p:nvPr>
            <p:ph type="pic" idx="2"/>
          </p:nvPr>
        </p:nvSpPr>
        <p:spPr>
          <a:xfrm>
            <a:off x="3982975" y="5251847"/>
            <a:ext cx="2391000" cy="3889500"/>
          </a:xfrm>
          <a:prstGeom prst="rect">
            <a:avLst/>
          </a:prstGeom>
          <a:noFill/>
          <a:ln>
            <a:noFill/>
          </a:ln>
        </p:spPr>
      </p:sp>
      <p:sp>
        <p:nvSpPr>
          <p:cNvPr id="77" name="Google Shape;77;p22"/>
          <p:cNvSpPr>
            <a:spLocks noGrp="1"/>
          </p:cNvSpPr>
          <p:nvPr>
            <p:ph type="pic" idx="3"/>
          </p:nvPr>
        </p:nvSpPr>
        <p:spPr>
          <a:xfrm>
            <a:off x="3985763" y="916781"/>
            <a:ext cx="2391000" cy="3889500"/>
          </a:xfrm>
          <a:prstGeom prst="rect">
            <a:avLst/>
          </a:prstGeom>
          <a:noFill/>
          <a:ln>
            <a:noFill/>
          </a:ln>
        </p:spPr>
      </p:sp>
      <p:sp>
        <p:nvSpPr>
          <p:cNvPr id="78" name="Google Shape;78;p22"/>
          <p:cNvSpPr>
            <a:spLocks noGrp="1"/>
          </p:cNvSpPr>
          <p:nvPr>
            <p:ph type="pic" idx="4"/>
          </p:nvPr>
        </p:nvSpPr>
        <p:spPr>
          <a:xfrm>
            <a:off x="1398501" y="916781"/>
            <a:ext cx="2391000" cy="8225100"/>
          </a:xfrm>
          <a:prstGeom prst="rect">
            <a:avLst/>
          </a:prstGeom>
          <a:noFill/>
          <a:ln>
            <a:noFill/>
          </a:ln>
        </p:spPr>
      </p:sp>
      <p:sp>
        <p:nvSpPr>
          <p:cNvPr id="79" name="Google Shape;79;p22"/>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80"/>
        <p:cNvGrpSpPr/>
        <p:nvPr/>
      </p:nvGrpSpPr>
      <p:grpSpPr>
        <a:xfrm>
          <a:off x="0" y="0"/>
          <a:ext cx="0" cy="0"/>
          <a:chOff x="0" y="0"/>
          <a:chExt cx="0" cy="0"/>
        </a:xfrm>
      </p:grpSpPr>
      <p:sp>
        <p:nvSpPr>
          <p:cNvPr id="81" name="Google Shape;81;p23"/>
          <p:cNvSpPr txBox="1">
            <a:spLocks noGrp="1"/>
          </p:cNvSpPr>
          <p:nvPr>
            <p:ph type="body" idx="1"/>
          </p:nvPr>
        </p:nvSpPr>
        <p:spPr>
          <a:xfrm>
            <a:off x="1540817" y="6561534"/>
            <a:ext cx="4690800" cy="484500"/>
          </a:xfrm>
          <a:prstGeom prst="rect">
            <a:avLst/>
          </a:prstGeom>
          <a:noFill/>
          <a:ln>
            <a:noFill/>
          </a:ln>
        </p:spPr>
        <p:txBody>
          <a:bodyPr spcFirstLastPara="1" wrap="square" lIns="34275" tIns="34275" rIns="34275" bIns="34275" anchor="t" anchorCtr="0">
            <a:noAutofit/>
          </a:bodyPr>
          <a:lstStyle>
            <a:lvl1pPr marL="457200" marR="0" lvl="0" indent="-228600" algn="ctr">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1pPr>
            <a:lvl2pPr marL="914400" marR="0" lvl="1"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82" name="Google Shape;82;p23"/>
          <p:cNvSpPr txBox="1">
            <a:spLocks noGrp="1"/>
          </p:cNvSpPr>
          <p:nvPr>
            <p:ph type="body" idx="2"/>
          </p:nvPr>
        </p:nvSpPr>
        <p:spPr>
          <a:xfrm>
            <a:off x="1540817" y="4400259"/>
            <a:ext cx="4690800" cy="708000"/>
          </a:xfrm>
          <a:prstGeom prst="rect">
            <a:avLst/>
          </a:prstGeom>
          <a:noFill/>
          <a:ln>
            <a:noFill/>
          </a:ln>
        </p:spPr>
        <p:txBody>
          <a:bodyPr spcFirstLastPara="1" wrap="square" lIns="34275" tIns="34275" rIns="34275" bIns="34275" anchor="ctr" anchorCtr="0">
            <a:noAutofit/>
          </a:bodyPr>
          <a:lstStyle>
            <a:lvl1pPr marL="457200" marR="0" lvl="0" indent="-228600" algn="ctr">
              <a:lnSpc>
                <a:spcPct val="100000"/>
              </a:lnSpc>
              <a:spcBef>
                <a:spcPts val="0"/>
              </a:spcBef>
              <a:spcAft>
                <a:spcPts val="0"/>
              </a:spcAft>
              <a:buClr>
                <a:srgbClr val="000000"/>
              </a:buClr>
              <a:buSzPts val="1400"/>
              <a:buFont typeface="Helvetica Neue"/>
              <a:buNone/>
              <a:defRPr sz="2000" b="0" i="0" u="none" strike="noStrike" cap="none">
                <a:solidFill>
                  <a:srgbClr val="000000"/>
                </a:solidFill>
                <a:latin typeface="Helvetica Neue"/>
                <a:ea typeface="Helvetica Neue"/>
                <a:cs typeface="Helvetica Neue"/>
                <a:sym typeface="Helvetica Neue"/>
              </a:defRPr>
            </a:lvl1pPr>
            <a:lvl2pPr marL="914400" marR="0" lvl="1"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83" name="Google Shape;83;p23"/>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84"/>
        <p:cNvGrpSpPr/>
        <p:nvPr/>
      </p:nvGrpSpPr>
      <p:grpSpPr>
        <a:xfrm>
          <a:off x="0" y="0"/>
          <a:ext cx="0" cy="0"/>
          <a:chOff x="0" y="0"/>
          <a:chExt cx="0" cy="0"/>
        </a:xfrm>
      </p:grpSpPr>
      <p:sp>
        <p:nvSpPr>
          <p:cNvPr id="85" name="Google Shape;85;p24"/>
          <p:cNvSpPr>
            <a:spLocks noGrp="1"/>
          </p:cNvSpPr>
          <p:nvPr>
            <p:ph type="pic" idx="2"/>
          </p:nvPr>
        </p:nvSpPr>
        <p:spPr>
          <a:xfrm>
            <a:off x="971550" y="0"/>
            <a:ext cx="5829300" cy="10058400"/>
          </a:xfrm>
          <a:prstGeom prst="rect">
            <a:avLst/>
          </a:prstGeom>
          <a:noFill/>
          <a:ln>
            <a:noFill/>
          </a:ln>
        </p:spPr>
      </p:sp>
      <p:sp>
        <p:nvSpPr>
          <p:cNvPr id="86" name="Google Shape;86;p24"/>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87"/>
        <p:cNvGrpSpPr/>
        <p:nvPr/>
      </p:nvGrpSpPr>
      <p:grpSpPr>
        <a:xfrm>
          <a:off x="0" y="0"/>
          <a:ext cx="0" cy="0"/>
          <a:chOff x="0" y="0"/>
          <a:chExt cx="0" cy="0"/>
        </a:xfrm>
      </p:grpSpPr>
      <p:sp>
        <p:nvSpPr>
          <p:cNvPr id="88" name="Google Shape;88;p25"/>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264945" y="4206107"/>
            <a:ext cx="7242600" cy="1646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
        <p:cNvGrpSpPr/>
        <p:nvPr/>
      </p:nvGrpSpPr>
      <p:grpSpPr>
        <a:xfrm>
          <a:off x="0" y="0"/>
          <a:ext cx="0" cy="0"/>
          <a:chOff x="0" y="0"/>
          <a:chExt cx="0" cy="0"/>
        </a:xfrm>
      </p:grpSpPr>
      <p:sp>
        <p:nvSpPr>
          <p:cNvPr id="18" name="Google Shape;18;p5"/>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9" name="Google Shape;19;p5"/>
          <p:cNvSpPr txBox="1">
            <a:spLocks noGrp="1"/>
          </p:cNvSpPr>
          <p:nvPr>
            <p:ph type="body" idx="1"/>
          </p:nvPr>
        </p:nvSpPr>
        <p:spPr>
          <a:xfrm>
            <a:off x="264945" y="2253729"/>
            <a:ext cx="3399900" cy="66810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0" name="Google Shape;20;p5"/>
          <p:cNvSpPr txBox="1">
            <a:spLocks noGrp="1"/>
          </p:cNvSpPr>
          <p:nvPr>
            <p:ph type="body" idx="2"/>
          </p:nvPr>
        </p:nvSpPr>
        <p:spPr>
          <a:xfrm>
            <a:off x="4107540" y="2253729"/>
            <a:ext cx="3399900" cy="66810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
        <p:cNvGrpSpPr/>
        <p:nvPr/>
      </p:nvGrpSpPr>
      <p:grpSpPr>
        <a:xfrm>
          <a:off x="0" y="0"/>
          <a:ext cx="0" cy="0"/>
          <a:chOff x="0" y="0"/>
          <a:chExt cx="0" cy="0"/>
        </a:xfrm>
      </p:grpSpPr>
      <p:sp>
        <p:nvSpPr>
          <p:cNvPr id="22" name="Google Shape;22;p6"/>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3"/>
        <p:cNvGrpSpPr/>
        <p:nvPr/>
      </p:nvGrpSpPr>
      <p:grpSpPr>
        <a:xfrm>
          <a:off x="0" y="0"/>
          <a:ext cx="0" cy="0"/>
          <a:chOff x="0" y="0"/>
          <a:chExt cx="0" cy="0"/>
        </a:xfrm>
      </p:grpSpPr>
      <p:sp>
        <p:nvSpPr>
          <p:cNvPr id="24" name="Google Shape;24;p7"/>
          <p:cNvSpPr txBox="1">
            <a:spLocks noGrp="1"/>
          </p:cNvSpPr>
          <p:nvPr>
            <p:ph type="title"/>
          </p:nvPr>
        </p:nvSpPr>
        <p:spPr>
          <a:xfrm>
            <a:off x="264945" y="1086507"/>
            <a:ext cx="2386800" cy="14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25" name="Google Shape;25;p7"/>
          <p:cNvSpPr txBox="1">
            <a:spLocks noGrp="1"/>
          </p:cNvSpPr>
          <p:nvPr>
            <p:ph type="body" idx="1"/>
          </p:nvPr>
        </p:nvSpPr>
        <p:spPr>
          <a:xfrm>
            <a:off x="264945" y="2717440"/>
            <a:ext cx="2386800" cy="62175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6"/>
        <p:cNvGrpSpPr/>
        <p:nvPr/>
      </p:nvGrpSpPr>
      <p:grpSpPr>
        <a:xfrm>
          <a:off x="0" y="0"/>
          <a:ext cx="0" cy="0"/>
          <a:chOff x="0" y="0"/>
          <a:chExt cx="0" cy="0"/>
        </a:xfrm>
      </p:grpSpPr>
      <p:sp>
        <p:nvSpPr>
          <p:cNvPr id="27" name="Google Shape;27;p8"/>
          <p:cNvSpPr txBox="1">
            <a:spLocks noGrp="1"/>
          </p:cNvSpPr>
          <p:nvPr>
            <p:ph type="title"/>
          </p:nvPr>
        </p:nvSpPr>
        <p:spPr>
          <a:xfrm>
            <a:off x="416713" y="880293"/>
            <a:ext cx="5412600" cy="7999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8"/>
        <p:cNvGrpSpPr/>
        <p:nvPr/>
      </p:nvGrpSpPr>
      <p:grpSpPr>
        <a:xfrm>
          <a:off x="0" y="0"/>
          <a:ext cx="0" cy="0"/>
          <a:chOff x="0" y="0"/>
          <a:chExt cx="0" cy="0"/>
        </a:xfrm>
      </p:grpSpPr>
      <p:sp>
        <p:nvSpPr>
          <p:cNvPr id="29" name="Google Shape;29;p9"/>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9"/>
          <p:cNvSpPr txBox="1">
            <a:spLocks noGrp="1"/>
          </p:cNvSpPr>
          <p:nvPr>
            <p:ph type="title"/>
          </p:nvPr>
        </p:nvSpPr>
        <p:spPr>
          <a:xfrm>
            <a:off x="225675" y="2411542"/>
            <a:ext cx="3438300" cy="2898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1" name="Google Shape;31;p9"/>
          <p:cNvSpPr txBox="1">
            <a:spLocks noGrp="1"/>
          </p:cNvSpPr>
          <p:nvPr>
            <p:ph type="subTitle" idx="1"/>
          </p:nvPr>
        </p:nvSpPr>
        <p:spPr>
          <a:xfrm>
            <a:off x="225675" y="5481569"/>
            <a:ext cx="3438300" cy="2415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2" name="Google Shape;32;p9"/>
          <p:cNvSpPr txBox="1">
            <a:spLocks noGrp="1"/>
          </p:cNvSpPr>
          <p:nvPr>
            <p:ph type="body" idx="2"/>
          </p:nvPr>
        </p:nvSpPr>
        <p:spPr>
          <a:xfrm>
            <a:off x="4198575" y="1415969"/>
            <a:ext cx="3261300" cy="7226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3"/>
        <p:cNvGrpSpPr/>
        <p:nvPr/>
      </p:nvGrpSpPr>
      <p:grpSpPr>
        <a:xfrm>
          <a:off x="0" y="0"/>
          <a:ext cx="0" cy="0"/>
          <a:chOff x="0" y="0"/>
          <a:chExt cx="0" cy="0"/>
        </a:xfrm>
      </p:grpSpPr>
      <p:sp>
        <p:nvSpPr>
          <p:cNvPr id="34" name="Google Shape;34;p10"/>
          <p:cNvSpPr txBox="1">
            <a:spLocks noGrp="1"/>
          </p:cNvSpPr>
          <p:nvPr>
            <p:ph type="body" idx="1"/>
          </p:nvPr>
        </p:nvSpPr>
        <p:spPr>
          <a:xfrm>
            <a:off x="264945" y="8273124"/>
            <a:ext cx="5099100" cy="11832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2E3D49"/>
              </a:buClr>
              <a:buSzPts val="4000"/>
              <a:buFont typeface="Open Sans"/>
              <a:buNone/>
              <a:defRPr sz="4000" b="0" i="0" u="none" strike="noStrike" cap="none">
                <a:solidFill>
                  <a:srgbClr val="2E3D49"/>
                </a:solidFill>
                <a:latin typeface="Open Sans"/>
                <a:ea typeface="Open Sans"/>
                <a:cs typeface="Open Sans"/>
                <a:sym typeface="Open San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Open Sans Light"/>
              <a:buChar char="●"/>
              <a:defRPr sz="1800" b="0" i="0" u="none" strike="noStrike" cap="none">
                <a:solidFill>
                  <a:schemeClr val="dk2"/>
                </a:solidFill>
                <a:latin typeface="Open Sans Light"/>
                <a:ea typeface="Open Sans Light"/>
                <a:cs typeface="Open Sans Light"/>
                <a:sym typeface="Open Sans Light"/>
              </a:defRPr>
            </a:lvl1pPr>
            <a:lvl2pPr marL="914400" marR="0" lvl="1"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2pPr>
            <a:lvl3pPr marL="1371600" marR="0" lvl="2"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3pPr>
            <a:lvl4pPr marL="1828800" marR="0" lvl="3"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4pPr>
            <a:lvl5pPr marL="2286000" marR="0" lvl="4"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5pPr>
            <a:lvl6pPr marL="2743200" marR="0" lvl="5"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6pPr>
            <a:lvl7pPr marL="3200400" marR="0" lvl="6"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7pPr>
            <a:lvl8pPr marL="3657600" marR="0" lvl="7"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8pPr>
            <a:lvl9pPr marL="4114800" marR="0" lvl="8" indent="-317500" algn="l" rtl="0">
              <a:lnSpc>
                <a:spcPct val="115000"/>
              </a:lnSpc>
              <a:spcBef>
                <a:spcPts val="1600"/>
              </a:spcBef>
              <a:spcAft>
                <a:spcPts val="160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9pPr>
          </a:lstStyle>
          <a:p>
            <a:endParaRPr/>
          </a:p>
        </p:txBody>
      </p:sp>
      <p:sp>
        <p:nvSpPr>
          <p:cNvPr id="8" name="Google Shape;8;p1"/>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9"/>
        <p:cNvGrpSpPr/>
        <p:nvPr/>
      </p:nvGrpSpPr>
      <p:grpSpPr>
        <a:xfrm>
          <a:off x="0" y="0"/>
          <a:ext cx="0" cy="0"/>
          <a:chOff x="0" y="0"/>
          <a:chExt cx="0" cy="0"/>
        </a:xfrm>
      </p:grpSpPr>
      <p:sp>
        <p:nvSpPr>
          <p:cNvPr id="40" name="Google Shape;40;p13"/>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R="0" lvl="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41" name="Google Shape;41;p13"/>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42" name="Google Shape;42;p13"/>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015FF"/>
        </a:solidFill>
        <a:effectLst/>
      </p:bgPr>
    </p:bg>
    <p:spTree>
      <p:nvGrpSpPr>
        <p:cNvPr id="1" name="Shape 92"/>
        <p:cNvGrpSpPr/>
        <p:nvPr/>
      </p:nvGrpSpPr>
      <p:grpSpPr>
        <a:xfrm>
          <a:off x="0" y="0"/>
          <a:ext cx="0" cy="0"/>
          <a:chOff x="0" y="0"/>
          <a:chExt cx="0" cy="0"/>
        </a:xfrm>
      </p:grpSpPr>
      <p:sp>
        <p:nvSpPr>
          <p:cNvPr id="93" name="Google Shape;93;p26"/>
          <p:cNvSpPr/>
          <p:nvPr/>
        </p:nvSpPr>
        <p:spPr>
          <a:xfrm>
            <a:off x="293700" y="255500"/>
            <a:ext cx="7242600" cy="9627900"/>
          </a:xfrm>
          <a:prstGeom prst="rect">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6"/>
          <p:cNvSpPr txBox="1">
            <a:spLocks noGrp="1"/>
          </p:cNvSpPr>
          <p:nvPr>
            <p:ph type="ctrTitle"/>
          </p:nvPr>
        </p:nvSpPr>
        <p:spPr>
          <a:xfrm>
            <a:off x="0" y="2456316"/>
            <a:ext cx="7772400" cy="1410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500">
                <a:solidFill>
                  <a:schemeClr val="lt1"/>
                </a:solidFill>
              </a:rPr>
              <a:t>Digital Freelancer: </a:t>
            </a:r>
            <a:endParaRPr sz="4500">
              <a:solidFill>
                <a:schemeClr val="lt1"/>
              </a:solidFill>
            </a:endParaRPr>
          </a:p>
          <a:p>
            <a:pPr marL="0" lvl="0" indent="0" algn="ctr" rtl="0">
              <a:spcBef>
                <a:spcPts val="0"/>
              </a:spcBef>
              <a:spcAft>
                <a:spcPts val="0"/>
              </a:spcAft>
              <a:buNone/>
            </a:pPr>
            <a:r>
              <a:rPr lang="en" sz="3300">
                <a:solidFill>
                  <a:schemeClr val="lt1"/>
                </a:solidFill>
                <a:latin typeface="Open Sans Light"/>
                <a:ea typeface="Open Sans Light"/>
                <a:cs typeface="Open Sans Light"/>
                <a:sym typeface="Open Sans Light"/>
              </a:rPr>
              <a:t>Managing Freelancing Projects</a:t>
            </a:r>
            <a:endParaRPr sz="3300">
              <a:solidFill>
                <a:schemeClr val="lt1"/>
              </a:solidFill>
              <a:latin typeface="Open Sans Light"/>
              <a:ea typeface="Open Sans Light"/>
              <a:cs typeface="Open Sans Light"/>
              <a:sym typeface="Open Sans Light"/>
            </a:endParaRPr>
          </a:p>
        </p:txBody>
      </p:sp>
      <p:sp>
        <p:nvSpPr>
          <p:cNvPr id="95" name="Google Shape;95;p26"/>
          <p:cNvSpPr txBox="1">
            <a:spLocks noGrp="1"/>
          </p:cNvSpPr>
          <p:nvPr>
            <p:ph type="subTitle" idx="1"/>
          </p:nvPr>
        </p:nvSpPr>
        <p:spPr>
          <a:xfrm>
            <a:off x="264900" y="6051984"/>
            <a:ext cx="7242600" cy="1550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latin typeface="Open Sans SemiBold"/>
                <a:ea typeface="Open Sans SemiBold"/>
                <a:cs typeface="Open Sans SemiBold"/>
                <a:sym typeface="Open Sans SemiBold"/>
              </a:rPr>
              <a:t>Project: Working with a Mock Client</a:t>
            </a:r>
            <a:endParaRPr>
              <a:solidFill>
                <a:schemeClr val="lt1"/>
              </a:solidFill>
              <a:latin typeface="Open Sans SemiBold"/>
              <a:ea typeface="Open Sans SemiBold"/>
              <a:cs typeface="Open Sans SemiBold"/>
              <a:sym typeface="Open Sans SemiBold"/>
            </a:endParaRPr>
          </a:p>
        </p:txBody>
      </p:sp>
      <p:pic>
        <p:nvPicPr>
          <p:cNvPr id="96" name="Google Shape;96;p26"/>
          <p:cNvPicPr preferRelativeResize="0"/>
          <p:nvPr/>
        </p:nvPicPr>
        <p:blipFill>
          <a:blip r:embed="rId3">
            <a:alphaModFix/>
          </a:blip>
          <a:stretch>
            <a:fillRect/>
          </a:stretch>
        </p:blipFill>
        <p:spPr>
          <a:xfrm>
            <a:off x="2945756" y="4018695"/>
            <a:ext cx="1880889" cy="1880889"/>
          </a:xfrm>
          <a:prstGeom prst="rect">
            <a:avLst/>
          </a:prstGeom>
          <a:noFill/>
          <a:ln>
            <a:noFill/>
          </a:ln>
        </p:spPr>
      </p:pic>
      <p:pic>
        <p:nvPicPr>
          <p:cNvPr id="97" name="Google Shape;97;p26"/>
          <p:cNvPicPr preferRelativeResize="0"/>
          <p:nvPr/>
        </p:nvPicPr>
        <p:blipFill>
          <a:blip r:embed="rId4">
            <a:alphaModFix/>
          </a:blip>
          <a:stretch>
            <a:fillRect/>
          </a:stretch>
        </p:blipFill>
        <p:spPr>
          <a:xfrm>
            <a:off x="2650338" y="9257200"/>
            <a:ext cx="2471724" cy="469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32"/>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000"/>
              <a:buNone/>
            </a:pPr>
            <a:r>
              <a:rPr lang="en" dirty="0">
                <a:solidFill>
                  <a:schemeClr val="dk1"/>
                </a:solidFill>
              </a:rPr>
              <a:t>Sample Project Listing #1:</a:t>
            </a:r>
            <a:r>
              <a:rPr lang="en" dirty="0">
                <a:solidFill>
                  <a:srgbClr val="2015FF"/>
                </a:solidFill>
              </a:rPr>
              <a:t/>
            </a:r>
            <a:br>
              <a:rPr lang="en" dirty="0">
                <a:solidFill>
                  <a:srgbClr val="2015FF"/>
                </a:solidFill>
              </a:rPr>
            </a:br>
            <a:r>
              <a:rPr lang="en" dirty="0">
                <a:solidFill>
                  <a:srgbClr val="2015FF"/>
                </a:solidFill>
              </a:rPr>
              <a:t>Web Development</a:t>
            </a:r>
            <a:endParaRPr dirty="0">
              <a:solidFill>
                <a:srgbClr val="2015FF"/>
              </a:solidFill>
            </a:endParaRPr>
          </a:p>
        </p:txBody>
      </p:sp>
      <p:sp>
        <p:nvSpPr>
          <p:cNvPr id="138" name="Google Shape;138;p32"/>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300" dirty="0">
                <a:solidFill>
                  <a:schemeClr val="dk1"/>
                </a:solidFill>
                <a:latin typeface="Open Sans"/>
                <a:ea typeface="Open Sans"/>
                <a:cs typeface="Open Sans"/>
                <a:sym typeface="Open Sans"/>
              </a:rPr>
              <a:t>Web application development support needed for healthcare application.</a:t>
            </a:r>
            <a:endParaRPr sz="2300" dirty="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sz="1900" dirty="0">
                <a:solidFill>
                  <a:schemeClr val="dk1"/>
                </a:solidFill>
                <a:latin typeface="Open Sans"/>
                <a:ea typeface="Open Sans"/>
                <a:cs typeface="Open Sans"/>
                <a:sym typeface="Open Sans"/>
              </a:rPr>
              <a:t>Posted 2 hours ago</a:t>
            </a:r>
            <a:endParaRPr sz="1900" dirty="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endParaRPr sz="1900" dirty="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sz="1900" b="1" dirty="0">
                <a:solidFill>
                  <a:schemeClr val="dk1"/>
                </a:solidFill>
                <a:latin typeface="Open Sans"/>
                <a:ea typeface="Open Sans"/>
                <a:cs typeface="Open Sans"/>
                <a:sym typeface="Open Sans"/>
              </a:rPr>
              <a:t>Hourly:</a:t>
            </a:r>
            <a:r>
              <a:rPr lang="en" sz="1900" dirty="0">
                <a:solidFill>
                  <a:schemeClr val="dk1"/>
                </a:solidFill>
                <a:latin typeface="Open Sans"/>
                <a:ea typeface="Open Sans"/>
                <a:cs typeface="Open Sans"/>
                <a:sym typeface="Open Sans"/>
              </a:rPr>
              <a:t> $35.00 - $65.00 Based on experience.</a:t>
            </a:r>
            <a:endParaRPr sz="1900" dirty="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sz="1900" b="1" dirty="0">
                <a:solidFill>
                  <a:schemeClr val="dk1"/>
                </a:solidFill>
                <a:latin typeface="Open Sans"/>
                <a:ea typeface="Open Sans"/>
                <a:cs typeface="Open Sans"/>
                <a:sym typeface="Open Sans"/>
              </a:rPr>
              <a:t>Project Time</a:t>
            </a:r>
            <a:r>
              <a:rPr lang="en" sz="1900" dirty="0">
                <a:solidFill>
                  <a:schemeClr val="dk1"/>
                </a:solidFill>
                <a:latin typeface="Open Sans"/>
                <a:ea typeface="Open Sans"/>
                <a:cs typeface="Open Sans"/>
                <a:sym typeface="Open Sans"/>
              </a:rPr>
              <a:t>: 3 months, 25 hours a week. </a:t>
            </a:r>
            <a:endParaRPr sz="1900" dirty="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endParaRPr sz="1900" dirty="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sz="2100" b="1" dirty="0">
                <a:solidFill>
                  <a:schemeClr val="dk1"/>
                </a:solidFill>
                <a:latin typeface="Open Sans"/>
                <a:ea typeface="Open Sans"/>
                <a:cs typeface="Open Sans"/>
                <a:sym typeface="Open Sans"/>
              </a:rPr>
              <a:t>Project Description:</a:t>
            </a:r>
            <a:endParaRPr sz="2100" dirty="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endParaRPr sz="2100" dirty="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sz="2100" dirty="0">
                <a:solidFill>
                  <a:schemeClr val="dk1"/>
                </a:solidFill>
                <a:latin typeface="Open Sans"/>
                <a:ea typeface="Open Sans"/>
                <a:cs typeface="Open Sans"/>
                <a:sym typeface="Open Sans"/>
              </a:rPr>
              <a:t>We are a web development company working with a healthcare client looking to connect patients directly with their doctors. We need someone to be able to take PSD mockup files from our designer and convert them into custom code using HTML, CSS, and JavaScript. We have not decided on which JavaScript library to use, but will be open to working with the one you’re most familiar with. We have the designs for 10 pages and will need them to be completed in 3 months. We are open to working with all levels of experience, but the pay will be adjusted based on your experience. </a:t>
            </a:r>
            <a:endParaRPr sz="3900" dirty="0"/>
          </a:p>
          <a:p>
            <a:pPr marL="0" lvl="0" indent="0" algn="l" rtl="0">
              <a:lnSpc>
                <a:spcPct val="115000"/>
              </a:lnSpc>
              <a:spcBef>
                <a:spcPts val="1600"/>
              </a:spcBef>
              <a:spcAft>
                <a:spcPts val="1600"/>
              </a:spcAft>
              <a:buSzPts val="3000"/>
              <a:buNone/>
            </a:pPr>
            <a:endParaRPr sz="3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37"/>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000"/>
              <a:buNone/>
            </a:pPr>
            <a:r>
              <a:rPr lang="en"/>
              <a:t>Expression of Interest (Provided)</a:t>
            </a:r>
            <a:endParaRPr b="1"/>
          </a:p>
        </p:txBody>
      </p:sp>
      <p:sp>
        <p:nvSpPr>
          <p:cNvPr id="168" name="Google Shape;168;p37"/>
          <p:cNvSpPr txBox="1">
            <a:spLocks noGrp="1"/>
          </p:cNvSpPr>
          <p:nvPr>
            <p:ph type="body" idx="1"/>
          </p:nvPr>
        </p:nvSpPr>
        <p:spPr>
          <a:xfrm>
            <a:off x="264950" y="2253725"/>
            <a:ext cx="7242600" cy="1035000"/>
          </a:xfrm>
          <a:prstGeom prst="rect">
            <a:avLst/>
          </a:prstGeom>
          <a:noFill/>
          <a:ln>
            <a:noFill/>
          </a:ln>
        </p:spPr>
        <p:txBody>
          <a:bodyPr spcFirstLastPara="1" wrap="square" lIns="91425" tIns="91425" rIns="91425" bIns="91425" anchor="t" anchorCtr="0">
            <a:noAutofit/>
          </a:bodyPr>
          <a:lstStyle/>
          <a:p>
            <a:pPr marL="0" lvl="0" indent="0" algn="l" rtl="0">
              <a:lnSpc>
                <a:spcPct val="160000"/>
              </a:lnSpc>
              <a:spcBef>
                <a:spcPts val="0"/>
              </a:spcBef>
              <a:spcAft>
                <a:spcPts val="0"/>
              </a:spcAft>
              <a:buSzPts val="3000"/>
              <a:buNone/>
            </a:pPr>
            <a:r>
              <a:rPr lang="en" sz="1700" dirty="0">
                <a:solidFill>
                  <a:srgbClr val="525C65"/>
                </a:solidFill>
                <a:highlight>
                  <a:schemeClr val="lt1"/>
                </a:highlight>
              </a:rPr>
              <a:t>Which Sample Project Listing did you select to respond to? </a:t>
            </a:r>
            <a:endParaRPr sz="1700" dirty="0">
              <a:solidFill>
                <a:srgbClr val="525C65"/>
              </a:solidFill>
              <a:highlight>
                <a:schemeClr val="lt1"/>
              </a:highlight>
            </a:endParaRPr>
          </a:p>
          <a:p>
            <a:pPr marL="0" lvl="0" indent="0" algn="l" rtl="0">
              <a:lnSpc>
                <a:spcPct val="160000"/>
              </a:lnSpc>
              <a:spcBef>
                <a:spcPts val="0"/>
              </a:spcBef>
              <a:spcAft>
                <a:spcPts val="0"/>
              </a:spcAft>
              <a:buSzPts val="3000"/>
              <a:buNone/>
            </a:pPr>
            <a:r>
              <a:rPr lang="en" sz="1700" b="1" dirty="0">
                <a:solidFill>
                  <a:srgbClr val="525C65"/>
                </a:solidFill>
                <a:highlight>
                  <a:schemeClr val="lt1"/>
                </a:highlight>
                <a:latin typeface="Open Sans"/>
                <a:ea typeface="Open Sans"/>
                <a:cs typeface="Open Sans"/>
                <a:sym typeface="Open Sans"/>
              </a:rPr>
              <a:t>Answer: </a:t>
            </a:r>
            <a:endParaRPr sz="1400" dirty="0">
              <a:solidFill>
                <a:srgbClr val="525C65"/>
              </a:solidFill>
              <a:highlight>
                <a:schemeClr val="lt1"/>
              </a:highlight>
            </a:endParaRPr>
          </a:p>
          <a:p>
            <a:pPr marL="0" lvl="0" indent="0">
              <a:lnSpc>
                <a:spcPct val="160000"/>
              </a:lnSpc>
              <a:buNone/>
            </a:pPr>
            <a:r>
              <a:rPr lang="en" sz="1400" dirty="0">
                <a:solidFill>
                  <a:schemeClr val="dk1"/>
                </a:solidFill>
              </a:rPr>
              <a:t>Sample Project Listing #</a:t>
            </a:r>
            <a:r>
              <a:rPr lang="en" sz="1400" dirty="0" smtClean="0">
                <a:solidFill>
                  <a:schemeClr val="dk1"/>
                </a:solidFill>
              </a:rPr>
              <a:t>1:</a:t>
            </a:r>
            <a:r>
              <a:rPr lang="en" sz="1400" dirty="0" smtClean="0">
                <a:solidFill>
                  <a:srgbClr val="2015FF"/>
                </a:solidFill>
              </a:rPr>
              <a:t>  Web Development</a:t>
            </a:r>
            <a:endParaRPr sz="1700" dirty="0">
              <a:solidFill>
                <a:srgbClr val="525C65"/>
              </a:solidFill>
              <a:highlight>
                <a:schemeClr val="lt1"/>
              </a:highlight>
            </a:endParaRPr>
          </a:p>
        </p:txBody>
      </p:sp>
      <p:sp>
        <p:nvSpPr>
          <p:cNvPr id="169" name="Google Shape;169;p37"/>
          <p:cNvSpPr txBox="1"/>
          <p:nvPr/>
        </p:nvSpPr>
        <p:spPr>
          <a:xfrm>
            <a:off x="293700" y="3660500"/>
            <a:ext cx="7123200" cy="1021788"/>
          </a:xfrm>
          <a:prstGeom prst="rect">
            <a:avLst/>
          </a:prstGeom>
          <a:noFill/>
          <a:ln>
            <a:noFill/>
          </a:ln>
        </p:spPr>
        <p:txBody>
          <a:bodyPr spcFirstLastPara="1" wrap="square" lIns="91425" tIns="91425" rIns="91425" bIns="91425" anchor="t" anchorCtr="0">
            <a:spAutoFit/>
          </a:bodyPr>
          <a:lstStyle/>
          <a:p>
            <a:pPr marL="0" lvl="0" indent="0" algn="l" rtl="0">
              <a:lnSpc>
                <a:spcPct val="160000"/>
              </a:lnSpc>
              <a:spcBef>
                <a:spcPts val="0"/>
              </a:spcBef>
              <a:spcAft>
                <a:spcPts val="0"/>
              </a:spcAft>
              <a:buNone/>
            </a:pPr>
            <a:r>
              <a:rPr lang="en" sz="1700" b="1" dirty="0" smtClean="0">
                <a:solidFill>
                  <a:srgbClr val="525C65"/>
                </a:solidFill>
                <a:highlight>
                  <a:schemeClr val="lt1"/>
                </a:highlight>
                <a:latin typeface="Open Sans"/>
                <a:ea typeface="Open Sans"/>
                <a:cs typeface="Open Sans"/>
                <a:sym typeface="Open Sans"/>
              </a:rPr>
              <a:t>Expression </a:t>
            </a:r>
            <a:r>
              <a:rPr lang="en" sz="1700" b="1" dirty="0">
                <a:solidFill>
                  <a:srgbClr val="525C65"/>
                </a:solidFill>
                <a:highlight>
                  <a:schemeClr val="lt1"/>
                </a:highlight>
                <a:latin typeface="Open Sans"/>
                <a:ea typeface="Open Sans"/>
                <a:cs typeface="Open Sans"/>
                <a:sym typeface="Open Sans"/>
              </a:rPr>
              <a:t>of Interest:</a:t>
            </a:r>
            <a:endParaRPr sz="1700" b="1" dirty="0">
              <a:solidFill>
                <a:srgbClr val="525C65"/>
              </a:solidFill>
              <a:highlight>
                <a:schemeClr val="lt1"/>
              </a:highlight>
              <a:latin typeface="Open Sans"/>
              <a:ea typeface="Open Sans"/>
              <a:cs typeface="Open Sans"/>
              <a:sym typeface="Open Sans"/>
            </a:endParaRPr>
          </a:p>
          <a:p>
            <a:pPr marL="0" lvl="0" indent="0" algn="l" rtl="0">
              <a:lnSpc>
                <a:spcPct val="160000"/>
              </a:lnSpc>
              <a:spcBef>
                <a:spcPts val="0"/>
              </a:spcBef>
              <a:spcAft>
                <a:spcPts val="0"/>
              </a:spcAft>
              <a:buClr>
                <a:schemeClr val="dk1"/>
              </a:buClr>
              <a:buSzPts val="3000"/>
              <a:buFont typeface="Arial"/>
              <a:buNone/>
            </a:pPr>
            <a:endParaRPr sz="1700" dirty="0">
              <a:solidFill>
                <a:srgbClr val="525C65"/>
              </a:solidFill>
              <a:highlight>
                <a:schemeClr val="lt1"/>
              </a:highlight>
              <a:latin typeface="Open Sans Light"/>
              <a:ea typeface="Open Sans Light"/>
              <a:cs typeface="Open Sans Light"/>
              <a:sym typeface="Open Sans Light"/>
            </a:endParaRPr>
          </a:p>
        </p:txBody>
      </p:sp>
      <p:sp>
        <p:nvSpPr>
          <p:cNvPr id="5" name="Google Shape;169;p37"/>
          <p:cNvSpPr txBox="1"/>
          <p:nvPr/>
        </p:nvSpPr>
        <p:spPr>
          <a:xfrm>
            <a:off x="185433" y="4171394"/>
            <a:ext cx="7322112" cy="4708951"/>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Clr>
                <a:schemeClr val="dk1"/>
              </a:buClr>
              <a:buSzPts val="3000"/>
              <a:buFont typeface="Arial"/>
              <a:buNone/>
            </a:pPr>
            <a:r>
              <a:rPr lang="en-US" sz="1200" dirty="0" smtClean="0">
                <a:solidFill>
                  <a:srgbClr val="525C65"/>
                </a:solidFill>
                <a:highlight>
                  <a:schemeClr val="lt1"/>
                </a:highlight>
                <a:latin typeface="Open Sans Light"/>
                <a:ea typeface="Open Sans Light"/>
                <a:cs typeface="Open Sans Light"/>
                <a:sym typeface="Open Sans Light"/>
              </a:rPr>
              <a:t>Hi My name is </a:t>
            </a:r>
            <a:r>
              <a:rPr lang="en-US" sz="1200" dirty="0" err="1" smtClean="0">
                <a:solidFill>
                  <a:srgbClr val="525C65"/>
                </a:solidFill>
                <a:highlight>
                  <a:schemeClr val="lt1"/>
                </a:highlight>
                <a:latin typeface="Open Sans Light"/>
                <a:ea typeface="Open Sans Light"/>
                <a:cs typeface="Open Sans Light"/>
                <a:sym typeface="Open Sans Light"/>
              </a:rPr>
              <a:t>Eman</a:t>
            </a:r>
            <a:r>
              <a:rPr lang="en-US" sz="1200" dirty="0" smtClean="0">
                <a:solidFill>
                  <a:srgbClr val="525C65"/>
                </a:solidFill>
                <a:highlight>
                  <a:schemeClr val="lt1"/>
                </a:highlight>
                <a:latin typeface="Open Sans Light"/>
                <a:ea typeface="Open Sans Light"/>
                <a:cs typeface="Open Sans Light"/>
                <a:sym typeface="Open Sans Light"/>
              </a:rPr>
              <a:t> </a:t>
            </a:r>
            <a:r>
              <a:rPr lang="en-US" sz="1200" dirty="0" err="1" smtClean="0">
                <a:solidFill>
                  <a:srgbClr val="525C65"/>
                </a:solidFill>
                <a:highlight>
                  <a:schemeClr val="lt1"/>
                </a:highlight>
                <a:latin typeface="Open Sans Light"/>
                <a:ea typeface="Open Sans Light"/>
                <a:cs typeface="Open Sans Light"/>
                <a:sym typeface="Open Sans Light"/>
              </a:rPr>
              <a:t>Abdelrahman</a:t>
            </a:r>
            <a:endParaRPr lang="en-US" sz="1200" dirty="0" smtClean="0">
              <a:solidFill>
                <a:srgbClr val="525C65"/>
              </a:solidFill>
              <a:highlight>
                <a:schemeClr val="lt1"/>
              </a:highlight>
              <a:latin typeface="Open Sans Light"/>
              <a:ea typeface="Open Sans Light"/>
              <a:cs typeface="Open Sans Light"/>
              <a:sym typeface="Open Sans Light"/>
            </a:endParaRPr>
          </a:p>
          <a:p>
            <a:pPr>
              <a:lnSpc>
                <a:spcPct val="150000"/>
              </a:lnSpc>
            </a:pPr>
            <a:r>
              <a:rPr lang="en-US" sz="1200" dirty="0" smtClean="0">
                <a:solidFill>
                  <a:srgbClr val="525C65"/>
                </a:solidFill>
                <a:highlight>
                  <a:schemeClr val="lt1"/>
                </a:highlight>
                <a:latin typeface="Open Sans Light"/>
                <a:ea typeface="Open Sans Light"/>
                <a:cs typeface="Open Sans Light"/>
                <a:sym typeface="Open Sans Light"/>
              </a:rPr>
              <a:t>I’m pleasure to work in this useful and helpful system.</a:t>
            </a:r>
            <a:r>
              <a:rPr lang="en-US" sz="1200" dirty="0">
                <a:solidFill>
                  <a:srgbClr val="525C65"/>
                </a:solidFill>
                <a:highlight>
                  <a:schemeClr val="lt1"/>
                </a:highlight>
                <a:latin typeface="Open Sans Light"/>
                <a:ea typeface="Open Sans Light"/>
                <a:cs typeface="Open Sans Light"/>
                <a:sym typeface="Open Sans Light"/>
              </a:rPr>
              <a:t> </a:t>
            </a:r>
            <a:r>
              <a:rPr lang="en-US" sz="1200" dirty="0" smtClean="0">
                <a:solidFill>
                  <a:srgbClr val="525C65"/>
                </a:solidFill>
                <a:highlight>
                  <a:schemeClr val="lt1"/>
                </a:highlight>
                <a:latin typeface="Open Sans Light"/>
                <a:ea typeface="Open Sans Light"/>
                <a:cs typeface="Open Sans Light"/>
                <a:sym typeface="Open Sans Light"/>
              </a:rPr>
              <a:t>I’m a full stack web developer for 3 years , I have a good experience in this field ,based on this experience I will take a 45$ Hourly . </a:t>
            </a:r>
            <a:r>
              <a:rPr lang="en-US" sz="1200" dirty="0">
                <a:solidFill>
                  <a:srgbClr val="525C65"/>
                </a:solidFill>
                <a:highlight>
                  <a:schemeClr val="lt1"/>
                </a:highlight>
                <a:latin typeface="Open Sans Light"/>
                <a:ea typeface="Open Sans Light"/>
                <a:cs typeface="Open Sans Light"/>
                <a:sym typeface="Open Sans Light"/>
              </a:rPr>
              <a:t>I will </a:t>
            </a:r>
            <a:r>
              <a:rPr lang="en" sz="1200" dirty="0">
                <a:solidFill>
                  <a:srgbClr val="525C65"/>
                </a:solidFill>
                <a:highlight>
                  <a:schemeClr val="lt1"/>
                </a:highlight>
                <a:latin typeface="Open Sans Light"/>
                <a:ea typeface="Open Sans Light"/>
                <a:cs typeface="Open Sans Light"/>
                <a:sym typeface="Open Sans"/>
              </a:rPr>
              <a:t>take PSD mockup files from our designer and convert them into custom code using HTML, CSS, and </a:t>
            </a:r>
            <a:r>
              <a:rPr lang="en" sz="1200" dirty="0">
                <a:solidFill>
                  <a:srgbClr val="525C65"/>
                </a:solidFill>
                <a:highlight>
                  <a:schemeClr val="lt1"/>
                </a:highlight>
                <a:latin typeface="Open Sans Light"/>
                <a:ea typeface="Open Sans Light"/>
                <a:cs typeface="Open Sans Light"/>
                <a:sym typeface="Open Sans"/>
              </a:rPr>
              <a:t>JavaScript, Angular Js Framework</a:t>
            </a:r>
            <a:r>
              <a:rPr lang="en-US" sz="1200" dirty="0">
                <a:solidFill>
                  <a:srgbClr val="525C65"/>
                </a:solidFill>
                <a:highlight>
                  <a:schemeClr val="lt1"/>
                </a:highlight>
                <a:latin typeface="Open Sans Light"/>
                <a:ea typeface="Open Sans Light"/>
                <a:cs typeface="Open Sans Light"/>
                <a:sym typeface="Open Sans Light"/>
              </a:rPr>
              <a:t> (</a:t>
            </a:r>
            <a:r>
              <a:rPr lang="en-US" sz="1200" dirty="0">
                <a:solidFill>
                  <a:srgbClr val="525C65"/>
                </a:solidFill>
                <a:highlight>
                  <a:schemeClr val="lt1"/>
                </a:highlight>
                <a:latin typeface="Open Sans Light"/>
                <a:ea typeface="Open Sans Light"/>
                <a:cs typeface="Open Sans Light"/>
              </a:rPr>
              <a:t>AngularJS </a:t>
            </a:r>
            <a:r>
              <a:rPr lang="en-US" sz="1200" dirty="0">
                <a:solidFill>
                  <a:srgbClr val="525C65"/>
                </a:solidFill>
                <a:highlight>
                  <a:schemeClr val="lt1"/>
                </a:highlight>
                <a:latin typeface="Open Sans Light"/>
                <a:ea typeface="Open Sans Light"/>
                <a:cs typeface="Open Sans Light"/>
              </a:rPr>
              <a:t>framework offers a comprehensive set of tools and technology, enabling an AngularJS developer to build the applications swiftly </a:t>
            </a:r>
            <a:r>
              <a:rPr lang="en-US" sz="1200" dirty="0" smtClean="0">
                <a:solidFill>
                  <a:srgbClr val="525C65"/>
                </a:solidFill>
                <a:highlight>
                  <a:schemeClr val="lt1"/>
                </a:highlight>
                <a:latin typeface="Open Sans Light"/>
                <a:ea typeface="Open Sans Light"/>
                <a:cs typeface="Open Sans Light"/>
              </a:rPr>
              <a:t>and efficiently </a:t>
            </a:r>
            <a:r>
              <a:rPr lang="en-US" sz="1200" dirty="0">
                <a:solidFill>
                  <a:srgbClr val="525C65"/>
                </a:solidFill>
                <a:highlight>
                  <a:schemeClr val="lt1"/>
                </a:highlight>
                <a:latin typeface="Open Sans Light"/>
                <a:ea typeface="Open Sans Light"/>
                <a:cs typeface="Open Sans Light"/>
              </a:rPr>
              <a:t> </a:t>
            </a:r>
            <a:r>
              <a:rPr lang="en-US" sz="1200" dirty="0">
                <a:solidFill>
                  <a:srgbClr val="525C65"/>
                </a:solidFill>
                <a:highlight>
                  <a:schemeClr val="lt1"/>
                </a:highlight>
                <a:latin typeface="Open Sans Light"/>
                <a:ea typeface="Open Sans Light"/>
                <a:cs typeface="Open Sans Light"/>
              </a:rPr>
              <a:t>Features </a:t>
            </a:r>
            <a:r>
              <a:rPr lang="en-US" sz="1200" dirty="0">
                <a:solidFill>
                  <a:srgbClr val="525C65"/>
                </a:solidFill>
                <a:highlight>
                  <a:schemeClr val="lt1"/>
                </a:highlight>
                <a:latin typeface="Open Sans Light"/>
                <a:ea typeface="Open Sans Light"/>
                <a:cs typeface="Open Sans Light"/>
              </a:rPr>
              <a:t>such as caching and many other processes allow AngularJS developers to reduce the burden from server CPUs, resulting in reduced traffic and better </a:t>
            </a:r>
            <a:r>
              <a:rPr lang="en-US" sz="1200" dirty="0">
                <a:solidFill>
                  <a:srgbClr val="525C65"/>
                </a:solidFill>
                <a:highlight>
                  <a:schemeClr val="lt1"/>
                </a:highlight>
                <a:latin typeface="Open Sans Light"/>
                <a:ea typeface="Open Sans Light"/>
                <a:cs typeface="Open Sans Light"/>
              </a:rPr>
              <a:t>performance).</a:t>
            </a:r>
            <a:r>
              <a:rPr lang="en-US" sz="1200" dirty="0">
                <a:solidFill>
                  <a:srgbClr val="525C65"/>
                </a:solidFill>
                <a:highlight>
                  <a:schemeClr val="lt1"/>
                </a:highlight>
                <a:latin typeface="Open Sans Light"/>
                <a:ea typeface="Open Sans Light"/>
                <a:cs typeface="Open Sans Light"/>
              </a:rPr>
              <a:t> It is an Efficient Cross-platform Web and App development </a:t>
            </a:r>
            <a:r>
              <a:rPr lang="en-US" sz="1200" dirty="0" smtClean="0">
                <a:solidFill>
                  <a:srgbClr val="525C65"/>
                </a:solidFill>
                <a:highlight>
                  <a:schemeClr val="lt1"/>
                </a:highlight>
                <a:latin typeface="Open Sans Light"/>
                <a:ea typeface="Open Sans Light"/>
                <a:cs typeface="Open Sans Light"/>
              </a:rPr>
              <a:t>Tool. </a:t>
            </a:r>
            <a:r>
              <a:rPr lang="en-US" sz="1200" dirty="0">
                <a:solidFill>
                  <a:srgbClr val="525C65"/>
                </a:solidFill>
                <a:highlight>
                  <a:schemeClr val="lt1"/>
                </a:highlight>
                <a:latin typeface="Open Sans Light"/>
                <a:ea typeface="Open Sans Light"/>
                <a:cs typeface="Open Sans Light"/>
              </a:rPr>
              <a:t>It helps in Developing High-quality </a:t>
            </a:r>
            <a:r>
              <a:rPr lang="en-US" sz="1200" dirty="0">
                <a:solidFill>
                  <a:srgbClr val="525C65"/>
                </a:solidFill>
                <a:highlight>
                  <a:schemeClr val="lt1"/>
                </a:highlight>
                <a:latin typeface="Open Sans Light"/>
                <a:ea typeface="Open Sans Light"/>
                <a:cs typeface="Open Sans Light"/>
              </a:rPr>
              <a:t>Apps</a:t>
            </a:r>
            <a:r>
              <a:rPr lang="en-US" sz="1200" dirty="0">
                <a:solidFill>
                  <a:srgbClr val="525C65"/>
                </a:solidFill>
                <a:highlight>
                  <a:schemeClr val="lt1"/>
                </a:highlight>
                <a:latin typeface="Open Sans Light"/>
                <a:ea typeface="Open Sans Light"/>
                <a:cs typeface="Open Sans Light"/>
              </a:rPr>
              <a:t> The more learned &amp; proficient a developer is in Angular, the easier it becomes for him/her to deal with any other language in the JavaScript world. </a:t>
            </a:r>
            <a:endParaRPr lang="en-US" sz="1200" dirty="0" smtClean="0">
              <a:solidFill>
                <a:srgbClr val="525C65"/>
              </a:solidFill>
              <a:highlight>
                <a:schemeClr val="lt1"/>
              </a:highlight>
              <a:latin typeface="Open Sans Light"/>
              <a:ea typeface="Open Sans Light"/>
              <a:cs typeface="Open Sans Light"/>
            </a:endParaRPr>
          </a:p>
          <a:p>
            <a:pPr>
              <a:lnSpc>
                <a:spcPct val="150000"/>
              </a:lnSpc>
            </a:pPr>
            <a:r>
              <a:rPr lang="en-US" sz="1200" dirty="0" smtClean="0">
                <a:solidFill>
                  <a:srgbClr val="525C65"/>
                </a:solidFill>
                <a:highlight>
                  <a:schemeClr val="lt1"/>
                </a:highlight>
                <a:latin typeface="Open Sans Light"/>
                <a:ea typeface="Open Sans Light"/>
                <a:cs typeface="Open Sans Light"/>
              </a:rPr>
              <a:t>I need only 3 months to complete this project. I hope I will deliver the app with the required requirement in the required date interval ,</a:t>
            </a:r>
          </a:p>
          <a:p>
            <a:pPr>
              <a:lnSpc>
                <a:spcPct val="150000"/>
              </a:lnSpc>
            </a:pPr>
            <a:r>
              <a:rPr lang="en-US" sz="1200" dirty="0" smtClean="0">
                <a:solidFill>
                  <a:srgbClr val="525C65"/>
                </a:solidFill>
                <a:highlight>
                  <a:schemeClr val="lt1"/>
                </a:highlight>
                <a:latin typeface="Open Sans Light"/>
                <a:ea typeface="Open Sans Light"/>
                <a:cs typeface="Open Sans Light"/>
              </a:rPr>
              <a:t>Finally thank you for the greatest opportunity.</a:t>
            </a:r>
            <a:endParaRPr lang="en-US" sz="1200" dirty="0">
              <a:solidFill>
                <a:srgbClr val="525C65"/>
              </a:solidFill>
              <a:highlight>
                <a:schemeClr val="lt1"/>
              </a:highlight>
              <a:latin typeface="Open Sans Light"/>
              <a:ea typeface="Open Sans Light"/>
              <a:cs typeface="Open Sans Light"/>
            </a:endParaRPr>
          </a:p>
          <a:p>
            <a:r>
              <a:rPr lang="en-US" sz="1200" dirty="0">
                <a:solidFill>
                  <a:srgbClr val="525C65"/>
                </a:solidFill>
                <a:highlight>
                  <a:schemeClr val="lt1"/>
                </a:highlight>
                <a:latin typeface="Open Sans Light"/>
                <a:ea typeface="Open Sans Light"/>
                <a:cs typeface="Open Sans Light"/>
              </a:rPr>
              <a:t/>
            </a:r>
            <a:br>
              <a:rPr lang="en-US" sz="1200" dirty="0">
                <a:solidFill>
                  <a:srgbClr val="525C65"/>
                </a:solidFill>
                <a:highlight>
                  <a:schemeClr val="lt1"/>
                </a:highlight>
                <a:latin typeface="Open Sans Light"/>
                <a:ea typeface="Open Sans Light"/>
                <a:cs typeface="Open Sans Light"/>
              </a:rPr>
            </a:br>
            <a:endParaRPr lang="en-US" sz="1200" dirty="0">
              <a:solidFill>
                <a:srgbClr val="525C65"/>
              </a:solidFill>
              <a:highlight>
                <a:schemeClr val="lt1"/>
              </a:highlight>
              <a:latin typeface="Open Sans Light"/>
              <a:ea typeface="Open Sans Light"/>
              <a:cs typeface="Open Sans Light"/>
              <a:sym typeface="Open Sans Light"/>
            </a:endParaRPr>
          </a:p>
          <a:p>
            <a:pPr marL="0" lvl="0" indent="0" algn="l" rtl="0">
              <a:lnSpc>
                <a:spcPct val="150000"/>
              </a:lnSpc>
              <a:spcBef>
                <a:spcPts val="0"/>
              </a:spcBef>
              <a:spcAft>
                <a:spcPts val="0"/>
              </a:spcAft>
              <a:buClr>
                <a:schemeClr val="dk1"/>
              </a:buClr>
              <a:buSzPts val="3000"/>
              <a:buFont typeface="Arial"/>
              <a:buNone/>
            </a:pPr>
            <a:r>
              <a:rPr lang="en-US" sz="1200" dirty="0" smtClean="0">
                <a:solidFill>
                  <a:srgbClr val="525C65"/>
                </a:solidFill>
                <a:highlight>
                  <a:schemeClr val="lt1"/>
                </a:highlight>
                <a:latin typeface="Open Sans Light"/>
                <a:ea typeface="Open Sans Light"/>
                <a:cs typeface="Open Sans Light"/>
                <a:sym typeface="Open Sans Light"/>
              </a:rPr>
              <a:t> </a:t>
            </a:r>
            <a:endParaRPr sz="1200" dirty="0">
              <a:solidFill>
                <a:srgbClr val="525C65"/>
              </a:solidFill>
              <a:highlight>
                <a:schemeClr val="lt1"/>
              </a:highlight>
              <a:latin typeface="Open Sans Light"/>
              <a:ea typeface="Open Sans Light"/>
              <a:cs typeface="Open Sans Light"/>
              <a:sym typeface="Open Sans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42"/>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000"/>
              <a:buNone/>
            </a:pPr>
            <a:r>
              <a:rPr lang="en"/>
              <a:t>Trello Board</a:t>
            </a:r>
            <a:endParaRPr b="1"/>
          </a:p>
        </p:txBody>
      </p:sp>
      <p:sp>
        <p:nvSpPr>
          <p:cNvPr id="201" name="Google Shape;201;p42"/>
          <p:cNvSpPr txBox="1">
            <a:spLocks noGrp="1"/>
          </p:cNvSpPr>
          <p:nvPr>
            <p:ph type="body" idx="1"/>
          </p:nvPr>
        </p:nvSpPr>
        <p:spPr>
          <a:xfrm>
            <a:off x="264950" y="1990175"/>
            <a:ext cx="7242600" cy="1485000"/>
          </a:xfrm>
          <a:prstGeom prst="rect">
            <a:avLst/>
          </a:prstGeom>
          <a:noFill/>
          <a:ln>
            <a:noFill/>
          </a:ln>
        </p:spPr>
        <p:txBody>
          <a:bodyPr spcFirstLastPara="1" wrap="square" lIns="91425" tIns="91425" rIns="91425" bIns="91425" anchor="t" anchorCtr="0">
            <a:noAutofit/>
          </a:bodyPr>
          <a:lstStyle/>
          <a:p>
            <a:pPr marL="0" lvl="0" indent="0">
              <a:lnSpc>
                <a:spcPct val="160000"/>
              </a:lnSpc>
              <a:buClr>
                <a:schemeClr val="dk1"/>
              </a:buClr>
              <a:buSzPts val="1100"/>
              <a:buNone/>
            </a:pPr>
            <a:r>
              <a:rPr lang="en" sz="2000" dirty="0">
                <a:solidFill>
                  <a:srgbClr val="2E3D49"/>
                </a:solidFill>
                <a:highlight>
                  <a:schemeClr val="lt1"/>
                </a:highlight>
              </a:rPr>
              <a:t>Please include the following information for your Trello board: </a:t>
            </a:r>
            <a:r>
              <a:rPr lang="en-US" sz="2000" dirty="0">
                <a:solidFill>
                  <a:srgbClr val="2E3D49"/>
                </a:solidFill>
                <a:highlight>
                  <a:schemeClr val="lt1"/>
                </a:highlight>
              </a:rPr>
              <a:t>Mock Client</a:t>
            </a:r>
            <a:endParaRPr sz="2000" dirty="0">
              <a:solidFill>
                <a:srgbClr val="2E3D49"/>
              </a:solidFill>
              <a:highlight>
                <a:schemeClr val="lt1"/>
              </a:highlight>
            </a:endParaRPr>
          </a:p>
          <a:p>
            <a:pPr marL="0" lvl="0" indent="0" algn="l" rtl="0">
              <a:lnSpc>
                <a:spcPct val="160000"/>
              </a:lnSpc>
              <a:spcBef>
                <a:spcPts val="0"/>
              </a:spcBef>
              <a:spcAft>
                <a:spcPts val="0"/>
              </a:spcAft>
              <a:buSzPts val="1100"/>
              <a:buNone/>
            </a:pPr>
            <a:endParaRPr sz="1800" dirty="0">
              <a:solidFill>
                <a:srgbClr val="525C65"/>
              </a:solidFill>
              <a:highlight>
                <a:schemeClr val="lt1"/>
              </a:highlight>
            </a:endParaRPr>
          </a:p>
          <a:p>
            <a:pPr marL="0" lvl="0" indent="0" algn="l" rtl="0">
              <a:lnSpc>
                <a:spcPct val="160000"/>
              </a:lnSpc>
              <a:spcBef>
                <a:spcPts val="0"/>
              </a:spcBef>
              <a:spcAft>
                <a:spcPts val="0"/>
              </a:spcAft>
              <a:buSzPts val="1100"/>
              <a:buNone/>
            </a:pPr>
            <a:r>
              <a:rPr lang="en" sz="1800" dirty="0">
                <a:solidFill>
                  <a:srgbClr val="525C65"/>
                </a:solidFill>
                <a:highlight>
                  <a:schemeClr val="lt1"/>
                </a:highlight>
              </a:rPr>
              <a:t>A link to your public Trello board should be provided here: </a:t>
            </a:r>
            <a:endParaRPr sz="1800" dirty="0">
              <a:solidFill>
                <a:srgbClr val="525C65"/>
              </a:solidFill>
              <a:highlight>
                <a:schemeClr val="lt1"/>
              </a:highlight>
            </a:endParaRPr>
          </a:p>
          <a:p>
            <a:pPr marL="0" lvl="0" indent="0">
              <a:lnSpc>
                <a:spcPct val="160000"/>
              </a:lnSpc>
              <a:buSzPts val="1100"/>
              <a:buNone/>
            </a:pPr>
            <a:r>
              <a:rPr lang="en" sz="1800" b="1" dirty="0" smtClean="0">
                <a:solidFill>
                  <a:srgbClr val="525C65"/>
                </a:solidFill>
                <a:highlight>
                  <a:schemeClr val="lt1"/>
                </a:highlight>
                <a:latin typeface="Open Sans"/>
                <a:ea typeface="Open Sans"/>
                <a:cs typeface="Open Sans"/>
                <a:sym typeface="Open Sans"/>
              </a:rPr>
              <a:t>[</a:t>
            </a:r>
            <a:r>
              <a:rPr lang="en-US" sz="1800" b="1" dirty="0">
                <a:solidFill>
                  <a:srgbClr val="525C65"/>
                </a:solidFill>
                <a:highlight>
                  <a:schemeClr val="lt1"/>
                </a:highlight>
                <a:latin typeface="Open Sans"/>
                <a:ea typeface="Open Sans"/>
                <a:cs typeface="Open Sans"/>
                <a:sym typeface="Open Sans"/>
              </a:rPr>
              <a:t>https://trello.com/b/4H1esAPe/mock-client</a:t>
            </a:r>
            <a:r>
              <a:rPr lang="en" sz="1800" b="1" dirty="0" smtClean="0">
                <a:solidFill>
                  <a:srgbClr val="525C65"/>
                </a:solidFill>
                <a:highlight>
                  <a:schemeClr val="lt1"/>
                </a:highlight>
                <a:latin typeface="Open Sans"/>
                <a:ea typeface="Open Sans"/>
                <a:cs typeface="Open Sans"/>
                <a:sym typeface="Open Sans"/>
              </a:rPr>
              <a:t>]</a:t>
            </a:r>
            <a:endParaRPr sz="1800" b="1" dirty="0">
              <a:solidFill>
                <a:srgbClr val="525C65"/>
              </a:solidFill>
              <a:highlight>
                <a:schemeClr val="lt1"/>
              </a:highlight>
              <a:latin typeface="Open Sans"/>
              <a:ea typeface="Open Sans"/>
              <a:cs typeface="Open Sans"/>
              <a:sym typeface="Open Sans"/>
            </a:endParaRPr>
          </a:p>
          <a:p>
            <a:pPr marL="0" lvl="0" indent="0" algn="l" rtl="0">
              <a:lnSpc>
                <a:spcPct val="160000"/>
              </a:lnSpc>
              <a:spcBef>
                <a:spcPts val="0"/>
              </a:spcBef>
              <a:spcAft>
                <a:spcPts val="0"/>
              </a:spcAft>
              <a:buSzPts val="1100"/>
              <a:buNone/>
            </a:pPr>
            <a:endParaRPr sz="1800" dirty="0">
              <a:solidFill>
                <a:srgbClr val="525C65"/>
              </a:solidFill>
              <a:highlight>
                <a:schemeClr val="lt1"/>
              </a:highlight>
            </a:endParaRPr>
          </a:p>
          <a:p>
            <a:pPr marL="0" lvl="0" indent="0" algn="l" rtl="0">
              <a:lnSpc>
                <a:spcPct val="160000"/>
              </a:lnSpc>
              <a:spcBef>
                <a:spcPts val="0"/>
              </a:spcBef>
              <a:spcAft>
                <a:spcPts val="0"/>
              </a:spcAft>
              <a:buSzPts val="1100"/>
              <a:buNone/>
            </a:pPr>
            <a:endParaRPr sz="1600" dirty="0">
              <a:solidFill>
                <a:srgbClr val="525C65"/>
              </a:solidFill>
              <a:highlight>
                <a:schemeClr val="lt1"/>
              </a:highlight>
            </a:endParaRPr>
          </a:p>
          <a:p>
            <a:pPr marL="0" lvl="0" indent="0" algn="l" rtl="0">
              <a:lnSpc>
                <a:spcPct val="160000"/>
              </a:lnSpc>
              <a:spcBef>
                <a:spcPts val="0"/>
              </a:spcBef>
              <a:spcAft>
                <a:spcPts val="0"/>
              </a:spcAft>
              <a:buSzPts val="1100"/>
              <a:buNone/>
            </a:pPr>
            <a:endParaRPr sz="1600" dirty="0">
              <a:solidFill>
                <a:srgbClr val="525C65"/>
              </a:solidFill>
              <a:highlight>
                <a:schemeClr val="lt1"/>
              </a:highlight>
            </a:endParaRPr>
          </a:p>
          <a:p>
            <a:pPr marL="0" lvl="0" indent="0" algn="l" rtl="0">
              <a:lnSpc>
                <a:spcPct val="160000"/>
              </a:lnSpc>
              <a:spcBef>
                <a:spcPts val="0"/>
              </a:spcBef>
              <a:spcAft>
                <a:spcPts val="0"/>
              </a:spcAft>
              <a:buClr>
                <a:schemeClr val="dk1"/>
              </a:buClr>
              <a:buSzPts val="1100"/>
              <a:buFont typeface="Arial"/>
              <a:buNone/>
            </a:pPr>
            <a:endParaRPr sz="1600" dirty="0">
              <a:solidFill>
                <a:srgbClr val="525C65"/>
              </a:solidFill>
              <a:highlight>
                <a:schemeClr val="lt1"/>
              </a:highlight>
            </a:endParaRPr>
          </a:p>
          <a:p>
            <a:pPr marL="0" lvl="0" indent="0" algn="l" rtl="0">
              <a:lnSpc>
                <a:spcPct val="160000"/>
              </a:lnSpc>
              <a:spcBef>
                <a:spcPts val="0"/>
              </a:spcBef>
              <a:spcAft>
                <a:spcPts val="0"/>
              </a:spcAft>
              <a:buSzPts val="3000"/>
              <a:buNone/>
            </a:pPr>
            <a:endParaRPr sz="1600" dirty="0">
              <a:solidFill>
                <a:srgbClr val="525C65"/>
              </a:solidFill>
              <a:highlight>
                <a:schemeClr val="lt1"/>
              </a:highlight>
            </a:endParaRPr>
          </a:p>
          <a:p>
            <a:pPr marL="0" lvl="0" indent="0" algn="l" rtl="0">
              <a:lnSpc>
                <a:spcPct val="160000"/>
              </a:lnSpc>
              <a:spcBef>
                <a:spcPts val="1100"/>
              </a:spcBef>
              <a:spcAft>
                <a:spcPts val="1100"/>
              </a:spcAft>
              <a:buSzPts val="3000"/>
              <a:buNone/>
            </a:pPr>
            <a:endParaRPr sz="1400" dirty="0">
              <a:solidFill>
                <a:srgbClr val="525C65"/>
              </a:solidFill>
              <a:highlight>
                <a:schemeClr val="lt1"/>
              </a:highlight>
            </a:endParaRPr>
          </a:p>
        </p:txBody>
      </p:sp>
      <p:sp>
        <p:nvSpPr>
          <p:cNvPr id="202" name="Google Shape;202;p42"/>
          <p:cNvSpPr txBox="1"/>
          <p:nvPr/>
        </p:nvSpPr>
        <p:spPr>
          <a:xfrm>
            <a:off x="412700" y="5049875"/>
            <a:ext cx="6947100" cy="4063500"/>
          </a:xfrm>
          <a:prstGeom prst="rect">
            <a:avLst/>
          </a:prstGeom>
          <a:noFill/>
          <a:ln w="9525" cap="flat" cmpd="sng">
            <a:solidFill>
              <a:srgbClr val="2015FF"/>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r>
              <a:rPr lang="en" dirty="0">
                <a:latin typeface="Open Sans Light"/>
                <a:ea typeface="Open Sans Light"/>
                <a:cs typeface="Open Sans Light"/>
                <a:sym typeface="Open Sans Light"/>
              </a:rPr>
              <a:t>Paste screenshot here</a:t>
            </a: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l"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p:txBody>
      </p:sp>
      <p:sp>
        <p:nvSpPr>
          <p:cNvPr id="203" name="Google Shape;203;p42"/>
          <p:cNvSpPr txBox="1"/>
          <p:nvPr/>
        </p:nvSpPr>
        <p:spPr>
          <a:xfrm>
            <a:off x="264950" y="4231938"/>
            <a:ext cx="69471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dirty="0">
                <a:solidFill>
                  <a:srgbClr val="2E3D49"/>
                </a:solidFill>
                <a:latin typeface="Open Sans Light"/>
                <a:ea typeface="Open Sans Light"/>
                <a:cs typeface="Open Sans Light"/>
                <a:sym typeface="Open Sans Light"/>
              </a:rPr>
              <a:t>Include a screenshot of the board below: </a:t>
            </a:r>
            <a:endParaRPr sz="1800" dirty="0">
              <a:solidFill>
                <a:srgbClr val="2E3D49"/>
              </a:solidFill>
              <a:latin typeface="Open Sans Light"/>
              <a:ea typeface="Open Sans Light"/>
              <a:cs typeface="Open Sans Light"/>
              <a:sym typeface="Open Sans Light"/>
            </a:endParaRPr>
          </a:p>
        </p:txBody>
      </p:sp>
      <p:pic>
        <p:nvPicPr>
          <p:cNvPr id="2" name="Picture 1"/>
          <p:cNvPicPr>
            <a:picLocks noChangeAspect="1"/>
          </p:cNvPicPr>
          <p:nvPr/>
        </p:nvPicPr>
        <p:blipFill>
          <a:blip r:embed="rId3"/>
          <a:stretch>
            <a:fillRect/>
          </a:stretch>
        </p:blipFill>
        <p:spPr>
          <a:xfrm>
            <a:off x="412700" y="5049875"/>
            <a:ext cx="6947100" cy="40635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015FF"/>
        </a:solidFill>
        <a:effectLst/>
      </p:bgPr>
    </p:bg>
    <p:spTree>
      <p:nvGrpSpPr>
        <p:cNvPr id="1" name="Shape 207"/>
        <p:cNvGrpSpPr/>
        <p:nvPr/>
      </p:nvGrpSpPr>
      <p:grpSpPr>
        <a:xfrm>
          <a:off x="0" y="0"/>
          <a:ext cx="0" cy="0"/>
          <a:chOff x="0" y="0"/>
          <a:chExt cx="0" cy="0"/>
        </a:xfrm>
      </p:grpSpPr>
      <p:sp>
        <p:nvSpPr>
          <p:cNvPr id="208" name="Google Shape;208;p43"/>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chemeClr val="lt1"/>
              </a:buClr>
              <a:buSzPts val="3000"/>
              <a:buFont typeface="Open Sans"/>
              <a:buNone/>
            </a:pPr>
            <a:r>
              <a:rPr lang="en" sz="3000" b="1" i="0" u="none" strike="noStrike" cap="none">
                <a:solidFill>
                  <a:schemeClr val="lt1"/>
                </a:solidFill>
                <a:latin typeface="Open Sans"/>
                <a:ea typeface="Open Sans"/>
                <a:cs typeface="Open Sans"/>
                <a:sym typeface="Open Sans"/>
              </a:rPr>
              <a:t>Part </a:t>
            </a:r>
            <a:r>
              <a:rPr lang="en" sz="3000" b="1">
                <a:solidFill>
                  <a:schemeClr val="lt1"/>
                </a:solidFill>
                <a:latin typeface="Open Sans"/>
                <a:ea typeface="Open Sans"/>
                <a:cs typeface="Open Sans"/>
                <a:sym typeface="Open Sans"/>
              </a:rPr>
              <a:t>4</a:t>
            </a:r>
            <a:endParaRPr sz="3000" b="1" i="0" u="none" strike="noStrike" cap="none">
              <a:solidFill>
                <a:schemeClr val="lt1"/>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SzPts val="3000"/>
              <a:buFont typeface="Open Sans"/>
              <a:buNone/>
            </a:pPr>
            <a:r>
              <a:rPr lang="en" sz="3000">
                <a:solidFill>
                  <a:srgbClr val="FFFFFF"/>
                </a:solidFill>
                <a:latin typeface="Open Sans"/>
                <a:ea typeface="Open Sans"/>
                <a:cs typeface="Open Sans"/>
                <a:sym typeface="Open Sans"/>
              </a:rPr>
              <a:t>Invoice and Payment Options</a:t>
            </a:r>
            <a:endParaRPr sz="3000" b="0" i="0" u="none" strike="noStrike" cap="none">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SzPts val="2000"/>
              <a:buFont typeface="Open Sans"/>
              <a:buNone/>
            </a:pPr>
            <a:endParaRPr sz="2000" b="0" i="0" u="none" strike="noStrike" cap="none">
              <a:solidFill>
                <a:srgbClr val="000000"/>
              </a:solidFill>
              <a:latin typeface="Arial"/>
              <a:ea typeface="Arial"/>
              <a:cs typeface="Arial"/>
              <a:sym typeface="Arial"/>
            </a:endParaRPr>
          </a:p>
        </p:txBody>
      </p:sp>
      <p:sp>
        <p:nvSpPr>
          <p:cNvPr id="209" name="Google Shape;209;p43"/>
          <p:cNvSpPr/>
          <p:nvPr/>
        </p:nvSpPr>
        <p:spPr>
          <a:xfrm>
            <a:off x="3582591" y="3663029"/>
            <a:ext cx="607200" cy="74400"/>
          </a:xfrm>
          <a:prstGeom prst="rect">
            <a:avLst/>
          </a:prstGeom>
          <a:solidFill>
            <a:srgbClr val="DBE2E8"/>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44"/>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000"/>
              <a:buNone/>
            </a:pPr>
            <a:r>
              <a:rPr lang="en"/>
              <a:t>Invoice and Payment Options</a:t>
            </a:r>
            <a:endParaRPr/>
          </a:p>
        </p:txBody>
      </p:sp>
      <p:sp>
        <p:nvSpPr>
          <p:cNvPr id="215" name="Google Shape;215;p44"/>
          <p:cNvSpPr txBox="1">
            <a:spLocks noGrp="1"/>
          </p:cNvSpPr>
          <p:nvPr>
            <p:ph type="body" idx="1"/>
          </p:nvPr>
        </p:nvSpPr>
        <p:spPr>
          <a:xfrm>
            <a:off x="264950" y="1990189"/>
            <a:ext cx="7242600" cy="5329800"/>
          </a:xfrm>
          <a:prstGeom prst="rect">
            <a:avLst/>
          </a:prstGeom>
          <a:noFill/>
          <a:ln>
            <a:noFill/>
          </a:ln>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r>
              <a:rPr lang="en" sz="2200">
                <a:solidFill>
                  <a:srgbClr val="525C65"/>
                </a:solidFill>
                <a:highlight>
                  <a:srgbClr val="FFFFFF"/>
                </a:highlight>
              </a:rPr>
              <a:t>Invoice the client by using a provided invoicing template. The following items need to be included:</a:t>
            </a:r>
            <a:endParaRPr sz="2200">
              <a:solidFill>
                <a:srgbClr val="525C65"/>
              </a:solidFill>
              <a:highlight>
                <a:srgbClr val="FFFFFF"/>
              </a:highlight>
            </a:endParaRPr>
          </a:p>
          <a:p>
            <a:pPr marL="457200" lvl="0" indent="-298450" algn="l" rtl="0">
              <a:spcBef>
                <a:spcPts val="1200"/>
              </a:spcBef>
              <a:spcAft>
                <a:spcPts val="0"/>
              </a:spcAft>
              <a:buClr>
                <a:schemeClr val="dk1"/>
              </a:buClr>
              <a:buSzPts val="1100"/>
              <a:buFont typeface="Arial"/>
              <a:buChar char="●"/>
            </a:pPr>
            <a:r>
              <a:rPr lang="en" sz="2200">
                <a:solidFill>
                  <a:srgbClr val="525C65"/>
                </a:solidFill>
                <a:highlight>
                  <a:srgbClr val="FFFFFF"/>
                </a:highlight>
              </a:rPr>
              <a:t>Name and address of the freelancer</a:t>
            </a:r>
            <a:endParaRPr sz="2200">
              <a:solidFill>
                <a:srgbClr val="525C65"/>
              </a:solidFill>
              <a:highlight>
                <a:srgbClr val="FFFFFF"/>
              </a:highlight>
            </a:endParaRPr>
          </a:p>
          <a:p>
            <a:pPr marL="457200" lvl="0" indent="-298450" algn="l" rtl="0">
              <a:spcBef>
                <a:spcPts val="0"/>
              </a:spcBef>
              <a:spcAft>
                <a:spcPts val="0"/>
              </a:spcAft>
              <a:buClr>
                <a:schemeClr val="dk1"/>
              </a:buClr>
              <a:buSzPts val="1100"/>
              <a:buFont typeface="Arial"/>
              <a:buChar char="●"/>
            </a:pPr>
            <a:r>
              <a:rPr lang="en" sz="2200">
                <a:solidFill>
                  <a:srgbClr val="525C65"/>
                </a:solidFill>
                <a:highlight>
                  <a:srgbClr val="FFFFFF"/>
                </a:highlight>
              </a:rPr>
              <a:t>Name and address of the client/recipient</a:t>
            </a:r>
            <a:endParaRPr sz="2200">
              <a:solidFill>
                <a:srgbClr val="525C65"/>
              </a:solidFill>
              <a:highlight>
                <a:srgbClr val="FFFFFF"/>
              </a:highlight>
            </a:endParaRPr>
          </a:p>
          <a:p>
            <a:pPr marL="457200" lvl="0" indent="-298450" algn="l" rtl="0">
              <a:spcBef>
                <a:spcPts val="0"/>
              </a:spcBef>
              <a:spcAft>
                <a:spcPts val="0"/>
              </a:spcAft>
              <a:buClr>
                <a:schemeClr val="dk1"/>
              </a:buClr>
              <a:buSzPts val="1100"/>
              <a:buFont typeface="Arial"/>
              <a:buChar char="●"/>
            </a:pPr>
            <a:r>
              <a:rPr lang="en" sz="2200">
                <a:solidFill>
                  <a:srgbClr val="525C65"/>
                </a:solidFill>
                <a:highlight>
                  <a:srgbClr val="FFFFFF"/>
                </a:highlight>
              </a:rPr>
              <a:t>Invoice number, date issued, and date of when payment is due</a:t>
            </a:r>
            <a:endParaRPr sz="2200">
              <a:solidFill>
                <a:srgbClr val="525C65"/>
              </a:solidFill>
              <a:highlight>
                <a:srgbClr val="FFFFFF"/>
              </a:highlight>
            </a:endParaRPr>
          </a:p>
          <a:p>
            <a:pPr marL="457200" lvl="0" indent="-298450" algn="l" rtl="0">
              <a:spcBef>
                <a:spcPts val="0"/>
              </a:spcBef>
              <a:spcAft>
                <a:spcPts val="0"/>
              </a:spcAft>
              <a:buClr>
                <a:schemeClr val="dk1"/>
              </a:buClr>
              <a:buSzPts val="1100"/>
              <a:buFont typeface="Arial"/>
              <a:buChar char="●"/>
            </a:pPr>
            <a:r>
              <a:rPr lang="en" sz="2200">
                <a:solidFill>
                  <a:srgbClr val="525C65"/>
                </a:solidFill>
                <a:highlight>
                  <a:srgbClr val="FFFFFF"/>
                </a:highlight>
              </a:rPr>
              <a:t>Itemized services rendered, as well as amount of hours worked, with cost of work done per hour, and the total cost per service based on the hours worked and hourly rate for the service.</a:t>
            </a:r>
            <a:endParaRPr sz="2200">
              <a:solidFill>
                <a:srgbClr val="525C65"/>
              </a:solidFill>
              <a:highlight>
                <a:srgbClr val="FFFFFF"/>
              </a:highlight>
            </a:endParaRPr>
          </a:p>
          <a:p>
            <a:pPr marL="457200" lvl="0" indent="-298450" algn="l" rtl="0">
              <a:spcBef>
                <a:spcPts val="0"/>
              </a:spcBef>
              <a:spcAft>
                <a:spcPts val="0"/>
              </a:spcAft>
              <a:buClr>
                <a:schemeClr val="dk1"/>
              </a:buClr>
              <a:buSzPts val="1100"/>
              <a:buFont typeface="Arial"/>
              <a:buChar char="●"/>
            </a:pPr>
            <a:r>
              <a:rPr lang="en" sz="2200">
                <a:solidFill>
                  <a:srgbClr val="525C65"/>
                </a:solidFill>
                <a:highlight>
                  <a:srgbClr val="FFFFFF"/>
                </a:highlight>
              </a:rPr>
              <a:t>Total cost of all work performed.</a:t>
            </a:r>
            <a:endParaRPr sz="2200">
              <a:solidFill>
                <a:srgbClr val="525C65"/>
              </a:solidFill>
              <a:highlight>
                <a:srgbClr val="FFFFFF"/>
              </a:highlight>
            </a:endParaRPr>
          </a:p>
          <a:p>
            <a:pPr marL="457200" lvl="0" indent="-298450" algn="l" rtl="0">
              <a:spcBef>
                <a:spcPts val="0"/>
              </a:spcBef>
              <a:spcAft>
                <a:spcPts val="0"/>
              </a:spcAft>
              <a:buClr>
                <a:schemeClr val="dk1"/>
              </a:buClr>
              <a:buSzPts val="1100"/>
              <a:buFont typeface="Arial"/>
              <a:buChar char="●"/>
            </a:pPr>
            <a:r>
              <a:rPr lang="en" sz="2200">
                <a:solidFill>
                  <a:srgbClr val="525C65"/>
                </a:solidFill>
                <a:highlight>
                  <a:srgbClr val="FFFFFF"/>
                </a:highlight>
              </a:rPr>
              <a:t>Payment options including what payment methods are accepted and how the client can pay for services rendered</a:t>
            </a:r>
            <a:endParaRPr sz="2200">
              <a:solidFill>
                <a:srgbClr val="525C65"/>
              </a:solidFill>
              <a:highlight>
                <a:srgbClr val="FFFFFF"/>
              </a:highlight>
            </a:endParaRPr>
          </a:p>
          <a:p>
            <a:pPr marL="0" lvl="0" indent="0" algn="l" rtl="0">
              <a:lnSpc>
                <a:spcPct val="115000"/>
              </a:lnSpc>
              <a:spcBef>
                <a:spcPts val="1200"/>
              </a:spcBef>
              <a:spcAft>
                <a:spcPts val="0"/>
              </a:spcAft>
              <a:buNone/>
            </a:pPr>
            <a:endParaRPr sz="2200">
              <a:solidFill>
                <a:srgbClr val="525C65"/>
              </a:solidFill>
              <a:highlight>
                <a:srgbClr val="FFFFFF"/>
              </a:highlight>
            </a:endParaRPr>
          </a:p>
          <a:p>
            <a:pPr marL="0" lvl="0" indent="0" algn="l" rtl="0">
              <a:lnSpc>
                <a:spcPct val="115000"/>
              </a:lnSpc>
              <a:spcBef>
                <a:spcPts val="0"/>
              </a:spcBef>
              <a:spcAft>
                <a:spcPts val="0"/>
              </a:spcAft>
              <a:buNone/>
            </a:pPr>
            <a:endParaRPr sz="2200">
              <a:solidFill>
                <a:srgbClr val="525C65"/>
              </a:solidFill>
              <a:highlight>
                <a:srgbClr val="FFFFFF"/>
              </a:highlight>
            </a:endParaRPr>
          </a:p>
        </p:txBody>
      </p:sp>
      <p:pic>
        <p:nvPicPr>
          <p:cNvPr id="216" name="Google Shape;216;p44"/>
          <p:cNvPicPr preferRelativeResize="0"/>
          <p:nvPr/>
        </p:nvPicPr>
        <p:blipFill rotWithShape="1">
          <a:blip r:embed="rId3">
            <a:alphaModFix/>
          </a:blip>
          <a:srcRect l="18073" t="20988" r="14486" b="11824"/>
          <a:stretch/>
        </p:blipFill>
        <p:spPr>
          <a:xfrm>
            <a:off x="374375" y="7823200"/>
            <a:ext cx="7023750" cy="1749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45"/>
          <p:cNvSpPr txBox="1">
            <a:spLocks noGrp="1"/>
          </p:cNvSpPr>
          <p:nvPr>
            <p:ph type="title"/>
          </p:nvPr>
        </p:nvSpPr>
        <p:spPr>
          <a:xfrm>
            <a:off x="117575" y="204950"/>
            <a:ext cx="7389900" cy="11199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Clr>
                <a:schemeClr val="dk1"/>
              </a:buClr>
              <a:buSzPts val="1100"/>
              <a:buFont typeface="Arial"/>
              <a:buNone/>
            </a:pPr>
            <a:r>
              <a:rPr lang="en" sz="1200" dirty="0" smtClean="0">
                <a:solidFill>
                  <a:schemeClr val="dk1"/>
                </a:solidFill>
              </a:rPr>
              <a:t>[Eman Abdelrahman]</a:t>
            </a:r>
            <a:endParaRPr sz="1200" dirty="0">
              <a:solidFill>
                <a:schemeClr val="dk1"/>
              </a:solidFill>
            </a:endParaRPr>
          </a:p>
          <a:p>
            <a:pPr marL="0" lvl="0" indent="0" algn="r" rtl="0">
              <a:lnSpc>
                <a:spcPct val="115000"/>
              </a:lnSpc>
              <a:spcBef>
                <a:spcPts val="0"/>
              </a:spcBef>
              <a:spcAft>
                <a:spcPts val="0"/>
              </a:spcAft>
              <a:buClr>
                <a:schemeClr val="dk1"/>
              </a:buClr>
              <a:buSzPts val="1100"/>
              <a:buFont typeface="Arial"/>
              <a:buNone/>
            </a:pPr>
            <a:r>
              <a:rPr lang="en" sz="1200" dirty="0" smtClean="0">
                <a:solidFill>
                  <a:schemeClr val="dk1"/>
                </a:solidFill>
              </a:rPr>
              <a:t>[Elsheikh Zayed , Egypt]</a:t>
            </a:r>
            <a:endParaRPr sz="3100" dirty="0">
              <a:solidFill>
                <a:schemeClr val="dk1"/>
              </a:solidFill>
            </a:endParaRPr>
          </a:p>
          <a:p>
            <a:pPr marL="0" lvl="0" indent="0" algn="just" rtl="0">
              <a:lnSpc>
                <a:spcPct val="115000"/>
              </a:lnSpc>
              <a:spcBef>
                <a:spcPts val="0"/>
              </a:spcBef>
              <a:spcAft>
                <a:spcPts val="0"/>
              </a:spcAft>
              <a:buClr>
                <a:schemeClr val="dk1"/>
              </a:buClr>
              <a:buSzPts val="1100"/>
              <a:buFont typeface="Arial"/>
              <a:buNone/>
            </a:pPr>
            <a:r>
              <a:rPr lang="en" sz="3400" b="1" dirty="0">
                <a:solidFill>
                  <a:schemeClr val="dk1"/>
                </a:solidFill>
              </a:rPr>
              <a:t>Invoice</a:t>
            </a:r>
            <a:endParaRPr sz="4800" b="1" dirty="0">
              <a:solidFill>
                <a:schemeClr val="dk1"/>
              </a:solidFill>
            </a:endParaRPr>
          </a:p>
        </p:txBody>
      </p:sp>
      <p:cxnSp>
        <p:nvCxnSpPr>
          <p:cNvPr id="222" name="Google Shape;222;p45"/>
          <p:cNvCxnSpPr/>
          <p:nvPr/>
        </p:nvCxnSpPr>
        <p:spPr>
          <a:xfrm>
            <a:off x="215425" y="1468775"/>
            <a:ext cx="7416600" cy="39300"/>
          </a:xfrm>
          <a:prstGeom prst="straightConnector1">
            <a:avLst/>
          </a:prstGeom>
          <a:noFill/>
          <a:ln w="19050" cap="flat" cmpd="sng">
            <a:solidFill>
              <a:srgbClr val="2015FF"/>
            </a:solidFill>
            <a:prstDash val="solid"/>
            <a:round/>
            <a:headEnd type="none" w="med" len="med"/>
            <a:tailEnd type="none" w="med" len="med"/>
          </a:ln>
        </p:spPr>
      </p:cxnSp>
      <p:sp>
        <p:nvSpPr>
          <p:cNvPr id="223" name="Google Shape;223;p45"/>
          <p:cNvSpPr txBox="1"/>
          <p:nvPr/>
        </p:nvSpPr>
        <p:spPr>
          <a:xfrm>
            <a:off x="117575" y="1618300"/>
            <a:ext cx="7507500" cy="2824589"/>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Clr>
                <a:schemeClr val="dk1"/>
              </a:buClr>
              <a:buSzPts val="1100"/>
              <a:buFont typeface="Arial"/>
              <a:buNone/>
            </a:pPr>
            <a:r>
              <a:rPr lang="en" sz="1500" b="1" dirty="0">
                <a:solidFill>
                  <a:schemeClr val="dk1"/>
                </a:solidFill>
                <a:latin typeface="Open Sans"/>
                <a:ea typeface="Open Sans"/>
                <a:cs typeface="Open Sans"/>
                <a:sym typeface="Open Sans"/>
              </a:rPr>
              <a:t>Recipient: </a:t>
            </a:r>
            <a:endParaRPr sz="1500" dirty="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500" dirty="0" smtClean="0">
                <a:solidFill>
                  <a:schemeClr val="dk1"/>
                </a:solidFill>
                <a:latin typeface="Open Sans"/>
                <a:ea typeface="Open Sans"/>
                <a:cs typeface="Open Sans"/>
                <a:sym typeface="Open Sans"/>
              </a:rPr>
              <a:t>[Pylon/Ahmed Samir]</a:t>
            </a:r>
            <a:endParaRPr sz="1500" dirty="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500" dirty="0" smtClean="0">
                <a:solidFill>
                  <a:schemeClr val="dk1"/>
                </a:solidFill>
                <a:latin typeface="Open Sans"/>
                <a:ea typeface="Open Sans"/>
                <a:cs typeface="Open Sans"/>
                <a:sym typeface="Open Sans"/>
              </a:rPr>
              <a:t>[205 Harram st , Giza]</a:t>
            </a:r>
            <a:endParaRPr sz="3300" b="1" dirty="0">
              <a:solidFill>
                <a:schemeClr val="dk1"/>
              </a:solidFill>
              <a:latin typeface="Open Sans"/>
              <a:ea typeface="Open Sans"/>
              <a:cs typeface="Open Sans"/>
              <a:sym typeface="Open Sans"/>
            </a:endParaRPr>
          </a:p>
          <a:p>
            <a:pPr marL="0" lvl="0" indent="0" algn="just" rtl="0">
              <a:lnSpc>
                <a:spcPct val="115000"/>
              </a:lnSpc>
              <a:spcBef>
                <a:spcPts val="0"/>
              </a:spcBef>
              <a:spcAft>
                <a:spcPts val="0"/>
              </a:spcAft>
              <a:buClr>
                <a:schemeClr val="dk1"/>
              </a:buClr>
              <a:buSzPts val="1100"/>
              <a:buFont typeface="Arial"/>
              <a:buNone/>
            </a:pPr>
            <a:endParaRPr sz="1500" b="1" dirty="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500" b="1" dirty="0">
                <a:solidFill>
                  <a:schemeClr val="dk1"/>
                </a:solidFill>
                <a:latin typeface="Open Sans"/>
                <a:ea typeface="Open Sans"/>
                <a:cs typeface="Open Sans"/>
                <a:sym typeface="Open Sans"/>
              </a:rPr>
              <a:t>Invoice #</a:t>
            </a:r>
            <a:r>
              <a:rPr lang="en" sz="1500" dirty="0">
                <a:solidFill>
                  <a:schemeClr val="dk1"/>
                </a:solidFill>
                <a:latin typeface="Open Sans"/>
                <a:ea typeface="Open Sans"/>
                <a:cs typeface="Open Sans"/>
                <a:sym typeface="Open Sans"/>
              </a:rPr>
              <a:t>: </a:t>
            </a:r>
            <a:r>
              <a:rPr lang="en" sz="1500" dirty="0" smtClean="0">
                <a:solidFill>
                  <a:schemeClr val="dk1"/>
                </a:solidFill>
                <a:latin typeface="Open Sans"/>
                <a:ea typeface="Open Sans"/>
                <a:cs typeface="Open Sans"/>
                <a:sym typeface="Open Sans"/>
              </a:rPr>
              <a:t>[1105]</a:t>
            </a:r>
            <a:endParaRPr sz="1500" dirty="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500" b="1" dirty="0">
                <a:solidFill>
                  <a:schemeClr val="dk1"/>
                </a:solidFill>
                <a:latin typeface="Open Sans"/>
                <a:ea typeface="Open Sans"/>
                <a:cs typeface="Open Sans"/>
                <a:sym typeface="Open Sans"/>
              </a:rPr>
              <a:t>Date issued</a:t>
            </a:r>
            <a:r>
              <a:rPr lang="en" sz="1500" dirty="0">
                <a:solidFill>
                  <a:schemeClr val="dk1"/>
                </a:solidFill>
                <a:latin typeface="Open Sans"/>
                <a:ea typeface="Open Sans"/>
                <a:cs typeface="Open Sans"/>
                <a:sym typeface="Open Sans"/>
              </a:rPr>
              <a:t>: </a:t>
            </a:r>
            <a:r>
              <a:rPr lang="en" sz="1500" dirty="0" smtClean="0">
                <a:solidFill>
                  <a:schemeClr val="dk1"/>
                </a:solidFill>
                <a:latin typeface="Open Sans"/>
                <a:ea typeface="Open Sans"/>
                <a:cs typeface="Open Sans"/>
                <a:sym typeface="Open Sans"/>
              </a:rPr>
              <a:t>[15/4/2023]</a:t>
            </a:r>
            <a:endParaRPr sz="1500" dirty="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500" b="1" dirty="0">
                <a:solidFill>
                  <a:schemeClr val="dk1"/>
                </a:solidFill>
                <a:latin typeface="Open Sans"/>
                <a:ea typeface="Open Sans"/>
                <a:cs typeface="Open Sans"/>
                <a:sym typeface="Open Sans"/>
              </a:rPr>
              <a:t>Date due:</a:t>
            </a:r>
            <a:r>
              <a:rPr lang="en" sz="1500" dirty="0">
                <a:solidFill>
                  <a:schemeClr val="dk1"/>
                </a:solidFill>
                <a:latin typeface="Open Sans"/>
                <a:ea typeface="Open Sans"/>
                <a:cs typeface="Open Sans"/>
                <a:sym typeface="Open Sans"/>
              </a:rPr>
              <a:t> </a:t>
            </a:r>
            <a:r>
              <a:rPr lang="en" sz="1500" dirty="0" smtClean="0">
                <a:solidFill>
                  <a:schemeClr val="dk1"/>
                </a:solidFill>
                <a:latin typeface="Open Sans"/>
                <a:ea typeface="Open Sans"/>
                <a:cs typeface="Open Sans"/>
                <a:sym typeface="Open Sans"/>
              </a:rPr>
              <a:t>[20/4/2023]</a:t>
            </a:r>
            <a:endParaRPr sz="1500" dirty="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500" dirty="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700" b="1" dirty="0">
                <a:solidFill>
                  <a:schemeClr val="dk1"/>
                </a:solidFill>
                <a:latin typeface="Open Sans"/>
                <a:ea typeface="Open Sans"/>
                <a:cs typeface="Open Sans"/>
                <a:sym typeface="Open Sans"/>
              </a:rPr>
              <a:t>Services Rendered (Continue on next page)</a:t>
            </a:r>
            <a:endParaRPr sz="1700" dirty="0">
              <a:solidFill>
                <a:schemeClr val="dk1"/>
              </a:solidFill>
              <a:latin typeface="Open Sans"/>
              <a:ea typeface="Open Sans"/>
              <a:cs typeface="Open Sans"/>
              <a:sym typeface="Open Sans"/>
            </a:endParaRPr>
          </a:p>
          <a:p>
            <a:pPr marL="0" lvl="0" indent="0" algn="l" rtl="0">
              <a:spcBef>
                <a:spcPts val="0"/>
              </a:spcBef>
              <a:spcAft>
                <a:spcPts val="0"/>
              </a:spcAft>
              <a:buNone/>
            </a:pPr>
            <a:endParaRPr dirty="0">
              <a:latin typeface="Open Sans Light"/>
              <a:ea typeface="Open Sans Light"/>
              <a:cs typeface="Open Sans Light"/>
              <a:sym typeface="Open Sans Light"/>
            </a:endParaRPr>
          </a:p>
        </p:txBody>
      </p:sp>
      <p:graphicFrame>
        <p:nvGraphicFramePr>
          <p:cNvPr id="224" name="Google Shape;224;p45"/>
          <p:cNvGraphicFramePr/>
          <p:nvPr>
            <p:extLst>
              <p:ext uri="{D42A27DB-BD31-4B8C-83A1-F6EECF244321}">
                <p14:modId xmlns:p14="http://schemas.microsoft.com/office/powerpoint/2010/main" val="1564151271"/>
              </p:ext>
            </p:extLst>
          </p:nvPr>
        </p:nvGraphicFramePr>
        <p:xfrm>
          <a:off x="264900" y="4457550"/>
          <a:ext cx="7242600" cy="3388522"/>
        </p:xfrm>
        <a:graphic>
          <a:graphicData uri="http://schemas.openxmlformats.org/drawingml/2006/table">
            <a:tbl>
              <a:tblPr>
                <a:noFill/>
                <a:tableStyleId>{53D6227A-8FEB-42AE-A451-A2E36D6E7CDF}</a:tableStyleId>
              </a:tblPr>
              <a:tblGrid>
                <a:gridCol w="1544850">
                  <a:extLst>
                    <a:ext uri="{9D8B030D-6E8A-4147-A177-3AD203B41FA5}">
                      <a16:colId xmlns:a16="http://schemas.microsoft.com/office/drawing/2014/main" val="20000"/>
                    </a:ext>
                  </a:extLst>
                </a:gridCol>
                <a:gridCol w="2983100">
                  <a:extLst>
                    <a:ext uri="{9D8B030D-6E8A-4147-A177-3AD203B41FA5}">
                      <a16:colId xmlns:a16="http://schemas.microsoft.com/office/drawing/2014/main" val="20001"/>
                    </a:ext>
                  </a:extLst>
                </a:gridCol>
                <a:gridCol w="869950">
                  <a:extLst>
                    <a:ext uri="{9D8B030D-6E8A-4147-A177-3AD203B41FA5}">
                      <a16:colId xmlns:a16="http://schemas.microsoft.com/office/drawing/2014/main" val="20002"/>
                    </a:ext>
                  </a:extLst>
                </a:gridCol>
                <a:gridCol w="958025">
                  <a:extLst>
                    <a:ext uri="{9D8B030D-6E8A-4147-A177-3AD203B41FA5}">
                      <a16:colId xmlns:a16="http://schemas.microsoft.com/office/drawing/2014/main" val="20003"/>
                    </a:ext>
                  </a:extLst>
                </a:gridCol>
                <a:gridCol w="886675">
                  <a:extLst>
                    <a:ext uri="{9D8B030D-6E8A-4147-A177-3AD203B41FA5}">
                      <a16:colId xmlns:a16="http://schemas.microsoft.com/office/drawing/2014/main" val="20004"/>
                    </a:ext>
                  </a:extLst>
                </a:gridCol>
              </a:tblGrid>
              <a:tr h="529130">
                <a:tc>
                  <a:txBody>
                    <a:bodyPr/>
                    <a:lstStyle/>
                    <a:p>
                      <a:pPr marL="0" lvl="0" indent="0" algn="ctr" rtl="0">
                        <a:spcBef>
                          <a:spcPts val="0"/>
                        </a:spcBef>
                        <a:spcAft>
                          <a:spcPts val="0"/>
                        </a:spcAft>
                        <a:buNone/>
                      </a:pPr>
                      <a:r>
                        <a:rPr lang="en" sz="1300" b="1" dirty="0">
                          <a:solidFill>
                            <a:srgbClr val="FFFFFF"/>
                          </a:solidFill>
                          <a:latin typeface="Open Sans"/>
                          <a:ea typeface="Open Sans"/>
                          <a:cs typeface="Open Sans"/>
                          <a:sym typeface="Open Sans"/>
                        </a:rPr>
                        <a:t>Service</a:t>
                      </a:r>
                      <a:endParaRPr sz="1300" b="1" dirty="0">
                        <a:solidFill>
                          <a:srgbClr val="FFFFFF"/>
                        </a:solidFill>
                        <a:latin typeface="Open Sans"/>
                        <a:ea typeface="Open Sans"/>
                        <a:cs typeface="Open Sans"/>
                        <a:sym typeface="Open Sans"/>
                      </a:endParaRPr>
                    </a:p>
                  </a:txBody>
                  <a:tcPr marL="63500" marR="63500" marT="63500" marB="63500" anchor="ctr">
                    <a:solidFill>
                      <a:srgbClr val="2015FF"/>
                    </a:solidFill>
                  </a:tcPr>
                </a:tc>
                <a:tc>
                  <a:txBody>
                    <a:bodyPr/>
                    <a:lstStyle/>
                    <a:p>
                      <a:pPr marL="0" lvl="0" indent="0" algn="ctr" rtl="0">
                        <a:spcBef>
                          <a:spcPts val="0"/>
                        </a:spcBef>
                        <a:spcAft>
                          <a:spcPts val="0"/>
                        </a:spcAft>
                        <a:buNone/>
                      </a:pPr>
                      <a:r>
                        <a:rPr lang="en" sz="1300" b="1" dirty="0">
                          <a:solidFill>
                            <a:srgbClr val="FFFFFF"/>
                          </a:solidFill>
                          <a:latin typeface="Open Sans"/>
                          <a:ea typeface="Open Sans"/>
                          <a:cs typeface="Open Sans"/>
                          <a:sym typeface="Open Sans"/>
                        </a:rPr>
                        <a:t>Description of Work Done</a:t>
                      </a:r>
                      <a:endParaRPr sz="1300" b="1" dirty="0">
                        <a:solidFill>
                          <a:srgbClr val="FFFFFF"/>
                        </a:solidFill>
                        <a:latin typeface="Open Sans"/>
                        <a:ea typeface="Open Sans"/>
                        <a:cs typeface="Open Sans"/>
                        <a:sym typeface="Open Sans"/>
                      </a:endParaRPr>
                    </a:p>
                  </a:txBody>
                  <a:tcPr marL="63500" marR="63500" marT="63500" marB="63500" anchor="ctr">
                    <a:solidFill>
                      <a:srgbClr val="2015FF"/>
                    </a:solidFill>
                  </a:tcPr>
                </a:tc>
                <a:tc>
                  <a:txBody>
                    <a:bodyPr/>
                    <a:lstStyle/>
                    <a:p>
                      <a:pPr marL="0" lvl="0" indent="0" algn="ctr" rtl="0">
                        <a:spcBef>
                          <a:spcPts val="0"/>
                        </a:spcBef>
                        <a:spcAft>
                          <a:spcPts val="0"/>
                        </a:spcAft>
                        <a:buNone/>
                      </a:pPr>
                      <a:r>
                        <a:rPr lang="en" sz="1300" b="1">
                          <a:solidFill>
                            <a:srgbClr val="FFFFFF"/>
                          </a:solidFill>
                          <a:latin typeface="Open Sans"/>
                          <a:ea typeface="Open Sans"/>
                          <a:cs typeface="Open Sans"/>
                          <a:sym typeface="Open Sans"/>
                        </a:rPr>
                        <a:t>Hours Spent </a:t>
                      </a:r>
                      <a:endParaRPr sz="1300" b="1">
                        <a:solidFill>
                          <a:srgbClr val="FFFFFF"/>
                        </a:solidFill>
                        <a:latin typeface="Open Sans"/>
                        <a:ea typeface="Open Sans"/>
                        <a:cs typeface="Open Sans"/>
                        <a:sym typeface="Open Sans"/>
                      </a:endParaRPr>
                    </a:p>
                  </a:txBody>
                  <a:tcPr marL="63500" marR="63500" marT="63500" marB="63500">
                    <a:solidFill>
                      <a:srgbClr val="2015FF"/>
                    </a:solidFill>
                  </a:tcPr>
                </a:tc>
                <a:tc>
                  <a:txBody>
                    <a:bodyPr/>
                    <a:lstStyle/>
                    <a:p>
                      <a:pPr marL="0" lvl="0" indent="0" algn="ctr" rtl="0">
                        <a:spcBef>
                          <a:spcPts val="0"/>
                        </a:spcBef>
                        <a:spcAft>
                          <a:spcPts val="0"/>
                        </a:spcAft>
                        <a:buNone/>
                      </a:pPr>
                      <a:r>
                        <a:rPr lang="en" sz="1300" b="1">
                          <a:solidFill>
                            <a:srgbClr val="FFFFFF"/>
                          </a:solidFill>
                          <a:latin typeface="Open Sans"/>
                          <a:ea typeface="Open Sans"/>
                          <a:cs typeface="Open Sans"/>
                          <a:sym typeface="Open Sans"/>
                        </a:rPr>
                        <a:t>Amount Per Hour</a:t>
                      </a:r>
                      <a:endParaRPr sz="1300" b="1">
                        <a:solidFill>
                          <a:srgbClr val="FFFFFF"/>
                        </a:solidFill>
                        <a:latin typeface="Open Sans"/>
                        <a:ea typeface="Open Sans"/>
                        <a:cs typeface="Open Sans"/>
                        <a:sym typeface="Open Sans"/>
                      </a:endParaRPr>
                    </a:p>
                  </a:txBody>
                  <a:tcPr marL="63500" marR="63500" marT="63500" marB="63500">
                    <a:solidFill>
                      <a:srgbClr val="2015FF"/>
                    </a:solidFill>
                  </a:tcPr>
                </a:tc>
                <a:tc>
                  <a:txBody>
                    <a:bodyPr/>
                    <a:lstStyle/>
                    <a:p>
                      <a:pPr marL="0" lvl="0" indent="0" algn="ctr" rtl="0">
                        <a:spcBef>
                          <a:spcPts val="0"/>
                        </a:spcBef>
                        <a:spcAft>
                          <a:spcPts val="0"/>
                        </a:spcAft>
                        <a:buNone/>
                      </a:pPr>
                      <a:r>
                        <a:rPr lang="en" sz="1300" b="1" dirty="0">
                          <a:solidFill>
                            <a:srgbClr val="FFFFFF"/>
                          </a:solidFill>
                          <a:latin typeface="Open Sans"/>
                          <a:ea typeface="Open Sans"/>
                          <a:cs typeface="Open Sans"/>
                          <a:sym typeface="Open Sans"/>
                        </a:rPr>
                        <a:t>Total</a:t>
                      </a:r>
                      <a:endParaRPr sz="1300" b="1" dirty="0">
                        <a:solidFill>
                          <a:srgbClr val="FFFFFF"/>
                        </a:solidFill>
                        <a:latin typeface="Open Sans"/>
                        <a:ea typeface="Open Sans"/>
                        <a:cs typeface="Open Sans"/>
                        <a:sym typeface="Open Sans"/>
                      </a:endParaRPr>
                    </a:p>
                  </a:txBody>
                  <a:tcPr marL="63500" marR="63500" marT="63500" marB="63500" anchor="ctr">
                    <a:solidFill>
                      <a:srgbClr val="2015FF"/>
                    </a:solidFill>
                  </a:tcPr>
                </a:tc>
                <a:extLst>
                  <a:ext uri="{0D108BD9-81ED-4DB2-BD59-A6C34878D82A}">
                    <a16:rowId xmlns:a16="http://schemas.microsoft.com/office/drawing/2014/main" val="10000"/>
                  </a:ext>
                </a:extLst>
              </a:tr>
              <a:tr h="708336">
                <a:tc>
                  <a:txBody>
                    <a:bodyPr/>
                    <a:lstStyle/>
                    <a:p>
                      <a:pPr marL="0" lvl="0" indent="0" algn="ctr" rtl="0">
                        <a:spcBef>
                          <a:spcPts val="0"/>
                        </a:spcBef>
                        <a:spcAft>
                          <a:spcPts val="0"/>
                        </a:spcAft>
                        <a:buNone/>
                      </a:pPr>
                      <a:r>
                        <a:rPr lang="en" sz="1300" dirty="0" smtClean="0">
                          <a:latin typeface="Open Sans"/>
                          <a:ea typeface="Open Sans"/>
                          <a:cs typeface="Open Sans"/>
                          <a:sym typeface="Open Sans"/>
                        </a:rPr>
                        <a:t>[</a:t>
                      </a:r>
                      <a:r>
                        <a:rPr lang="en-US" sz="1300" dirty="0" smtClean="0">
                          <a:latin typeface="Open Sans"/>
                          <a:ea typeface="Open Sans"/>
                          <a:cs typeface="Open Sans"/>
                          <a:sym typeface="Open Sans"/>
                        </a:rPr>
                        <a:t>Project Analysis</a:t>
                      </a:r>
                      <a:r>
                        <a:rPr lang="en" sz="1300" dirty="0" smtClean="0">
                          <a:latin typeface="Open Sans"/>
                          <a:ea typeface="Open Sans"/>
                          <a:cs typeface="Open Sans"/>
                          <a:sym typeface="Open Sans"/>
                        </a:rPr>
                        <a:t>]</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smtClean="0">
                          <a:latin typeface="Open Sans"/>
                          <a:ea typeface="Open Sans"/>
                          <a:cs typeface="Open Sans"/>
                          <a:sym typeface="Open Sans"/>
                        </a:rPr>
                        <a:t>[</a:t>
                      </a:r>
                      <a:r>
                        <a:rPr lang="en-US" sz="1300" dirty="0" smtClean="0">
                          <a:latin typeface="Open Sans"/>
                          <a:ea typeface="Open Sans"/>
                          <a:cs typeface="Open Sans"/>
                          <a:sym typeface="Open Sans"/>
                        </a:rPr>
                        <a:t>Analysis project pages to determine main functions of project</a:t>
                      </a:r>
                      <a:r>
                        <a:rPr lang="en" sz="1300" dirty="0" smtClean="0">
                          <a:latin typeface="Open Sans"/>
                          <a:ea typeface="Open Sans"/>
                          <a:cs typeface="Open Sans"/>
                          <a:sym typeface="Open Sans"/>
                        </a:rPr>
                        <a:t>]</a:t>
                      </a:r>
                      <a:endParaRPr sz="1300" dirty="0">
                        <a:latin typeface="Open Sans"/>
                        <a:ea typeface="Open Sans"/>
                        <a:cs typeface="Open Sans"/>
                        <a:sym typeface="Open Sans"/>
                      </a:endParaRPr>
                    </a:p>
                  </a:txBody>
                  <a:tcPr marL="63500" marR="63500" marT="63500" marB="63500"/>
                </a:tc>
                <a:tc>
                  <a:txBody>
                    <a:bodyPr/>
                    <a:lstStyle/>
                    <a:p>
                      <a:pPr marL="0" lvl="0" indent="0" algn="ctr" rtl="0">
                        <a:spcBef>
                          <a:spcPts val="0"/>
                        </a:spcBef>
                        <a:spcAft>
                          <a:spcPts val="0"/>
                        </a:spcAft>
                        <a:buNone/>
                      </a:pPr>
                      <a:r>
                        <a:rPr lang="en" sz="1300" dirty="0" smtClean="0">
                          <a:latin typeface="Open Sans"/>
                          <a:ea typeface="Open Sans"/>
                          <a:cs typeface="Open Sans"/>
                          <a:sym typeface="Open Sans"/>
                        </a:rPr>
                        <a:t>[3.5*10 =35]</a:t>
                      </a:r>
                      <a:endParaRPr sz="1300" dirty="0">
                        <a:latin typeface="Open Sans"/>
                        <a:ea typeface="Open Sans"/>
                        <a:cs typeface="Open Sans"/>
                        <a:sym typeface="Open Sans"/>
                      </a:endParaRPr>
                    </a:p>
                  </a:txBody>
                  <a:tcPr marL="63500" marR="63500" marT="63500" marB="63500"/>
                </a:tc>
                <a:tc>
                  <a:txBody>
                    <a:bodyPr/>
                    <a:lstStyle/>
                    <a:p>
                      <a:pPr marL="0" lvl="0" indent="0" algn="ctr" rtl="0">
                        <a:spcBef>
                          <a:spcPts val="0"/>
                        </a:spcBef>
                        <a:spcAft>
                          <a:spcPts val="0"/>
                        </a:spcAft>
                        <a:buNone/>
                      </a:pPr>
                      <a:r>
                        <a:rPr lang="en" sz="1300" dirty="0" smtClean="0">
                          <a:latin typeface="Open Sans"/>
                          <a:ea typeface="Open Sans"/>
                          <a:cs typeface="Open Sans"/>
                          <a:sym typeface="Open Sans"/>
                        </a:rPr>
                        <a:t>[$45]</a:t>
                      </a:r>
                      <a:endParaRPr sz="1300" dirty="0">
                        <a:latin typeface="Open Sans"/>
                        <a:ea typeface="Open Sans"/>
                        <a:cs typeface="Open Sans"/>
                        <a:sym typeface="Open Sans"/>
                      </a:endParaRPr>
                    </a:p>
                  </a:txBody>
                  <a:tcPr marL="63500" marR="63500" marT="63500" marB="63500"/>
                </a:tc>
                <a:tc>
                  <a:txBody>
                    <a:bodyPr/>
                    <a:lstStyle/>
                    <a:p>
                      <a:pPr marL="0" lvl="0" indent="0" algn="ctr" rtl="0">
                        <a:spcBef>
                          <a:spcPts val="0"/>
                        </a:spcBef>
                        <a:spcAft>
                          <a:spcPts val="0"/>
                        </a:spcAft>
                        <a:buNone/>
                      </a:pPr>
                      <a:r>
                        <a:rPr lang="en" sz="1300" dirty="0" smtClean="0">
                          <a:latin typeface="Open Sans"/>
                          <a:ea typeface="Open Sans"/>
                          <a:cs typeface="Open Sans"/>
                          <a:sym typeface="Open Sans"/>
                        </a:rPr>
                        <a:t>(35) </a:t>
                      </a:r>
                      <a:r>
                        <a:rPr lang="en" sz="1300" dirty="0">
                          <a:latin typeface="Open Sans"/>
                          <a:ea typeface="Open Sans"/>
                          <a:cs typeface="Open Sans"/>
                          <a:sym typeface="Open Sans"/>
                        </a:rPr>
                        <a:t>x </a:t>
                      </a:r>
                      <a:r>
                        <a:rPr lang="en" sz="1300" dirty="0" smtClean="0">
                          <a:latin typeface="Open Sans"/>
                          <a:ea typeface="Open Sans"/>
                          <a:cs typeface="Open Sans"/>
                          <a:sym typeface="Open Sans"/>
                        </a:rPr>
                        <a:t>(45) </a:t>
                      </a:r>
                      <a:r>
                        <a:rPr lang="en" sz="1300" dirty="0">
                          <a:latin typeface="Open Sans"/>
                          <a:ea typeface="Open Sans"/>
                          <a:cs typeface="Open Sans"/>
                          <a:sym typeface="Open Sans"/>
                        </a:rPr>
                        <a:t>= </a:t>
                      </a:r>
                      <a:r>
                        <a:rPr lang="en" sz="1300" dirty="0" smtClean="0">
                          <a:latin typeface="Open Sans"/>
                          <a:ea typeface="Open Sans"/>
                          <a:cs typeface="Open Sans"/>
                          <a:sym typeface="Open Sans"/>
                        </a:rPr>
                        <a:t>[$1575]</a:t>
                      </a:r>
                      <a:endParaRPr sz="1300" dirty="0">
                        <a:latin typeface="Open Sans"/>
                        <a:ea typeface="Open Sans"/>
                        <a:cs typeface="Open Sans"/>
                        <a:sym typeface="Open Sans"/>
                      </a:endParaRPr>
                    </a:p>
                  </a:txBody>
                  <a:tcPr marL="63500" marR="63500" marT="63500" marB="63500"/>
                </a:tc>
                <a:extLst>
                  <a:ext uri="{0D108BD9-81ED-4DB2-BD59-A6C34878D82A}">
                    <a16:rowId xmlns:a16="http://schemas.microsoft.com/office/drawing/2014/main" val="10001"/>
                  </a:ext>
                </a:extLst>
              </a:tr>
              <a:tr h="708336">
                <a:tc>
                  <a:txBody>
                    <a:bodyPr/>
                    <a:lstStyle/>
                    <a:p>
                      <a:pPr marL="0" lvl="0" indent="0" algn="ctr" rtl="0">
                        <a:spcBef>
                          <a:spcPts val="0"/>
                        </a:spcBef>
                        <a:spcAft>
                          <a:spcPts val="0"/>
                        </a:spcAft>
                        <a:buNone/>
                      </a:pPr>
                      <a:r>
                        <a:rPr lang="en" sz="1300" dirty="0" smtClean="0">
                          <a:latin typeface="Open Sans"/>
                          <a:ea typeface="Open Sans"/>
                          <a:cs typeface="Open Sans"/>
                          <a:sym typeface="Open Sans"/>
                        </a:rPr>
                        <a:t>[</a:t>
                      </a:r>
                      <a:r>
                        <a:rPr lang="en-US" sz="1300" dirty="0" smtClean="0">
                          <a:latin typeface="Open Sans"/>
                          <a:ea typeface="Open Sans"/>
                          <a:cs typeface="Open Sans"/>
                          <a:sym typeface="Open Sans"/>
                        </a:rPr>
                        <a:t>Project Design</a:t>
                      </a:r>
                      <a:r>
                        <a:rPr lang="en" sz="1300" dirty="0" smtClean="0">
                          <a:latin typeface="Open Sans"/>
                          <a:ea typeface="Open Sans"/>
                          <a:cs typeface="Open Sans"/>
                          <a:sym typeface="Open Sans"/>
                        </a:rPr>
                        <a:t>]</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smtClean="0">
                          <a:latin typeface="Open Sans"/>
                          <a:ea typeface="Open Sans"/>
                          <a:cs typeface="Open Sans"/>
                          <a:sym typeface="Open Sans"/>
                        </a:rPr>
                        <a:t>[</a:t>
                      </a:r>
                      <a:r>
                        <a:rPr lang="en-US" sz="1300" dirty="0" smtClean="0">
                          <a:latin typeface="Open Sans"/>
                          <a:ea typeface="Open Sans"/>
                          <a:cs typeface="Open Sans"/>
                          <a:sym typeface="Open Sans"/>
                        </a:rPr>
                        <a:t>Convert PSD to Angular project modules</a:t>
                      </a:r>
                      <a:r>
                        <a:rPr lang="en" sz="1300" dirty="0" smtClean="0">
                          <a:latin typeface="Open Sans"/>
                          <a:ea typeface="Open Sans"/>
                          <a:cs typeface="Open Sans"/>
                          <a:sym typeface="Open Sans"/>
                        </a:rPr>
                        <a:t>]</a:t>
                      </a:r>
                      <a:endParaRPr sz="1300" dirty="0">
                        <a:latin typeface="Open Sans"/>
                        <a:ea typeface="Open Sans"/>
                        <a:cs typeface="Open Sans"/>
                        <a:sym typeface="Open Sans"/>
                      </a:endParaRPr>
                    </a:p>
                  </a:txBody>
                  <a:tcPr marL="63500" marR="63500" marT="63500" marB="63500"/>
                </a:tc>
                <a:tc>
                  <a:txBody>
                    <a:bodyPr/>
                    <a:lstStyle/>
                    <a:p>
                      <a:pPr marL="0" lvl="0" indent="0" algn="ctr" rtl="0">
                        <a:spcBef>
                          <a:spcPts val="0"/>
                        </a:spcBef>
                        <a:spcAft>
                          <a:spcPts val="0"/>
                        </a:spcAft>
                        <a:buNone/>
                      </a:pPr>
                      <a:r>
                        <a:rPr lang="en" sz="1300" dirty="0" smtClean="0">
                          <a:latin typeface="Open Sans"/>
                          <a:ea typeface="Open Sans"/>
                          <a:cs typeface="Open Sans"/>
                          <a:sym typeface="Open Sans"/>
                        </a:rPr>
                        <a:t>[3.5*28 =98 ]</a:t>
                      </a:r>
                      <a:endParaRPr sz="1300" dirty="0">
                        <a:latin typeface="Open Sans"/>
                        <a:ea typeface="Open Sans"/>
                        <a:cs typeface="Open Sans"/>
                        <a:sym typeface="Open Sans"/>
                      </a:endParaRPr>
                    </a:p>
                  </a:txBody>
                  <a:tcPr marL="63500" marR="63500" marT="63500" marB="63500"/>
                </a:tc>
                <a:tc>
                  <a:txBody>
                    <a:bodyPr/>
                    <a:lstStyle/>
                    <a:p>
                      <a:pPr marL="0" lvl="0" indent="0" algn="ctr" rtl="0">
                        <a:spcBef>
                          <a:spcPts val="0"/>
                        </a:spcBef>
                        <a:spcAft>
                          <a:spcPts val="0"/>
                        </a:spcAft>
                        <a:buNone/>
                      </a:pPr>
                      <a:r>
                        <a:rPr lang="en" sz="1300" dirty="0" smtClean="0">
                          <a:latin typeface="Open Sans"/>
                          <a:ea typeface="Open Sans"/>
                          <a:cs typeface="Open Sans"/>
                          <a:sym typeface="Open Sans"/>
                        </a:rPr>
                        <a:t>[$45]</a:t>
                      </a:r>
                      <a:endParaRPr sz="1300" dirty="0">
                        <a:latin typeface="Open Sans"/>
                        <a:ea typeface="Open Sans"/>
                        <a:cs typeface="Open Sans"/>
                        <a:sym typeface="Open Sans"/>
                      </a:endParaRPr>
                    </a:p>
                  </a:txBody>
                  <a:tcPr marL="63500" marR="63500" marT="63500" marB="63500"/>
                </a:tc>
                <a:tc>
                  <a:txBody>
                    <a:bodyPr/>
                    <a:lstStyle/>
                    <a:p>
                      <a:pPr marL="0" lvl="0" indent="0" algn="ctr" rtl="0">
                        <a:spcBef>
                          <a:spcPts val="0"/>
                        </a:spcBef>
                        <a:spcAft>
                          <a:spcPts val="0"/>
                        </a:spcAft>
                        <a:buNone/>
                      </a:pPr>
                      <a:r>
                        <a:rPr lang="en" sz="1300" dirty="0" smtClean="0">
                          <a:latin typeface="Open Sans"/>
                          <a:ea typeface="Open Sans"/>
                          <a:cs typeface="Open Sans"/>
                          <a:sym typeface="Open Sans"/>
                        </a:rPr>
                        <a:t>(98) </a:t>
                      </a:r>
                      <a:r>
                        <a:rPr lang="en" sz="1300" dirty="0">
                          <a:latin typeface="Open Sans"/>
                          <a:ea typeface="Open Sans"/>
                          <a:cs typeface="Open Sans"/>
                          <a:sym typeface="Open Sans"/>
                        </a:rPr>
                        <a:t>x </a:t>
                      </a:r>
                      <a:r>
                        <a:rPr lang="en" sz="1300" dirty="0" smtClean="0">
                          <a:latin typeface="Open Sans"/>
                          <a:ea typeface="Open Sans"/>
                          <a:cs typeface="Open Sans"/>
                          <a:sym typeface="Open Sans"/>
                        </a:rPr>
                        <a:t>(45) </a:t>
                      </a:r>
                      <a:r>
                        <a:rPr lang="en" sz="1300" dirty="0">
                          <a:latin typeface="Open Sans"/>
                          <a:ea typeface="Open Sans"/>
                          <a:cs typeface="Open Sans"/>
                          <a:sym typeface="Open Sans"/>
                        </a:rPr>
                        <a:t>= </a:t>
                      </a:r>
                      <a:r>
                        <a:rPr lang="en" sz="1300" dirty="0" smtClean="0">
                          <a:latin typeface="Open Sans"/>
                          <a:ea typeface="Open Sans"/>
                          <a:cs typeface="Open Sans"/>
                          <a:sym typeface="Open Sans"/>
                        </a:rPr>
                        <a:t>[$4410]</a:t>
                      </a:r>
                      <a:endParaRPr sz="1300" dirty="0">
                        <a:latin typeface="Open Sans"/>
                        <a:ea typeface="Open Sans"/>
                        <a:cs typeface="Open Sans"/>
                        <a:sym typeface="Open Sans"/>
                      </a:endParaRPr>
                    </a:p>
                  </a:txBody>
                  <a:tcPr marL="63500" marR="63500" marT="63500" marB="63500"/>
                </a:tc>
                <a:extLst>
                  <a:ext uri="{0D108BD9-81ED-4DB2-BD59-A6C34878D82A}">
                    <a16:rowId xmlns:a16="http://schemas.microsoft.com/office/drawing/2014/main" val="10002"/>
                  </a:ext>
                </a:extLst>
              </a:tr>
              <a:tr h="708336">
                <a:tc>
                  <a:txBody>
                    <a:bodyPr/>
                    <a:lstStyle/>
                    <a:p>
                      <a:pPr marL="0" lvl="0" indent="0" algn="ctr" rtl="0">
                        <a:spcBef>
                          <a:spcPts val="0"/>
                        </a:spcBef>
                        <a:spcAft>
                          <a:spcPts val="0"/>
                        </a:spcAft>
                        <a:buNone/>
                      </a:pPr>
                      <a:r>
                        <a:rPr lang="en" sz="1300" dirty="0" smtClean="0">
                          <a:latin typeface="Open Sans"/>
                          <a:ea typeface="Open Sans"/>
                          <a:cs typeface="Open Sans"/>
                          <a:sym typeface="Open Sans"/>
                        </a:rPr>
                        <a:t>[</a:t>
                      </a:r>
                      <a:r>
                        <a:rPr lang="en-US" sz="1300" b="0" i="0" u="none" strike="noStrike" cap="none" dirty="0" smtClean="0">
                          <a:solidFill>
                            <a:schemeClr val="tx1"/>
                          </a:solidFill>
                          <a:latin typeface="Open Sans"/>
                          <a:ea typeface="Open Sans"/>
                          <a:cs typeface="Open Sans"/>
                          <a:sym typeface="Arial"/>
                        </a:rPr>
                        <a:t>Development</a:t>
                      </a:r>
                      <a:r>
                        <a:rPr lang="en" sz="1300" b="0" i="0" u="none" strike="noStrike" cap="none" dirty="0" smtClean="0">
                          <a:solidFill>
                            <a:srgbClr val="000000"/>
                          </a:solidFill>
                          <a:latin typeface="Open Sans"/>
                          <a:ea typeface="Open Sans"/>
                          <a:cs typeface="Open Sans"/>
                          <a:sym typeface="Open Sans"/>
                        </a:rPr>
                        <a:t>]</a:t>
                      </a:r>
                      <a:endParaRPr sz="1300" b="0" i="0" u="none" strike="noStrike" cap="none" dirty="0">
                        <a:solidFill>
                          <a:srgbClr val="000000"/>
                        </a:solidFill>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smtClean="0">
                          <a:latin typeface="Open Sans"/>
                          <a:ea typeface="Open Sans"/>
                          <a:cs typeface="Open Sans"/>
                          <a:sym typeface="Open Sans"/>
                        </a:rPr>
                        <a:t>[</a:t>
                      </a:r>
                      <a:r>
                        <a:rPr lang="en-US" sz="1300" dirty="0" smtClean="0">
                          <a:latin typeface="Open Sans"/>
                          <a:ea typeface="Open Sans"/>
                          <a:cs typeface="Open Sans"/>
                          <a:sym typeface="Open Sans"/>
                        </a:rPr>
                        <a:t>Coding the project using Angular framework</a:t>
                      </a:r>
                      <a:r>
                        <a:rPr lang="en" sz="1300" dirty="0" smtClean="0">
                          <a:latin typeface="Open Sans"/>
                          <a:ea typeface="Open Sans"/>
                          <a:cs typeface="Open Sans"/>
                          <a:sym typeface="Open Sans"/>
                        </a:rPr>
                        <a:t>]</a:t>
                      </a:r>
                      <a:endParaRPr sz="1300" dirty="0">
                        <a:latin typeface="Open Sans"/>
                        <a:ea typeface="Open Sans"/>
                        <a:cs typeface="Open Sans"/>
                        <a:sym typeface="Open Sans"/>
                      </a:endParaRPr>
                    </a:p>
                  </a:txBody>
                  <a:tcPr marL="63500" marR="63500" marT="63500" marB="63500"/>
                </a:tc>
                <a:tc>
                  <a:txBody>
                    <a:bodyPr/>
                    <a:lstStyle/>
                    <a:p>
                      <a:pPr marL="0" lvl="0" indent="0" algn="ctr" rtl="0">
                        <a:spcBef>
                          <a:spcPts val="0"/>
                        </a:spcBef>
                        <a:spcAft>
                          <a:spcPts val="0"/>
                        </a:spcAft>
                        <a:buNone/>
                      </a:pPr>
                      <a:r>
                        <a:rPr lang="en" sz="1300" dirty="0" smtClean="0">
                          <a:latin typeface="Open Sans"/>
                          <a:ea typeface="Open Sans"/>
                          <a:cs typeface="Open Sans"/>
                          <a:sym typeface="Open Sans"/>
                        </a:rPr>
                        <a:t>[3.5*25</a:t>
                      </a:r>
                      <a:r>
                        <a:rPr lang="en" sz="1300" baseline="0" dirty="0" smtClean="0">
                          <a:latin typeface="Open Sans"/>
                          <a:ea typeface="Open Sans"/>
                          <a:cs typeface="Open Sans"/>
                          <a:sym typeface="Open Sans"/>
                        </a:rPr>
                        <a:t> = 87.5 </a:t>
                      </a:r>
                      <a:r>
                        <a:rPr lang="en" sz="1300" dirty="0" smtClean="0">
                          <a:latin typeface="Open Sans"/>
                          <a:ea typeface="Open Sans"/>
                          <a:cs typeface="Open Sans"/>
                          <a:sym typeface="Open Sans"/>
                        </a:rPr>
                        <a:t>]</a:t>
                      </a:r>
                      <a:endParaRPr sz="1300" dirty="0">
                        <a:latin typeface="Open Sans"/>
                        <a:ea typeface="Open Sans"/>
                        <a:cs typeface="Open Sans"/>
                        <a:sym typeface="Open Sans"/>
                      </a:endParaRPr>
                    </a:p>
                  </a:txBody>
                  <a:tcPr marL="63500" marR="63500" marT="63500" marB="63500"/>
                </a:tc>
                <a:tc>
                  <a:txBody>
                    <a:bodyPr/>
                    <a:lstStyle/>
                    <a:p>
                      <a:pPr marL="0" lvl="0" indent="0" algn="ctr" rtl="0">
                        <a:spcBef>
                          <a:spcPts val="0"/>
                        </a:spcBef>
                        <a:spcAft>
                          <a:spcPts val="0"/>
                        </a:spcAft>
                        <a:buNone/>
                      </a:pPr>
                      <a:r>
                        <a:rPr lang="en" sz="1300" dirty="0" smtClean="0">
                          <a:latin typeface="Open Sans"/>
                          <a:ea typeface="Open Sans"/>
                          <a:cs typeface="Open Sans"/>
                          <a:sym typeface="Open Sans"/>
                        </a:rPr>
                        <a:t>[$45]</a:t>
                      </a:r>
                      <a:endParaRPr sz="1300" dirty="0">
                        <a:latin typeface="Open Sans"/>
                        <a:ea typeface="Open Sans"/>
                        <a:cs typeface="Open Sans"/>
                        <a:sym typeface="Open Sans"/>
                      </a:endParaRPr>
                    </a:p>
                  </a:txBody>
                  <a:tcPr marL="63500" marR="63500" marT="63500" marB="63500"/>
                </a:tc>
                <a:tc>
                  <a:txBody>
                    <a:bodyPr/>
                    <a:lstStyle/>
                    <a:p>
                      <a:pPr marL="0" lvl="0" indent="0" algn="ctr" rtl="0">
                        <a:spcBef>
                          <a:spcPts val="0"/>
                        </a:spcBef>
                        <a:spcAft>
                          <a:spcPts val="0"/>
                        </a:spcAft>
                        <a:buNone/>
                      </a:pPr>
                      <a:r>
                        <a:rPr lang="en" sz="1300" dirty="0" smtClean="0">
                          <a:latin typeface="Open Sans"/>
                          <a:ea typeface="Open Sans"/>
                          <a:cs typeface="Open Sans"/>
                          <a:sym typeface="Open Sans"/>
                        </a:rPr>
                        <a:t>(87.5) </a:t>
                      </a:r>
                      <a:r>
                        <a:rPr lang="en" sz="1300" dirty="0">
                          <a:latin typeface="Open Sans"/>
                          <a:ea typeface="Open Sans"/>
                          <a:cs typeface="Open Sans"/>
                          <a:sym typeface="Open Sans"/>
                        </a:rPr>
                        <a:t>x </a:t>
                      </a:r>
                      <a:r>
                        <a:rPr lang="en" sz="1300" dirty="0" smtClean="0">
                          <a:latin typeface="Open Sans"/>
                          <a:ea typeface="Open Sans"/>
                          <a:cs typeface="Open Sans"/>
                          <a:sym typeface="Open Sans"/>
                        </a:rPr>
                        <a:t>(45) </a:t>
                      </a:r>
                      <a:r>
                        <a:rPr lang="en" sz="1300" dirty="0">
                          <a:latin typeface="Open Sans"/>
                          <a:ea typeface="Open Sans"/>
                          <a:cs typeface="Open Sans"/>
                          <a:sym typeface="Open Sans"/>
                        </a:rPr>
                        <a:t>= </a:t>
                      </a:r>
                      <a:r>
                        <a:rPr lang="en" sz="1300" dirty="0" smtClean="0">
                          <a:latin typeface="Open Sans"/>
                          <a:ea typeface="Open Sans"/>
                          <a:cs typeface="Open Sans"/>
                          <a:sym typeface="Open Sans"/>
                        </a:rPr>
                        <a:t>[$3937.5]</a:t>
                      </a:r>
                      <a:endParaRPr sz="1300" dirty="0">
                        <a:latin typeface="Open Sans"/>
                        <a:ea typeface="Open Sans"/>
                        <a:cs typeface="Open Sans"/>
                        <a:sym typeface="Open Sans"/>
                      </a:endParaRPr>
                    </a:p>
                  </a:txBody>
                  <a:tcPr marL="63500" marR="63500" marT="63500" marB="63500"/>
                </a:tc>
                <a:extLst>
                  <a:ext uri="{0D108BD9-81ED-4DB2-BD59-A6C34878D82A}">
                    <a16:rowId xmlns:a16="http://schemas.microsoft.com/office/drawing/2014/main" val="10003"/>
                  </a:ext>
                </a:extLst>
              </a:tr>
              <a:tr h="708336">
                <a:tc>
                  <a:txBody>
                    <a:bodyPr/>
                    <a:lstStyle/>
                    <a:p>
                      <a:pPr marL="0" lvl="0" indent="0" algn="ctr" rtl="0">
                        <a:spcBef>
                          <a:spcPts val="0"/>
                        </a:spcBef>
                        <a:spcAft>
                          <a:spcPts val="0"/>
                        </a:spcAft>
                        <a:buNone/>
                      </a:pPr>
                      <a:r>
                        <a:rPr lang="en" sz="1300" dirty="0" smtClean="0">
                          <a:latin typeface="Open Sans"/>
                          <a:ea typeface="Open Sans"/>
                          <a:cs typeface="Open Sans"/>
                          <a:sym typeface="Open Sans"/>
                        </a:rPr>
                        <a:t>[</a:t>
                      </a:r>
                      <a:r>
                        <a:rPr lang="en-US" sz="1300" dirty="0" smtClean="0">
                          <a:latin typeface="Open Sans"/>
                          <a:ea typeface="Open Sans"/>
                          <a:cs typeface="Open Sans"/>
                          <a:sym typeface="Open Sans"/>
                        </a:rPr>
                        <a:t>Review</a:t>
                      </a:r>
                      <a:r>
                        <a:rPr lang="en" sz="1300" dirty="0" smtClean="0">
                          <a:latin typeface="Open Sans"/>
                          <a:ea typeface="Open Sans"/>
                          <a:cs typeface="Open Sans"/>
                          <a:sym typeface="Open Sans"/>
                        </a:rPr>
                        <a:t>]</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smtClean="0">
                          <a:latin typeface="Open Sans"/>
                          <a:ea typeface="Open Sans"/>
                          <a:cs typeface="Open Sans"/>
                          <a:sym typeface="Open Sans"/>
                        </a:rPr>
                        <a:t>[</a:t>
                      </a:r>
                      <a:r>
                        <a:rPr lang="en-US" sz="1300" dirty="0" smtClean="0">
                          <a:latin typeface="Open Sans"/>
                          <a:ea typeface="Open Sans"/>
                          <a:cs typeface="Open Sans"/>
                          <a:sym typeface="Open Sans"/>
                        </a:rPr>
                        <a:t>Test all project Functions and deploy it</a:t>
                      </a:r>
                      <a:r>
                        <a:rPr lang="en" sz="1300" dirty="0" smtClean="0">
                          <a:latin typeface="Open Sans"/>
                          <a:ea typeface="Open Sans"/>
                          <a:cs typeface="Open Sans"/>
                          <a:sym typeface="Open Sans"/>
                        </a:rPr>
                        <a:t>]</a:t>
                      </a:r>
                      <a:endParaRPr sz="1300" dirty="0">
                        <a:latin typeface="Open Sans"/>
                        <a:ea typeface="Open Sans"/>
                        <a:cs typeface="Open Sans"/>
                        <a:sym typeface="Open Sans"/>
                      </a:endParaRPr>
                    </a:p>
                  </a:txBody>
                  <a:tcPr marL="63500" marR="63500" marT="63500" marB="63500"/>
                </a:tc>
                <a:tc>
                  <a:txBody>
                    <a:bodyPr/>
                    <a:lstStyle/>
                    <a:p>
                      <a:pPr marL="0" lvl="0" indent="0" algn="ctr" rtl="0">
                        <a:spcBef>
                          <a:spcPts val="0"/>
                        </a:spcBef>
                        <a:spcAft>
                          <a:spcPts val="0"/>
                        </a:spcAft>
                        <a:buNone/>
                      </a:pPr>
                      <a:r>
                        <a:rPr lang="en" sz="1300" dirty="0" smtClean="0">
                          <a:latin typeface="Open Sans"/>
                          <a:ea typeface="Open Sans"/>
                          <a:cs typeface="Open Sans"/>
                          <a:sym typeface="Open Sans"/>
                        </a:rPr>
                        <a:t>[3.5*14 = 49 ]</a:t>
                      </a:r>
                      <a:endParaRPr sz="1300" dirty="0">
                        <a:latin typeface="Open Sans"/>
                        <a:ea typeface="Open Sans"/>
                        <a:cs typeface="Open Sans"/>
                        <a:sym typeface="Open Sans"/>
                      </a:endParaRPr>
                    </a:p>
                  </a:txBody>
                  <a:tcPr marL="63500" marR="63500" marT="63500" marB="63500"/>
                </a:tc>
                <a:tc>
                  <a:txBody>
                    <a:bodyPr/>
                    <a:lstStyle/>
                    <a:p>
                      <a:pPr marL="0" lvl="0" indent="0" algn="ctr" rtl="0">
                        <a:spcBef>
                          <a:spcPts val="0"/>
                        </a:spcBef>
                        <a:spcAft>
                          <a:spcPts val="0"/>
                        </a:spcAft>
                        <a:buNone/>
                      </a:pPr>
                      <a:r>
                        <a:rPr lang="en" sz="1300" dirty="0" smtClean="0">
                          <a:latin typeface="Open Sans"/>
                          <a:ea typeface="Open Sans"/>
                          <a:cs typeface="Open Sans"/>
                          <a:sym typeface="Open Sans"/>
                        </a:rPr>
                        <a:t>[$45]</a:t>
                      </a:r>
                      <a:endParaRPr sz="1300" dirty="0">
                        <a:latin typeface="Open Sans"/>
                        <a:ea typeface="Open Sans"/>
                        <a:cs typeface="Open Sans"/>
                        <a:sym typeface="Open Sans"/>
                      </a:endParaRPr>
                    </a:p>
                  </a:txBody>
                  <a:tcPr marL="63500" marR="63500" marT="63500" marB="63500"/>
                </a:tc>
                <a:tc>
                  <a:txBody>
                    <a:bodyPr/>
                    <a:lstStyle/>
                    <a:p>
                      <a:pPr marL="0" lvl="0" indent="0" algn="ctr" rtl="0">
                        <a:spcBef>
                          <a:spcPts val="0"/>
                        </a:spcBef>
                        <a:spcAft>
                          <a:spcPts val="0"/>
                        </a:spcAft>
                        <a:buNone/>
                      </a:pPr>
                      <a:r>
                        <a:rPr lang="en" sz="1300" dirty="0" smtClean="0">
                          <a:latin typeface="Open Sans"/>
                          <a:ea typeface="Open Sans"/>
                          <a:cs typeface="Open Sans"/>
                          <a:sym typeface="Open Sans"/>
                        </a:rPr>
                        <a:t>(49) </a:t>
                      </a:r>
                      <a:r>
                        <a:rPr lang="en" sz="1300" dirty="0">
                          <a:latin typeface="Open Sans"/>
                          <a:ea typeface="Open Sans"/>
                          <a:cs typeface="Open Sans"/>
                          <a:sym typeface="Open Sans"/>
                        </a:rPr>
                        <a:t>x </a:t>
                      </a:r>
                      <a:r>
                        <a:rPr lang="en" sz="1300" dirty="0" smtClean="0">
                          <a:latin typeface="Open Sans"/>
                          <a:ea typeface="Open Sans"/>
                          <a:cs typeface="Open Sans"/>
                          <a:sym typeface="Open Sans"/>
                        </a:rPr>
                        <a:t>(45) </a:t>
                      </a:r>
                      <a:r>
                        <a:rPr lang="en" sz="1300" dirty="0">
                          <a:latin typeface="Open Sans"/>
                          <a:ea typeface="Open Sans"/>
                          <a:cs typeface="Open Sans"/>
                          <a:sym typeface="Open Sans"/>
                        </a:rPr>
                        <a:t>= </a:t>
                      </a:r>
                      <a:r>
                        <a:rPr lang="en" sz="1300" dirty="0" smtClean="0">
                          <a:latin typeface="Open Sans"/>
                          <a:ea typeface="Open Sans"/>
                          <a:cs typeface="Open Sans"/>
                          <a:sym typeface="Open Sans"/>
                        </a:rPr>
                        <a:t>[$2205]</a:t>
                      </a:r>
                    </a:p>
                    <a:p>
                      <a:pPr marL="0" lvl="0" indent="0" algn="ctr" rtl="0">
                        <a:spcBef>
                          <a:spcPts val="0"/>
                        </a:spcBef>
                        <a:spcAft>
                          <a:spcPts val="0"/>
                        </a:spcAft>
                        <a:buNone/>
                      </a:pPr>
                      <a:endParaRPr lang="en" sz="1300" dirty="0" smtClean="0">
                        <a:latin typeface="Open Sans"/>
                        <a:ea typeface="Open Sans"/>
                        <a:cs typeface="Open Sans"/>
                        <a:sym typeface="Open Sans"/>
                      </a:endParaRPr>
                    </a:p>
                  </a:txBody>
                  <a:tcPr marL="63500" marR="63500" marT="63500" marB="63500"/>
                </a:tc>
                <a:extLst>
                  <a:ext uri="{0D108BD9-81ED-4DB2-BD59-A6C34878D82A}">
                    <a16:rowId xmlns:a16="http://schemas.microsoft.com/office/drawing/2014/main" val="10004"/>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46"/>
          <p:cNvSpPr txBox="1">
            <a:spLocks noGrp="1"/>
          </p:cNvSpPr>
          <p:nvPr>
            <p:ph type="title"/>
          </p:nvPr>
        </p:nvSpPr>
        <p:spPr>
          <a:xfrm>
            <a:off x="117575" y="204950"/>
            <a:ext cx="7389900" cy="11199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SzPts val="1100"/>
              <a:buNone/>
            </a:pPr>
            <a:r>
              <a:rPr lang="en" sz="1200">
                <a:solidFill>
                  <a:schemeClr val="dk1"/>
                </a:solidFill>
              </a:rPr>
              <a:t>[Your Full Name or Your Company Name]</a:t>
            </a:r>
            <a:endParaRPr sz="1200">
              <a:solidFill>
                <a:schemeClr val="dk1"/>
              </a:solidFill>
            </a:endParaRPr>
          </a:p>
          <a:p>
            <a:pPr marL="0" lvl="0" indent="0" algn="r" rtl="0">
              <a:lnSpc>
                <a:spcPct val="115000"/>
              </a:lnSpc>
              <a:spcBef>
                <a:spcPts val="0"/>
              </a:spcBef>
              <a:spcAft>
                <a:spcPts val="0"/>
              </a:spcAft>
              <a:buSzPts val="1100"/>
              <a:buNone/>
            </a:pPr>
            <a:r>
              <a:rPr lang="en" sz="1200">
                <a:solidFill>
                  <a:schemeClr val="dk1"/>
                </a:solidFill>
              </a:rPr>
              <a:t>[Your Address or Address Your Company is Registered to]</a:t>
            </a:r>
            <a:endParaRPr sz="3100">
              <a:solidFill>
                <a:schemeClr val="dk1"/>
              </a:solidFill>
            </a:endParaRPr>
          </a:p>
          <a:p>
            <a:pPr marL="0" lvl="0" indent="0" algn="just" rtl="0">
              <a:lnSpc>
                <a:spcPct val="115000"/>
              </a:lnSpc>
              <a:spcBef>
                <a:spcPts val="0"/>
              </a:spcBef>
              <a:spcAft>
                <a:spcPts val="0"/>
              </a:spcAft>
              <a:buSzPts val="1100"/>
              <a:buNone/>
            </a:pPr>
            <a:r>
              <a:rPr lang="en" sz="3400" b="1">
                <a:solidFill>
                  <a:schemeClr val="dk1"/>
                </a:solidFill>
              </a:rPr>
              <a:t>Invoice</a:t>
            </a:r>
            <a:endParaRPr sz="4800" b="1">
              <a:solidFill>
                <a:schemeClr val="dk1"/>
              </a:solidFill>
            </a:endParaRPr>
          </a:p>
        </p:txBody>
      </p:sp>
      <p:cxnSp>
        <p:nvCxnSpPr>
          <p:cNvPr id="230" name="Google Shape;230;p46"/>
          <p:cNvCxnSpPr/>
          <p:nvPr/>
        </p:nvCxnSpPr>
        <p:spPr>
          <a:xfrm>
            <a:off x="215425" y="1468775"/>
            <a:ext cx="7416600" cy="39300"/>
          </a:xfrm>
          <a:prstGeom prst="straightConnector1">
            <a:avLst/>
          </a:prstGeom>
          <a:noFill/>
          <a:ln w="19050" cap="flat" cmpd="sng">
            <a:solidFill>
              <a:srgbClr val="2015FF"/>
            </a:solidFill>
            <a:prstDash val="solid"/>
            <a:round/>
            <a:headEnd type="none" w="med" len="med"/>
            <a:tailEnd type="none" w="med" len="med"/>
          </a:ln>
        </p:spPr>
      </p:cxnSp>
      <p:sp>
        <p:nvSpPr>
          <p:cNvPr id="231" name="Google Shape;231;p46"/>
          <p:cNvSpPr txBox="1"/>
          <p:nvPr/>
        </p:nvSpPr>
        <p:spPr>
          <a:xfrm>
            <a:off x="132450" y="1741825"/>
            <a:ext cx="7507500" cy="966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sz="150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None/>
            </a:pPr>
            <a:r>
              <a:rPr lang="en" sz="1700" b="1">
                <a:solidFill>
                  <a:schemeClr val="dk1"/>
                </a:solidFill>
                <a:latin typeface="Open Sans"/>
                <a:ea typeface="Open Sans"/>
                <a:cs typeface="Open Sans"/>
                <a:sym typeface="Open Sans"/>
              </a:rPr>
              <a:t>Services Rendered (continued)</a:t>
            </a:r>
            <a:endParaRPr sz="1700">
              <a:solidFill>
                <a:schemeClr val="dk1"/>
              </a:solidFill>
              <a:latin typeface="Open Sans"/>
              <a:ea typeface="Open Sans"/>
              <a:cs typeface="Open Sans"/>
              <a:sym typeface="Open Sans"/>
            </a:endParaRPr>
          </a:p>
          <a:p>
            <a:pPr marL="0" lvl="0" indent="0" algn="l" rtl="0">
              <a:spcBef>
                <a:spcPts val="0"/>
              </a:spcBef>
              <a:spcAft>
                <a:spcPts val="0"/>
              </a:spcAft>
              <a:buNone/>
            </a:pPr>
            <a:endParaRPr>
              <a:latin typeface="Open Sans Light"/>
              <a:ea typeface="Open Sans Light"/>
              <a:cs typeface="Open Sans Light"/>
              <a:sym typeface="Open Sans Light"/>
            </a:endParaRPr>
          </a:p>
        </p:txBody>
      </p:sp>
      <p:graphicFrame>
        <p:nvGraphicFramePr>
          <p:cNvPr id="232" name="Google Shape;232;p46"/>
          <p:cNvGraphicFramePr/>
          <p:nvPr>
            <p:extLst>
              <p:ext uri="{D42A27DB-BD31-4B8C-83A1-F6EECF244321}">
                <p14:modId xmlns:p14="http://schemas.microsoft.com/office/powerpoint/2010/main" val="2537509703"/>
              </p:ext>
            </p:extLst>
          </p:nvPr>
        </p:nvGraphicFramePr>
        <p:xfrm>
          <a:off x="206100" y="2512725"/>
          <a:ext cx="7242600" cy="3505900"/>
        </p:xfrm>
        <a:graphic>
          <a:graphicData uri="http://schemas.openxmlformats.org/drawingml/2006/table">
            <a:tbl>
              <a:tblPr>
                <a:noFill/>
                <a:tableStyleId>{53D6227A-8FEB-42AE-A451-A2E36D6E7CDF}</a:tableStyleId>
              </a:tblPr>
              <a:tblGrid>
                <a:gridCol w="1865675">
                  <a:extLst>
                    <a:ext uri="{9D8B030D-6E8A-4147-A177-3AD203B41FA5}">
                      <a16:colId xmlns:a16="http://schemas.microsoft.com/office/drawing/2014/main" val="20000"/>
                    </a:ext>
                  </a:extLst>
                </a:gridCol>
                <a:gridCol w="2662275">
                  <a:extLst>
                    <a:ext uri="{9D8B030D-6E8A-4147-A177-3AD203B41FA5}">
                      <a16:colId xmlns:a16="http://schemas.microsoft.com/office/drawing/2014/main" val="20001"/>
                    </a:ext>
                  </a:extLst>
                </a:gridCol>
                <a:gridCol w="869950">
                  <a:extLst>
                    <a:ext uri="{9D8B030D-6E8A-4147-A177-3AD203B41FA5}">
                      <a16:colId xmlns:a16="http://schemas.microsoft.com/office/drawing/2014/main" val="20002"/>
                    </a:ext>
                  </a:extLst>
                </a:gridCol>
                <a:gridCol w="958025">
                  <a:extLst>
                    <a:ext uri="{9D8B030D-6E8A-4147-A177-3AD203B41FA5}">
                      <a16:colId xmlns:a16="http://schemas.microsoft.com/office/drawing/2014/main" val="20003"/>
                    </a:ext>
                  </a:extLst>
                </a:gridCol>
                <a:gridCol w="886675">
                  <a:extLst>
                    <a:ext uri="{9D8B030D-6E8A-4147-A177-3AD203B41FA5}">
                      <a16:colId xmlns:a16="http://schemas.microsoft.com/office/drawing/2014/main" val="20004"/>
                    </a:ext>
                  </a:extLst>
                </a:gridCol>
              </a:tblGrid>
              <a:tr h="551700">
                <a:tc>
                  <a:txBody>
                    <a:bodyPr/>
                    <a:lstStyle/>
                    <a:p>
                      <a:pPr marL="0" lvl="0" indent="0" algn="ctr" rtl="0">
                        <a:spcBef>
                          <a:spcPts val="0"/>
                        </a:spcBef>
                        <a:spcAft>
                          <a:spcPts val="0"/>
                        </a:spcAft>
                        <a:buNone/>
                      </a:pPr>
                      <a:r>
                        <a:rPr lang="en" sz="1300" b="1">
                          <a:solidFill>
                            <a:srgbClr val="FFFFFF"/>
                          </a:solidFill>
                          <a:latin typeface="Open Sans"/>
                          <a:ea typeface="Open Sans"/>
                          <a:cs typeface="Open Sans"/>
                          <a:sym typeface="Open Sans"/>
                        </a:rPr>
                        <a:t>Service</a:t>
                      </a:r>
                      <a:endParaRPr sz="1300" b="1">
                        <a:solidFill>
                          <a:srgbClr val="FFFFFF"/>
                        </a:solidFill>
                        <a:latin typeface="Open Sans"/>
                        <a:ea typeface="Open Sans"/>
                        <a:cs typeface="Open Sans"/>
                        <a:sym typeface="Open Sans"/>
                      </a:endParaRPr>
                    </a:p>
                  </a:txBody>
                  <a:tcPr marL="63500" marR="63500" marT="63500" marB="63500">
                    <a:solidFill>
                      <a:srgbClr val="2015FF"/>
                    </a:solidFill>
                  </a:tcPr>
                </a:tc>
                <a:tc>
                  <a:txBody>
                    <a:bodyPr/>
                    <a:lstStyle/>
                    <a:p>
                      <a:pPr marL="0" lvl="0" indent="0" algn="ctr" rtl="0">
                        <a:spcBef>
                          <a:spcPts val="0"/>
                        </a:spcBef>
                        <a:spcAft>
                          <a:spcPts val="0"/>
                        </a:spcAft>
                        <a:buNone/>
                      </a:pPr>
                      <a:r>
                        <a:rPr lang="en" sz="1300" b="1">
                          <a:solidFill>
                            <a:srgbClr val="FFFFFF"/>
                          </a:solidFill>
                          <a:latin typeface="Open Sans"/>
                          <a:ea typeface="Open Sans"/>
                          <a:cs typeface="Open Sans"/>
                          <a:sym typeface="Open Sans"/>
                        </a:rPr>
                        <a:t>Description of Work Done</a:t>
                      </a:r>
                      <a:endParaRPr sz="1300" b="1">
                        <a:solidFill>
                          <a:srgbClr val="FFFFFF"/>
                        </a:solidFill>
                        <a:latin typeface="Open Sans"/>
                        <a:ea typeface="Open Sans"/>
                        <a:cs typeface="Open Sans"/>
                        <a:sym typeface="Open Sans"/>
                      </a:endParaRPr>
                    </a:p>
                  </a:txBody>
                  <a:tcPr marL="63500" marR="63500" marT="63500" marB="63500">
                    <a:solidFill>
                      <a:srgbClr val="2015FF"/>
                    </a:solidFill>
                  </a:tcPr>
                </a:tc>
                <a:tc>
                  <a:txBody>
                    <a:bodyPr/>
                    <a:lstStyle/>
                    <a:p>
                      <a:pPr marL="0" lvl="0" indent="0" algn="ctr" rtl="0">
                        <a:spcBef>
                          <a:spcPts val="0"/>
                        </a:spcBef>
                        <a:spcAft>
                          <a:spcPts val="0"/>
                        </a:spcAft>
                        <a:buNone/>
                      </a:pPr>
                      <a:r>
                        <a:rPr lang="en" sz="1300" b="1">
                          <a:solidFill>
                            <a:srgbClr val="FFFFFF"/>
                          </a:solidFill>
                          <a:latin typeface="Open Sans"/>
                          <a:ea typeface="Open Sans"/>
                          <a:cs typeface="Open Sans"/>
                          <a:sym typeface="Open Sans"/>
                        </a:rPr>
                        <a:t>Hours Spent </a:t>
                      </a:r>
                      <a:endParaRPr sz="1300" b="1">
                        <a:solidFill>
                          <a:srgbClr val="FFFFFF"/>
                        </a:solidFill>
                        <a:latin typeface="Open Sans"/>
                        <a:ea typeface="Open Sans"/>
                        <a:cs typeface="Open Sans"/>
                        <a:sym typeface="Open Sans"/>
                      </a:endParaRPr>
                    </a:p>
                  </a:txBody>
                  <a:tcPr marL="63500" marR="63500" marT="63500" marB="63500">
                    <a:solidFill>
                      <a:srgbClr val="2015FF"/>
                    </a:solidFill>
                  </a:tcPr>
                </a:tc>
                <a:tc>
                  <a:txBody>
                    <a:bodyPr/>
                    <a:lstStyle/>
                    <a:p>
                      <a:pPr marL="0" lvl="0" indent="0" algn="ctr" rtl="0">
                        <a:spcBef>
                          <a:spcPts val="0"/>
                        </a:spcBef>
                        <a:spcAft>
                          <a:spcPts val="0"/>
                        </a:spcAft>
                        <a:buNone/>
                      </a:pPr>
                      <a:r>
                        <a:rPr lang="en" sz="1300" b="1">
                          <a:solidFill>
                            <a:srgbClr val="FFFFFF"/>
                          </a:solidFill>
                          <a:latin typeface="Open Sans"/>
                          <a:ea typeface="Open Sans"/>
                          <a:cs typeface="Open Sans"/>
                          <a:sym typeface="Open Sans"/>
                        </a:rPr>
                        <a:t>Amount Per Hour</a:t>
                      </a:r>
                      <a:endParaRPr sz="1300" b="1">
                        <a:solidFill>
                          <a:srgbClr val="FFFFFF"/>
                        </a:solidFill>
                        <a:latin typeface="Open Sans"/>
                        <a:ea typeface="Open Sans"/>
                        <a:cs typeface="Open Sans"/>
                        <a:sym typeface="Open Sans"/>
                      </a:endParaRPr>
                    </a:p>
                  </a:txBody>
                  <a:tcPr marL="63500" marR="63500" marT="63500" marB="63500">
                    <a:solidFill>
                      <a:srgbClr val="2015FF"/>
                    </a:solidFill>
                  </a:tcPr>
                </a:tc>
                <a:tc>
                  <a:txBody>
                    <a:bodyPr/>
                    <a:lstStyle/>
                    <a:p>
                      <a:pPr marL="0" lvl="0" indent="0" algn="ctr" rtl="0">
                        <a:spcBef>
                          <a:spcPts val="0"/>
                        </a:spcBef>
                        <a:spcAft>
                          <a:spcPts val="0"/>
                        </a:spcAft>
                        <a:buNone/>
                      </a:pPr>
                      <a:r>
                        <a:rPr lang="en" sz="1300" b="1">
                          <a:solidFill>
                            <a:srgbClr val="FFFFFF"/>
                          </a:solidFill>
                          <a:latin typeface="Open Sans"/>
                          <a:ea typeface="Open Sans"/>
                          <a:cs typeface="Open Sans"/>
                          <a:sym typeface="Open Sans"/>
                        </a:rPr>
                        <a:t>Total</a:t>
                      </a:r>
                      <a:endParaRPr sz="1300" b="1">
                        <a:solidFill>
                          <a:srgbClr val="FFFFFF"/>
                        </a:solidFill>
                        <a:latin typeface="Open Sans"/>
                        <a:ea typeface="Open Sans"/>
                        <a:cs typeface="Open Sans"/>
                        <a:sym typeface="Open Sans"/>
                      </a:endParaRPr>
                    </a:p>
                  </a:txBody>
                  <a:tcPr marL="63500" marR="63500" marT="63500" marB="63500">
                    <a:solidFill>
                      <a:srgbClr val="2015FF"/>
                    </a:solidFill>
                  </a:tcPr>
                </a:tc>
                <a:extLst>
                  <a:ext uri="{0D108BD9-81ED-4DB2-BD59-A6C34878D82A}">
                    <a16:rowId xmlns:a16="http://schemas.microsoft.com/office/drawing/2014/main" val="10000"/>
                  </a:ext>
                </a:extLst>
              </a:tr>
              <a:tr h="738550">
                <a:tc>
                  <a:txBody>
                    <a:bodyPr/>
                    <a:lstStyle/>
                    <a:p>
                      <a:pPr marL="0" lvl="0" indent="0" algn="l" rtl="0">
                        <a:spcBef>
                          <a:spcPts val="0"/>
                        </a:spcBef>
                        <a:spcAft>
                          <a:spcPts val="0"/>
                        </a:spcAft>
                        <a:buNone/>
                      </a:pPr>
                      <a:r>
                        <a:rPr lang="en" sz="1300" dirty="0" smtClean="0">
                          <a:latin typeface="Open Sans"/>
                          <a:ea typeface="Open Sans"/>
                          <a:cs typeface="Open Sans"/>
                          <a:sym typeface="Open Sans"/>
                        </a:rPr>
                        <a:t>[</a:t>
                      </a:r>
                      <a:r>
                        <a:rPr lang="en-US" sz="1300" dirty="0" smtClean="0">
                          <a:latin typeface="Open Sans"/>
                          <a:ea typeface="Open Sans"/>
                          <a:cs typeface="Open Sans"/>
                          <a:sym typeface="Open Sans"/>
                        </a:rPr>
                        <a:t>Payment Process</a:t>
                      </a:r>
                      <a:r>
                        <a:rPr lang="en" sz="1300" dirty="0" smtClean="0">
                          <a:latin typeface="Open Sans"/>
                          <a:ea typeface="Open Sans"/>
                          <a:cs typeface="Open Sans"/>
                          <a:sym typeface="Open Sans"/>
                        </a:rPr>
                        <a:t>]</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smtClean="0">
                          <a:latin typeface="Open Sans"/>
                          <a:ea typeface="Open Sans"/>
                          <a:cs typeface="Open Sans"/>
                          <a:sym typeface="Open Sans"/>
                        </a:rPr>
                        <a:t>[</a:t>
                      </a:r>
                      <a:r>
                        <a:rPr lang="en-US" sz="1300" dirty="0" smtClean="0">
                          <a:latin typeface="Open Sans"/>
                          <a:ea typeface="Open Sans"/>
                          <a:cs typeface="Open Sans"/>
                          <a:sym typeface="Open Sans"/>
                        </a:rPr>
                        <a:t>Create a payment process and test it</a:t>
                      </a:r>
                      <a:r>
                        <a:rPr lang="en" sz="1300" dirty="0" smtClean="0">
                          <a:latin typeface="Open Sans"/>
                          <a:ea typeface="Open Sans"/>
                          <a:cs typeface="Open Sans"/>
                          <a:sym typeface="Open Sans"/>
                        </a:rPr>
                        <a:t>]</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smtClean="0">
                          <a:latin typeface="Open Sans"/>
                          <a:ea typeface="Open Sans"/>
                          <a:cs typeface="Open Sans"/>
                          <a:sym typeface="Open Sans"/>
                        </a:rPr>
                        <a:t>[3.5*11 = 38.5 ]</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smtClean="0">
                          <a:latin typeface="Open Sans"/>
                          <a:ea typeface="Open Sans"/>
                          <a:cs typeface="Open Sans"/>
                          <a:sym typeface="Open Sans"/>
                        </a:rPr>
                        <a:t>[$45]</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smtClean="0">
                          <a:latin typeface="Open Sans"/>
                          <a:ea typeface="Open Sans"/>
                          <a:cs typeface="Open Sans"/>
                          <a:sym typeface="Open Sans"/>
                        </a:rPr>
                        <a:t>(38.5) </a:t>
                      </a:r>
                      <a:r>
                        <a:rPr lang="en" sz="1300" dirty="0">
                          <a:latin typeface="Open Sans"/>
                          <a:ea typeface="Open Sans"/>
                          <a:cs typeface="Open Sans"/>
                          <a:sym typeface="Open Sans"/>
                        </a:rPr>
                        <a:t>x </a:t>
                      </a:r>
                      <a:r>
                        <a:rPr lang="en" sz="1300" dirty="0" smtClean="0">
                          <a:latin typeface="Open Sans"/>
                          <a:ea typeface="Open Sans"/>
                          <a:cs typeface="Open Sans"/>
                          <a:sym typeface="Open Sans"/>
                        </a:rPr>
                        <a:t>(45) </a:t>
                      </a:r>
                      <a:r>
                        <a:rPr lang="en" sz="1300" dirty="0">
                          <a:latin typeface="Open Sans"/>
                          <a:ea typeface="Open Sans"/>
                          <a:cs typeface="Open Sans"/>
                          <a:sym typeface="Open Sans"/>
                        </a:rPr>
                        <a:t>= </a:t>
                      </a:r>
                      <a:r>
                        <a:rPr lang="en" sz="1300" dirty="0" smtClean="0">
                          <a:latin typeface="Open Sans"/>
                          <a:ea typeface="Open Sans"/>
                          <a:cs typeface="Open Sans"/>
                          <a:sym typeface="Open Sans"/>
                        </a:rPr>
                        <a:t>[$1732.5]</a:t>
                      </a:r>
                      <a:endParaRPr sz="1300" dirty="0">
                        <a:latin typeface="Open Sans"/>
                        <a:ea typeface="Open Sans"/>
                        <a:cs typeface="Open Sans"/>
                        <a:sym typeface="Open Sans"/>
                      </a:endParaRPr>
                    </a:p>
                  </a:txBody>
                  <a:tcPr marL="63500" marR="63500" marT="63500" marB="63500"/>
                </a:tc>
                <a:extLst>
                  <a:ext uri="{0D108BD9-81ED-4DB2-BD59-A6C34878D82A}">
                    <a16:rowId xmlns:a16="http://schemas.microsoft.com/office/drawing/2014/main" val="10001"/>
                  </a:ext>
                </a:extLst>
              </a:tr>
              <a:tr h="738550">
                <a:tc>
                  <a:txBody>
                    <a:bodyPr/>
                    <a:lstStyle/>
                    <a:p>
                      <a:pPr marL="0" lvl="0" indent="0" algn="l" rtl="0">
                        <a:spcBef>
                          <a:spcPts val="0"/>
                        </a:spcBef>
                        <a:spcAft>
                          <a:spcPts val="0"/>
                        </a:spcAft>
                        <a:buNone/>
                      </a:pP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endParaRPr sz="130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endParaRPr sz="130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endParaRPr sz="130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endParaRPr sz="1300" dirty="0">
                        <a:latin typeface="Open Sans"/>
                        <a:ea typeface="Open Sans"/>
                        <a:cs typeface="Open Sans"/>
                        <a:sym typeface="Open Sans"/>
                      </a:endParaRPr>
                    </a:p>
                  </a:txBody>
                  <a:tcPr marL="63500" marR="63500" marT="63500" marB="63500"/>
                </a:tc>
                <a:extLst>
                  <a:ext uri="{0D108BD9-81ED-4DB2-BD59-A6C34878D82A}">
                    <a16:rowId xmlns:a16="http://schemas.microsoft.com/office/drawing/2014/main" val="10002"/>
                  </a:ext>
                </a:extLst>
              </a:tr>
              <a:tr h="738550">
                <a:tc>
                  <a:txBody>
                    <a:bodyPr/>
                    <a:lstStyle/>
                    <a:p>
                      <a:pPr marL="0" lvl="0" indent="0" algn="l" rtl="0">
                        <a:spcBef>
                          <a:spcPts val="0"/>
                        </a:spcBef>
                        <a:spcAft>
                          <a:spcPts val="0"/>
                        </a:spcAft>
                        <a:buNone/>
                      </a:pP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endParaRPr sz="130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endParaRPr sz="130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endParaRPr sz="130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endParaRPr sz="1300" dirty="0">
                        <a:latin typeface="Open Sans"/>
                        <a:ea typeface="Open Sans"/>
                        <a:cs typeface="Open Sans"/>
                        <a:sym typeface="Open Sans"/>
                      </a:endParaRPr>
                    </a:p>
                  </a:txBody>
                  <a:tcPr marL="63500" marR="63500" marT="63500" marB="63500"/>
                </a:tc>
                <a:extLst>
                  <a:ext uri="{0D108BD9-81ED-4DB2-BD59-A6C34878D82A}">
                    <a16:rowId xmlns:a16="http://schemas.microsoft.com/office/drawing/2014/main" val="10003"/>
                  </a:ext>
                </a:extLst>
              </a:tr>
              <a:tr h="738550">
                <a:tc>
                  <a:txBody>
                    <a:bodyPr/>
                    <a:lstStyle/>
                    <a:p>
                      <a:pPr marL="0" lvl="0" indent="0" algn="l" rtl="0">
                        <a:spcBef>
                          <a:spcPts val="0"/>
                        </a:spcBef>
                        <a:spcAft>
                          <a:spcPts val="0"/>
                        </a:spcAft>
                        <a:buNone/>
                      </a:pP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endParaRPr sz="130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endParaRPr sz="130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endParaRPr sz="130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endParaRPr sz="1300" dirty="0">
                        <a:latin typeface="Open Sans"/>
                        <a:ea typeface="Open Sans"/>
                        <a:cs typeface="Open Sans"/>
                        <a:sym typeface="Open Sans"/>
                      </a:endParaRPr>
                    </a:p>
                  </a:txBody>
                  <a:tcPr marL="63500" marR="63500" marT="63500" marB="63500"/>
                </a:tc>
                <a:extLst>
                  <a:ext uri="{0D108BD9-81ED-4DB2-BD59-A6C34878D82A}">
                    <a16:rowId xmlns:a16="http://schemas.microsoft.com/office/drawing/2014/main" val="10004"/>
                  </a:ext>
                </a:extLst>
              </a:tr>
            </a:tbl>
          </a:graphicData>
        </a:graphic>
      </p:graphicFrame>
      <p:sp>
        <p:nvSpPr>
          <p:cNvPr id="233" name="Google Shape;233;p46"/>
          <p:cNvSpPr txBox="1"/>
          <p:nvPr/>
        </p:nvSpPr>
        <p:spPr>
          <a:xfrm>
            <a:off x="1567325" y="6484850"/>
            <a:ext cx="4490400" cy="1261854"/>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dirty="0">
                <a:latin typeface="Open Sans"/>
                <a:ea typeface="Open Sans"/>
                <a:cs typeface="Open Sans"/>
                <a:sym typeface="Open Sans"/>
              </a:rPr>
              <a:t>Total Payment Due:</a:t>
            </a:r>
            <a:r>
              <a:rPr lang="en" dirty="0">
                <a:latin typeface="Open Sans Light"/>
                <a:ea typeface="Open Sans Light"/>
                <a:cs typeface="Open Sans Light"/>
                <a:sym typeface="Open Sans Light"/>
              </a:rPr>
              <a:t> </a:t>
            </a:r>
            <a:r>
              <a:rPr lang="en" dirty="0" smtClean="0">
                <a:latin typeface="Open Sans Light"/>
                <a:ea typeface="Open Sans Light"/>
                <a:cs typeface="Open Sans Light"/>
                <a:sym typeface="Open Sans Light"/>
              </a:rPr>
              <a:t>[13860]</a:t>
            </a:r>
            <a:endParaRPr dirty="0">
              <a:latin typeface="Open Sans Light"/>
              <a:ea typeface="Open Sans Light"/>
              <a:cs typeface="Open Sans Light"/>
              <a:sym typeface="Open Sans Light"/>
            </a:endParaRPr>
          </a:p>
          <a:p>
            <a:pPr marL="0" lvl="0" indent="0" algn="ctr" rtl="0">
              <a:spcBef>
                <a:spcPts val="0"/>
              </a:spcBef>
              <a:spcAft>
                <a:spcPts val="0"/>
              </a:spcAft>
              <a:buNone/>
            </a:pPr>
            <a:r>
              <a:rPr lang="en" b="1" dirty="0">
                <a:latin typeface="Open Sans"/>
                <a:ea typeface="Open Sans"/>
                <a:cs typeface="Open Sans"/>
                <a:sym typeface="Open Sans"/>
              </a:rPr>
              <a:t>Payment Options: </a:t>
            </a:r>
            <a:r>
              <a:rPr lang="en" b="1" dirty="0" smtClean="0">
                <a:latin typeface="Open Sans"/>
                <a:ea typeface="Open Sans"/>
                <a:cs typeface="Open Sans"/>
                <a:sym typeface="Open Sans"/>
              </a:rPr>
              <a:t>Paypal at</a:t>
            </a:r>
          </a:p>
          <a:p>
            <a:pPr marL="0" lvl="0" indent="0" algn="ctr" rtl="0">
              <a:spcBef>
                <a:spcPts val="0"/>
              </a:spcBef>
              <a:spcAft>
                <a:spcPts val="0"/>
              </a:spcAft>
              <a:buNone/>
            </a:pPr>
            <a:r>
              <a:rPr lang="en" b="1" dirty="0" smtClean="0">
                <a:latin typeface="Open Sans"/>
                <a:ea typeface="Open Sans"/>
                <a:cs typeface="Open Sans"/>
                <a:sym typeface="Open Sans"/>
              </a:rPr>
              <a:t>qcemanabdelrahman@paypal.com</a:t>
            </a:r>
            <a:endParaRPr b="1" dirty="0">
              <a:latin typeface="Open Sans"/>
              <a:ea typeface="Open Sans"/>
              <a:cs typeface="Open Sans"/>
              <a:sym typeface="Open Sans"/>
            </a:endParaRPr>
          </a:p>
          <a:p>
            <a:pPr marL="0" lvl="0" indent="0" algn="l" rtl="0">
              <a:spcBef>
                <a:spcPts val="0"/>
              </a:spcBef>
              <a:spcAft>
                <a:spcPts val="0"/>
              </a:spcAft>
              <a:buNone/>
            </a:pPr>
            <a:endParaRPr dirty="0">
              <a:latin typeface="Open Sans Light"/>
              <a:ea typeface="Open Sans Light"/>
              <a:cs typeface="Open Sans Light"/>
              <a:sym typeface="Open Sans Light"/>
            </a:endParaRPr>
          </a:p>
          <a:p>
            <a:pPr marL="0" lvl="0" indent="0" algn="l" rtl="0">
              <a:spcBef>
                <a:spcPts val="0"/>
              </a:spcBef>
              <a:spcAft>
                <a:spcPts val="0"/>
              </a:spcAft>
              <a:buNone/>
            </a:pPr>
            <a:endParaRPr dirty="0">
              <a:latin typeface="Open Sans Light"/>
              <a:ea typeface="Open Sans Light"/>
              <a:cs typeface="Open Sans Light"/>
              <a:sym typeface="Open Sans Light"/>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TotalTime>
  <Words>723</Words>
  <Application>Microsoft Office PowerPoint</Application>
  <PresentationFormat>Custom</PresentationFormat>
  <Paragraphs>115</Paragraphs>
  <Slides>8</Slides>
  <Notes>8</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8</vt:i4>
      </vt:variant>
    </vt:vector>
  </HeadingPairs>
  <TitlesOfParts>
    <vt:vector size="15" baseType="lpstr">
      <vt:lpstr>Open Sans Light</vt:lpstr>
      <vt:lpstr>Open Sans</vt:lpstr>
      <vt:lpstr>Arial</vt:lpstr>
      <vt:lpstr>Open Sans SemiBold</vt:lpstr>
      <vt:lpstr>Helvetica Neue</vt:lpstr>
      <vt:lpstr>Simple Light</vt:lpstr>
      <vt:lpstr>White</vt:lpstr>
      <vt:lpstr>Digital Freelancer:  Managing Freelancing Projects</vt:lpstr>
      <vt:lpstr>Sample Project Listing #1: Web Development</vt:lpstr>
      <vt:lpstr>Expression of Interest (Provided)</vt:lpstr>
      <vt:lpstr>Trello Board</vt:lpstr>
      <vt:lpstr>PowerPoint Presentation</vt:lpstr>
      <vt:lpstr>Invoice and Payment Options</vt:lpstr>
      <vt:lpstr>[Eman Abdelrahman] [Elsheikh Zayed , Egypt] Invoice</vt:lpstr>
      <vt:lpstr>[Your Full Name or Your Company Name] [Your Address or Address Your Company is Registered to] Invoice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Freelancer:  Managing Freelancing Projects</dc:title>
  <dc:creator>Toshiba</dc:creator>
  <cp:lastModifiedBy>Toshiba</cp:lastModifiedBy>
  <cp:revision>16</cp:revision>
  <dcterms:modified xsi:type="dcterms:W3CDTF">2023-01-19T22:54:04Z</dcterms:modified>
</cp:coreProperties>
</file>