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6F186-2562-4A78-91EB-FD7CF29D360B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71AAB36-4A65-4F6D-A8E5-604FD5570FC6}">
      <dgm:prSet/>
      <dgm:spPr/>
      <dgm:t>
        <a:bodyPr/>
        <a:lstStyle/>
        <a:p>
          <a:r>
            <a:rPr lang="en-US" dirty="0"/>
            <a:t>We started off by preprocessing the dataset and reshaping the images making them greyscale, converting them to type ‘float 32’ and dividing each by 255 to normalize the dataset.</a:t>
          </a:r>
        </a:p>
      </dgm:t>
    </dgm:pt>
    <dgm:pt modelId="{086DA1DE-75B2-4A48-849D-7AD04D15917A}" type="parTrans" cxnId="{5AE153DE-3DDF-479B-90FE-99EEE6471848}">
      <dgm:prSet/>
      <dgm:spPr/>
      <dgm:t>
        <a:bodyPr/>
        <a:lstStyle/>
        <a:p>
          <a:endParaRPr lang="en-US"/>
        </a:p>
      </dgm:t>
    </dgm:pt>
    <dgm:pt modelId="{9A912F7D-D245-4C8B-BC7D-C3E3A18C6110}" type="sibTrans" cxnId="{5AE153DE-3DDF-479B-90FE-99EEE6471848}">
      <dgm:prSet/>
      <dgm:spPr/>
      <dgm:t>
        <a:bodyPr/>
        <a:lstStyle/>
        <a:p>
          <a:endParaRPr lang="en-US"/>
        </a:p>
      </dgm:t>
    </dgm:pt>
    <dgm:pt modelId="{92CCC882-36A3-4232-B6B3-C3C77829745B}">
      <dgm:prSet/>
      <dgm:spPr/>
      <dgm:t>
        <a:bodyPr/>
        <a:lstStyle/>
        <a:p>
          <a:r>
            <a:rPr lang="en-US"/>
            <a:t>Then we built the CNN model just as the paper with the same dataflow : 3 Conv. Layers with average pooling layers in between them and after the last conv layer, Flatten the matrix, and one fully connected layer before the output layer.</a:t>
          </a:r>
        </a:p>
      </dgm:t>
    </dgm:pt>
    <dgm:pt modelId="{9B847771-FBBA-4A1C-AA86-AC12FDFBD0A4}" type="parTrans" cxnId="{EFD02383-535E-41CA-962D-CAD3A17D2EF0}">
      <dgm:prSet/>
      <dgm:spPr/>
      <dgm:t>
        <a:bodyPr/>
        <a:lstStyle/>
        <a:p>
          <a:endParaRPr lang="en-US"/>
        </a:p>
      </dgm:t>
    </dgm:pt>
    <dgm:pt modelId="{791F90AC-1B90-43EA-9082-76853C3DBC8A}" type="sibTrans" cxnId="{EFD02383-535E-41CA-962D-CAD3A17D2EF0}">
      <dgm:prSet/>
      <dgm:spPr/>
      <dgm:t>
        <a:bodyPr/>
        <a:lstStyle/>
        <a:p>
          <a:endParaRPr lang="en-US"/>
        </a:p>
      </dgm:t>
    </dgm:pt>
    <dgm:pt modelId="{9C445FCD-0142-49BE-8208-F33A0DB370D5}">
      <dgm:prSet/>
      <dgm:spPr/>
      <dgm:t>
        <a:bodyPr/>
        <a:lstStyle/>
        <a:p>
          <a:r>
            <a:rPr lang="en-US" dirty="0"/>
            <a:t>Finally we compiled the model with </a:t>
          </a:r>
          <a:r>
            <a:rPr lang="en-US" dirty="0" err="1"/>
            <a:t>adam</a:t>
          </a:r>
          <a:r>
            <a:rPr lang="en-US" dirty="0"/>
            <a:t> optimizer and used  losses. </a:t>
          </a:r>
          <a:r>
            <a:rPr lang="en-US" dirty="0" err="1"/>
            <a:t>SparseCategoricalCrossentropy</a:t>
          </a:r>
          <a:r>
            <a:rPr lang="en-US" dirty="0"/>
            <a:t>() to calculate the loss and fit the model with validation split equals to 0.2, epochs = 5 and batch size = 32.</a:t>
          </a:r>
        </a:p>
      </dgm:t>
    </dgm:pt>
    <dgm:pt modelId="{5A50B240-C77C-4C87-B686-26A680EB500A}" type="parTrans" cxnId="{CF4E4E10-3311-4200-9E71-035F9BAEC1BE}">
      <dgm:prSet/>
      <dgm:spPr/>
      <dgm:t>
        <a:bodyPr/>
        <a:lstStyle/>
        <a:p>
          <a:endParaRPr lang="en-US"/>
        </a:p>
      </dgm:t>
    </dgm:pt>
    <dgm:pt modelId="{22A6FD0A-0D08-4513-B89A-F29C8D0C3B23}" type="sibTrans" cxnId="{CF4E4E10-3311-4200-9E71-035F9BAEC1BE}">
      <dgm:prSet/>
      <dgm:spPr/>
      <dgm:t>
        <a:bodyPr/>
        <a:lstStyle/>
        <a:p>
          <a:endParaRPr lang="en-US"/>
        </a:p>
      </dgm:t>
    </dgm:pt>
    <dgm:pt modelId="{A729FD48-0175-4CC3-B68F-31037904C37F}" type="pres">
      <dgm:prSet presAssocID="{2586F186-2562-4A78-91EB-FD7CF29D360B}" presName="vert0" presStyleCnt="0">
        <dgm:presLayoutVars>
          <dgm:dir/>
          <dgm:animOne val="branch"/>
          <dgm:animLvl val="lvl"/>
        </dgm:presLayoutVars>
      </dgm:prSet>
      <dgm:spPr/>
    </dgm:pt>
    <dgm:pt modelId="{B2151CA3-AE0B-4A7B-94E5-51FC1B656736}" type="pres">
      <dgm:prSet presAssocID="{D71AAB36-4A65-4F6D-A8E5-604FD5570FC6}" presName="thickLine" presStyleLbl="alignNode1" presStyleIdx="0" presStyleCnt="3"/>
      <dgm:spPr/>
    </dgm:pt>
    <dgm:pt modelId="{0D2BD54D-9F34-4617-AE35-80BE315C6324}" type="pres">
      <dgm:prSet presAssocID="{D71AAB36-4A65-4F6D-A8E5-604FD5570FC6}" presName="horz1" presStyleCnt="0"/>
      <dgm:spPr/>
    </dgm:pt>
    <dgm:pt modelId="{14606EDA-4314-4ECD-BAC1-1F883DE34028}" type="pres">
      <dgm:prSet presAssocID="{D71AAB36-4A65-4F6D-A8E5-604FD5570FC6}" presName="tx1" presStyleLbl="revTx" presStyleIdx="0" presStyleCnt="3"/>
      <dgm:spPr/>
    </dgm:pt>
    <dgm:pt modelId="{008B89D6-9FA9-4278-A22F-300E32C9E311}" type="pres">
      <dgm:prSet presAssocID="{D71AAB36-4A65-4F6D-A8E5-604FD5570FC6}" presName="vert1" presStyleCnt="0"/>
      <dgm:spPr/>
    </dgm:pt>
    <dgm:pt modelId="{A2146944-3CAB-4D39-A180-8E00A7CA8B75}" type="pres">
      <dgm:prSet presAssocID="{92CCC882-36A3-4232-B6B3-C3C77829745B}" presName="thickLine" presStyleLbl="alignNode1" presStyleIdx="1" presStyleCnt="3"/>
      <dgm:spPr/>
    </dgm:pt>
    <dgm:pt modelId="{84459C5D-FB46-4BDF-8104-10B5EAF442D9}" type="pres">
      <dgm:prSet presAssocID="{92CCC882-36A3-4232-B6B3-C3C77829745B}" presName="horz1" presStyleCnt="0"/>
      <dgm:spPr/>
    </dgm:pt>
    <dgm:pt modelId="{4F22CB16-2B6D-4F85-9B42-07F37B0D6575}" type="pres">
      <dgm:prSet presAssocID="{92CCC882-36A3-4232-B6B3-C3C77829745B}" presName="tx1" presStyleLbl="revTx" presStyleIdx="1" presStyleCnt="3"/>
      <dgm:spPr/>
    </dgm:pt>
    <dgm:pt modelId="{5DB825E4-FBC0-42D5-97BB-E78CB4646BD4}" type="pres">
      <dgm:prSet presAssocID="{92CCC882-36A3-4232-B6B3-C3C77829745B}" presName="vert1" presStyleCnt="0"/>
      <dgm:spPr/>
    </dgm:pt>
    <dgm:pt modelId="{0B94FDFB-A512-4082-94C3-B9727FF60486}" type="pres">
      <dgm:prSet presAssocID="{9C445FCD-0142-49BE-8208-F33A0DB370D5}" presName="thickLine" presStyleLbl="alignNode1" presStyleIdx="2" presStyleCnt="3"/>
      <dgm:spPr/>
    </dgm:pt>
    <dgm:pt modelId="{11E0D18C-EEB1-451B-B3E1-8146A20BB61E}" type="pres">
      <dgm:prSet presAssocID="{9C445FCD-0142-49BE-8208-F33A0DB370D5}" presName="horz1" presStyleCnt="0"/>
      <dgm:spPr/>
    </dgm:pt>
    <dgm:pt modelId="{F29F3709-1291-4269-9B9C-B8DFADCCD175}" type="pres">
      <dgm:prSet presAssocID="{9C445FCD-0142-49BE-8208-F33A0DB370D5}" presName="tx1" presStyleLbl="revTx" presStyleIdx="2" presStyleCnt="3"/>
      <dgm:spPr/>
    </dgm:pt>
    <dgm:pt modelId="{CEC27B24-A250-49AD-8F45-3E67E3B4C2EA}" type="pres">
      <dgm:prSet presAssocID="{9C445FCD-0142-49BE-8208-F33A0DB370D5}" presName="vert1" presStyleCnt="0"/>
      <dgm:spPr/>
    </dgm:pt>
  </dgm:ptLst>
  <dgm:cxnLst>
    <dgm:cxn modelId="{CF4E4E10-3311-4200-9E71-035F9BAEC1BE}" srcId="{2586F186-2562-4A78-91EB-FD7CF29D360B}" destId="{9C445FCD-0142-49BE-8208-F33A0DB370D5}" srcOrd="2" destOrd="0" parTransId="{5A50B240-C77C-4C87-B686-26A680EB500A}" sibTransId="{22A6FD0A-0D08-4513-B89A-F29C8D0C3B23}"/>
    <dgm:cxn modelId="{6B71953C-1DE2-4DC9-A225-77390268343E}" type="presOf" srcId="{D71AAB36-4A65-4F6D-A8E5-604FD5570FC6}" destId="{14606EDA-4314-4ECD-BAC1-1F883DE34028}" srcOrd="0" destOrd="0" presId="urn:microsoft.com/office/officeart/2008/layout/LinedList"/>
    <dgm:cxn modelId="{5EF11F4D-6D5C-488B-A2F6-8DB6FFB9F074}" type="presOf" srcId="{9C445FCD-0142-49BE-8208-F33A0DB370D5}" destId="{F29F3709-1291-4269-9B9C-B8DFADCCD175}" srcOrd="0" destOrd="0" presId="urn:microsoft.com/office/officeart/2008/layout/LinedList"/>
    <dgm:cxn modelId="{999C2077-781A-42B7-90A1-26487B4649B2}" type="presOf" srcId="{92CCC882-36A3-4232-B6B3-C3C77829745B}" destId="{4F22CB16-2B6D-4F85-9B42-07F37B0D6575}" srcOrd="0" destOrd="0" presId="urn:microsoft.com/office/officeart/2008/layout/LinedList"/>
    <dgm:cxn modelId="{EFD02383-535E-41CA-962D-CAD3A17D2EF0}" srcId="{2586F186-2562-4A78-91EB-FD7CF29D360B}" destId="{92CCC882-36A3-4232-B6B3-C3C77829745B}" srcOrd="1" destOrd="0" parTransId="{9B847771-FBBA-4A1C-AA86-AC12FDFBD0A4}" sibTransId="{791F90AC-1B90-43EA-9082-76853C3DBC8A}"/>
    <dgm:cxn modelId="{DB2B92BD-144D-4512-A0D0-24E6A155F63F}" type="presOf" srcId="{2586F186-2562-4A78-91EB-FD7CF29D360B}" destId="{A729FD48-0175-4CC3-B68F-31037904C37F}" srcOrd="0" destOrd="0" presId="urn:microsoft.com/office/officeart/2008/layout/LinedList"/>
    <dgm:cxn modelId="{5AE153DE-3DDF-479B-90FE-99EEE6471848}" srcId="{2586F186-2562-4A78-91EB-FD7CF29D360B}" destId="{D71AAB36-4A65-4F6D-A8E5-604FD5570FC6}" srcOrd="0" destOrd="0" parTransId="{086DA1DE-75B2-4A48-849D-7AD04D15917A}" sibTransId="{9A912F7D-D245-4C8B-BC7D-C3E3A18C6110}"/>
    <dgm:cxn modelId="{843DDE5D-724F-4D83-9A92-CF1CD9D007F9}" type="presParOf" srcId="{A729FD48-0175-4CC3-B68F-31037904C37F}" destId="{B2151CA3-AE0B-4A7B-94E5-51FC1B656736}" srcOrd="0" destOrd="0" presId="urn:microsoft.com/office/officeart/2008/layout/LinedList"/>
    <dgm:cxn modelId="{F413CE38-58CC-4500-B107-49FE4BB0887A}" type="presParOf" srcId="{A729FD48-0175-4CC3-B68F-31037904C37F}" destId="{0D2BD54D-9F34-4617-AE35-80BE315C6324}" srcOrd="1" destOrd="0" presId="urn:microsoft.com/office/officeart/2008/layout/LinedList"/>
    <dgm:cxn modelId="{E8BA7017-0457-4596-9A7D-BB986DE93DCF}" type="presParOf" srcId="{0D2BD54D-9F34-4617-AE35-80BE315C6324}" destId="{14606EDA-4314-4ECD-BAC1-1F883DE34028}" srcOrd="0" destOrd="0" presId="urn:microsoft.com/office/officeart/2008/layout/LinedList"/>
    <dgm:cxn modelId="{B67E831E-228A-481C-AB15-B2CFA16C6E68}" type="presParOf" srcId="{0D2BD54D-9F34-4617-AE35-80BE315C6324}" destId="{008B89D6-9FA9-4278-A22F-300E32C9E311}" srcOrd="1" destOrd="0" presId="urn:microsoft.com/office/officeart/2008/layout/LinedList"/>
    <dgm:cxn modelId="{A5212A04-47A6-4949-A2FE-8056554653E2}" type="presParOf" srcId="{A729FD48-0175-4CC3-B68F-31037904C37F}" destId="{A2146944-3CAB-4D39-A180-8E00A7CA8B75}" srcOrd="2" destOrd="0" presId="urn:microsoft.com/office/officeart/2008/layout/LinedList"/>
    <dgm:cxn modelId="{3D636DA7-41A2-4779-A349-8F2E55439FA6}" type="presParOf" srcId="{A729FD48-0175-4CC3-B68F-31037904C37F}" destId="{84459C5D-FB46-4BDF-8104-10B5EAF442D9}" srcOrd="3" destOrd="0" presId="urn:microsoft.com/office/officeart/2008/layout/LinedList"/>
    <dgm:cxn modelId="{ABEE746C-429C-4555-9907-3CD77811FEBE}" type="presParOf" srcId="{84459C5D-FB46-4BDF-8104-10B5EAF442D9}" destId="{4F22CB16-2B6D-4F85-9B42-07F37B0D6575}" srcOrd="0" destOrd="0" presId="urn:microsoft.com/office/officeart/2008/layout/LinedList"/>
    <dgm:cxn modelId="{14F158CE-3450-497D-8D4D-FE4B70F79B05}" type="presParOf" srcId="{84459C5D-FB46-4BDF-8104-10B5EAF442D9}" destId="{5DB825E4-FBC0-42D5-97BB-E78CB4646BD4}" srcOrd="1" destOrd="0" presId="urn:microsoft.com/office/officeart/2008/layout/LinedList"/>
    <dgm:cxn modelId="{5A673AC9-3FB0-4DC7-AD21-D2D7C7A87F28}" type="presParOf" srcId="{A729FD48-0175-4CC3-B68F-31037904C37F}" destId="{0B94FDFB-A512-4082-94C3-B9727FF60486}" srcOrd="4" destOrd="0" presId="urn:microsoft.com/office/officeart/2008/layout/LinedList"/>
    <dgm:cxn modelId="{94FCBC36-CA1A-4DEC-8956-944454F9D3C6}" type="presParOf" srcId="{A729FD48-0175-4CC3-B68F-31037904C37F}" destId="{11E0D18C-EEB1-451B-B3E1-8146A20BB61E}" srcOrd="5" destOrd="0" presId="urn:microsoft.com/office/officeart/2008/layout/LinedList"/>
    <dgm:cxn modelId="{E928725D-A8FE-4D44-BEAC-BBF2456E4E33}" type="presParOf" srcId="{11E0D18C-EEB1-451B-B3E1-8146A20BB61E}" destId="{F29F3709-1291-4269-9B9C-B8DFADCCD175}" srcOrd="0" destOrd="0" presId="urn:microsoft.com/office/officeart/2008/layout/LinedList"/>
    <dgm:cxn modelId="{4BEEF5A3-5E8A-4814-B712-CC10A26FD870}" type="presParOf" srcId="{11E0D18C-EEB1-451B-B3E1-8146A20BB61E}" destId="{CEC27B24-A250-49AD-8F45-3E67E3B4C2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51CA3-AE0B-4A7B-94E5-51FC1B656736}">
      <dsp:nvSpPr>
        <dsp:cNvPr id="0" name=""/>
        <dsp:cNvSpPr/>
      </dsp:nvSpPr>
      <dsp:spPr>
        <a:xfrm>
          <a:off x="0" y="2011"/>
          <a:ext cx="1042570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606EDA-4314-4ECD-BAC1-1F883DE34028}">
      <dsp:nvSpPr>
        <dsp:cNvPr id="0" name=""/>
        <dsp:cNvSpPr/>
      </dsp:nvSpPr>
      <dsp:spPr>
        <a:xfrm>
          <a:off x="0" y="2011"/>
          <a:ext cx="10425708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started off by preprocessing the dataset and reshaping the images making them greyscale, converting them to type ‘float 32’ and dividing each by 255 to normalize the dataset.</a:t>
          </a:r>
        </a:p>
      </dsp:txBody>
      <dsp:txXfrm>
        <a:off x="0" y="2011"/>
        <a:ext cx="10425708" cy="1371716"/>
      </dsp:txXfrm>
    </dsp:sp>
    <dsp:sp modelId="{A2146944-3CAB-4D39-A180-8E00A7CA8B75}">
      <dsp:nvSpPr>
        <dsp:cNvPr id="0" name=""/>
        <dsp:cNvSpPr/>
      </dsp:nvSpPr>
      <dsp:spPr>
        <a:xfrm>
          <a:off x="0" y="1373727"/>
          <a:ext cx="1042570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22CB16-2B6D-4F85-9B42-07F37B0D6575}">
      <dsp:nvSpPr>
        <dsp:cNvPr id="0" name=""/>
        <dsp:cNvSpPr/>
      </dsp:nvSpPr>
      <dsp:spPr>
        <a:xfrm>
          <a:off x="0" y="1373727"/>
          <a:ext cx="10425708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Then we built the CNN model just as the paper with the same dataflow : 3 Conv. Layers with average pooling layers in between them and after the last conv layer, Flatten the matrix, and one fully connected layer before the output layer.</a:t>
          </a:r>
        </a:p>
      </dsp:txBody>
      <dsp:txXfrm>
        <a:off x="0" y="1373727"/>
        <a:ext cx="10425708" cy="1371716"/>
      </dsp:txXfrm>
    </dsp:sp>
    <dsp:sp modelId="{0B94FDFB-A512-4082-94C3-B9727FF60486}">
      <dsp:nvSpPr>
        <dsp:cNvPr id="0" name=""/>
        <dsp:cNvSpPr/>
      </dsp:nvSpPr>
      <dsp:spPr>
        <a:xfrm>
          <a:off x="0" y="2745444"/>
          <a:ext cx="1042570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9F3709-1291-4269-9B9C-B8DFADCCD175}">
      <dsp:nvSpPr>
        <dsp:cNvPr id="0" name=""/>
        <dsp:cNvSpPr/>
      </dsp:nvSpPr>
      <dsp:spPr>
        <a:xfrm>
          <a:off x="0" y="2745444"/>
          <a:ext cx="10425708" cy="1371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Finally we compiled the model with </a:t>
          </a:r>
          <a:r>
            <a:rPr lang="en-US" sz="2400" kern="1200" dirty="0" err="1"/>
            <a:t>adam</a:t>
          </a:r>
          <a:r>
            <a:rPr lang="en-US" sz="2400" kern="1200" dirty="0"/>
            <a:t> optimizer and used  losses. </a:t>
          </a:r>
          <a:r>
            <a:rPr lang="en-US" sz="2400" kern="1200" dirty="0" err="1"/>
            <a:t>SparseCategoricalCrossentropy</a:t>
          </a:r>
          <a:r>
            <a:rPr lang="en-US" sz="2400" kern="1200" dirty="0"/>
            <a:t>() to calculate the loss and fit the model with validation split equals to 0.2, epochs = 5 and batch size = 32.</a:t>
          </a:r>
        </a:p>
      </dsp:txBody>
      <dsp:txXfrm>
        <a:off x="0" y="2745444"/>
        <a:ext cx="10425708" cy="1371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290B-93C9-4BFF-A75E-6F36EEFFA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13A89-00DB-42B8-8ED2-25212A5E0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7EDD-C946-4BC2-B3AB-D4C228E2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F2CE-98BD-47B5-817F-B706AD8A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3FBC-D7CF-410F-8E56-704BCB63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14DB-0DB5-40ED-A234-52F4702A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F198-367F-4347-9E3B-82BDF2F5D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8DAEB-F4B0-471F-BA1E-CA84CF82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02C7-3509-4A35-9224-14ED4FC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143E-115C-4DA2-80F3-D8B0049B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14C7A-24F4-4D77-8191-9E548E010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382EC-1061-4D89-9E2A-0BBE4703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7764B-DB95-4993-9923-5627B896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89A3-02EA-4E7C-BD83-D58EB056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E488-609D-4275-A003-02522D4C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1D12-568E-4387-9FCB-20CA54E4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9EC7-31CF-49AB-A447-5A83A9F6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99ED7-B033-42D8-9E6D-46D9C238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B1E0-B9AB-4BFA-865F-C181ADA7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A338-10EE-40B4-8D1A-23297FE4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B75C-A0A5-422C-B56F-9A520079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2D693-B9C3-4397-9EBA-C0E7B63D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D2C9-8130-4E1D-A469-54385E12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A179-F8B9-4192-8E17-4ACD4F08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A846-8AA5-43EC-B357-66B819A9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23CB-5215-4767-A803-CDC7E187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F9AF-25A6-48AA-BA0B-0E811363A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BBBF-AF86-4061-BDA6-3683C0101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59196-3E32-46FF-9909-51E850C5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617C0-103A-4A3D-837B-714DDB24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C26EF-B4E0-4D37-8AB5-A1AD961B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5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A268-EDEF-476F-841B-711A9524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03C66-5581-4E26-87A3-624272BD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A32E5-A80F-4896-9346-4F5EAD39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8C023-9DF0-440F-9525-159601F31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8C56B-1604-4501-8661-A8A8206B2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0FAB8-1B99-432A-A0E5-9490609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4E57A-28EE-4A3C-B90D-4907D98D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4C393-37FD-42E0-AADC-C7AC1ABD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5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7095-D787-4C73-9327-7549B396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FC63A-0CEE-463A-9E1D-9B116D8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45779-3B8D-4F24-9838-4203CA9E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B282B-6EC5-49D5-926B-1B088EDC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2F93C-2919-4AE0-B0D6-DEFE0521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5C50E-45BA-4B82-A0CF-608159B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FD93A-477E-4AB9-A057-520A1574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8C42-3BCE-4D25-A693-833C4E70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4745-871A-498A-B71A-D0F8EA5B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9F0EF-3033-46A8-B05A-C01A8A7C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AC69-C233-4F01-884F-91A93D6E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3B6E-9426-4BD2-9453-4CB00FC9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E0BF-E79C-4050-B999-9E309448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35F0-E97F-459A-BFE8-FE254E80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5209D-7E14-4D35-94B9-2E41C7EE5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D0F1B-2FE4-4634-826C-0A0D66D8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4AB6E-A4FB-451E-A6B9-65A683DE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C31A6-3E45-49BD-B8FB-9C14BA03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5D4BC-EFC3-4FFE-80B5-8A1DC4E6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EEB70-7D1B-4B6C-B82E-200012C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8DEB-5181-4D2A-8E0B-49C9EE31C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409A-84F9-4569-8A1A-CA829CD3A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7011-F0A8-4BA6-8C48-42CB455654A0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9F7D-693D-43FA-8CE5-9C3CD0489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4789-85C9-4FAA-A85A-9CF4FAB43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B2162-4F8A-4068-868A-79A297CC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C2293-A54B-4531-83A8-9F8BDFB0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used in the paper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EBD1E0-573D-443F-9FB2-88AE965CD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The architecture used in the paper is to build 3 Convolutional layers each with a different dataflow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 then the result sent to the non-linear activation function (relu)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pooling layers in between the conv. Layers to reduce the dimension of the matrix and increase the efficiency of the feature extraction.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Then to the fully-connected layer to combine all the features detected from the input image.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then the whole matrix was flattening and gives the output in one of the classes.</a:t>
            </a: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5416E24-1979-4A39-B332-2C2997C5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5" y="640080"/>
            <a:ext cx="440649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3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2AC519-1E69-48D8-8F31-C5BFD740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Dataset details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1B08C-9F2C-4DF6-8806-96A69CA3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dataset chosen for our project was </a:t>
            </a:r>
            <a:r>
              <a:rPr lang="en-US" sz="2200"/>
              <a:t>Mnist_corrupted</a:t>
            </a:r>
            <a:r>
              <a:rPr lang="en-US" sz="2200" dirty="0"/>
              <a:t>.</a:t>
            </a:r>
          </a:p>
          <a:p>
            <a:r>
              <a:rPr lang="en-US" sz="2200"/>
              <a:t>MNISTCorrupted</a:t>
            </a:r>
            <a:r>
              <a:rPr lang="en-US" sz="2200" dirty="0"/>
              <a:t> is a dataset generated by adding 15 corruptions to the test images in the MNIST dataset. This dataset wraps the static, corrupted MNIST test images uploaded by the original authors.</a:t>
            </a:r>
          </a:p>
          <a:p>
            <a:r>
              <a:rPr lang="en-US" sz="2200" dirty="0"/>
              <a:t>It contains 10,000 test images and 60,000 training images.</a:t>
            </a:r>
          </a:p>
          <a:p>
            <a:r>
              <a:rPr lang="en-US" sz="2200" dirty="0"/>
              <a:t>It contains 10 classes.</a:t>
            </a:r>
          </a:p>
          <a:p>
            <a:r>
              <a:rPr lang="en-US" sz="2200" dirty="0"/>
              <a:t>Images dimensions is 28x28x1.</a:t>
            </a:r>
          </a:p>
        </p:txBody>
      </p:sp>
    </p:spTree>
    <p:extLst>
      <p:ext uri="{BB962C8B-B14F-4D97-AF65-F5344CB8AC3E}">
        <p14:creationId xmlns:p14="http://schemas.microsoft.com/office/powerpoint/2010/main" val="227408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F8FC0-6F04-4648-85C3-291E2043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Implementation details</a:t>
            </a:r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0B3CAB14-EF99-7363-E498-6D67CD9A4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093248"/>
              </p:ext>
            </p:extLst>
          </p:nvPr>
        </p:nvGraphicFramePr>
        <p:xfrm>
          <a:off x="572492" y="2071316"/>
          <a:ext cx="10425708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ABEEA-D288-4953-AAFC-155CFC45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Results and visualizations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ADBD-5113-486B-B840-1014384C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We were able to get an accuracy of 0.98 and loss of 0.05 on our training set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accuracy of the model in the test phase was: 0.98 and loss of: 0.03</a:t>
            </a:r>
          </a:p>
          <a:p>
            <a:endParaRPr lang="en-US" sz="2200" dirty="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610620B-549C-40DF-A950-418478309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620759"/>
            <a:ext cx="4014216" cy="2846817"/>
          </a:xfrm>
          <a:prstGeom prst="rect">
            <a:avLst/>
          </a:prstGeom>
        </p:spPr>
      </p:pic>
      <p:pic>
        <p:nvPicPr>
          <p:cNvPr id="14" name="Picture Placeholder 13" descr="Line chart&#10;&#10;Description automatically generated">
            <a:extLst>
              <a:ext uri="{FF2B5EF4-FFF2-40B4-BE49-F238E27FC236}">
                <a16:creationId xmlns:a16="http://schemas.microsoft.com/office/drawing/2014/main" id="{5302F3A5-4838-4C02-ACEA-2B9108813E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r="5093"/>
          <a:stretch>
            <a:fillRect/>
          </a:stretch>
        </p:blipFill>
        <p:spPr>
          <a:xfrm>
            <a:off x="7863840" y="3778013"/>
            <a:ext cx="4014215" cy="28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2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314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Architecture used in the paper</vt:lpstr>
      <vt:lpstr>Dataset details</vt:lpstr>
      <vt:lpstr>Implementation details</vt:lpstr>
      <vt:lpstr>Results and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 in the paper</dc:title>
  <dc:creator>Eman Ashraf</dc:creator>
  <cp:lastModifiedBy>Eman Ashraf</cp:lastModifiedBy>
  <cp:revision>2</cp:revision>
  <dcterms:created xsi:type="dcterms:W3CDTF">2022-05-18T19:35:05Z</dcterms:created>
  <dcterms:modified xsi:type="dcterms:W3CDTF">2022-05-19T19:43:37Z</dcterms:modified>
</cp:coreProperties>
</file>