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601200" cy="12801600" type="A3"/>
  <p:notesSz cx="6858000" cy="9144000"/>
  <p:defaultTextStyle>
    <a:defPPr>
      <a:defRPr lang="en-US"/>
    </a:defPPr>
    <a:lvl1pPr marL="0" algn="l" defTabSz="1280100" rtl="0" eaLnBrk="1" latinLnBrk="0" hangingPunct="1">
      <a:defRPr sz="2533" kern="1200">
        <a:solidFill>
          <a:schemeClr val="tx1"/>
        </a:solidFill>
        <a:latin typeface="+mn-lt"/>
        <a:ea typeface="+mn-ea"/>
        <a:cs typeface="+mn-cs"/>
      </a:defRPr>
    </a:lvl1pPr>
    <a:lvl2pPr marL="640050" algn="l" defTabSz="1280100" rtl="0" eaLnBrk="1" latinLnBrk="0" hangingPunct="1">
      <a:defRPr sz="2533" kern="1200">
        <a:solidFill>
          <a:schemeClr val="tx1"/>
        </a:solidFill>
        <a:latin typeface="+mn-lt"/>
        <a:ea typeface="+mn-ea"/>
        <a:cs typeface="+mn-cs"/>
      </a:defRPr>
    </a:lvl2pPr>
    <a:lvl3pPr marL="1280100" algn="l" defTabSz="1280100" rtl="0" eaLnBrk="1" latinLnBrk="0" hangingPunct="1">
      <a:defRPr sz="2533" kern="1200">
        <a:solidFill>
          <a:schemeClr val="tx1"/>
        </a:solidFill>
        <a:latin typeface="+mn-lt"/>
        <a:ea typeface="+mn-ea"/>
        <a:cs typeface="+mn-cs"/>
      </a:defRPr>
    </a:lvl3pPr>
    <a:lvl4pPr marL="1920150" algn="l" defTabSz="1280100" rtl="0" eaLnBrk="1" latinLnBrk="0" hangingPunct="1">
      <a:defRPr sz="2533" kern="1200">
        <a:solidFill>
          <a:schemeClr val="tx1"/>
        </a:solidFill>
        <a:latin typeface="+mn-lt"/>
        <a:ea typeface="+mn-ea"/>
        <a:cs typeface="+mn-cs"/>
      </a:defRPr>
    </a:lvl4pPr>
    <a:lvl5pPr marL="2560200" algn="l" defTabSz="1280100" rtl="0" eaLnBrk="1" latinLnBrk="0" hangingPunct="1">
      <a:defRPr sz="2533" kern="1200">
        <a:solidFill>
          <a:schemeClr val="tx1"/>
        </a:solidFill>
        <a:latin typeface="+mn-lt"/>
        <a:ea typeface="+mn-ea"/>
        <a:cs typeface="+mn-cs"/>
      </a:defRPr>
    </a:lvl5pPr>
    <a:lvl6pPr marL="3200250" algn="l" defTabSz="1280100" rtl="0" eaLnBrk="1" latinLnBrk="0" hangingPunct="1">
      <a:defRPr sz="2533" kern="1200">
        <a:solidFill>
          <a:schemeClr val="tx1"/>
        </a:solidFill>
        <a:latin typeface="+mn-lt"/>
        <a:ea typeface="+mn-ea"/>
        <a:cs typeface="+mn-cs"/>
      </a:defRPr>
    </a:lvl6pPr>
    <a:lvl7pPr marL="3840300" algn="l" defTabSz="1280100" rtl="0" eaLnBrk="1" latinLnBrk="0" hangingPunct="1">
      <a:defRPr sz="2533" kern="1200">
        <a:solidFill>
          <a:schemeClr val="tx1"/>
        </a:solidFill>
        <a:latin typeface="+mn-lt"/>
        <a:ea typeface="+mn-ea"/>
        <a:cs typeface="+mn-cs"/>
      </a:defRPr>
    </a:lvl7pPr>
    <a:lvl8pPr marL="4480350" algn="l" defTabSz="1280100" rtl="0" eaLnBrk="1" latinLnBrk="0" hangingPunct="1">
      <a:defRPr sz="2533" kern="1200">
        <a:solidFill>
          <a:schemeClr val="tx1"/>
        </a:solidFill>
        <a:latin typeface="+mn-lt"/>
        <a:ea typeface="+mn-ea"/>
        <a:cs typeface="+mn-cs"/>
      </a:defRPr>
    </a:lvl8pPr>
    <a:lvl9pPr marL="5120400" algn="l" defTabSz="1280100" rtl="0" eaLnBrk="1" latinLnBrk="0" hangingPunct="1">
      <a:defRPr sz="25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4676" autoAdjust="0"/>
  </p:normalViewPr>
  <p:slideViewPr>
    <p:cSldViewPr>
      <p:cViewPr>
        <p:scale>
          <a:sx n="150" d="100"/>
          <a:sy n="150" d="100"/>
        </p:scale>
        <p:origin x="-504" y="-1704"/>
      </p:cViewPr>
      <p:guideLst>
        <p:guide orient="horz" pos="4032"/>
        <p:guide pos="30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Instructions"/>
          <p:cNvSpPr/>
          <p:nvPr userDrawn="1"/>
        </p:nvSpPr>
        <p:spPr>
          <a:xfrm>
            <a:off x="-3000375" y="0"/>
            <a:ext cx="2800350" cy="12801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003" tIns="50003" rIns="50003" bIns="5000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525"/>
              </a:spcAft>
            </a:pPr>
            <a:r>
              <a:rPr lang="en-US" sz="2100" dirty="0">
                <a:solidFill>
                  <a:srgbClr val="7F7F7F"/>
                </a:solidFill>
                <a:latin typeface="Calibri" pitchFamily="34" charset="0"/>
                <a:cs typeface="Calibri" panose="020F0502020204030204" pitchFamily="34" charset="0"/>
              </a:rPr>
              <a:t>Poster Print Size:</a:t>
            </a:r>
            <a:endParaRPr sz="2100" dirty="0">
              <a:solidFill>
                <a:srgbClr val="7F7F7F"/>
              </a:solidFill>
              <a:latin typeface="Calibri" pitchFamily="34" charset="0"/>
              <a:cs typeface="Calibri" panose="020F0502020204030204" pitchFamily="34" charset="0"/>
            </a:endParaRPr>
          </a:p>
          <a:p>
            <a:pPr lvl="0">
              <a:spcBef>
                <a:spcPts val="0"/>
              </a:spcBef>
              <a:spcAft>
                <a:spcPts val="525"/>
              </a:spcAft>
            </a:pPr>
            <a:r>
              <a:rPr lang="en-US" sz="1432"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525"/>
              </a:spcAft>
            </a:pPr>
            <a:r>
              <a:rPr lang="en-US" sz="2100" dirty="0">
                <a:solidFill>
                  <a:srgbClr val="7F7F7F"/>
                </a:solidFill>
                <a:latin typeface="Calibri" pitchFamily="34" charset="0"/>
                <a:cs typeface="Calibri" panose="020F0502020204030204" pitchFamily="34" charset="0"/>
              </a:rPr>
              <a:t>Placeholders</a:t>
            </a:r>
            <a:r>
              <a:rPr sz="2100" dirty="0">
                <a:solidFill>
                  <a:srgbClr val="7F7F7F"/>
                </a:solidFill>
                <a:latin typeface="Calibri" pitchFamily="34" charset="0"/>
                <a:cs typeface="Calibri" panose="020F0502020204030204" pitchFamily="34" charset="0"/>
              </a:rPr>
              <a:t>:</a:t>
            </a:r>
          </a:p>
          <a:p>
            <a:pPr lvl="0">
              <a:spcBef>
                <a:spcPts val="0"/>
              </a:spcBef>
              <a:spcAft>
                <a:spcPts val="525"/>
              </a:spcAft>
            </a:pPr>
            <a:r>
              <a:rPr sz="1432" dirty="0">
                <a:solidFill>
                  <a:srgbClr val="7F7F7F"/>
                </a:solidFill>
                <a:latin typeface="Calibri" pitchFamily="34" charset="0"/>
                <a:cs typeface="Calibri" panose="020F0502020204030204" pitchFamily="34" charset="0"/>
              </a:rPr>
              <a:t>The </a:t>
            </a:r>
            <a:r>
              <a:rPr lang="en-US" sz="1432" dirty="0">
                <a:solidFill>
                  <a:srgbClr val="7F7F7F"/>
                </a:solidFill>
                <a:latin typeface="Calibri" pitchFamily="34" charset="0"/>
                <a:cs typeface="Calibri" panose="020F0502020204030204" pitchFamily="34" charset="0"/>
              </a:rPr>
              <a:t>various elements included</a:t>
            </a:r>
            <a:r>
              <a:rPr sz="1432" dirty="0">
                <a:solidFill>
                  <a:srgbClr val="7F7F7F"/>
                </a:solidFill>
                <a:latin typeface="Calibri" pitchFamily="34" charset="0"/>
                <a:cs typeface="Calibri" panose="020F0502020204030204" pitchFamily="34" charset="0"/>
              </a:rPr>
              <a:t> in this </a:t>
            </a:r>
            <a:r>
              <a:rPr lang="en-US" sz="1432" dirty="0">
                <a:solidFill>
                  <a:srgbClr val="7F7F7F"/>
                </a:solidFill>
                <a:latin typeface="Calibri" pitchFamily="34" charset="0"/>
                <a:cs typeface="Calibri" panose="020F0502020204030204" pitchFamily="34" charset="0"/>
              </a:rPr>
              <a:t>poster are ones</a:t>
            </a:r>
            <a:r>
              <a:rPr lang="en-US" sz="1432" baseline="0" dirty="0">
                <a:solidFill>
                  <a:srgbClr val="7F7F7F"/>
                </a:solidFill>
                <a:latin typeface="Calibri" pitchFamily="34" charset="0"/>
                <a:cs typeface="Calibri" panose="020F0502020204030204" pitchFamily="34" charset="0"/>
              </a:rPr>
              <a:t> we often see in medical, research, and scientific posters.</a:t>
            </a:r>
            <a:r>
              <a:rPr sz="1432" dirty="0">
                <a:solidFill>
                  <a:srgbClr val="7F7F7F"/>
                </a:solidFill>
                <a:latin typeface="Calibri" pitchFamily="34" charset="0"/>
                <a:cs typeface="Calibri" panose="020F0502020204030204" pitchFamily="34" charset="0"/>
              </a:rPr>
              <a:t> </a:t>
            </a:r>
            <a:r>
              <a:rPr lang="en-US" sz="1432" dirty="0">
                <a:solidFill>
                  <a:srgbClr val="7F7F7F"/>
                </a:solidFill>
                <a:latin typeface="Calibri" pitchFamily="34" charset="0"/>
                <a:cs typeface="Calibri" panose="020F0502020204030204" pitchFamily="34" charset="0"/>
              </a:rPr>
              <a:t>Feel</a:t>
            </a:r>
            <a:r>
              <a:rPr lang="en-US" sz="1432"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525"/>
              </a:spcAft>
            </a:pPr>
            <a:r>
              <a:rPr lang="en-US" sz="2100" dirty="0">
                <a:solidFill>
                  <a:srgbClr val="7F7F7F"/>
                </a:solidFill>
                <a:latin typeface="Calibri" pitchFamily="34" charset="0"/>
                <a:cs typeface="Calibri" panose="020F0502020204030204" pitchFamily="34" charset="0"/>
              </a:rPr>
              <a:t>Image</a:t>
            </a:r>
            <a:r>
              <a:rPr lang="en-US" sz="2100" baseline="0" dirty="0">
                <a:solidFill>
                  <a:srgbClr val="7F7F7F"/>
                </a:solidFill>
                <a:latin typeface="Calibri" pitchFamily="34" charset="0"/>
                <a:cs typeface="Calibri" panose="020F0502020204030204" pitchFamily="34" charset="0"/>
              </a:rPr>
              <a:t> Quality</a:t>
            </a:r>
            <a:r>
              <a:rPr lang="en-US" sz="2100" dirty="0">
                <a:solidFill>
                  <a:srgbClr val="7F7F7F"/>
                </a:solidFill>
                <a:latin typeface="Calibri" pitchFamily="34" charset="0"/>
                <a:cs typeface="Calibri" panose="020F0502020204030204" pitchFamily="34" charset="0"/>
              </a:rPr>
              <a:t>:</a:t>
            </a:r>
          </a:p>
          <a:p>
            <a:pPr lvl="0">
              <a:spcBef>
                <a:spcPts val="0"/>
              </a:spcBef>
              <a:spcAft>
                <a:spcPts val="525"/>
              </a:spcAft>
            </a:pPr>
            <a:r>
              <a:rPr lang="en-US" sz="1432" dirty="0">
                <a:solidFill>
                  <a:srgbClr val="7F7F7F"/>
                </a:solidFill>
                <a:latin typeface="Calibri" pitchFamily="34" charset="0"/>
                <a:cs typeface="Calibri" panose="020F0502020204030204" pitchFamily="34" charset="0"/>
              </a:rPr>
              <a:t>You can place digital photos or logo art in your poster file by selecting the </a:t>
            </a:r>
            <a:r>
              <a:rPr lang="en-US" sz="1432" b="1" dirty="0">
                <a:solidFill>
                  <a:srgbClr val="7F7F7F"/>
                </a:solidFill>
                <a:latin typeface="Calibri" pitchFamily="34" charset="0"/>
                <a:cs typeface="Calibri" panose="020F0502020204030204" pitchFamily="34" charset="0"/>
              </a:rPr>
              <a:t>Insert, Picture</a:t>
            </a:r>
            <a:r>
              <a:rPr lang="en-US" sz="1432"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1432" b="1" dirty="0">
                <a:solidFill>
                  <a:srgbClr val="7F7F7F"/>
                </a:solidFill>
                <a:latin typeface="Calibri" pitchFamily="34" charset="0"/>
                <a:cs typeface="Calibri" panose="020F0502020204030204" pitchFamily="34" charset="0"/>
              </a:rPr>
              <a:t>150-200 pixels per inch in their final printed size</a:t>
            </a:r>
            <a:r>
              <a:rPr lang="en-US" sz="1432" dirty="0">
                <a:solidFill>
                  <a:srgbClr val="7F7F7F"/>
                </a:solidFill>
                <a:latin typeface="Calibri" pitchFamily="34" charset="0"/>
                <a:cs typeface="Calibri" panose="020F0502020204030204" pitchFamily="34" charset="0"/>
              </a:rPr>
              <a:t>. For instance, a 1600 x 1200 pixel</a:t>
            </a:r>
            <a:r>
              <a:rPr lang="en-US" sz="1432" baseline="0" dirty="0">
                <a:solidFill>
                  <a:srgbClr val="7F7F7F"/>
                </a:solidFill>
                <a:latin typeface="Calibri" pitchFamily="34" charset="0"/>
                <a:cs typeface="Calibri" panose="020F0502020204030204" pitchFamily="34" charset="0"/>
              </a:rPr>
              <a:t> photo will usually look fine up to </a:t>
            </a:r>
            <a:r>
              <a:rPr lang="en-US" sz="1432" dirty="0">
                <a:solidFill>
                  <a:srgbClr val="7F7F7F"/>
                </a:solidFill>
                <a:latin typeface="Calibri" pitchFamily="34" charset="0"/>
                <a:cs typeface="Calibri" panose="020F0502020204030204" pitchFamily="34" charset="0"/>
              </a:rPr>
              <a:t>8“-10” wide on your printed poster.</a:t>
            </a:r>
          </a:p>
          <a:p>
            <a:pPr lvl="0">
              <a:spcBef>
                <a:spcPts val="0"/>
              </a:spcBef>
              <a:spcAft>
                <a:spcPts val="525"/>
              </a:spcAft>
            </a:pPr>
            <a:r>
              <a:rPr lang="en-US" sz="1432"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525"/>
              </a:spcAft>
            </a:pPr>
            <a:r>
              <a:rPr lang="en-US" sz="1432"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525"/>
              </a:spcAft>
            </a:pPr>
            <a:br>
              <a:rPr lang="en-US" sz="1050" dirty="0">
                <a:solidFill>
                  <a:srgbClr val="7F7F7F"/>
                </a:solidFill>
                <a:latin typeface="Calibri" pitchFamily="34" charset="0"/>
                <a:cs typeface="Calibri" panose="020F0502020204030204" pitchFamily="34" charset="0"/>
              </a:rPr>
            </a:br>
            <a:r>
              <a:rPr lang="en-US" sz="1050" dirty="0">
                <a:solidFill>
                  <a:srgbClr val="7F7F7F"/>
                </a:solidFill>
                <a:latin typeface="Calibri" pitchFamily="34" charset="0"/>
                <a:cs typeface="Calibri" panose="020F0502020204030204" pitchFamily="34" charset="0"/>
              </a:rPr>
              <a:t>[This sidebar area does not print.]</a:t>
            </a:r>
          </a:p>
        </p:txBody>
      </p:sp>
      <p:grpSp>
        <p:nvGrpSpPr>
          <p:cNvPr id="8" name="Group 7"/>
          <p:cNvGrpSpPr/>
          <p:nvPr userDrawn="1"/>
        </p:nvGrpSpPr>
        <p:grpSpPr>
          <a:xfrm>
            <a:off x="9801225" y="0"/>
            <a:ext cx="2800350" cy="12801600"/>
            <a:chOff x="33832800" y="0"/>
            <a:chExt cx="12801600" cy="43891200"/>
          </a:xfrm>
        </p:grpSpPr>
        <p:sp>
          <p:nvSpPr>
            <p:cNvPr id="9"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525"/>
                </a:spcAft>
              </a:pPr>
              <a:r>
                <a:rPr lang="en-US" sz="2100" dirty="0">
                  <a:solidFill>
                    <a:schemeClr val="bg1">
                      <a:lumMod val="50000"/>
                    </a:schemeClr>
                  </a:solidFill>
                  <a:latin typeface="Calibri" pitchFamily="34" charset="0"/>
                  <a:cs typeface="Calibri" panose="020F0502020204030204" pitchFamily="34" charset="0"/>
                </a:rPr>
                <a:t>Change</a:t>
              </a:r>
              <a:r>
                <a:rPr lang="en-US" sz="2100" baseline="0" dirty="0">
                  <a:solidFill>
                    <a:schemeClr val="bg1">
                      <a:lumMod val="50000"/>
                    </a:schemeClr>
                  </a:solidFill>
                  <a:latin typeface="Calibri" pitchFamily="34" charset="0"/>
                  <a:cs typeface="Calibri" panose="020F0502020204030204" pitchFamily="34" charset="0"/>
                </a:rPr>
                <a:t> Color Theme</a:t>
              </a:r>
              <a:r>
                <a:rPr lang="en-US" sz="2100" dirty="0">
                  <a:solidFill>
                    <a:schemeClr val="bg1">
                      <a:lumMod val="50000"/>
                    </a:schemeClr>
                  </a:solidFill>
                  <a:latin typeface="Calibri" pitchFamily="34" charset="0"/>
                  <a:cs typeface="Calibri" panose="020F0502020204030204" pitchFamily="34" charset="0"/>
                </a:rPr>
                <a:t>:</a:t>
              </a:r>
              <a:endParaRPr sz="2100" dirty="0">
                <a:solidFill>
                  <a:schemeClr val="bg1">
                    <a:lumMod val="50000"/>
                  </a:schemeClr>
                </a:solidFill>
                <a:latin typeface="Calibri" pitchFamily="34" charset="0"/>
                <a:cs typeface="Calibri" panose="020F0502020204030204" pitchFamily="34" charset="0"/>
              </a:endParaRPr>
            </a:p>
            <a:p>
              <a:pPr lvl="0">
                <a:spcBef>
                  <a:spcPts val="0"/>
                </a:spcBef>
                <a:spcAft>
                  <a:spcPts val="525"/>
                </a:spcAft>
              </a:pPr>
              <a:r>
                <a:rPr lang="en-US" sz="1432"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1432"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525"/>
                </a:spcAft>
              </a:pPr>
              <a:r>
                <a:rPr lang="en-US" sz="1432" baseline="0" dirty="0">
                  <a:solidFill>
                    <a:schemeClr val="bg1">
                      <a:lumMod val="50000"/>
                    </a:schemeClr>
                  </a:solidFill>
                  <a:latin typeface="Calibri" pitchFamily="34" charset="0"/>
                  <a:cs typeface="Calibri" panose="020F0502020204030204" pitchFamily="34" charset="0"/>
                </a:rPr>
                <a:t>To change the color theme, select the </a:t>
              </a:r>
              <a:r>
                <a:rPr lang="en-US" sz="1432" b="1" baseline="0" dirty="0">
                  <a:solidFill>
                    <a:schemeClr val="bg1">
                      <a:lumMod val="50000"/>
                    </a:schemeClr>
                  </a:solidFill>
                  <a:latin typeface="Calibri" pitchFamily="34" charset="0"/>
                  <a:cs typeface="Calibri" panose="020F0502020204030204" pitchFamily="34" charset="0"/>
                </a:rPr>
                <a:t>Design</a:t>
              </a:r>
              <a:r>
                <a:rPr lang="en-US" sz="1432" baseline="0" dirty="0">
                  <a:solidFill>
                    <a:schemeClr val="bg1">
                      <a:lumMod val="50000"/>
                    </a:schemeClr>
                  </a:solidFill>
                  <a:latin typeface="Calibri" pitchFamily="34" charset="0"/>
                  <a:cs typeface="Calibri" panose="020F0502020204030204" pitchFamily="34" charset="0"/>
                </a:rPr>
                <a:t> tab, then select the </a:t>
              </a:r>
              <a:r>
                <a:rPr lang="en-US" sz="1432" b="1" baseline="0" dirty="0">
                  <a:solidFill>
                    <a:schemeClr val="bg1">
                      <a:lumMod val="50000"/>
                    </a:schemeClr>
                  </a:solidFill>
                  <a:latin typeface="Calibri" pitchFamily="34" charset="0"/>
                  <a:cs typeface="Calibri" panose="020F0502020204030204" pitchFamily="34" charset="0"/>
                </a:rPr>
                <a:t>Colors</a:t>
              </a:r>
              <a:r>
                <a:rPr lang="en-US" sz="1432"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525"/>
                </a:spcAft>
              </a:pPr>
              <a:endParaRPr lang="en-US" sz="1432" baseline="0" dirty="0">
                <a:solidFill>
                  <a:schemeClr val="bg1">
                    <a:lumMod val="50000"/>
                  </a:schemeClr>
                </a:solidFill>
                <a:latin typeface="Calibri" pitchFamily="34" charset="0"/>
                <a:cs typeface="Calibri" panose="020F0502020204030204" pitchFamily="34" charset="0"/>
              </a:endParaRPr>
            </a:p>
            <a:p>
              <a:pPr lvl="0">
                <a:spcBef>
                  <a:spcPts val="0"/>
                </a:spcBef>
                <a:spcAft>
                  <a:spcPts val="525"/>
                </a:spcAft>
              </a:pPr>
              <a:endParaRPr lang="en-US" sz="1432" baseline="0" dirty="0">
                <a:solidFill>
                  <a:schemeClr val="bg1">
                    <a:lumMod val="50000"/>
                  </a:schemeClr>
                </a:solidFill>
                <a:latin typeface="Calibri" pitchFamily="34" charset="0"/>
                <a:cs typeface="Calibri" panose="020F0502020204030204" pitchFamily="34" charset="0"/>
              </a:endParaRPr>
            </a:p>
            <a:p>
              <a:pPr lvl="0">
                <a:spcBef>
                  <a:spcPts val="0"/>
                </a:spcBef>
                <a:spcAft>
                  <a:spcPts val="525"/>
                </a:spcAft>
              </a:pPr>
              <a:endParaRPr lang="en-US" sz="1432" baseline="0" dirty="0">
                <a:solidFill>
                  <a:schemeClr val="bg1">
                    <a:lumMod val="50000"/>
                  </a:schemeClr>
                </a:solidFill>
                <a:latin typeface="Calibri" pitchFamily="34" charset="0"/>
                <a:cs typeface="Calibri" panose="020F0502020204030204" pitchFamily="34" charset="0"/>
              </a:endParaRPr>
            </a:p>
            <a:p>
              <a:pPr lvl="0">
                <a:spcBef>
                  <a:spcPts val="0"/>
                </a:spcBef>
                <a:spcAft>
                  <a:spcPts val="525"/>
                </a:spcAft>
              </a:pPr>
              <a:endParaRPr lang="en-US" sz="1432" baseline="0" dirty="0">
                <a:solidFill>
                  <a:schemeClr val="bg1">
                    <a:lumMod val="50000"/>
                  </a:schemeClr>
                </a:solidFill>
                <a:latin typeface="Calibri" pitchFamily="34" charset="0"/>
                <a:cs typeface="Calibri" panose="020F0502020204030204" pitchFamily="34" charset="0"/>
              </a:endParaRPr>
            </a:p>
            <a:p>
              <a:pPr lvl="0">
                <a:spcBef>
                  <a:spcPts val="0"/>
                </a:spcBef>
                <a:spcAft>
                  <a:spcPts val="525"/>
                </a:spcAft>
              </a:pPr>
              <a:endParaRPr lang="en-US" sz="1432" baseline="0" dirty="0">
                <a:solidFill>
                  <a:schemeClr val="bg1">
                    <a:lumMod val="50000"/>
                  </a:schemeClr>
                </a:solidFill>
                <a:latin typeface="Calibri" pitchFamily="34" charset="0"/>
                <a:cs typeface="Calibri" panose="020F0502020204030204" pitchFamily="34" charset="0"/>
              </a:endParaRPr>
            </a:p>
            <a:p>
              <a:pPr lvl="0">
                <a:spcBef>
                  <a:spcPts val="0"/>
                </a:spcBef>
                <a:spcAft>
                  <a:spcPts val="525"/>
                </a:spcAft>
              </a:pPr>
              <a:endParaRPr lang="en-US" sz="1432" baseline="0" dirty="0">
                <a:solidFill>
                  <a:schemeClr val="bg1">
                    <a:lumMod val="50000"/>
                  </a:schemeClr>
                </a:solidFill>
                <a:latin typeface="Calibri" pitchFamily="34" charset="0"/>
                <a:cs typeface="Calibri" panose="020F0502020204030204" pitchFamily="34" charset="0"/>
              </a:endParaRPr>
            </a:p>
            <a:p>
              <a:pPr lvl="0">
                <a:spcBef>
                  <a:spcPts val="0"/>
                </a:spcBef>
                <a:spcAft>
                  <a:spcPts val="525"/>
                </a:spcAft>
              </a:pPr>
              <a:endParaRPr lang="en-US" sz="1432" baseline="0" dirty="0">
                <a:solidFill>
                  <a:schemeClr val="bg1">
                    <a:lumMod val="50000"/>
                  </a:schemeClr>
                </a:solidFill>
                <a:latin typeface="Calibri" pitchFamily="34" charset="0"/>
                <a:cs typeface="Calibri" panose="020F0502020204030204" pitchFamily="34" charset="0"/>
              </a:endParaRPr>
            </a:p>
            <a:p>
              <a:pPr lvl="0">
                <a:spcBef>
                  <a:spcPts val="0"/>
                </a:spcBef>
                <a:spcAft>
                  <a:spcPts val="525"/>
                </a:spcAft>
              </a:pPr>
              <a:endParaRPr lang="en-US" sz="1432" baseline="0" dirty="0">
                <a:solidFill>
                  <a:schemeClr val="bg1">
                    <a:lumMod val="50000"/>
                  </a:schemeClr>
                </a:solidFill>
                <a:latin typeface="Calibri" pitchFamily="34" charset="0"/>
                <a:cs typeface="Calibri" panose="020F0502020204030204" pitchFamily="34" charset="0"/>
              </a:endParaRPr>
            </a:p>
            <a:p>
              <a:pPr lvl="0">
                <a:spcBef>
                  <a:spcPts val="0"/>
                </a:spcBef>
                <a:spcAft>
                  <a:spcPts val="525"/>
                </a:spcAft>
              </a:pPr>
              <a:endParaRPr lang="en-US" sz="1432" baseline="0" dirty="0">
                <a:solidFill>
                  <a:schemeClr val="bg1">
                    <a:lumMod val="50000"/>
                  </a:schemeClr>
                </a:solidFill>
                <a:latin typeface="Calibri" pitchFamily="34" charset="0"/>
                <a:cs typeface="Calibri" panose="020F0502020204030204" pitchFamily="34" charset="0"/>
              </a:endParaRPr>
            </a:p>
            <a:p>
              <a:pPr lvl="0">
                <a:spcBef>
                  <a:spcPts val="0"/>
                </a:spcBef>
                <a:spcAft>
                  <a:spcPts val="525"/>
                </a:spcAft>
              </a:pPr>
              <a:r>
                <a:rPr lang="en-US" sz="1432"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525"/>
                </a:spcAft>
              </a:pPr>
              <a:r>
                <a:rPr lang="en-US" sz="21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525"/>
                </a:spcAft>
              </a:pPr>
              <a:r>
                <a:rPr lang="en-US" sz="1432" dirty="0">
                  <a:solidFill>
                    <a:schemeClr val="bg1">
                      <a:lumMod val="50000"/>
                    </a:schemeClr>
                  </a:solidFill>
                  <a:latin typeface="Calibri" pitchFamily="34" charset="0"/>
                  <a:cs typeface="Calibri" panose="020F0502020204030204" pitchFamily="34" charset="0"/>
                </a:rPr>
                <a:t>Once your poster file is ready, visit</a:t>
              </a:r>
              <a:r>
                <a:rPr lang="en-US" sz="1432" baseline="0" dirty="0">
                  <a:solidFill>
                    <a:schemeClr val="bg1">
                      <a:lumMod val="50000"/>
                    </a:schemeClr>
                  </a:solidFill>
                  <a:latin typeface="Calibri" pitchFamily="34" charset="0"/>
                  <a:cs typeface="Calibri" panose="020F0502020204030204" pitchFamily="34" charset="0"/>
                </a:rPr>
                <a:t> </a:t>
              </a:r>
              <a:r>
                <a:rPr lang="en-US" sz="1432" b="1" baseline="0" dirty="0">
                  <a:solidFill>
                    <a:schemeClr val="bg1">
                      <a:lumMod val="50000"/>
                    </a:schemeClr>
                  </a:solidFill>
                  <a:latin typeface="Calibri" pitchFamily="34" charset="0"/>
                  <a:cs typeface="Calibri" panose="020F0502020204030204" pitchFamily="34" charset="0"/>
                </a:rPr>
                <a:t>www.genigraphics.com</a:t>
              </a:r>
              <a:r>
                <a:rPr lang="en-US" sz="1432"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525"/>
                </a:spcAft>
              </a:pPr>
              <a:r>
                <a:rPr lang="en-US" sz="1432"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1432"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1432" baseline="0" dirty="0">
                  <a:solidFill>
                    <a:schemeClr val="bg1">
                      <a:lumMod val="50000"/>
                    </a:schemeClr>
                  </a:solidFill>
                  <a:latin typeface="Calibri" pitchFamily="34" charset="0"/>
                  <a:cs typeface="Calibri" panose="020F0502020204030204" pitchFamily="34" charset="0"/>
                </a:rPr>
                <a:t>US and Canada:  1-800-790-4001</a:t>
              </a:r>
              <a:br>
                <a:rPr lang="en-US" sz="1432" baseline="0" dirty="0">
                  <a:solidFill>
                    <a:schemeClr val="bg1">
                      <a:lumMod val="50000"/>
                    </a:schemeClr>
                  </a:solidFill>
                  <a:latin typeface="Calibri" pitchFamily="34" charset="0"/>
                  <a:cs typeface="Calibri" panose="020F0502020204030204" pitchFamily="34" charset="0"/>
                </a:rPr>
              </a:br>
              <a:r>
                <a:rPr lang="en-US" sz="1432"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1050" dirty="0">
                  <a:solidFill>
                    <a:schemeClr val="bg1">
                      <a:lumMod val="50000"/>
                    </a:schemeClr>
                  </a:solidFill>
                  <a:latin typeface="Calibri" pitchFamily="34" charset="0"/>
                  <a:cs typeface="Calibri" panose="020F0502020204030204" pitchFamily="34" charset="0"/>
                </a:rPr>
              </a:br>
              <a:r>
                <a:rPr lang="en-US" sz="1050" dirty="0">
                  <a:solidFill>
                    <a:schemeClr val="bg1">
                      <a:lumMod val="50000"/>
                    </a:schemeClr>
                  </a:solidFill>
                  <a:latin typeface="Calibri" pitchFamily="34" charset="0"/>
                  <a:cs typeface="Calibri" panose="020F0502020204030204" pitchFamily="34" charset="0"/>
                </a:rPr>
                <a:t>[This sidebar area does not print.]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3706837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2531226" y="232757"/>
            <a:ext cx="6895407" cy="123360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
          </a:p>
        </p:txBody>
      </p:sp>
      <p:sp>
        <p:nvSpPr>
          <p:cNvPr id="9" name="Rectangle 8"/>
          <p:cNvSpPr/>
          <p:nvPr userDrawn="1"/>
        </p:nvSpPr>
        <p:spPr>
          <a:xfrm>
            <a:off x="174567" y="232757"/>
            <a:ext cx="2182091" cy="1233608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64657" y="12680373"/>
            <a:ext cx="1264161" cy="59159"/>
          </a:xfrm>
          <a:prstGeom prst="rect">
            <a:avLst/>
          </a:prstGeom>
        </p:spPr>
      </p:pic>
    </p:spTree>
    <p:extLst>
      <p:ext uri="{BB962C8B-B14F-4D97-AF65-F5344CB8AC3E}">
        <p14:creationId xmlns:p14="http://schemas.microsoft.com/office/powerpoint/2010/main" val="305198022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097097" rtl="0" eaLnBrk="1" latinLnBrk="0" hangingPunct="1">
        <a:spcBef>
          <a:spcPct val="0"/>
        </a:spcBef>
        <a:buNone/>
        <a:defRPr sz="5273" kern="1200">
          <a:solidFill>
            <a:schemeClr val="tx1"/>
          </a:solidFill>
          <a:latin typeface="+mj-lt"/>
          <a:ea typeface="+mj-ea"/>
          <a:cs typeface="+mj-cs"/>
        </a:defRPr>
      </a:lvl1pPr>
    </p:titleStyle>
    <p:bodyStyle>
      <a:lvl1pPr marL="411412" indent="-411412" algn="l" defTabSz="1097097" rtl="0" eaLnBrk="1" latinLnBrk="0" hangingPunct="1">
        <a:spcBef>
          <a:spcPct val="20000"/>
        </a:spcBef>
        <a:buFont typeface="Arial" panose="020B0604020202020204" pitchFamily="34" charset="0"/>
        <a:buChar char="•"/>
        <a:defRPr sz="3841" kern="1200">
          <a:solidFill>
            <a:schemeClr val="tx1"/>
          </a:solidFill>
          <a:latin typeface="+mn-lt"/>
          <a:ea typeface="+mn-ea"/>
          <a:cs typeface="+mn-cs"/>
        </a:defRPr>
      </a:lvl1pPr>
      <a:lvl2pPr marL="891391" indent="-342843" algn="l" defTabSz="1097097" rtl="0" eaLnBrk="1" latinLnBrk="0" hangingPunct="1">
        <a:spcBef>
          <a:spcPct val="20000"/>
        </a:spcBef>
        <a:buFont typeface="Arial" panose="020B0604020202020204" pitchFamily="34" charset="0"/>
        <a:buChar char="–"/>
        <a:defRPr sz="3364" kern="1200">
          <a:solidFill>
            <a:schemeClr val="tx1"/>
          </a:solidFill>
          <a:latin typeface="+mn-lt"/>
          <a:ea typeface="+mn-ea"/>
          <a:cs typeface="+mn-cs"/>
        </a:defRPr>
      </a:lvl2pPr>
      <a:lvl3pPr marL="1371372" indent="-274274" algn="l" defTabSz="1097097" rtl="0" eaLnBrk="1" latinLnBrk="0" hangingPunct="1">
        <a:spcBef>
          <a:spcPct val="20000"/>
        </a:spcBef>
        <a:buFont typeface="Arial" panose="020B0604020202020204" pitchFamily="34" charset="0"/>
        <a:buChar char="•"/>
        <a:defRPr sz="2887" kern="1200">
          <a:solidFill>
            <a:schemeClr val="tx1"/>
          </a:solidFill>
          <a:latin typeface="+mn-lt"/>
          <a:ea typeface="+mn-ea"/>
          <a:cs typeface="+mn-cs"/>
        </a:defRPr>
      </a:lvl3pPr>
      <a:lvl4pPr marL="1919920" indent="-274274" algn="l" defTabSz="1097097" rtl="0" eaLnBrk="1" latinLnBrk="0" hangingPunct="1">
        <a:spcBef>
          <a:spcPct val="20000"/>
        </a:spcBef>
        <a:buFont typeface="Arial" panose="020B0604020202020204" pitchFamily="34" charset="0"/>
        <a:buChar char="–"/>
        <a:defRPr sz="2410" kern="1200">
          <a:solidFill>
            <a:schemeClr val="tx1"/>
          </a:solidFill>
          <a:latin typeface="+mn-lt"/>
          <a:ea typeface="+mn-ea"/>
          <a:cs typeface="+mn-cs"/>
        </a:defRPr>
      </a:lvl4pPr>
      <a:lvl5pPr marL="2468469" indent="-274274" algn="l" defTabSz="1097097" rtl="0" eaLnBrk="1" latinLnBrk="0" hangingPunct="1">
        <a:spcBef>
          <a:spcPct val="20000"/>
        </a:spcBef>
        <a:buFont typeface="Arial" panose="020B0604020202020204" pitchFamily="34" charset="0"/>
        <a:buChar char="»"/>
        <a:defRPr sz="2410" kern="1200">
          <a:solidFill>
            <a:schemeClr val="tx1"/>
          </a:solidFill>
          <a:latin typeface="+mn-lt"/>
          <a:ea typeface="+mn-ea"/>
          <a:cs typeface="+mn-cs"/>
        </a:defRPr>
      </a:lvl5pPr>
      <a:lvl6pPr marL="3017017" indent="-274274" algn="l" defTabSz="1097097" rtl="0" eaLnBrk="1" latinLnBrk="0" hangingPunct="1">
        <a:spcBef>
          <a:spcPct val="20000"/>
        </a:spcBef>
        <a:buFont typeface="Arial" panose="020B0604020202020204" pitchFamily="34" charset="0"/>
        <a:buChar char="•"/>
        <a:defRPr sz="2410" kern="1200">
          <a:solidFill>
            <a:schemeClr val="tx1"/>
          </a:solidFill>
          <a:latin typeface="+mn-lt"/>
          <a:ea typeface="+mn-ea"/>
          <a:cs typeface="+mn-cs"/>
        </a:defRPr>
      </a:lvl6pPr>
      <a:lvl7pPr marL="3565566" indent="-274274" algn="l" defTabSz="1097097" rtl="0" eaLnBrk="1" latinLnBrk="0" hangingPunct="1">
        <a:spcBef>
          <a:spcPct val="20000"/>
        </a:spcBef>
        <a:buFont typeface="Arial" panose="020B0604020202020204" pitchFamily="34" charset="0"/>
        <a:buChar char="•"/>
        <a:defRPr sz="2410" kern="1200">
          <a:solidFill>
            <a:schemeClr val="tx1"/>
          </a:solidFill>
          <a:latin typeface="+mn-lt"/>
          <a:ea typeface="+mn-ea"/>
          <a:cs typeface="+mn-cs"/>
        </a:defRPr>
      </a:lvl7pPr>
      <a:lvl8pPr marL="4114115" indent="-274274" algn="l" defTabSz="1097097" rtl="0" eaLnBrk="1" latinLnBrk="0" hangingPunct="1">
        <a:spcBef>
          <a:spcPct val="20000"/>
        </a:spcBef>
        <a:buFont typeface="Arial" panose="020B0604020202020204" pitchFamily="34" charset="0"/>
        <a:buChar char="•"/>
        <a:defRPr sz="2410" kern="1200">
          <a:solidFill>
            <a:schemeClr val="tx1"/>
          </a:solidFill>
          <a:latin typeface="+mn-lt"/>
          <a:ea typeface="+mn-ea"/>
          <a:cs typeface="+mn-cs"/>
        </a:defRPr>
      </a:lvl8pPr>
      <a:lvl9pPr marL="4662663" indent="-274274" algn="l" defTabSz="1097097" rtl="0" eaLnBrk="1" latinLnBrk="0" hangingPunct="1">
        <a:spcBef>
          <a:spcPct val="20000"/>
        </a:spcBef>
        <a:buFont typeface="Arial" panose="020B0604020202020204" pitchFamily="34" charset="0"/>
        <a:buChar char="•"/>
        <a:defRPr sz="2410" kern="1200">
          <a:solidFill>
            <a:schemeClr val="tx1"/>
          </a:solidFill>
          <a:latin typeface="+mn-lt"/>
          <a:ea typeface="+mn-ea"/>
          <a:cs typeface="+mn-cs"/>
        </a:defRPr>
      </a:lvl9pPr>
    </p:bodyStyle>
    <p:otherStyle>
      <a:defPPr>
        <a:defRPr lang="en-US"/>
      </a:defPPr>
      <a:lvl1pPr marL="0" algn="l" defTabSz="1097097" rtl="0" eaLnBrk="1" latinLnBrk="0" hangingPunct="1">
        <a:defRPr sz="2171" kern="1200">
          <a:solidFill>
            <a:schemeClr val="tx1"/>
          </a:solidFill>
          <a:latin typeface="+mn-lt"/>
          <a:ea typeface="+mn-ea"/>
          <a:cs typeface="+mn-cs"/>
        </a:defRPr>
      </a:lvl1pPr>
      <a:lvl2pPr marL="548549" algn="l" defTabSz="1097097" rtl="0" eaLnBrk="1" latinLnBrk="0" hangingPunct="1">
        <a:defRPr sz="2171" kern="1200">
          <a:solidFill>
            <a:schemeClr val="tx1"/>
          </a:solidFill>
          <a:latin typeface="+mn-lt"/>
          <a:ea typeface="+mn-ea"/>
          <a:cs typeface="+mn-cs"/>
        </a:defRPr>
      </a:lvl2pPr>
      <a:lvl3pPr marL="1097097" algn="l" defTabSz="1097097" rtl="0" eaLnBrk="1" latinLnBrk="0" hangingPunct="1">
        <a:defRPr sz="2171" kern="1200">
          <a:solidFill>
            <a:schemeClr val="tx1"/>
          </a:solidFill>
          <a:latin typeface="+mn-lt"/>
          <a:ea typeface="+mn-ea"/>
          <a:cs typeface="+mn-cs"/>
        </a:defRPr>
      </a:lvl3pPr>
      <a:lvl4pPr marL="1645646" algn="l" defTabSz="1097097" rtl="0" eaLnBrk="1" latinLnBrk="0" hangingPunct="1">
        <a:defRPr sz="2171" kern="1200">
          <a:solidFill>
            <a:schemeClr val="tx1"/>
          </a:solidFill>
          <a:latin typeface="+mn-lt"/>
          <a:ea typeface="+mn-ea"/>
          <a:cs typeface="+mn-cs"/>
        </a:defRPr>
      </a:lvl4pPr>
      <a:lvl5pPr marL="2194194" algn="l" defTabSz="1097097" rtl="0" eaLnBrk="1" latinLnBrk="0" hangingPunct="1">
        <a:defRPr sz="2171" kern="1200">
          <a:solidFill>
            <a:schemeClr val="tx1"/>
          </a:solidFill>
          <a:latin typeface="+mn-lt"/>
          <a:ea typeface="+mn-ea"/>
          <a:cs typeface="+mn-cs"/>
        </a:defRPr>
      </a:lvl5pPr>
      <a:lvl6pPr marL="2742743" algn="l" defTabSz="1097097" rtl="0" eaLnBrk="1" latinLnBrk="0" hangingPunct="1">
        <a:defRPr sz="2171" kern="1200">
          <a:solidFill>
            <a:schemeClr val="tx1"/>
          </a:solidFill>
          <a:latin typeface="+mn-lt"/>
          <a:ea typeface="+mn-ea"/>
          <a:cs typeface="+mn-cs"/>
        </a:defRPr>
      </a:lvl6pPr>
      <a:lvl7pPr marL="3291292" algn="l" defTabSz="1097097" rtl="0" eaLnBrk="1" latinLnBrk="0" hangingPunct="1">
        <a:defRPr sz="2171" kern="1200">
          <a:solidFill>
            <a:schemeClr val="tx1"/>
          </a:solidFill>
          <a:latin typeface="+mn-lt"/>
          <a:ea typeface="+mn-ea"/>
          <a:cs typeface="+mn-cs"/>
        </a:defRPr>
      </a:lvl7pPr>
      <a:lvl8pPr marL="3839840" algn="l" defTabSz="1097097" rtl="0" eaLnBrk="1" latinLnBrk="0" hangingPunct="1">
        <a:defRPr sz="2171" kern="1200">
          <a:solidFill>
            <a:schemeClr val="tx1"/>
          </a:solidFill>
          <a:latin typeface="+mn-lt"/>
          <a:ea typeface="+mn-ea"/>
          <a:cs typeface="+mn-cs"/>
        </a:defRPr>
      </a:lvl8pPr>
      <a:lvl9pPr marL="4388389" algn="l" defTabSz="1097097" rtl="0" eaLnBrk="1" latinLnBrk="0" hangingPunct="1">
        <a:defRPr sz="21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hyperlink" Target="http://www.robots.ox.ac.uk/~vgg/data/lip_reading/lrs2.html#%3A~%3Atext%3DOverview%2Cdivided%20according%20to%20broadcast%20date"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3972" y="1765225"/>
            <a:ext cx="2356658" cy="1451884"/>
          </a:xfrm>
          <a:prstGeom prst="rect">
            <a:avLst/>
          </a:prstGeom>
          <a:noFill/>
        </p:spPr>
        <p:txBody>
          <a:bodyPr lIns="109105" rIns="109105" anchor="ctr" anchorCtr="0">
            <a:normAutofit fontScale="90000"/>
          </a:bodyPr>
          <a:lstStyle/>
          <a:p>
            <a:br>
              <a:rPr lang="en-US" sz="1909" b="1" dirty="0">
                <a:solidFill>
                  <a:schemeClr val="bg1"/>
                </a:solidFill>
                <a:latin typeface="Calibri" pitchFamily="34" charset="0"/>
              </a:rPr>
            </a:br>
            <a:r>
              <a:rPr lang="en-US" sz="1909" b="1" dirty="0">
                <a:solidFill>
                  <a:schemeClr val="bg1"/>
                </a:solidFill>
                <a:latin typeface="Calibri" pitchFamily="34" charset="0"/>
              </a:rPr>
              <a:t> I Can Hear You</a:t>
            </a:r>
            <a:br>
              <a:rPr lang="en-US" sz="1909" b="1" dirty="0">
                <a:solidFill>
                  <a:schemeClr val="bg1"/>
                </a:solidFill>
                <a:latin typeface="Calibri" pitchFamily="34" charset="0"/>
              </a:rPr>
            </a:br>
            <a:r>
              <a:rPr lang="en-US" sz="1800" dirty="0">
                <a:solidFill>
                  <a:schemeClr val="bg1"/>
                </a:solidFill>
                <a:latin typeface="Calibri" pitchFamily="34" charset="0"/>
              </a:rPr>
              <a:t>Arabic and </a:t>
            </a:r>
            <a:r>
              <a:rPr lang="en-US" sz="1800">
                <a:solidFill>
                  <a:schemeClr val="bg1"/>
                </a:solidFill>
                <a:latin typeface="Calibri" pitchFamily="34" charset="0"/>
              </a:rPr>
              <a:t>English </a:t>
            </a:r>
            <a:br>
              <a:rPr lang="en-US" sz="1800">
                <a:solidFill>
                  <a:schemeClr val="bg1"/>
                </a:solidFill>
                <a:latin typeface="Calibri" pitchFamily="34" charset="0"/>
              </a:rPr>
            </a:br>
            <a:r>
              <a:rPr lang="en-US" sz="1800">
                <a:solidFill>
                  <a:schemeClr val="bg1"/>
                </a:solidFill>
                <a:latin typeface="Calibri" pitchFamily="34" charset="0"/>
              </a:rPr>
              <a:t>Lip-reading</a:t>
            </a:r>
            <a:br>
              <a:rPr lang="en-US" sz="1909" b="1" dirty="0">
                <a:solidFill>
                  <a:schemeClr val="bg1"/>
                </a:solidFill>
                <a:latin typeface="Calibri" pitchFamily="34" charset="0"/>
              </a:rPr>
            </a:br>
            <a:endParaRPr lang="en-US" sz="2291" dirty="0">
              <a:solidFill>
                <a:schemeClr val="bg1"/>
              </a:solidFill>
            </a:endParaRPr>
          </a:p>
        </p:txBody>
      </p:sp>
      <p:sp>
        <p:nvSpPr>
          <p:cNvPr id="3" name="Subtitle 2"/>
          <p:cNvSpPr>
            <a:spLocks noGrp="1"/>
          </p:cNvSpPr>
          <p:nvPr>
            <p:ph type="subTitle" idx="4294967295"/>
          </p:nvPr>
        </p:nvSpPr>
        <p:spPr>
          <a:xfrm>
            <a:off x="174567" y="3792527"/>
            <a:ext cx="2182091" cy="1329346"/>
          </a:xfrm>
          <a:prstGeom prst="rect">
            <a:avLst/>
          </a:prstGeom>
          <a:noFill/>
        </p:spPr>
        <p:txBody>
          <a:bodyPr lIns="109105" rIns="109105" anchor="t" anchorCtr="0">
            <a:normAutofit fontScale="85000" lnSpcReduction="20000"/>
          </a:bodyPr>
          <a:lstStyle/>
          <a:p>
            <a:pPr marL="0" indent="0" algn="just">
              <a:buNone/>
            </a:pPr>
            <a:r>
              <a:rPr lang="en-US" sz="859" b="1" dirty="0" err="1">
                <a:solidFill>
                  <a:schemeClr val="bg1"/>
                </a:solidFill>
                <a:latin typeface="Calibri" pitchFamily="34" charset="0"/>
              </a:rPr>
              <a:t>Mamoud.S</a:t>
            </a:r>
            <a:r>
              <a:rPr lang="en-US" sz="859" b="1" dirty="0">
                <a:solidFill>
                  <a:schemeClr val="bg1"/>
                </a:solidFill>
                <a:latin typeface="Calibri" pitchFamily="34" charset="0"/>
              </a:rPr>
              <a:t> </a:t>
            </a:r>
            <a:r>
              <a:rPr lang="en-US" sz="859" b="1" dirty="0" err="1">
                <a:solidFill>
                  <a:schemeClr val="bg1"/>
                </a:solidFill>
                <a:latin typeface="Calibri" pitchFamily="34" charset="0"/>
              </a:rPr>
              <a:t>AbldeRahman</a:t>
            </a:r>
            <a:endParaRPr lang="en-US" sz="859" b="1" dirty="0">
              <a:solidFill>
                <a:schemeClr val="bg1"/>
              </a:solidFill>
              <a:latin typeface="Calibri" pitchFamily="34" charset="0"/>
            </a:endParaRPr>
          </a:p>
          <a:p>
            <a:pPr marL="0" indent="0" algn="just">
              <a:buNone/>
            </a:pPr>
            <a:r>
              <a:rPr lang="en-US" sz="859" b="1" dirty="0" err="1">
                <a:solidFill>
                  <a:schemeClr val="bg1"/>
                </a:solidFill>
                <a:latin typeface="Calibri" pitchFamily="34" charset="0"/>
              </a:rPr>
              <a:t>Mahmoud.S</a:t>
            </a:r>
            <a:r>
              <a:rPr lang="en-US" sz="859" b="1" dirty="0">
                <a:solidFill>
                  <a:schemeClr val="bg1"/>
                </a:solidFill>
                <a:latin typeface="Calibri" pitchFamily="34" charset="0"/>
              </a:rPr>
              <a:t> Sayed</a:t>
            </a:r>
          </a:p>
          <a:p>
            <a:pPr marL="0" indent="0" algn="just">
              <a:buNone/>
            </a:pPr>
            <a:r>
              <a:rPr lang="en-US" sz="859" b="1" dirty="0" err="1">
                <a:solidFill>
                  <a:schemeClr val="bg1"/>
                </a:solidFill>
                <a:latin typeface="Calibri" pitchFamily="34" charset="0"/>
              </a:rPr>
              <a:t>Eman.I</a:t>
            </a:r>
            <a:r>
              <a:rPr lang="en-US" sz="859" b="1" dirty="0">
                <a:solidFill>
                  <a:schemeClr val="bg1"/>
                </a:solidFill>
                <a:latin typeface="Calibri" pitchFamily="34" charset="0"/>
              </a:rPr>
              <a:t> </a:t>
            </a:r>
            <a:r>
              <a:rPr lang="en-US" sz="859" b="1" dirty="0" err="1">
                <a:solidFill>
                  <a:schemeClr val="bg1"/>
                </a:solidFill>
                <a:latin typeface="Calibri" pitchFamily="34" charset="0"/>
              </a:rPr>
              <a:t>yusuf</a:t>
            </a:r>
            <a:endParaRPr lang="en-US" sz="859" b="1" dirty="0">
              <a:solidFill>
                <a:schemeClr val="bg1"/>
              </a:solidFill>
              <a:latin typeface="Calibri" pitchFamily="34" charset="0"/>
            </a:endParaRPr>
          </a:p>
          <a:p>
            <a:pPr marL="0" indent="0" algn="just">
              <a:buNone/>
            </a:pPr>
            <a:r>
              <a:rPr lang="en-US" sz="859" b="1" dirty="0" err="1">
                <a:solidFill>
                  <a:schemeClr val="bg1"/>
                </a:solidFill>
                <a:latin typeface="Calibri" pitchFamily="34" charset="0"/>
              </a:rPr>
              <a:t>Nourra.A</a:t>
            </a:r>
            <a:r>
              <a:rPr lang="en-US" sz="859" b="1" dirty="0">
                <a:solidFill>
                  <a:schemeClr val="bg1"/>
                </a:solidFill>
                <a:latin typeface="Calibri" pitchFamily="34" charset="0"/>
              </a:rPr>
              <a:t> Hafez</a:t>
            </a:r>
          </a:p>
          <a:p>
            <a:pPr marL="0" indent="0" algn="just">
              <a:buNone/>
            </a:pPr>
            <a:r>
              <a:rPr lang="en-US" sz="859" b="1" dirty="0" err="1">
                <a:solidFill>
                  <a:schemeClr val="bg1"/>
                </a:solidFill>
                <a:latin typeface="Calibri" pitchFamily="34" charset="0"/>
              </a:rPr>
              <a:t>Aalaa.A</a:t>
            </a:r>
            <a:r>
              <a:rPr lang="en-US" sz="859" b="1" dirty="0">
                <a:solidFill>
                  <a:schemeClr val="bg1"/>
                </a:solidFill>
                <a:latin typeface="Calibri" pitchFamily="34" charset="0"/>
              </a:rPr>
              <a:t> Mohamed</a:t>
            </a:r>
          </a:p>
          <a:p>
            <a:pPr marL="0" indent="0" algn="just">
              <a:buNone/>
            </a:pPr>
            <a:endParaRPr lang="en-US" sz="859" b="1" dirty="0">
              <a:solidFill>
                <a:schemeClr val="bg1"/>
              </a:solidFill>
              <a:latin typeface="Calibri" pitchFamily="34" charset="0"/>
            </a:endParaRPr>
          </a:p>
          <a:p>
            <a:pPr marL="0" indent="0" algn="just">
              <a:buNone/>
            </a:pPr>
            <a:r>
              <a:rPr lang="en-US" sz="859" b="1" dirty="0">
                <a:solidFill>
                  <a:schemeClr val="bg1"/>
                </a:solidFill>
                <a:latin typeface="Calibri" pitchFamily="34" charset="0"/>
              </a:rPr>
              <a:t>Dr. Mohamed Mabrouk</a:t>
            </a:r>
          </a:p>
          <a:p>
            <a:pPr marL="0" indent="0" algn="just">
              <a:buNone/>
            </a:pPr>
            <a:r>
              <a:rPr lang="en-US" sz="859" b="1" dirty="0">
                <a:solidFill>
                  <a:schemeClr val="bg1"/>
                </a:solidFill>
                <a:latin typeface="Calibri" pitchFamily="34" charset="0"/>
              </a:rPr>
              <a:t>TA. Hazem Yousef</a:t>
            </a:r>
          </a:p>
          <a:p>
            <a:pPr marL="0" indent="0" algn="just">
              <a:buNone/>
            </a:pPr>
            <a:r>
              <a:rPr lang="en-US" sz="859" dirty="0">
                <a:solidFill>
                  <a:schemeClr val="bg1"/>
                </a:solidFill>
                <a:latin typeface="Calibri" pitchFamily="34" charset="0"/>
              </a:rPr>
              <a:t>Computer Science Department</a:t>
            </a:r>
          </a:p>
          <a:p>
            <a:pPr marL="0" indent="0" algn="just">
              <a:buNone/>
            </a:pPr>
            <a:r>
              <a:rPr lang="en-US" sz="859" dirty="0">
                <a:solidFill>
                  <a:schemeClr val="bg1"/>
                </a:solidFill>
                <a:latin typeface="Calibri" pitchFamily="34" charset="0"/>
              </a:rPr>
              <a:t>Faculty Of Computers And Information Sciences</a:t>
            </a:r>
          </a:p>
          <a:p>
            <a:pPr marL="0" indent="0" algn="just">
              <a:buNone/>
            </a:pPr>
            <a:r>
              <a:rPr lang="en-US" sz="859" dirty="0">
                <a:solidFill>
                  <a:schemeClr val="bg1"/>
                </a:solidFill>
                <a:latin typeface="Calibri" pitchFamily="34" charset="0"/>
              </a:rPr>
              <a:t>Ain Shams University</a:t>
            </a:r>
          </a:p>
        </p:txBody>
      </p:sp>
      <p:sp>
        <p:nvSpPr>
          <p:cNvPr id="7" name="Text Box 264"/>
          <p:cNvSpPr txBox="1">
            <a:spLocks noChangeArrowheads="1"/>
          </p:cNvSpPr>
          <p:nvPr/>
        </p:nvSpPr>
        <p:spPr bwMode="auto">
          <a:xfrm>
            <a:off x="174567" y="10824633"/>
            <a:ext cx="2182091" cy="26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9105" tIns="50003" rIns="109105" bIns="50003"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288" dirty="0">
                <a:solidFill>
                  <a:schemeClr val="bg1"/>
                </a:solidFill>
                <a:latin typeface="Calibri" pitchFamily="34" charset="0"/>
              </a:rPr>
              <a:t>CONTACT</a:t>
            </a:r>
          </a:p>
        </p:txBody>
      </p:sp>
      <p:sp>
        <p:nvSpPr>
          <p:cNvPr id="8" name="Text Box 274"/>
          <p:cNvSpPr txBox="1">
            <a:spLocks noChangeArrowheads="1"/>
          </p:cNvSpPr>
          <p:nvPr/>
        </p:nvSpPr>
        <p:spPr bwMode="auto">
          <a:xfrm>
            <a:off x="164263" y="11191253"/>
            <a:ext cx="2182091" cy="772148"/>
          </a:xfrm>
          <a:prstGeom prst="rect">
            <a:avLst/>
          </a:prstGeom>
          <a:noFill/>
          <a:ln>
            <a:noFill/>
          </a:ln>
          <a:effectLst/>
        </p:spPr>
        <p:txBody>
          <a:bodyPr lIns="109105" tIns="43642" rIns="109105" bIns="43642" anchor="ctr" anchorCtr="0">
            <a:norm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r>
              <a:rPr lang="en-US" sz="800" dirty="0" err="1">
                <a:solidFill>
                  <a:schemeClr val="bg1"/>
                </a:solidFill>
                <a:latin typeface="Calibri" pitchFamily="34" charset="0"/>
              </a:rPr>
              <a:t>Mahmoud.S</a:t>
            </a:r>
            <a:r>
              <a:rPr lang="en-US" sz="800" dirty="0">
                <a:solidFill>
                  <a:schemeClr val="bg1"/>
                </a:solidFill>
                <a:latin typeface="Calibri" pitchFamily="34" charset="0"/>
              </a:rPr>
              <a:t> </a:t>
            </a:r>
            <a:r>
              <a:rPr lang="en-US" sz="800" dirty="0" err="1">
                <a:solidFill>
                  <a:schemeClr val="bg1"/>
                </a:solidFill>
                <a:latin typeface="Calibri" pitchFamily="34" charset="0"/>
              </a:rPr>
              <a:t>AbdelRahaman</a:t>
            </a:r>
            <a:endParaRPr lang="en-US" sz="800" dirty="0">
              <a:solidFill>
                <a:schemeClr val="bg1"/>
              </a:solidFill>
              <a:latin typeface="Calibri" pitchFamily="34" charset="0"/>
            </a:endParaRPr>
          </a:p>
          <a:p>
            <a:r>
              <a:rPr lang="en-US" sz="800" dirty="0">
                <a:solidFill>
                  <a:schemeClr val="bg1"/>
                </a:solidFill>
                <a:latin typeface="Calibri" pitchFamily="34" charset="0"/>
              </a:rPr>
              <a:t>FCIS Ain Shams University</a:t>
            </a:r>
          </a:p>
          <a:p>
            <a:r>
              <a:rPr lang="en-US" sz="800" dirty="0" err="1">
                <a:solidFill>
                  <a:schemeClr val="bg1"/>
                </a:solidFill>
                <a:latin typeface="Calibri" pitchFamily="34" charset="0"/>
              </a:rPr>
              <a:t>Qalupia</a:t>
            </a:r>
            <a:r>
              <a:rPr lang="en-US" sz="800" dirty="0">
                <a:solidFill>
                  <a:schemeClr val="bg1"/>
                </a:solidFill>
                <a:latin typeface="Calibri" pitchFamily="34" charset="0"/>
              </a:rPr>
              <a:t> , Egypt</a:t>
            </a:r>
          </a:p>
          <a:p>
            <a:r>
              <a:rPr lang="en-US" sz="800" dirty="0">
                <a:solidFill>
                  <a:schemeClr val="bg1"/>
                </a:solidFill>
                <a:latin typeface="Calibri" pitchFamily="34" charset="0"/>
              </a:rPr>
              <a:t>Email: mahmoud.salama.gado@gmail.com</a:t>
            </a:r>
          </a:p>
          <a:p>
            <a:r>
              <a:rPr lang="en-US" sz="800" dirty="0">
                <a:solidFill>
                  <a:schemeClr val="bg1"/>
                </a:solidFill>
                <a:latin typeface="Calibri" pitchFamily="34" charset="0"/>
              </a:rPr>
              <a:t>Phone:  +2 01061835782</a:t>
            </a:r>
          </a:p>
        </p:txBody>
      </p:sp>
      <p:sp>
        <p:nvSpPr>
          <p:cNvPr id="12" name="Text Box 246"/>
          <p:cNvSpPr txBox="1">
            <a:spLocks noChangeArrowheads="1"/>
          </p:cNvSpPr>
          <p:nvPr/>
        </p:nvSpPr>
        <p:spPr bwMode="auto">
          <a:xfrm>
            <a:off x="174566" y="5376204"/>
            <a:ext cx="2182091" cy="261851"/>
          </a:xfrm>
          <a:prstGeom prst="rect">
            <a:avLst/>
          </a:prstGeom>
          <a:noFill/>
          <a:ln>
            <a:noFill/>
          </a:ln>
          <a:effectLst/>
        </p:spPr>
        <p:txBody>
          <a:bodyPr wrap="none" lIns="109105" tIns="50003" rIns="109105" bIns="50003"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288" dirty="0">
                <a:solidFill>
                  <a:schemeClr val="bg1"/>
                </a:solidFill>
                <a:latin typeface="Calibri" pitchFamily="34" charset="0"/>
              </a:rPr>
              <a:t>ABSTRACT</a:t>
            </a:r>
          </a:p>
        </p:txBody>
      </p:sp>
      <p:sp>
        <p:nvSpPr>
          <p:cNvPr id="13" name="Text Box 267"/>
          <p:cNvSpPr txBox="1">
            <a:spLocks noChangeArrowheads="1"/>
          </p:cNvSpPr>
          <p:nvPr/>
        </p:nvSpPr>
        <p:spPr bwMode="auto">
          <a:xfrm>
            <a:off x="173561" y="5675635"/>
            <a:ext cx="2182091" cy="3847638"/>
          </a:xfrm>
          <a:prstGeom prst="rect">
            <a:avLst/>
          </a:prstGeom>
          <a:noFill/>
          <a:ln>
            <a:noFill/>
          </a:ln>
          <a:effectLst/>
        </p:spPr>
        <p:txBody>
          <a:bodyPr lIns="109105" tIns="43642" rIns="109105" bIns="43642">
            <a:normAutofit fontScale="92500"/>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defTabSz="959904"/>
            <a:r>
              <a:rPr lang="en-US" sz="800" dirty="0">
                <a:solidFill>
                  <a:schemeClr val="bg1"/>
                </a:solidFill>
              </a:rPr>
              <a:t>As not many people know sign language or can interpret lip movements, deaf people suffer while trying to communicate with other people. This project contributes to ease the communication between them by developing an application that tracks the lip movements of the talking person in a video trying to predict what is being said and display it as text.</a:t>
            </a:r>
            <a:endParaRPr lang="ar-EG" sz="800" dirty="0">
              <a:solidFill>
                <a:schemeClr val="bg1"/>
              </a:solidFill>
            </a:endParaRPr>
          </a:p>
          <a:p>
            <a:pPr defTabSz="959904"/>
            <a:endParaRPr lang="en-US" sz="800" dirty="0">
              <a:solidFill>
                <a:schemeClr val="bg1"/>
              </a:solidFill>
              <a:latin typeface="Calibri" pitchFamily="34" charset="0"/>
            </a:endParaRPr>
          </a:p>
          <a:p>
            <a:pPr defTabSz="959904"/>
            <a:r>
              <a:rPr lang="en-US" sz="800" dirty="0">
                <a:solidFill>
                  <a:schemeClr val="bg1"/>
                </a:solidFill>
              </a:rPr>
              <a:t>This web application can determine the start and end frame of each spoken word by knowing the start and end time of it in the video. Then it extracts the mouth from this range of frames because it is the region of interest and tries to map these frames t o this spoken word.</a:t>
            </a:r>
          </a:p>
          <a:p>
            <a:pPr defTabSz="959904"/>
            <a:endParaRPr lang="ar-EG" sz="800" dirty="0">
              <a:solidFill>
                <a:schemeClr val="bg1"/>
              </a:solidFill>
            </a:endParaRPr>
          </a:p>
          <a:p>
            <a:pPr defTabSz="959904"/>
            <a:endParaRPr lang="en-US" sz="800" dirty="0">
              <a:solidFill>
                <a:schemeClr val="bg1"/>
              </a:solidFill>
            </a:endParaRPr>
          </a:p>
          <a:p>
            <a:pPr defTabSz="959904"/>
            <a:r>
              <a:rPr lang="en-US" sz="800" dirty="0">
                <a:solidFill>
                  <a:schemeClr val="bg1"/>
                </a:solidFill>
              </a:rPr>
              <a:t>In this project has two different models</a:t>
            </a:r>
            <a:endParaRPr lang="en-GB" sz="800" dirty="0">
              <a:solidFill>
                <a:schemeClr val="bg1"/>
              </a:solidFill>
            </a:endParaRPr>
          </a:p>
          <a:p>
            <a:pPr defTabSz="959904"/>
            <a:endParaRPr lang="en-GB" sz="800" dirty="0">
              <a:solidFill>
                <a:schemeClr val="bg1"/>
              </a:solidFill>
            </a:endParaRPr>
          </a:p>
          <a:p>
            <a:pPr defTabSz="959904"/>
            <a:r>
              <a:rPr lang="en-US" sz="764" dirty="0">
                <a:solidFill>
                  <a:schemeClr val="bg1"/>
                </a:solidFill>
                <a:latin typeface="Calibri" pitchFamily="34" charset="0"/>
              </a:rPr>
              <a:t>•</a:t>
            </a:r>
            <a:r>
              <a:rPr lang="ar-EG" sz="764" dirty="0">
                <a:solidFill>
                  <a:schemeClr val="bg1"/>
                </a:solidFill>
                <a:latin typeface="Calibri" pitchFamily="34" charset="0"/>
              </a:rPr>
              <a:t>   </a:t>
            </a:r>
            <a:r>
              <a:rPr lang="en-US" sz="764" dirty="0">
                <a:solidFill>
                  <a:schemeClr val="bg1"/>
                </a:solidFill>
                <a:latin typeface="Calibri" pitchFamily="34" charset="0"/>
              </a:rPr>
              <a:t>For Arabic this model takes 3D input data, applies convolutional and pooling operations to extract spatial features, processes the temporal information using bidirectional GRU layers, and produces a probability distribution over the classes using a dense layer followed by SoftMax activation, accuracy 80%.</a:t>
            </a:r>
            <a:endParaRPr lang="ar-EG" sz="764" dirty="0">
              <a:solidFill>
                <a:schemeClr val="bg1"/>
              </a:solidFill>
              <a:latin typeface="Calibri" pitchFamily="34" charset="0"/>
            </a:endParaRPr>
          </a:p>
          <a:p>
            <a:pPr defTabSz="959904"/>
            <a:endParaRPr lang="en-US" sz="764" dirty="0">
              <a:solidFill>
                <a:schemeClr val="bg1"/>
              </a:solidFill>
              <a:latin typeface="Calibri" pitchFamily="34" charset="0"/>
            </a:endParaRPr>
          </a:p>
          <a:p>
            <a:pPr defTabSz="959904"/>
            <a:r>
              <a:rPr lang="en-US" sz="764" dirty="0">
                <a:solidFill>
                  <a:schemeClr val="bg1"/>
                </a:solidFill>
                <a:latin typeface="Calibri" pitchFamily="34" charset="0"/>
              </a:rPr>
              <a:t>•</a:t>
            </a:r>
            <a:r>
              <a:rPr lang="ar-EG" sz="764" dirty="0">
                <a:solidFill>
                  <a:schemeClr val="bg1"/>
                </a:solidFill>
                <a:latin typeface="Calibri" pitchFamily="34" charset="0"/>
              </a:rPr>
              <a:t>   </a:t>
            </a:r>
            <a:r>
              <a:rPr lang="en-US" sz="764" dirty="0">
                <a:solidFill>
                  <a:schemeClr val="bg1"/>
                </a:solidFill>
                <a:latin typeface="Calibri" pitchFamily="34" charset="0"/>
              </a:rPr>
              <a:t>For English, this model takes 3D input data, applies convolutional and pooling operations to extract spatial features, processes the temporal information using bidirectional LSTM layers, and produces a probability distribution over the classes using a dense layer followed by SoftMax activation, accuracy 97%.</a:t>
            </a:r>
          </a:p>
          <a:p>
            <a:pPr defTabSz="959904"/>
            <a:endParaRPr lang="en-US" sz="764" dirty="0">
              <a:solidFill>
                <a:schemeClr val="bg1"/>
              </a:solidFill>
              <a:latin typeface="Calibri" pitchFamily="34" charset="0"/>
            </a:endParaRPr>
          </a:p>
        </p:txBody>
      </p:sp>
      <p:sp>
        <p:nvSpPr>
          <p:cNvPr id="35" name="Text Box 194"/>
          <p:cNvSpPr txBox="1">
            <a:spLocks noChangeArrowheads="1"/>
          </p:cNvSpPr>
          <p:nvPr/>
        </p:nvSpPr>
        <p:spPr bwMode="auto">
          <a:xfrm>
            <a:off x="2614038" y="453477"/>
            <a:ext cx="3185853" cy="26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003" tIns="50003" rIns="50003" bIns="50003"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288" b="1" dirty="0">
                <a:solidFill>
                  <a:schemeClr val="accent1">
                    <a:lumMod val="50000"/>
                  </a:schemeClr>
                </a:solidFill>
                <a:latin typeface="Calibri" pitchFamily="34" charset="0"/>
              </a:rPr>
              <a:t>INTRODUCTION</a:t>
            </a:r>
          </a:p>
        </p:txBody>
      </p:sp>
      <p:sp>
        <p:nvSpPr>
          <p:cNvPr id="36" name="Text Box 198"/>
          <p:cNvSpPr txBox="1">
            <a:spLocks noChangeArrowheads="1"/>
          </p:cNvSpPr>
          <p:nvPr/>
        </p:nvSpPr>
        <p:spPr bwMode="auto">
          <a:xfrm>
            <a:off x="6121843" y="5280044"/>
            <a:ext cx="3112455" cy="26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003" tIns="50003" rIns="50003" bIns="50003"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288" b="1" dirty="0">
                <a:solidFill>
                  <a:schemeClr val="accent1">
                    <a:lumMod val="50000"/>
                  </a:schemeClr>
                </a:solidFill>
                <a:latin typeface="Calibri" pitchFamily="34" charset="0"/>
              </a:rPr>
              <a:t>DISCUSSION</a:t>
            </a:r>
          </a:p>
        </p:txBody>
      </p:sp>
      <p:sp>
        <p:nvSpPr>
          <p:cNvPr id="37" name="Text Box 199"/>
          <p:cNvSpPr txBox="1">
            <a:spLocks noChangeArrowheads="1"/>
          </p:cNvSpPr>
          <p:nvPr/>
        </p:nvSpPr>
        <p:spPr bwMode="auto">
          <a:xfrm>
            <a:off x="2665512" y="9314928"/>
            <a:ext cx="3185853" cy="26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003" tIns="50003" rIns="50003" bIns="50003"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288" b="1" dirty="0">
                <a:solidFill>
                  <a:schemeClr val="accent1">
                    <a:lumMod val="50000"/>
                  </a:schemeClr>
                </a:solidFill>
                <a:latin typeface="Calibri" pitchFamily="34" charset="0"/>
              </a:rPr>
              <a:t>RESULTS</a:t>
            </a:r>
          </a:p>
        </p:txBody>
      </p:sp>
      <p:sp>
        <p:nvSpPr>
          <p:cNvPr id="39" name="Text Box 241"/>
          <p:cNvSpPr txBox="1">
            <a:spLocks noChangeArrowheads="1"/>
          </p:cNvSpPr>
          <p:nvPr/>
        </p:nvSpPr>
        <p:spPr bwMode="auto">
          <a:xfrm>
            <a:off x="6190287" y="7100969"/>
            <a:ext cx="3029368" cy="15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0001" tIns="10001" rIns="20001" bIns="10001">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900" dirty="0">
                <a:solidFill>
                  <a:schemeClr val="accent1">
                    <a:lumMod val="50000"/>
                  </a:schemeClr>
                </a:solidFill>
                <a:latin typeface="Calibri" pitchFamily="34" charset="0"/>
              </a:rPr>
              <a:t> Comparison results</a:t>
            </a:r>
          </a:p>
        </p:txBody>
      </p:sp>
      <p:sp>
        <p:nvSpPr>
          <p:cNvPr id="44" name="Text Box 259"/>
          <p:cNvSpPr txBox="1">
            <a:spLocks noChangeArrowheads="1"/>
          </p:cNvSpPr>
          <p:nvPr/>
        </p:nvSpPr>
        <p:spPr bwMode="auto">
          <a:xfrm>
            <a:off x="2591130" y="5530171"/>
            <a:ext cx="3185853" cy="26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003" tIns="50003" rIns="50003" bIns="50003"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288" b="1" dirty="0">
                <a:solidFill>
                  <a:schemeClr val="accent1">
                    <a:lumMod val="50000"/>
                  </a:schemeClr>
                </a:solidFill>
                <a:latin typeface="Calibri" pitchFamily="34" charset="0"/>
              </a:rPr>
              <a:t>PIPLINE AND MODEL</a:t>
            </a:r>
          </a:p>
        </p:txBody>
      </p:sp>
      <p:sp>
        <p:nvSpPr>
          <p:cNvPr id="45" name="Text Box 261"/>
          <p:cNvSpPr txBox="1">
            <a:spLocks noChangeArrowheads="1"/>
          </p:cNvSpPr>
          <p:nvPr/>
        </p:nvSpPr>
        <p:spPr bwMode="auto">
          <a:xfrm>
            <a:off x="6058239" y="9558863"/>
            <a:ext cx="3185853" cy="26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003" tIns="50003" rIns="50003" bIns="50003"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288" b="1" dirty="0">
                <a:solidFill>
                  <a:schemeClr val="accent1">
                    <a:lumMod val="50000"/>
                  </a:schemeClr>
                </a:solidFill>
                <a:latin typeface="Calibri" pitchFamily="34" charset="0"/>
              </a:rPr>
              <a:t>CONCLUSIONS</a:t>
            </a:r>
          </a:p>
        </p:txBody>
      </p:sp>
      <p:sp>
        <p:nvSpPr>
          <p:cNvPr id="46" name="Text Box 262"/>
          <p:cNvSpPr txBox="1">
            <a:spLocks noChangeArrowheads="1"/>
          </p:cNvSpPr>
          <p:nvPr/>
        </p:nvSpPr>
        <p:spPr bwMode="auto">
          <a:xfrm>
            <a:off x="5993897" y="11153648"/>
            <a:ext cx="3185853" cy="26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003" tIns="50003" rIns="50003" bIns="50003"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288" b="1" dirty="0">
                <a:solidFill>
                  <a:schemeClr val="accent1">
                    <a:lumMod val="50000"/>
                  </a:schemeClr>
                </a:solidFill>
                <a:latin typeface="Calibri" pitchFamily="34" charset="0"/>
              </a:rPr>
              <a:t>REFERENCES</a:t>
            </a:r>
          </a:p>
        </p:txBody>
      </p:sp>
      <p:sp>
        <p:nvSpPr>
          <p:cNvPr id="48" name="Text Box 269"/>
          <p:cNvSpPr txBox="1">
            <a:spLocks noChangeArrowheads="1"/>
          </p:cNvSpPr>
          <p:nvPr/>
        </p:nvSpPr>
        <p:spPr bwMode="auto">
          <a:xfrm>
            <a:off x="6138660" y="5644925"/>
            <a:ext cx="3105432" cy="1264099"/>
          </a:xfrm>
          <a:prstGeom prst="rect">
            <a:avLst/>
          </a:prstGeom>
          <a:noFill/>
          <a:ln>
            <a:noFill/>
          </a:ln>
          <a:effectLst/>
        </p:spPr>
        <p:txBody>
          <a:bodyPr wrap="square" lIns="43642" tIns="43642" rIns="43642" bIns="43642">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959904"/>
            <a:r>
              <a:rPr lang="en-US" sz="764" dirty="0">
                <a:solidFill>
                  <a:prstClr val="black"/>
                </a:solidFill>
                <a:latin typeface="+mn-lt"/>
              </a:rPr>
              <a:t>Our graduation project involved working with the Arabic language, which presented us with significant risks and challenges. Unlike English, there was a scarcity of existing outputs and resources for Arabic language processing. However, despite the difficulties, we found the experience to be fulfilling and enjoyable. Achieving an accuracy of 80% in Arabic and 97% in English was a remarkable achievement for us. We believe that this progress indicates a positive trajectory for future advancements in Arabic language processing. We maintain an optimistic outlook for Arabic language research and development, eagerly anticipating further breakthroughs that will benefit the Arab community.</a:t>
            </a:r>
            <a:endParaRPr lang="en-US" sz="764" dirty="0">
              <a:solidFill>
                <a:prstClr val="black"/>
              </a:solidFill>
              <a:latin typeface="Calibri" pitchFamily="34" charset="0"/>
            </a:endParaRPr>
          </a:p>
        </p:txBody>
      </p:sp>
      <p:sp>
        <p:nvSpPr>
          <p:cNvPr id="50" name="Text Box 271"/>
          <p:cNvSpPr txBox="1">
            <a:spLocks noChangeArrowheads="1"/>
          </p:cNvSpPr>
          <p:nvPr/>
        </p:nvSpPr>
        <p:spPr bwMode="auto">
          <a:xfrm>
            <a:off x="6066213" y="9893960"/>
            <a:ext cx="3185853" cy="1264099"/>
          </a:xfrm>
          <a:prstGeom prst="rect">
            <a:avLst/>
          </a:prstGeom>
          <a:noFill/>
          <a:ln>
            <a:noFill/>
          </a:ln>
          <a:effectLst/>
        </p:spPr>
        <p:txBody>
          <a:bodyPr lIns="43642" tIns="43642" rIns="43642" bIns="43642">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959904"/>
            <a:r>
              <a:rPr lang="en-US" sz="764" dirty="0">
                <a:solidFill>
                  <a:prstClr val="black"/>
                </a:solidFill>
                <a:latin typeface="+mn-lt"/>
              </a:rPr>
              <a:t>Working with the Arabic language in our graduation project presented us with a significant risk and challenge. Unlike English, there was a lack of previous outputs and resources available for Arabic language processing. However, despite the difficulties, we found the experience to be enjoyable and rewarding. Achieving an accuracy of 80% in Arabic and 97% in English was a remarkable accomplishment for us. We hope that this progress signifies a positive trend for future advancements in Arabic language processing. We remain optimistic about the prospects for Arabic language research and development in the coming years, and we look forward to witnessing further advancements that will benefit the Arab community.</a:t>
            </a:r>
            <a:endParaRPr lang="en-US" sz="764" dirty="0">
              <a:solidFill>
                <a:prstClr val="black"/>
              </a:solidFill>
              <a:latin typeface="Calibri" pitchFamily="34" charset="0"/>
            </a:endParaRPr>
          </a:p>
        </p:txBody>
      </p:sp>
      <p:sp>
        <p:nvSpPr>
          <p:cNvPr id="51" name="Text Box 272"/>
          <p:cNvSpPr txBox="1">
            <a:spLocks noChangeArrowheads="1"/>
          </p:cNvSpPr>
          <p:nvPr/>
        </p:nvSpPr>
        <p:spPr bwMode="auto">
          <a:xfrm>
            <a:off x="2690495" y="729661"/>
            <a:ext cx="3185853" cy="3966121"/>
          </a:xfrm>
          <a:prstGeom prst="rect">
            <a:avLst/>
          </a:prstGeom>
          <a:noFill/>
          <a:ln>
            <a:noFill/>
          </a:ln>
          <a:effectLst/>
        </p:spPr>
        <p:txBody>
          <a:bodyPr lIns="43642" tIns="43642" rIns="43642" bIns="43642">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959904"/>
            <a:r>
              <a:rPr lang="en-US" sz="900" dirty="0"/>
              <a:t>Lipreading, or speechreading, is the visual interpretation of lip, face, and tongue movements to understand speech without sound. It is crucial for human communication and speech comprehension. Visual speech recognition, known as lipreading, is gaining attention as a complementary field to audio-based speech recognition. It aids dictation in noisy environments and allows for silent dictation in offices and public spaces. Additionally, it has applications in improving hearing aids and enhancing biometric authentication.</a:t>
            </a:r>
          </a:p>
          <a:p>
            <a:pPr algn="just" defTabSz="959904"/>
            <a:endParaRPr lang="en-US" sz="900" dirty="0"/>
          </a:p>
          <a:p>
            <a:pPr algn="just" defTabSz="959904"/>
            <a:r>
              <a:rPr lang="en-US" sz="900" dirty="0"/>
              <a:t>People with hearing problems as deaf people face difficulties in communicating with other people, some of whom may not know sign language. Lip reading is one communication skill that can help them communicate better and understand what is being said. movements and translating them into text.</a:t>
            </a:r>
          </a:p>
          <a:p>
            <a:pPr algn="just" defTabSz="959904"/>
            <a:endParaRPr lang="en-US" sz="900" dirty="0"/>
          </a:p>
          <a:p>
            <a:pPr algn="just" defTabSz="959904"/>
            <a:r>
              <a:rPr lang="en-US" sz="900" dirty="0"/>
              <a:t>Assisting individuals with hearing difficulties in understanding speech is crucial. Since human lipreading performance is often limited, unlike machine lipreaders that offer significant practical potential, converting videos of people speaking into text can greatly enhance communication for deaf individuals. This technology enables them to easily interact and engage with society.</a:t>
            </a:r>
          </a:p>
          <a:p>
            <a:pPr algn="just" defTabSz="959904"/>
            <a:endParaRPr lang="en-GB" sz="900" dirty="0">
              <a:solidFill>
                <a:prstClr val="black"/>
              </a:solidFill>
              <a:latin typeface="+mn-lt"/>
            </a:endParaRPr>
          </a:p>
          <a:p>
            <a:pPr algn="just" defTabSz="959904"/>
            <a:endParaRPr lang="en-US" sz="900" dirty="0">
              <a:solidFill>
                <a:prstClr val="black"/>
              </a:solidFill>
              <a:latin typeface="+mn-lt"/>
            </a:endParaRPr>
          </a:p>
          <a:p>
            <a:pPr algn="just" defTabSz="959904"/>
            <a:endParaRPr lang="en-US" sz="900" dirty="0">
              <a:solidFill>
                <a:prstClr val="black"/>
              </a:solidFill>
              <a:latin typeface="+mn-lt"/>
            </a:endParaRPr>
          </a:p>
          <a:p>
            <a:pPr defTabSz="959904"/>
            <a:endParaRPr lang="en-US" sz="900" dirty="0">
              <a:solidFill>
                <a:prstClr val="black"/>
              </a:solidFill>
              <a:latin typeface="+mn-lt"/>
            </a:endParaRPr>
          </a:p>
        </p:txBody>
      </p:sp>
      <p:sp>
        <p:nvSpPr>
          <p:cNvPr id="52" name="Text Box 273"/>
          <p:cNvSpPr txBox="1">
            <a:spLocks noChangeArrowheads="1"/>
          </p:cNvSpPr>
          <p:nvPr/>
        </p:nvSpPr>
        <p:spPr bwMode="auto">
          <a:xfrm>
            <a:off x="6023876" y="11587494"/>
            <a:ext cx="3185853" cy="661242"/>
          </a:xfrm>
          <a:prstGeom prst="rect">
            <a:avLst/>
          </a:prstGeom>
          <a:noFill/>
          <a:ln>
            <a:noFill/>
          </a:ln>
          <a:effectLst/>
        </p:spPr>
        <p:txBody>
          <a:bodyPr lIns="43642" tIns="43642" rIns="43642" bIns="43642">
            <a:spAutoFit/>
          </a:bodyPr>
          <a:lstStyle>
            <a:lvl1pPr marL="419100" indent="-419100" defTabSz="838200">
              <a:defRPr>
                <a:solidFill>
                  <a:schemeClr val="tx1"/>
                </a:solidFill>
                <a:latin typeface="Arial" pitchFamily="34" charset="0"/>
              </a:defRPr>
            </a:lvl1pPr>
            <a:lvl2pPr marL="890588" indent="-314325" defTabSz="838200">
              <a:defRPr>
                <a:solidFill>
                  <a:schemeClr val="tx1"/>
                </a:solidFill>
                <a:latin typeface="Arial" pitchFamily="34" charset="0"/>
              </a:defRPr>
            </a:lvl2pPr>
            <a:lvl3pPr marL="1309688" indent="-314325" defTabSz="838200">
              <a:defRPr>
                <a:solidFill>
                  <a:schemeClr val="tx1"/>
                </a:solidFill>
                <a:latin typeface="Arial" pitchFamily="34" charset="0"/>
              </a:defRPr>
            </a:lvl3pPr>
            <a:lvl4pPr marL="1728788" indent="-314325" defTabSz="838200">
              <a:defRPr>
                <a:solidFill>
                  <a:schemeClr val="tx1"/>
                </a:solidFill>
                <a:latin typeface="Arial" pitchFamily="34" charset="0"/>
              </a:defRPr>
            </a:lvl4pPr>
            <a:lvl5pPr marL="2147888" indent="-314325" defTabSz="838200">
              <a:defRPr>
                <a:solidFill>
                  <a:schemeClr val="tx1"/>
                </a:solidFill>
                <a:latin typeface="Arial" pitchFamily="34" charset="0"/>
              </a:defRPr>
            </a:lvl5pPr>
            <a:lvl6pPr marL="2605088" indent="-314325" defTabSz="838200" fontAlgn="base">
              <a:spcBef>
                <a:spcPct val="0"/>
              </a:spcBef>
              <a:spcAft>
                <a:spcPct val="0"/>
              </a:spcAft>
              <a:defRPr>
                <a:solidFill>
                  <a:schemeClr val="tx1"/>
                </a:solidFill>
                <a:latin typeface="Arial" pitchFamily="34" charset="0"/>
              </a:defRPr>
            </a:lvl6pPr>
            <a:lvl7pPr marL="3062288" indent="-314325" defTabSz="838200" fontAlgn="base">
              <a:spcBef>
                <a:spcPct val="0"/>
              </a:spcBef>
              <a:spcAft>
                <a:spcPct val="0"/>
              </a:spcAft>
              <a:defRPr>
                <a:solidFill>
                  <a:schemeClr val="tx1"/>
                </a:solidFill>
                <a:latin typeface="Arial" pitchFamily="34" charset="0"/>
              </a:defRPr>
            </a:lvl7pPr>
            <a:lvl8pPr marL="3519488" indent="-314325" defTabSz="838200" fontAlgn="base">
              <a:spcBef>
                <a:spcPct val="0"/>
              </a:spcBef>
              <a:spcAft>
                <a:spcPct val="0"/>
              </a:spcAft>
              <a:defRPr>
                <a:solidFill>
                  <a:schemeClr val="tx1"/>
                </a:solidFill>
                <a:latin typeface="Arial" pitchFamily="34" charset="0"/>
              </a:defRPr>
            </a:lvl8pPr>
            <a:lvl9pPr marL="3976688" indent="-314325" defTabSz="838200" fontAlgn="base">
              <a:spcBef>
                <a:spcPct val="0"/>
              </a:spcBef>
              <a:spcAft>
                <a:spcPct val="0"/>
              </a:spcAft>
              <a:defRPr>
                <a:solidFill>
                  <a:schemeClr val="tx1"/>
                </a:solidFill>
                <a:latin typeface="Arial" pitchFamily="34" charset="0"/>
              </a:defRPr>
            </a:lvl9pPr>
          </a:lstStyle>
          <a:p>
            <a:pPr marL="342900" marR="0" lvl="0" indent="-342900" rtl="0">
              <a:spcBef>
                <a:spcPts val="5"/>
              </a:spcBef>
              <a:spcAft>
                <a:spcPts val="0"/>
              </a:spcAft>
              <a:buSzPts val="1000"/>
              <a:buFont typeface="Calibri" panose="020F0502020204030204" pitchFamily="34" charset="0"/>
              <a:buAutoNum type="arabicPeriod"/>
              <a:tabLst>
                <a:tab pos="1019810" algn="l"/>
              </a:tabLst>
            </a:pPr>
            <a:r>
              <a:rPr lang="en-US" sz="573" dirty="0">
                <a:latin typeface="Calibri" pitchFamily="34" charset="0"/>
              </a:rPr>
              <a:t>Y. M. </a:t>
            </a:r>
            <a:r>
              <a:rPr lang="en-US" sz="573" dirty="0" err="1">
                <a:latin typeface="Calibri" pitchFamily="34" charset="0"/>
              </a:rPr>
              <a:t>Assael</a:t>
            </a:r>
            <a:r>
              <a:rPr lang="en-US" sz="573" dirty="0">
                <a:latin typeface="Calibri" pitchFamily="34" charset="0"/>
              </a:rPr>
              <a:t>, B. </a:t>
            </a:r>
            <a:r>
              <a:rPr lang="en-US" sz="573" dirty="0" err="1">
                <a:latin typeface="Calibri" pitchFamily="34" charset="0"/>
              </a:rPr>
              <a:t>Shillingford</a:t>
            </a:r>
            <a:r>
              <a:rPr lang="en-US" sz="573" dirty="0">
                <a:latin typeface="Calibri" pitchFamily="34" charset="0"/>
              </a:rPr>
              <a:t>, S. </a:t>
            </a:r>
            <a:r>
              <a:rPr lang="en-US" sz="573" dirty="0" err="1">
                <a:latin typeface="Calibri" pitchFamily="34" charset="0"/>
              </a:rPr>
              <a:t>Whiteson</a:t>
            </a:r>
            <a:r>
              <a:rPr lang="en-US" sz="573" dirty="0">
                <a:latin typeface="Calibri" pitchFamily="34" charset="0"/>
              </a:rPr>
              <a:t>, and N. de Freitas, “</a:t>
            </a:r>
            <a:r>
              <a:rPr lang="en-US" sz="573" dirty="0" err="1">
                <a:latin typeface="Calibri" pitchFamily="34" charset="0"/>
              </a:rPr>
              <a:t>LipNet</a:t>
            </a:r>
            <a:r>
              <a:rPr lang="en-US" sz="573" dirty="0">
                <a:latin typeface="Calibri" pitchFamily="34" charset="0"/>
              </a:rPr>
              <a:t>: End-to-End Sentence-level Lipreading,” pp. 1–13, 2016.</a:t>
            </a:r>
          </a:p>
          <a:p>
            <a:pPr algn="just">
              <a:spcAft>
                <a:spcPct val="50000"/>
              </a:spcAft>
              <a:buFontTx/>
              <a:buAutoNum type="arabicPeriod"/>
            </a:pPr>
            <a:endParaRPr lang="en-US" sz="573" dirty="0">
              <a:latin typeface="Calibri" pitchFamily="34" charset="0"/>
            </a:endParaRPr>
          </a:p>
          <a:p>
            <a:pPr marL="342900" indent="-342900">
              <a:spcBef>
                <a:spcPts val="5"/>
              </a:spcBef>
              <a:buSzPts val="1000"/>
              <a:buFont typeface="Calibri" panose="020F0502020204030204" pitchFamily="34" charset="0"/>
              <a:buAutoNum type="arabicPeriod"/>
              <a:tabLst>
                <a:tab pos="1019810" algn="l"/>
              </a:tabLst>
            </a:pPr>
            <a:r>
              <a:rPr lang="en-US" sz="573" dirty="0">
                <a:latin typeface="Calibri" pitchFamily="34" charset="0"/>
              </a:rPr>
              <a:t>” The Oxford-BBC Lip Reading Sentences 2 (LRS2) Dataset” </a:t>
            </a:r>
            <a:r>
              <a:rPr lang="en-US" sz="573" dirty="0">
                <a:latin typeface="Calibri" pitchFamily="34" charset="0"/>
                <a:hlinkClick r:id="rId2">
                  <a:extLst>
                    <a:ext uri="{A12FA001-AC4F-418D-AE19-62706E023703}">
                      <ahyp:hlinkClr xmlns:ahyp="http://schemas.microsoft.com/office/drawing/2018/hyperlinkcolor" val="tx"/>
                    </a:ext>
                  </a:extLst>
                </a:hlinkClick>
              </a:rPr>
              <a:t>http://www.robots.ox.ac.uk/~vgg/data/lip_reading/lrs2.html#:~:text=Overview,divided%20according%20</a:t>
            </a:r>
            <a:r>
              <a:rPr lang="en-US" sz="573" dirty="0">
                <a:latin typeface="Calibri" pitchFamily="34" charset="0"/>
              </a:rPr>
              <a:t> </a:t>
            </a:r>
            <a:r>
              <a:rPr lang="en-US" sz="573" dirty="0">
                <a:latin typeface="Calibri" pitchFamily="34" charset="0"/>
                <a:hlinkClick r:id="rId2">
                  <a:extLst>
                    <a:ext uri="{A12FA001-AC4F-418D-AE19-62706E023703}">
                      <ahyp:hlinkClr xmlns:ahyp="http://schemas.microsoft.com/office/drawing/2018/hyperlinkcolor" val="tx"/>
                    </a:ext>
                  </a:extLst>
                </a:hlinkClick>
              </a:rPr>
              <a:t>to%20broadcast%20date. </a:t>
            </a:r>
            <a:r>
              <a:rPr lang="en-US" sz="573" dirty="0">
                <a:latin typeface="Calibri" pitchFamily="34" charset="0"/>
              </a:rPr>
              <a:t>(accessed Feb. 20, 2020).</a:t>
            </a:r>
          </a:p>
        </p:txBody>
      </p:sp>
      <p:pic>
        <p:nvPicPr>
          <p:cNvPr id="5" name="Picture 4">
            <a:extLst>
              <a:ext uri="{FF2B5EF4-FFF2-40B4-BE49-F238E27FC236}">
                <a16:creationId xmlns:a16="http://schemas.microsoft.com/office/drawing/2014/main" id="{EDF40101-F8C6-2AAF-E6A1-0C79F76820F3}"/>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6897" b="93966" l="4933" r="93722">
                        <a14:foregroundMark x1="48879" y1="27586" x2="52018" y2="38793"/>
                        <a14:foregroundMark x1="52018" y1="38793" x2="46188" y2="62931"/>
                        <a14:foregroundMark x1="46188" y1="62931" x2="44395" y2="38362"/>
                        <a14:foregroundMark x1="44395" y1="38362" x2="46188" y2="56897"/>
                        <a14:foregroundMark x1="46188" y1="56897" x2="60987" y2="69828"/>
                        <a14:foregroundMark x1="60987" y1="69828" x2="34081" y2="70259"/>
                        <a14:foregroundMark x1="34081" y1="70259" x2="48430" y2="57328"/>
                        <a14:foregroundMark x1="48430" y1="57328" x2="30942" y2="66810"/>
                        <a14:foregroundMark x1="30942" y1="66810" x2="23318" y2="62931"/>
                        <a14:foregroundMark x1="23318" y1="62931" x2="62332" y2="63362"/>
                        <a14:foregroundMark x1="62332" y1="63362" x2="76233" y2="62931"/>
                        <a14:foregroundMark x1="76233" y1="62931" x2="39462" y2="67672"/>
                        <a14:foregroundMark x1="39462" y1="67672" x2="61435" y2="64224"/>
                        <a14:foregroundMark x1="61435" y1="64224" x2="31839" y2="71983"/>
                        <a14:foregroundMark x1="31839" y1="71983" x2="44395" y2="65086"/>
                        <a14:foregroundMark x1="44395" y1="65086" x2="34978" y2="60776"/>
                        <a14:foregroundMark x1="34978" y1="60776" x2="20179" y2="63793"/>
                        <a14:foregroundMark x1="20179" y1="63793" x2="42152" y2="60345"/>
                        <a14:foregroundMark x1="42152" y1="60345" x2="60090" y2="43534"/>
                        <a14:foregroundMark x1="60090" y1="43534" x2="51570" y2="27155"/>
                        <a14:foregroundMark x1="51570" y1="27155" x2="44395" y2="38362"/>
                        <a14:foregroundMark x1="44395" y1="38362" x2="47085" y2="21983"/>
                        <a14:foregroundMark x1="47085" y1="21983" x2="50224" y2="44828"/>
                        <a14:foregroundMark x1="50224" y1="44828" x2="51121" y2="24569"/>
                        <a14:foregroundMark x1="51121" y1="24569" x2="52018" y2="47845"/>
                        <a14:foregroundMark x1="52018" y1="47845" x2="34529" y2="40948"/>
                        <a14:foregroundMark x1="34529" y1="40948" x2="29560" y2="19157"/>
                        <a14:foregroundMark x1="16996" y1="21284" x2="15247" y2="23276"/>
                        <a14:foregroundMark x1="15247" y1="23276" x2="8520" y2="40086"/>
                        <a14:foregroundMark x1="8520" y1="31897" x2="8072" y2="53448"/>
                        <a14:foregroundMark x1="8072" y1="53448" x2="9417" y2="37069"/>
                        <a14:foregroundMark x1="9417" y1="37069" x2="10314" y2="60345"/>
                        <a14:foregroundMark x1="10314" y1="60345" x2="24215" y2="69397"/>
                        <a14:foregroundMark x1="24215" y1="69397" x2="20628" y2="53879"/>
                        <a14:foregroundMark x1="20628" y1="53879" x2="35426" y2="85776"/>
                        <a14:foregroundMark x1="27939" y1="91279" x2="27803" y2="91379"/>
                        <a14:foregroundMark x1="35426" y1="85776" x2="31059" y2="88986"/>
                        <a14:foregroundMark x1="23655" y1="84733" x2="21076" y2="80603"/>
                        <a14:foregroundMark x1="27803" y1="91379" x2="26384" y2="89107"/>
                        <a14:foregroundMark x1="32828" y1="85898" x2="35426" y2="87069"/>
                        <a14:foregroundMark x1="21076" y1="80603" x2="31803" y2="85436"/>
                        <a14:foregroundMark x1="31435" y1="85631" x2="21076" y2="81897"/>
                        <a14:foregroundMark x1="35426" y1="87069" x2="32717" y2="86093"/>
                        <a14:foregroundMark x1="21076" y1="81897" x2="51570" y2="83621"/>
                        <a14:foregroundMark x1="51570" y1="83621" x2="72646" y2="81034"/>
                        <a14:foregroundMark x1="72646" y1="81034" x2="79821" y2="76293"/>
                        <a14:foregroundMark x1="29653" y1="11207" x2="29466" y2="11207"/>
                        <a14:foregroundMark x1="54709" y1="11207" x2="50350" y2="11207"/>
                        <a14:foregroundMark x1="28452" y1="10128" x2="28651" y2="10040"/>
                        <a14:foregroundMark x1="38066" y1="14608" x2="36771" y2="17672"/>
                        <a14:foregroundMark x1="36771" y1="17672" x2="49776" y2="15086"/>
                        <a14:foregroundMark x1="49776" y1="15086" x2="71749" y2="15517"/>
                        <a14:foregroundMark x1="87435" y1="23240" x2="89457" y2="24235"/>
                        <a14:foregroundMark x1="71749" y1="15517" x2="84506" y2="21797"/>
                        <a14:foregroundMark x1="89417" y1="25505" x2="83857" y2="32759"/>
                        <a14:foregroundMark x1="90044" y1="61702" x2="90583" y2="64224"/>
                        <a14:foregroundMark x1="83857" y1="32759" x2="89823" y2="60668"/>
                        <a14:foregroundMark x1="83997" y1="72928" x2="79821" y2="78448"/>
                        <a14:foregroundMark x1="90583" y1="64224" x2="89267" y2="65963"/>
                        <a14:foregroundMark x1="88717" y1="65622" x2="90783" y2="62643"/>
                        <a14:foregroundMark x1="79821" y1="78448" x2="83754" y2="72777"/>
                        <a14:foregroundMark x1="87041" y1="65456" x2="82960" y2="68966"/>
                        <a14:foregroundMark x1="90593" y1="62401" x2="87630" y2="64950"/>
                        <a14:foregroundMark x1="82960" y1="68966" x2="82063" y2="71121"/>
                        <a14:foregroundMark x1="61435" y1="9914" x2="53812" y2="5172"/>
                        <a14:foregroundMark x1="53812" y1="5172" x2="51588" y2="4714"/>
                        <a14:foregroundMark x1="28579" y1="9957" x2="28251" y2="9914"/>
                        <a14:foregroundMark x1="15273" y1="20055" x2="5381" y2="50862"/>
                        <a14:foregroundMark x1="5381" y1="50862" x2="4933" y2="63793"/>
                        <a14:foregroundMark x1="50600" y1="12341" x2="52915" y2="11638"/>
                        <a14:foregroundMark x1="44395" y1="14224" x2="49662" y2="12625"/>
                        <a14:foregroundMark x1="52915" y1="11638" x2="82063" y2="21552"/>
                        <a14:foregroundMark x1="82063" y1="21552" x2="94170" y2="45259"/>
                        <a14:foregroundMark x1="98275" y1="61039" x2="99103" y2="64224"/>
                        <a14:foregroundMark x1="94170" y1="45259" x2="98028" y2="60091"/>
                        <a14:foregroundMark x1="97832" y1="60647" x2="92825" y2="46552"/>
                        <a14:foregroundMark x1="99103" y1="64224" x2="98166" y2="61587"/>
                        <a14:foregroundMark x1="92825" y1="46552" x2="95964" y2="57759"/>
                        <a14:foregroundMark x1="94528" y1="67416" x2="94384" y2="68388"/>
                        <a14:foregroundMark x1="95964" y1="57759" x2="94868" y2="65132"/>
                        <a14:foregroundMark x1="90710" y1="60454" x2="89238" y2="56466"/>
                        <a14:foregroundMark x1="82717" y1="72136" x2="82063" y2="73707"/>
                        <a14:foregroundMark x1="89238" y1="56466" x2="83733" y2="69695"/>
                        <a14:foregroundMark x1="82063" y1="73707" x2="83857" y2="76293"/>
                        <a14:foregroundMark x1="70404" y1="88793" x2="33184" y2="92672"/>
                        <a14:foregroundMark x1="33184" y1="92672" x2="52018" y2="93966"/>
                        <a14:foregroundMark x1="55605" y1="6897" x2="50142" y2="6897"/>
                        <a14:foregroundMark x1="19241" y1="22885" x2="13453" y2="28448"/>
                        <a14:backgroundMark x1="28251" y1="9914" x2="19283" y2="14224"/>
                        <a14:backgroundMark x1="19283" y1="14224" x2="14350" y2="19397"/>
                        <a14:backgroundMark x1="43946" y1="5172" x2="33632" y2="7328"/>
                        <a14:backgroundMark x1="42601" y1="4741" x2="51570" y2="4741"/>
                        <a14:backgroundMark x1="42152" y1="3879" x2="27803" y2="9052"/>
                        <a14:backgroundMark x1="43946" y1="4741" x2="45291" y2="4310"/>
                        <a14:backgroundMark x1="91480" y1="26293" x2="91031" y2="26724"/>
                        <a14:backgroundMark x1="95516" y1="69828" x2="90135" y2="76724"/>
                        <a14:backgroundMark x1="28700" y1="93103" x2="29148" y2="93966"/>
                        <a14:backgroundMark x1="29148" y1="92241" x2="30045" y2="93534"/>
                        <a14:backgroundMark x1="27803" y1="93534" x2="27803" y2="94828"/>
                        <a14:backgroundMark x1="30045" y1="93103" x2="29148" y2="93103"/>
                        <a14:backgroundMark x1="45740" y1="3879" x2="40359" y2="3448"/>
                        <a14:backgroundMark x1="92825" y1="28448" x2="89238" y2="23707"/>
                        <a14:backgroundMark x1="96861" y1="67672" x2="95067" y2="68103"/>
                        <a14:backgroundMark x1="94170" y1="75000" x2="95964" y2="65948"/>
                        <a14:backgroundMark x1="95964" y1="68966" x2="95067" y2="71121"/>
                        <a14:backgroundMark x1="95067" y1="71121" x2="94170" y2="69828"/>
                        <a14:backgroundMark x1="26906" y1="93534" x2="28700" y2="93103"/>
                        <a14:backgroundMark x1="28251" y1="93534" x2="26457" y2="91379"/>
                      </a14:backgroundRemoval>
                    </a14:imgEffect>
                  </a14:imgLayer>
                </a14:imgProps>
              </a:ext>
              <a:ext uri="{28A0092B-C50C-407E-A947-70E740481C1C}">
                <a14:useLocalDpi xmlns:a14="http://schemas.microsoft.com/office/drawing/2010/main" val="0"/>
              </a:ext>
            </a:extLst>
          </a:blip>
          <a:srcRect/>
          <a:stretch>
            <a:fillRect/>
          </a:stretch>
        </p:blipFill>
        <p:spPr bwMode="auto">
          <a:xfrm>
            <a:off x="645134" y="513995"/>
            <a:ext cx="1240956" cy="1197765"/>
          </a:xfrm>
          <a:prstGeom prst="rect">
            <a:avLst/>
          </a:prstGeom>
          <a:noFill/>
          <a:ln>
            <a:noFill/>
          </a:ln>
        </p:spPr>
      </p:pic>
      <p:sp>
        <p:nvSpPr>
          <p:cNvPr id="261" name="Text Box 268">
            <a:extLst>
              <a:ext uri="{FF2B5EF4-FFF2-40B4-BE49-F238E27FC236}">
                <a16:creationId xmlns:a16="http://schemas.microsoft.com/office/drawing/2014/main" id="{64B34C9E-08C0-CA73-358B-93E9CB654C26}"/>
              </a:ext>
            </a:extLst>
          </p:cNvPr>
          <p:cNvSpPr txBox="1">
            <a:spLocks noChangeArrowheads="1"/>
          </p:cNvSpPr>
          <p:nvPr/>
        </p:nvSpPr>
        <p:spPr bwMode="auto">
          <a:xfrm>
            <a:off x="6043633" y="748680"/>
            <a:ext cx="3065540" cy="365135"/>
          </a:xfrm>
          <a:prstGeom prst="rect">
            <a:avLst/>
          </a:prstGeom>
          <a:noFill/>
          <a:ln>
            <a:noFill/>
          </a:ln>
          <a:effectLst/>
        </p:spPr>
        <p:txBody>
          <a:bodyPr wrap="square" lIns="43642" tIns="43642" rIns="43642" bIns="43642">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defTabSz="959904"/>
            <a:r>
              <a:rPr lang="en-US" sz="900" dirty="0"/>
              <a:t>The accuracy for our project for Arabic is 80% and English is 97% </a:t>
            </a:r>
          </a:p>
        </p:txBody>
      </p:sp>
      <p:pic>
        <p:nvPicPr>
          <p:cNvPr id="262" name="Picture 261">
            <a:extLst>
              <a:ext uri="{FF2B5EF4-FFF2-40B4-BE49-F238E27FC236}">
                <a16:creationId xmlns:a16="http://schemas.microsoft.com/office/drawing/2014/main" id="{8F358FEF-DFBD-83A4-49EA-1451D6C9F78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121843" y="1250801"/>
            <a:ext cx="2988383" cy="1783352"/>
          </a:xfrm>
          <a:prstGeom prst="rect">
            <a:avLst/>
          </a:prstGeom>
        </p:spPr>
      </p:pic>
      <p:sp>
        <p:nvSpPr>
          <p:cNvPr id="263" name="Text Box 241">
            <a:extLst>
              <a:ext uri="{FF2B5EF4-FFF2-40B4-BE49-F238E27FC236}">
                <a16:creationId xmlns:a16="http://schemas.microsoft.com/office/drawing/2014/main" id="{2414C242-B424-49B2-A4B8-B59332072714}"/>
              </a:ext>
            </a:extLst>
          </p:cNvPr>
          <p:cNvSpPr txBox="1">
            <a:spLocks noChangeArrowheads="1"/>
          </p:cNvSpPr>
          <p:nvPr/>
        </p:nvSpPr>
        <p:spPr bwMode="auto">
          <a:xfrm>
            <a:off x="6108297" y="3182981"/>
            <a:ext cx="3044015" cy="15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0001" tIns="10001" rIns="20001" bIns="10001">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900" dirty="0"/>
              <a:t>Error distribution over the results in Arabic dataset</a:t>
            </a:r>
          </a:p>
        </p:txBody>
      </p:sp>
      <p:sp>
        <p:nvSpPr>
          <p:cNvPr id="117" name="Rectangle: Rounded Corners 116">
            <a:extLst>
              <a:ext uri="{FF2B5EF4-FFF2-40B4-BE49-F238E27FC236}">
                <a16:creationId xmlns:a16="http://schemas.microsoft.com/office/drawing/2014/main" id="{263DAA52-8A2C-A4C7-130F-46C446A9C26E}"/>
              </a:ext>
            </a:extLst>
          </p:cNvPr>
          <p:cNvSpPr/>
          <p:nvPr/>
        </p:nvSpPr>
        <p:spPr>
          <a:xfrm>
            <a:off x="2702366" y="5968271"/>
            <a:ext cx="888028" cy="40242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
          </a:p>
        </p:txBody>
      </p:sp>
      <p:sp>
        <p:nvSpPr>
          <p:cNvPr id="119" name="Rectangle: Rounded Corners 118">
            <a:extLst>
              <a:ext uri="{FF2B5EF4-FFF2-40B4-BE49-F238E27FC236}">
                <a16:creationId xmlns:a16="http://schemas.microsoft.com/office/drawing/2014/main" id="{C8A2DE4C-F79C-3D92-ED6C-8647A57E9754}"/>
              </a:ext>
            </a:extLst>
          </p:cNvPr>
          <p:cNvSpPr/>
          <p:nvPr/>
        </p:nvSpPr>
        <p:spPr>
          <a:xfrm>
            <a:off x="4812772" y="5951020"/>
            <a:ext cx="962183" cy="40564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
          </a:p>
        </p:txBody>
      </p:sp>
      <p:sp>
        <p:nvSpPr>
          <p:cNvPr id="120" name="Rectangle: Rounded Corners 119">
            <a:extLst>
              <a:ext uri="{FF2B5EF4-FFF2-40B4-BE49-F238E27FC236}">
                <a16:creationId xmlns:a16="http://schemas.microsoft.com/office/drawing/2014/main" id="{7A01FB52-7560-6EF0-807F-2E615C351B8C}"/>
              </a:ext>
            </a:extLst>
          </p:cNvPr>
          <p:cNvSpPr/>
          <p:nvPr/>
        </p:nvSpPr>
        <p:spPr>
          <a:xfrm>
            <a:off x="3772171" y="5965784"/>
            <a:ext cx="722886" cy="40564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 dirty="0"/>
          </a:p>
        </p:txBody>
      </p:sp>
      <p:sp>
        <p:nvSpPr>
          <p:cNvPr id="121" name="Rectangle: Rounded Corners 120">
            <a:extLst>
              <a:ext uri="{FF2B5EF4-FFF2-40B4-BE49-F238E27FC236}">
                <a16:creationId xmlns:a16="http://schemas.microsoft.com/office/drawing/2014/main" id="{692E0B5C-10C9-0D51-75C5-6C4C45CC27D8}"/>
              </a:ext>
            </a:extLst>
          </p:cNvPr>
          <p:cNvSpPr/>
          <p:nvPr/>
        </p:nvSpPr>
        <p:spPr>
          <a:xfrm>
            <a:off x="2775213" y="6636171"/>
            <a:ext cx="1644387" cy="46951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
          </a:p>
        </p:txBody>
      </p:sp>
      <p:sp>
        <p:nvSpPr>
          <p:cNvPr id="122" name="Rectangle: Rounded Corners 121">
            <a:extLst>
              <a:ext uri="{FF2B5EF4-FFF2-40B4-BE49-F238E27FC236}">
                <a16:creationId xmlns:a16="http://schemas.microsoft.com/office/drawing/2014/main" id="{5A520BFF-E97D-09D0-BCDE-8F9AA234A154}"/>
              </a:ext>
            </a:extLst>
          </p:cNvPr>
          <p:cNvSpPr/>
          <p:nvPr/>
        </p:nvSpPr>
        <p:spPr>
          <a:xfrm>
            <a:off x="4592812" y="6636171"/>
            <a:ext cx="1450821" cy="464798"/>
          </a:xfrm>
          <a:prstGeom prst="roundRect">
            <a:avLst/>
          </a:prstGeom>
          <a:solidFill>
            <a:srgbClr val="785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 dirty="0"/>
          </a:p>
        </p:txBody>
      </p:sp>
      <p:sp>
        <p:nvSpPr>
          <p:cNvPr id="191" name="Rectangle: Rounded Corners 190">
            <a:extLst>
              <a:ext uri="{FF2B5EF4-FFF2-40B4-BE49-F238E27FC236}">
                <a16:creationId xmlns:a16="http://schemas.microsoft.com/office/drawing/2014/main" id="{CABC292C-EC3A-9B79-3DE8-9FD899DCFB00}"/>
              </a:ext>
            </a:extLst>
          </p:cNvPr>
          <p:cNvSpPr/>
          <p:nvPr/>
        </p:nvSpPr>
        <p:spPr>
          <a:xfrm>
            <a:off x="2726074" y="6113530"/>
            <a:ext cx="849677" cy="1072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defTabSz="488950">
              <a:lnSpc>
                <a:spcPct val="90000"/>
              </a:lnSpc>
              <a:spcBef>
                <a:spcPct val="0"/>
              </a:spcBef>
              <a:spcAft>
                <a:spcPct val="35000"/>
              </a:spcAft>
              <a:buNone/>
            </a:pPr>
            <a:r>
              <a:rPr lang="en-US" sz="400" kern="1200" baseline="0" dirty="0">
                <a:solidFill>
                  <a:schemeClr val="tx1"/>
                </a:solidFill>
              </a:rPr>
              <a:t>T</a:t>
            </a:r>
            <a:r>
              <a:rPr lang="en-US" sz="400" b="0" i="0" kern="1200" baseline="0" dirty="0">
                <a:solidFill>
                  <a:schemeClr val="tx1"/>
                </a:solidFill>
              </a:rPr>
              <a:t>ake an input video as frames</a:t>
            </a:r>
            <a:endParaRPr lang="en-US" sz="400" kern="1200" dirty="0">
              <a:solidFill>
                <a:schemeClr val="tx1"/>
              </a:solidFill>
            </a:endParaRPr>
          </a:p>
        </p:txBody>
      </p:sp>
      <p:sp>
        <p:nvSpPr>
          <p:cNvPr id="198" name="Rectangle 197">
            <a:extLst>
              <a:ext uri="{FF2B5EF4-FFF2-40B4-BE49-F238E27FC236}">
                <a16:creationId xmlns:a16="http://schemas.microsoft.com/office/drawing/2014/main" id="{438ABCC5-F757-E0BC-8398-C6B59AD4819E}"/>
              </a:ext>
            </a:extLst>
          </p:cNvPr>
          <p:cNvSpPr/>
          <p:nvPr/>
        </p:nvSpPr>
        <p:spPr>
          <a:xfrm>
            <a:off x="3682514" y="6124055"/>
            <a:ext cx="862186" cy="99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488950">
              <a:lnSpc>
                <a:spcPct val="90000"/>
              </a:lnSpc>
              <a:spcBef>
                <a:spcPct val="0"/>
              </a:spcBef>
              <a:spcAft>
                <a:spcPct val="35000"/>
              </a:spcAft>
              <a:buNone/>
            </a:pPr>
            <a:r>
              <a:rPr lang="en-US" sz="400" dirty="0">
                <a:solidFill>
                  <a:schemeClr val="tx1"/>
                </a:solidFill>
              </a:rPr>
              <a:t>Face detection </a:t>
            </a:r>
          </a:p>
        </p:txBody>
      </p:sp>
      <p:sp>
        <p:nvSpPr>
          <p:cNvPr id="201" name="Rectangle 200">
            <a:extLst>
              <a:ext uri="{FF2B5EF4-FFF2-40B4-BE49-F238E27FC236}">
                <a16:creationId xmlns:a16="http://schemas.microsoft.com/office/drawing/2014/main" id="{D0AEEC55-37EF-C660-92DF-33ACEB7DA8C0}"/>
              </a:ext>
            </a:extLst>
          </p:cNvPr>
          <p:cNvSpPr/>
          <p:nvPr/>
        </p:nvSpPr>
        <p:spPr>
          <a:xfrm>
            <a:off x="4756076" y="6106988"/>
            <a:ext cx="1031381" cy="109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88950">
              <a:lnSpc>
                <a:spcPct val="90000"/>
              </a:lnSpc>
              <a:spcBef>
                <a:spcPct val="0"/>
              </a:spcBef>
              <a:spcAft>
                <a:spcPct val="35000"/>
              </a:spcAft>
            </a:pPr>
            <a:r>
              <a:rPr lang="en-US" sz="400" dirty="0">
                <a:solidFill>
                  <a:schemeClr val="tx1"/>
                </a:solidFill>
              </a:rPr>
              <a:t>Mouth landmarks detection and mouth clipping </a:t>
            </a:r>
          </a:p>
        </p:txBody>
      </p:sp>
      <p:cxnSp>
        <p:nvCxnSpPr>
          <p:cNvPr id="203" name="Straight Arrow Connector 202">
            <a:extLst>
              <a:ext uri="{FF2B5EF4-FFF2-40B4-BE49-F238E27FC236}">
                <a16:creationId xmlns:a16="http://schemas.microsoft.com/office/drawing/2014/main" id="{AA805ED6-A173-70AF-C3F1-24337C9C9D6B}"/>
              </a:ext>
            </a:extLst>
          </p:cNvPr>
          <p:cNvCxnSpPr>
            <a:cxnSpLocks/>
            <a:stCxn id="120" idx="3"/>
          </p:cNvCxnSpPr>
          <p:nvPr/>
        </p:nvCxnSpPr>
        <p:spPr>
          <a:xfrm>
            <a:off x="4495057" y="6168608"/>
            <a:ext cx="311610" cy="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7CCADE0-D445-E4D9-7E19-313E51EE9092}"/>
              </a:ext>
            </a:extLst>
          </p:cNvPr>
          <p:cNvCxnSpPr>
            <a:cxnSpLocks/>
          </p:cNvCxnSpPr>
          <p:nvPr/>
        </p:nvCxnSpPr>
        <p:spPr>
          <a:xfrm flipH="1">
            <a:off x="2674061" y="6453118"/>
            <a:ext cx="32532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97852D7-6EF0-A038-DB09-679229E6D7C0}"/>
              </a:ext>
            </a:extLst>
          </p:cNvPr>
          <p:cNvCxnSpPr>
            <a:cxnSpLocks/>
          </p:cNvCxnSpPr>
          <p:nvPr/>
        </p:nvCxnSpPr>
        <p:spPr>
          <a:xfrm>
            <a:off x="2674533" y="6453118"/>
            <a:ext cx="0" cy="400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34CE0A52-BAEB-5DF4-051C-493E836BAEAB}"/>
              </a:ext>
            </a:extLst>
          </p:cNvPr>
          <p:cNvCxnSpPr>
            <a:cxnSpLocks/>
          </p:cNvCxnSpPr>
          <p:nvPr/>
        </p:nvCxnSpPr>
        <p:spPr>
          <a:xfrm>
            <a:off x="2677154" y="6854110"/>
            <a:ext cx="115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Rectangle: Rounded Corners 217">
            <a:extLst>
              <a:ext uri="{FF2B5EF4-FFF2-40B4-BE49-F238E27FC236}">
                <a16:creationId xmlns:a16="http://schemas.microsoft.com/office/drawing/2014/main" id="{A9C66E49-418B-B958-DD09-83B22B0E98DB}"/>
              </a:ext>
            </a:extLst>
          </p:cNvPr>
          <p:cNvSpPr/>
          <p:nvPr/>
        </p:nvSpPr>
        <p:spPr>
          <a:xfrm>
            <a:off x="4653260" y="6773941"/>
            <a:ext cx="654124" cy="221497"/>
          </a:xfrm>
          <a:prstGeom prst="round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lvl="0" indent="0" algn="l" defTabSz="488950">
              <a:lnSpc>
                <a:spcPct val="90000"/>
              </a:lnSpc>
              <a:spcBef>
                <a:spcPct val="0"/>
              </a:spcBef>
              <a:spcAft>
                <a:spcPct val="35000"/>
              </a:spcAft>
              <a:buNone/>
            </a:pPr>
            <a:r>
              <a:rPr lang="en-US" sz="400" kern="1200" dirty="0">
                <a:solidFill>
                  <a:schemeClr val="tx1"/>
                </a:solidFill>
              </a:rPr>
              <a:t>Feed video to model </a:t>
            </a:r>
          </a:p>
        </p:txBody>
      </p:sp>
      <p:sp>
        <p:nvSpPr>
          <p:cNvPr id="219" name="Rectangle: Rounded Corners 218">
            <a:extLst>
              <a:ext uri="{FF2B5EF4-FFF2-40B4-BE49-F238E27FC236}">
                <a16:creationId xmlns:a16="http://schemas.microsoft.com/office/drawing/2014/main" id="{FA8B2E18-1C98-6B08-7461-B581421454A7}"/>
              </a:ext>
            </a:extLst>
          </p:cNvPr>
          <p:cNvSpPr/>
          <p:nvPr/>
        </p:nvSpPr>
        <p:spPr>
          <a:xfrm>
            <a:off x="5411936" y="6758504"/>
            <a:ext cx="607864" cy="236934"/>
          </a:xfrm>
          <a:prstGeom prst="roundRect">
            <a:avLst/>
          </a:prstGeom>
          <a:solidFill>
            <a:srgbClr val="816F8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lvl="0" indent="0" algn="l" defTabSz="488950">
              <a:lnSpc>
                <a:spcPct val="90000"/>
              </a:lnSpc>
              <a:spcBef>
                <a:spcPct val="0"/>
              </a:spcBef>
              <a:spcAft>
                <a:spcPct val="35000"/>
              </a:spcAft>
              <a:buNone/>
            </a:pPr>
            <a:r>
              <a:rPr lang="en-US" sz="400" kern="1200" baseline="0" dirty="0">
                <a:solidFill>
                  <a:schemeClr val="tx1"/>
                </a:solidFill>
              </a:rPr>
              <a:t>E</a:t>
            </a:r>
            <a:r>
              <a:rPr lang="en-US" sz="400" b="0" i="0" kern="1200" baseline="0" dirty="0">
                <a:solidFill>
                  <a:schemeClr val="tx1"/>
                </a:solidFill>
              </a:rPr>
              <a:t>xtract the decoder from CTC loss </a:t>
            </a:r>
            <a:endParaRPr lang="en-US" sz="400" kern="1200" dirty="0">
              <a:solidFill>
                <a:schemeClr val="tx1"/>
              </a:solidFill>
            </a:endParaRPr>
          </a:p>
        </p:txBody>
      </p:sp>
      <p:cxnSp>
        <p:nvCxnSpPr>
          <p:cNvPr id="220" name="Straight Arrow Connector 219">
            <a:extLst>
              <a:ext uri="{FF2B5EF4-FFF2-40B4-BE49-F238E27FC236}">
                <a16:creationId xmlns:a16="http://schemas.microsoft.com/office/drawing/2014/main" id="{DBC9A596-BED7-A2A4-390A-452DEF634976}"/>
              </a:ext>
            </a:extLst>
          </p:cNvPr>
          <p:cNvCxnSpPr>
            <a:cxnSpLocks/>
            <a:stCxn id="121" idx="3"/>
            <a:endCxn id="122" idx="1"/>
          </p:cNvCxnSpPr>
          <p:nvPr/>
        </p:nvCxnSpPr>
        <p:spPr>
          <a:xfrm flipV="1">
            <a:off x="4419600" y="6868570"/>
            <a:ext cx="173212" cy="2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BC2EFF82-EDAB-328D-D3A7-2E4C0A0D5CA9}"/>
              </a:ext>
            </a:extLst>
          </p:cNvPr>
          <p:cNvCxnSpPr>
            <a:cxnSpLocks/>
            <a:stCxn id="218" idx="3"/>
            <a:endCxn id="219" idx="1"/>
          </p:cNvCxnSpPr>
          <p:nvPr/>
        </p:nvCxnSpPr>
        <p:spPr>
          <a:xfrm flipV="1">
            <a:off x="5307384" y="6876971"/>
            <a:ext cx="104552" cy="7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0" name="Rectangle: Rounded Corners 289">
            <a:extLst>
              <a:ext uri="{FF2B5EF4-FFF2-40B4-BE49-F238E27FC236}">
                <a16:creationId xmlns:a16="http://schemas.microsoft.com/office/drawing/2014/main" id="{00C40E15-46E2-20DA-7FCE-897DA068A6C8}"/>
              </a:ext>
            </a:extLst>
          </p:cNvPr>
          <p:cNvSpPr/>
          <p:nvPr/>
        </p:nvSpPr>
        <p:spPr>
          <a:xfrm>
            <a:off x="3445158" y="6783616"/>
            <a:ext cx="642523" cy="1608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defTabSz="488950">
              <a:lnSpc>
                <a:spcPct val="90000"/>
              </a:lnSpc>
              <a:spcBef>
                <a:spcPct val="0"/>
              </a:spcBef>
              <a:spcAft>
                <a:spcPct val="35000"/>
              </a:spcAft>
              <a:buNone/>
            </a:pPr>
            <a:endParaRPr lang="en-US" sz="400" kern="1200" dirty="0">
              <a:solidFill>
                <a:schemeClr val="tx1"/>
              </a:solidFill>
            </a:endParaRPr>
          </a:p>
        </p:txBody>
      </p:sp>
      <p:sp>
        <p:nvSpPr>
          <p:cNvPr id="291" name="Rectangle: Rounded Corners 290">
            <a:extLst>
              <a:ext uri="{FF2B5EF4-FFF2-40B4-BE49-F238E27FC236}">
                <a16:creationId xmlns:a16="http://schemas.microsoft.com/office/drawing/2014/main" id="{05AA307E-61E3-2140-F885-3B2F0B320827}"/>
              </a:ext>
            </a:extLst>
          </p:cNvPr>
          <p:cNvSpPr/>
          <p:nvPr/>
        </p:nvSpPr>
        <p:spPr>
          <a:xfrm>
            <a:off x="4698977" y="6997669"/>
            <a:ext cx="606794" cy="5214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293" name="Straight Connector 292">
            <a:extLst>
              <a:ext uri="{FF2B5EF4-FFF2-40B4-BE49-F238E27FC236}">
                <a16:creationId xmlns:a16="http://schemas.microsoft.com/office/drawing/2014/main" id="{4AB6BBAA-7849-785F-53D7-FA292ADC4A67}"/>
              </a:ext>
            </a:extLst>
          </p:cNvPr>
          <p:cNvCxnSpPr>
            <a:cxnSpLocks/>
          </p:cNvCxnSpPr>
          <p:nvPr/>
        </p:nvCxnSpPr>
        <p:spPr>
          <a:xfrm>
            <a:off x="5928221" y="6129209"/>
            <a:ext cx="0" cy="323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4D7E0701-3CCA-0488-D45A-1EB07287E77B}"/>
              </a:ext>
            </a:extLst>
          </p:cNvPr>
          <p:cNvCxnSpPr>
            <a:cxnSpLocks/>
            <a:stCxn id="119" idx="3"/>
          </p:cNvCxnSpPr>
          <p:nvPr/>
        </p:nvCxnSpPr>
        <p:spPr>
          <a:xfrm flipV="1">
            <a:off x="5774955" y="6153843"/>
            <a:ext cx="15232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Box 259">
            <a:extLst>
              <a:ext uri="{FF2B5EF4-FFF2-40B4-BE49-F238E27FC236}">
                <a16:creationId xmlns:a16="http://schemas.microsoft.com/office/drawing/2014/main" id="{43352C95-E91D-E40A-898A-CC869DE808F1}"/>
              </a:ext>
            </a:extLst>
          </p:cNvPr>
          <p:cNvSpPr txBox="1">
            <a:spLocks noChangeArrowheads="1"/>
          </p:cNvSpPr>
          <p:nvPr/>
        </p:nvSpPr>
        <p:spPr bwMode="auto">
          <a:xfrm>
            <a:off x="2572070" y="3957956"/>
            <a:ext cx="3185853" cy="26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003" tIns="50003" rIns="50003" bIns="50003"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288" b="1" dirty="0">
                <a:solidFill>
                  <a:schemeClr val="accent1">
                    <a:lumMod val="50000"/>
                  </a:schemeClr>
                </a:solidFill>
                <a:latin typeface="Calibri" pitchFamily="34" charset="0"/>
              </a:rPr>
              <a:t>Datasets </a:t>
            </a:r>
          </a:p>
        </p:txBody>
      </p:sp>
      <p:sp>
        <p:nvSpPr>
          <p:cNvPr id="6" name="TextBox 5">
            <a:extLst>
              <a:ext uri="{FF2B5EF4-FFF2-40B4-BE49-F238E27FC236}">
                <a16:creationId xmlns:a16="http://schemas.microsoft.com/office/drawing/2014/main" id="{87E5119D-4C35-EA0C-8C84-8DAB41536AB4}"/>
              </a:ext>
            </a:extLst>
          </p:cNvPr>
          <p:cNvSpPr txBox="1"/>
          <p:nvPr/>
        </p:nvSpPr>
        <p:spPr>
          <a:xfrm>
            <a:off x="2680103" y="4198294"/>
            <a:ext cx="3090846" cy="369332"/>
          </a:xfrm>
          <a:prstGeom prst="rect">
            <a:avLst/>
          </a:prstGeom>
          <a:noFill/>
        </p:spPr>
        <p:txBody>
          <a:bodyPr wrap="square" rtlCol="0">
            <a:spAutoFit/>
          </a:bodyPr>
          <a:lstStyle/>
          <a:p>
            <a:r>
              <a:rPr lang="en-US" sz="900" dirty="0"/>
              <a:t>In our project we used two different datasets, the first one was our Arabic dataset, and the second one was GRID.</a:t>
            </a:r>
          </a:p>
        </p:txBody>
      </p:sp>
      <p:pic>
        <p:nvPicPr>
          <p:cNvPr id="10" name="Picture 9">
            <a:extLst>
              <a:ext uri="{FF2B5EF4-FFF2-40B4-BE49-F238E27FC236}">
                <a16:creationId xmlns:a16="http://schemas.microsoft.com/office/drawing/2014/main" id="{6E829CE8-F89F-013F-D2BD-5A92C3950DE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60248" y="4572011"/>
            <a:ext cx="1375353" cy="825433"/>
          </a:xfrm>
          <a:prstGeom prst="rect">
            <a:avLst/>
          </a:prstGeom>
          <a:noFill/>
          <a:ln>
            <a:noFill/>
          </a:ln>
        </p:spPr>
      </p:pic>
      <p:pic>
        <p:nvPicPr>
          <p:cNvPr id="14" name="Picture 13" descr="A picture containing human face, screenshot, text, person&#10;&#10;Description automatically generated">
            <a:extLst>
              <a:ext uri="{FF2B5EF4-FFF2-40B4-BE49-F238E27FC236}">
                <a16:creationId xmlns:a16="http://schemas.microsoft.com/office/drawing/2014/main" id="{DCFEB5A8-C287-79A6-FE30-146F9982E1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1446" y="4573239"/>
            <a:ext cx="1391382" cy="816667"/>
          </a:xfrm>
          <a:prstGeom prst="rect">
            <a:avLst/>
          </a:prstGeom>
        </p:spPr>
      </p:pic>
      <p:cxnSp>
        <p:nvCxnSpPr>
          <p:cNvPr id="16" name="Straight Arrow Connector 15">
            <a:extLst>
              <a:ext uri="{FF2B5EF4-FFF2-40B4-BE49-F238E27FC236}">
                <a16:creationId xmlns:a16="http://schemas.microsoft.com/office/drawing/2014/main" id="{DF69ECA0-2C96-D1AE-8D15-B0AFF83BC130}"/>
              </a:ext>
            </a:extLst>
          </p:cNvPr>
          <p:cNvCxnSpPr>
            <a:cxnSpLocks/>
          </p:cNvCxnSpPr>
          <p:nvPr/>
        </p:nvCxnSpPr>
        <p:spPr>
          <a:xfrm>
            <a:off x="3593761" y="6172200"/>
            <a:ext cx="1775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F6163855-132F-19A8-08FB-51BACC3536C2}"/>
              </a:ext>
            </a:extLst>
          </p:cNvPr>
          <p:cNvSpPr/>
          <p:nvPr/>
        </p:nvSpPr>
        <p:spPr>
          <a:xfrm>
            <a:off x="2915986" y="6758504"/>
            <a:ext cx="536845" cy="224854"/>
          </a:xfrm>
          <a:prstGeom prst="round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 kern="1200" baseline="0" dirty="0">
                <a:solidFill>
                  <a:schemeClr val="tx1"/>
                </a:solidFill>
              </a:rPr>
              <a:t>C</a:t>
            </a:r>
            <a:r>
              <a:rPr lang="en-US" sz="300" b="0" i="0" kern="1200" baseline="0" dirty="0">
                <a:solidFill>
                  <a:schemeClr val="tx1"/>
                </a:solidFill>
              </a:rPr>
              <a:t>onvert the </a:t>
            </a:r>
            <a:r>
              <a:rPr lang="en-US" sz="300" dirty="0">
                <a:solidFill>
                  <a:schemeClr val="tx1"/>
                </a:solidFill>
              </a:rPr>
              <a:t>clipped frames</a:t>
            </a:r>
            <a:r>
              <a:rPr lang="en-US" sz="300" b="0" i="0" kern="1200" baseline="0" dirty="0">
                <a:solidFill>
                  <a:schemeClr val="tx1"/>
                </a:solidFill>
              </a:rPr>
              <a:t> to video </a:t>
            </a:r>
            <a:endParaRPr lang="en-US" sz="300" kern="1200" dirty="0">
              <a:solidFill>
                <a:schemeClr val="tx1"/>
              </a:solidFill>
            </a:endParaRPr>
          </a:p>
          <a:p>
            <a:pPr algn="ctr"/>
            <a:endParaRPr lang="en-US" sz="262" dirty="0"/>
          </a:p>
        </p:txBody>
      </p:sp>
      <p:sp>
        <p:nvSpPr>
          <p:cNvPr id="21" name="Rectangle: Rounded Corners 20">
            <a:extLst>
              <a:ext uri="{FF2B5EF4-FFF2-40B4-BE49-F238E27FC236}">
                <a16:creationId xmlns:a16="http://schemas.microsoft.com/office/drawing/2014/main" id="{BE4922FC-E960-196A-EB76-774840867E44}"/>
              </a:ext>
            </a:extLst>
          </p:cNvPr>
          <p:cNvSpPr/>
          <p:nvPr/>
        </p:nvSpPr>
        <p:spPr>
          <a:xfrm>
            <a:off x="3607284" y="6691057"/>
            <a:ext cx="677339" cy="341470"/>
          </a:xfrm>
          <a:prstGeom prst="round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lvl="0" indent="0" algn="l" defTabSz="488950">
              <a:lnSpc>
                <a:spcPct val="90000"/>
              </a:lnSpc>
              <a:spcBef>
                <a:spcPct val="0"/>
              </a:spcBef>
              <a:spcAft>
                <a:spcPct val="35000"/>
              </a:spcAft>
              <a:buNone/>
            </a:pPr>
            <a:endParaRPr lang="en-US" sz="400" kern="1200" baseline="0" dirty="0">
              <a:solidFill>
                <a:schemeClr val="tx1"/>
              </a:solidFill>
            </a:endParaRPr>
          </a:p>
          <a:p>
            <a:pPr lvl="0" algn="l" defTabSz="488950">
              <a:lnSpc>
                <a:spcPct val="90000"/>
              </a:lnSpc>
              <a:spcBef>
                <a:spcPct val="0"/>
              </a:spcBef>
              <a:spcAft>
                <a:spcPct val="35000"/>
              </a:spcAft>
            </a:pPr>
            <a:r>
              <a:rPr lang="en-US" sz="400" kern="1200" baseline="0" dirty="0">
                <a:solidFill>
                  <a:schemeClr val="tx1"/>
                </a:solidFill>
              </a:rPr>
              <a:t>P</a:t>
            </a:r>
            <a:r>
              <a:rPr lang="en-US" sz="400" b="0" i="0" kern="1200" baseline="0" dirty="0">
                <a:solidFill>
                  <a:schemeClr val="tx1"/>
                </a:solidFill>
              </a:rPr>
              <a:t>reprocess the video </a:t>
            </a:r>
            <a:endParaRPr lang="en-US" sz="400" dirty="0">
              <a:solidFill>
                <a:schemeClr val="tx1"/>
              </a:solidFill>
            </a:endParaRPr>
          </a:p>
          <a:p>
            <a:pPr lvl="0" defTabSz="488950">
              <a:lnSpc>
                <a:spcPct val="90000"/>
              </a:lnSpc>
              <a:spcBef>
                <a:spcPct val="0"/>
              </a:spcBef>
              <a:spcAft>
                <a:spcPct val="35000"/>
              </a:spcAft>
            </a:pPr>
            <a:r>
              <a:rPr lang="en-US" sz="400" dirty="0">
                <a:solidFill>
                  <a:schemeClr val="tx1"/>
                </a:solidFill>
              </a:rPr>
              <a:t>grayscale</a:t>
            </a:r>
          </a:p>
          <a:p>
            <a:pPr lvl="0" defTabSz="488950">
              <a:lnSpc>
                <a:spcPct val="90000"/>
              </a:lnSpc>
              <a:spcBef>
                <a:spcPct val="0"/>
              </a:spcBef>
              <a:spcAft>
                <a:spcPct val="35000"/>
              </a:spcAft>
            </a:pPr>
            <a:r>
              <a:rPr lang="en-US" sz="400" dirty="0">
                <a:solidFill>
                  <a:schemeClr val="tx1"/>
                </a:solidFill>
              </a:rPr>
              <a:t>Normalization </a:t>
            </a:r>
            <a:endParaRPr lang="en-US" sz="400" kern="1200" dirty="0">
              <a:solidFill>
                <a:schemeClr val="tx1"/>
              </a:solidFill>
            </a:endParaRPr>
          </a:p>
          <a:p>
            <a:pPr algn="ctr"/>
            <a:endParaRPr lang="en-US" sz="400" dirty="0">
              <a:solidFill>
                <a:schemeClr val="tx1"/>
              </a:solidFill>
            </a:endParaRPr>
          </a:p>
        </p:txBody>
      </p:sp>
      <p:sp>
        <p:nvSpPr>
          <p:cNvPr id="75" name="Rectangle: Rounded Corners 74">
            <a:extLst>
              <a:ext uri="{FF2B5EF4-FFF2-40B4-BE49-F238E27FC236}">
                <a16:creationId xmlns:a16="http://schemas.microsoft.com/office/drawing/2014/main" id="{D7814090-D34B-FB7C-C98E-2DDAFEA1593B}"/>
              </a:ext>
            </a:extLst>
          </p:cNvPr>
          <p:cNvSpPr/>
          <p:nvPr/>
        </p:nvSpPr>
        <p:spPr>
          <a:xfrm>
            <a:off x="3929002" y="7405861"/>
            <a:ext cx="874770" cy="44395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defTabSz="488950">
              <a:lnSpc>
                <a:spcPct val="90000"/>
              </a:lnSpc>
              <a:spcBef>
                <a:spcPct val="0"/>
              </a:spcBef>
              <a:spcAft>
                <a:spcPct val="35000"/>
              </a:spcAft>
              <a:buNone/>
            </a:pPr>
            <a:r>
              <a:rPr lang="en-US" sz="400" kern="1200" baseline="0" dirty="0">
                <a:solidFill>
                  <a:schemeClr val="tx1"/>
                </a:solidFill>
              </a:rPr>
              <a:t>C</a:t>
            </a:r>
            <a:r>
              <a:rPr lang="en-US" sz="400" b="0" i="0" kern="1200" baseline="0" dirty="0">
                <a:solidFill>
                  <a:schemeClr val="tx1"/>
                </a:solidFill>
              </a:rPr>
              <a:t>onvert the decoder to text</a:t>
            </a:r>
          </a:p>
          <a:p>
            <a:pPr marL="171450" lvl="0" indent="-171450" algn="l" defTabSz="488950">
              <a:lnSpc>
                <a:spcPct val="90000"/>
              </a:lnSpc>
              <a:spcBef>
                <a:spcPct val="0"/>
              </a:spcBef>
              <a:spcAft>
                <a:spcPct val="35000"/>
              </a:spcAft>
              <a:buFontTx/>
              <a:buChar char="-"/>
            </a:pPr>
            <a:r>
              <a:rPr lang="en-US" sz="400" dirty="0">
                <a:solidFill>
                  <a:schemeClr val="tx1"/>
                </a:solidFill>
              </a:rPr>
              <a:t>Arabic</a:t>
            </a:r>
          </a:p>
          <a:p>
            <a:pPr marL="171450" lvl="0" indent="-171450" algn="l" defTabSz="488950">
              <a:lnSpc>
                <a:spcPct val="90000"/>
              </a:lnSpc>
              <a:spcBef>
                <a:spcPct val="0"/>
              </a:spcBef>
              <a:spcAft>
                <a:spcPct val="35000"/>
              </a:spcAft>
              <a:buFontTx/>
              <a:buChar char="-"/>
            </a:pPr>
            <a:r>
              <a:rPr lang="en-US" sz="400" b="0" i="0" kern="1200" baseline="0" dirty="0">
                <a:solidFill>
                  <a:schemeClr val="tx1"/>
                </a:solidFill>
              </a:rPr>
              <a:t>English  </a:t>
            </a:r>
          </a:p>
        </p:txBody>
      </p:sp>
      <p:cxnSp>
        <p:nvCxnSpPr>
          <p:cNvPr id="76" name="Straight Arrow Connector 75">
            <a:extLst>
              <a:ext uri="{FF2B5EF4-FFF2-40B4-BE49-F238E27FC236}">
                <a16:creationId xmlns:a16="http://schemas.microsoft.com/office/drawing/2014/main" id="{1D7CB5EF-6591-12AE-0F50-2B9DCA47650F}"/>
              </a:ext>
            </a:extLst>
          </p:cNvPr>
          <p:cNvCxnSpPr>
            <a:cxnSpLocks/>
            <a:stCxn id="122" idx="2"/>
            <a:endCxn id="75" idx="0"/>
          </p:cNvCxnSpPr>
          <p:nvPr/>
        </p:nvCxnSpPr>
        <p:spPr>
          <a:xfrm rot="5400000">
            <a:off x="4689859" y="6777497"/>
            <a:ext cx="304892" cy="95183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28023CF1-D80C-F9EA-3616-478EED60C302}"/>
              </a:ext>
            </a:extLst>
          </p:cNvPr>
          <p:cNvSpPr txBox="1"/>
          <p:nvPr/>
        </p:nvSpPr>
        <p:spPr>
          <a:xfrm>
            <a:off x="2702366" y="7977125"/>
            <a:ext cx="1348105" cy="230832"/>
          </a:xfrm>
          <a:prstGeom prst="rect">
            <a:avLst/>
          </a:prstGeom>
          <a:noFill/>
        </p:spPr>
        <p:txBody>
          <a:bodyPr wrap="square" rtlCol="0">
            <a:spAutoFit/>
          </a:bodyPr>
          <a:lstStyle/>
          <a:p>
            <a:r>
              <a:rPr lang="en-US" sz="900" b="1" dirty="0"/>
              <a:t>Model Architecture </a:t>
            </a:r>
          </a:p>
        </p:txBody>
      </p:sp>
      <p:pic>
        <p:nvPicPr>
          <p:cNvPr id="81" name="image34.jpeg">
            <a:extLst>
              <a:ext uri="{FF2B5EF4-FFF2-40B4-BE49-F238E27FC236}">
                <a16:creationId xmlns:a16="http://schemas.microsoft.com/office/drawing/2014/main" id="{A28CE28F-D617-4D30-074F-0EA3E5493AB0}"/>
              </a:ext>
            </a:extLst>
          </p:cNvPr>
          <p:cNvPicPr>
            <a:picLocks noChangeAspect="1"/>
          </p:cNvPicPr>
          <p:nvPr/>
        </p:nvPicPr>
        <p:blipFill>
          <a:blip r:embed="rId8" cstate="print"/>
          <a:stretch>
            <a:fillRect/>
          </a:stretch>
        </p:blipFill>
        <p:spPr>
          <a:xfrm>
            <a:off x="2716359" y="8187112"/>
            <a:ext cx="3140114" cy="970106"/>
          </a:xfrm>
          <a:prstGeom prst="rect">
            <a:avLst/>
          </a:prstGeom>
        </p:spPr>
      </p:pic>
      <p:pic>
        <p:nvPicPr>
          <p:cNvPr id="90" name="Picture 89" descr="A picture containing text, screenshot, font, number&#10;&#10;Description automatically generated">
            <a:extLst>
              <a:ext uri="{FF2B5EF4-FFF2-40B4-BE49-F238E27FC236}">
                <a16:creationId xmlns:a16="http://schemas.microsoft.com/office/drawing/2014/main" id="{996DAB34-9288-4E07-D2DA-64341A8AAE3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1026" y="9910517"/>
            <a:ext cx="3219292" cy="1159249"/>
          </a:xfrm>
          <a:prstGeom prst="rect">
            <a:avLst/>
          </a:prstGeom>
        </p:spPr>
      </p:pic>
      <p:sp>
        <p:nvSpPr>
          <p:cNvPr id="93" name="TextBox 92">
            <a:extLst>
              <a:ext uri="{FF2B5EF4-FFF2-40B4-BE49-F238E27FC236}">
                <a16:creationId xmlns:a16="http://schemas.microsoft.com/office/drawing/2014/main" id="{7A012B0B-62D2-23C5-0952-7B0AC2E9E639}"/>
              </a:ext>
            </a:extLst>
          </p:cNvPr>
          <p:cNvSpPr txBox="1"/>
          <p:nvPr/>
        </p:nvSpPr>
        <p:spPr>
          <a:xfrm>
            <a:off x="2614038" y="9640727"/>
            <a:ext cx="915635" cy="230832"/>
          </a:xfrm>
          <a:prstGeom prst="rect">
            <a:avLst/>
          </a:prstGeom>
          <a:noFill/>
        </p:spPr>
        <p:txBody>
          <a:bodyPr wrap="none" rtlCol="0">
            <a:spAutoFit/>
          </a:bodyPr>
          <a:lstStyle/>
          <a:p>
            <a:r>
              <a:rPr lang="en-US" sz="900" dirty="0">
                <a:latin typeface="Arial" panose="020B0604020202020204" pitchFamily="34" charset="0"/>
                <a:cs typeface="Arial" panose="020B0604020202020204" pitchFamily="34" charset="0"/>
              </a:rPr>
              <a:t>Arabic results </a:t>
            </a:r>
          </a:p>
        </p:txBody>
      </p:sp>
      <p:sp>
        <p:nvSpPr>
          <p:cNvPr id="94" name="TextBox 93">
            <a:extLst>
              <a:ext uri="{FF2B5EF4-FFF2-40B4-BE49-F238E27FC236}">
                <a16:creationId xmlns:a16="http://schemas.microsoft.com/office/drawing/2014/main" id="{4D31EEC4-2C73-B0FF-4795-A10D35F224D9}"/>
              </a:ext>
            </a:extLst>
          </p:cNvPr>
          <p:cNvSpPr txBox="1"/>
          <p:nvPr/>
        </p:nvSpPr>
        <p:spPr>
          <a:xfrm>
            <a:off x="2587310" y="11141456"/>
            <a:ext cx="966931" cy="230832"/>
          </a:xfrm>
          <a:prstGeom prst="rect">
            <a:avLst/>
          </a:prstGeom>
          <a:noFill/>
        </p:spPr>
        <p:txBody>
          <a:bodyPr wrap="none" rtlCol="0">
            <a:spAutoFit/>
          </a:bodyPr>
          <a:lstStyle/>
          <a:p>
            <a:r>
              <a:rPr lang="en-US" sz="900" dirty="0">
                <a:latin typeface="Arial" panose="020B0604020202020204" pitchFamily="34" charset="0"/>
                <a:cs typeface="Arial" panose="020B0604020202020204" pitchFamily="34" charset="0"/>
              </a:rPr>
              <a:t>English results </a:t>
            </a:r>
          </a:p>
        </p:txBody>
      </p:sp>
      <p:pic>
        <p:nvPicPr>
          <p:cNvPr id="96" name="Picture 95" descr="A picture containing text, screenshot, font, number&#10;&#10;Description automatically generated">
            <a:extLst>
              <a:ext uri="{FF2B5EF4-FFF2-40B4-BE49-F238E27FC236}">
                <a16:creationId xmlns:a16="http://schemas.microsoft.com/office/drawing/2014/main" id="{672D27D8-5ED4-1BB1-8F8D-DECE98832C4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78828" y="11427433"/>
            <a:ext cx="3248455" cy="806691"/>
          </a:xfrm>
          <a:prstGeom prst="rect">
            <a:avLst/>
          </a:prstGeom>
        </p:spPr>
      </p:pic>
      <p:sp>
        <p:nvSpPr>
          <p:cNvPr id="97" name="TextBox 96">
            <a:extLst>
              <a:ext uri="{FF2B5EF4-FFF2-40B4-BE49-F238E27FC236}">
                <a16:creationId xmlns:a16="http://schemas.microsoft.com/office/drawing/2014/main" id="{62283B22-38DC-FA84-E92A-43DE8C0ECA1A}"/>
              </a:ext>
            </a:extLst>
          </p:cNvPr>
          <p:cNvSpPr txBox="1"/>
          <p:nvPr/>
        </p:nvSpPr>
        <p:spPr>
          <a:xfrm>
            <a:off x="6043633" y="1023591"/>
            <a:ext cx="1120820" cy="215444"/>
          </a:xfrm>
          <a:prstGeom prst="rect">
            <a:avLst/>
          </a:prstGeom>
          <a:noFill/>
        </p:spPr>
        <p:txBody>
          <a:bodyPr wrap="none" rtlCol="0">
            <a:spAutoFit/>
          </a:bodyPr>
          <a:lstStyle/>
          <a:p>
            <a:r>
              <a:rPr lang="en-US" sz="800" b="1" dirty="0"/>
              <a:t>Arabic accuracy graph</a:t>
            </a:r>
          </a:p>
        </p:txBody>
      </p:sp>
      <p:pic>
        <p:nvPicPr>
          <p:cNvPr id="99" name="Picture 98">
            <a:extLst>
              <a:ext uri="{FF2B5EF4-FFF2-40B4-BE49-F238E27FC236}">
                <a16:creationId xmlns:a16="http://schemas.microsoft.com/office/drawing/2014/main" id="{D07BBC27-8BCB-1E2E-9E6F-8DE1D8AC801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26953" y="3341434"/>
            <a:ext cx="2982220" cy="1862358"/>
          </a:xfrm>
          <a:prstGeom prst="rect">
            <a:avLst/>
          </a:prstGeom>
        </p:spPr>
      </p:pic>
      <p:pic>
        <p:nvPicPr>
          <p:cNvPr id="101" name="Picture 100">
            <a:extLst>
              <a:ext uri="{FF2B5EF4-FFF2-40B4-BE49-F238E27FC236}">
                <a16:creationId xmlns:a16="http://schemas.microsoft.com/office/drawing/2014/main" id="{593A424D-9236-855C-EA96-D5018D9867E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12072" y="7289841"/>
            <a:ext cx="2855727" cy="2188250"/>
          </a:xfrm>
          <a:prstGeom prst="rect">
            <a:avLst/>
          </a:prstGeom>
        </p:spPr>
      </p:pic>
    </p:spTree>
    <p:extLst>
      <p:ext uri="{BB962C8B-B14F-4D97-AF65-F5344CB8AC3E}">
        <p14:creationId xmlns:p14="http://schemas.microsoft.com/office/powerpoint/2010/main" val="3630445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11669</TotalTime>
  <Words>930</Words>
  <Application>Microsoft Office PowerPoint</Application>
  <PresentationFormat>A3 Paper (297x420 mm)</PresentationFormat>
  <Paragraphs>69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  I Can Hear You Arabic and English  Lip-reading </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Genigraphics 800.790.4001</dc:creator>
  <cp:lastModifiedBy>محمود سلامه محمد عبدالرحمن اسماعيل</cp:lastModifiedBy>
  <cp:revision>35</cp:revision>
  <dcterms:created xsi:type="dcterms:W3CDTF">2015-03-16T19:12:58Z</dcterms:created>
  <dcterms:modified xsi:type="dcterms:W3CDTF">2023-07-03T20:43:11Z</dcterms:modified>
</cp:coreProperties>
</file>