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1"/>
  </p:notes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7" r:id="rId10"/>
    <p:sldId id="293" r:id="rId11"/>
    <p:sldId id="294" r:id="rId12"/>
    <p:sldId id="268" r:id="rId13"/>
    <p:sldId id="269" r:id="rId14"/>
    <p:sldId id="271" r:id="rId15"/>
    <p:sldId id="272" r:id="rId16"/>
    <p:sldId id="296" r:id="rId17"/>
    <p:sldId id="273" r:id="rId18"/>
    <p:sldId id="297" r:id="rId19"/>
    <p:sldId id="274" r:id="rId20"/>
    <p:sldId id="298" r:id="rId21"/>
    <p:sldId id="295" r:id="rId22"/>
    <p:sldId id="275" r:id="rId23"/>
    <p:sldId id="299" r:id="rId24"/>
    <p:sldId id="300" r:id="rId25"/>
    <p:sldId id="277" r:id="rId26"/>
    <p:sldId id="278" r:id="rId27"/>
    <p:sldId id="280" r:id="rId28"/>
    <p:sldId id="281" r:id="rId29"/>
    <p:sldId id="283" r:id="rId30"/>
    <p:sldId id="284" r:id="rId31"/>
    <p:sldId id="282" r:id="rId32"/>
    <p:sldId id="285" r:id="rId33"/>
    <p:sldId id="286" r:id="rId34"/>
    <p:sldId id="288" r:id="rId35"/>
    <p:sldId id="301" r:id="rId36"/>
    <p:sldId id="302" r:id="rId37"/>
    <p:sldId id="304" r:id="rId38"/>
    <p:sldId id="303" r:id="rId39"/>
    <p:sldId id="305" r:id="rId4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C63E8A0-4945-4B80-82FF-4F813A05CD75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C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C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548BA60-3909-48DB-B49B-5E4EC17869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89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8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834637DB-1263-9CCE-9528-DABE0922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404" y="2171585"/>
            <a:ext cx="9144000" cy="1257415"/>
          </a:xfrm>
        </p:spPr>
        <p:txBody>
          <a:bodyPr/>
          <a:lstStyle/>
          <a:p>
            <a:pPr algn="ctr"/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Serial Manipulator Dynamics</a:t>
            </a:r>
            <a:endParaRPr lang="en-CA" dirty="0"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1F05FF4-F341-9298-8FDD-5F25F76D1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404" y="3501805"/>
            <a:ext cx="9144000" cy="985075"/>
          </a:xfrm>
        </p:spPr>
        <p:txBody>
          <a:bodyPr/>
          <a:lstStyle/>
          <a:p>
            <a:pPr algn="ctr"/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Lagrangian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 Formulation using MATLAB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Kafr El Sheikh University - Wikipedia">
            <a:extLst>
              <a:ext uri="{FF2B5EF4-FFF2-40B4-BE49-F238E27FC236}">
                <a16:creationId xmlns:a16="http://schemas.microsoft.com/office/drawing/2014/main" id="{92BACED1-1BA5-C2F0-FB71-23FA449B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108" y="416146"/>
            <a:ext cx="1110591" cy="12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F40A871F-4C4E-2392-B4C4-5EA4BB997206}"/>
              </a:ext>
            </a:extLst>
          </p:cNvPr>
          <p:cNvSpPr txBox="1"/>
          <p:nvPr/>
        </p:nvSpPr>
        <p:spPr>
          <a:xfrm>
            <a:off x="464233" y="583188"/>
            <a:ext cx="378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Kafrelshiekh</a:t>
            </a:r>
            <a:r>
              <a:rPr lang="en-US" dirty="0"/>
              <a:t> University</a:t>
            </a:r>
          </a:p>
          <a:p>
            <a:pPr algn="l"/>
            <a:r>
              <a:rPr lang="en-US" dirty="0"/>
              <a:t>Mechanical Engineering Department</a:t>
            </a:r>
          </a:p>
          <a:p>
            <a:pPr algn="l"/>
            <a:r>
              <a:rPr lang="en-US" dirty="0"/>
              <a:t>Mechatronics Program</a:t>
            </a:r>
            <a:endParaRPr lang="en-C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BA2DFEE-81FA-23ED-7CAD-BF97E1FA6838}"/>
              </a:ext>
            </a:extLst>
          </p:cNvPr>
          <p:cNvSpPr txBox="1"/>
          <p:nvPr/>
        </p:nvSpPr>
        <p:spPr>
          <a:xfrm>
            <a:off x="464233" y="5764204"/>
            <a:ext cx="650240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Course: Industrial Robots Dynamics</a:t>
            </a:r>
            <a:r>
              <a:rPr lang="ar-E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Control and Simulation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Code: 40143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68C2D4E-0C8D-E666-6152-E2732E5B4383}"/>
              </a:ext>
            </a:extLst>
          </p:cNvPr>
          <p:cNvSpPr txBox="1"/>
          <p:nvPr/>
        </p:nvSpPr>
        <p:spPr>
          <a:xfrm>
            <a:off x="3975100" y="4229100"/>
            <a:ext cx="4114800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Eman </a:t>
            </a:r>
            <a:r>
              <a:rPr lang="en-US" dirty="0" err="1"/>
              <a:t>M.ElRify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Supervisor: Prof. </a:t>
            </a:r>
            <a:r>
              <a:rPr lang="en-US" dirty="0" err="1"/>
              <a:t>Roshdy</a:t>
            </a:r>
            <a:r>
              <a:rPr lang="en-US" dirty="0"/>
              <a:t> Abo-</a:t>
            </a:r>
            <a:r>
              <a:rPr lang="en-US" dirty="0" err="1"/>
              <a:t>Shanab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30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Collecting Data 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440B9EC-9D81-7078-BA01-1E789F5B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1" y="2270669"/>
            <a:ext cx="9297909" cy="3771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BDBE610F-72F5-5813-217F-010611C89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</p:spPr>
            <p:txBody>
              <a:bodyPr lIns="91440" tIns="45720" rIns="91440" bIns="45720"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𝑨𝒔𝒔𝒊𝒈𝒏𝒊𝒏𝒈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𝒑𝒂𝒓𝒂𝒎𝒆𝒕𝒆𝒓𝒔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𝒄𝒐𝒍𝒖𝒎𝒏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𝒄𝒐𝒏𝒆𝒓𝒕𝒊𝒏𝒈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𝒅𝒂𝒕𝒂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𝒕𝒚𝒑𝒆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BDBE610F-72F5-5813-217F-010611C8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3949C777-225F-7336-4AEE-4468D8C46206}"/>
              </a:ext>
            </a:extLst>
          </p:cNvPr>
          <p:cNvCxnSpPr/>
          <p:nvPr/>
        </p:nvCxnSpPr>
        <p:spPr>
          <a:xfrm flipH="1" flipV="1">
            <a:off x="4707802" y="3014804"/>
            <a:ext cx="2688879" cy="56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F7FEF7A6-95BB-9ACF-2F39-CAF279EB1AA0}"/>
              </a:ext>
            </a:extLst>
          </p:cNvPr>
          <p:cNvSpPr txBox="1"/>
          <p:nvPr/>
        </p:nvSpPr>
        <p:spPr>
          <a:xfrm>
            <a:off x="7396680" y="3429000"/>
            <a:ext cx="3241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dirty="0"/>
              <a:t>Read data as a column vectors</a:t>
            </a:r>
            <a:endParaRPr lang="ar-EG" dirty="0"/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3AE8F54A-873F-A41C-155C-2A4C6D404542}"/>
              </a:ext>
            </a:extLst>
          </p:cNvPr>
          <p:cNvCxnSpPr/>
          <p:nvPr/>
        </p:nvCxnSpPr>
        <p:spPr>
          <a:xfrm flipH="1" flipV="1">
            <a:off x="3241141" y="3581400"/>
            <a:ext cx="3007259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E03C58A9-5C08-F54C-FD27-1E4912BF485B}"/>
              </a:ext>
            </a:extLst>
          </p:cNvPr>
          <p:cNvSpPr txBox="1"/>
          <p:nvPr/>
        </p:nvSpPr>
        <p:spPr>
          <a:xfrm>
            <a:off x="6248400" y="4042038"/>
            <a:ext cx="3241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dirty="0"/>
              <a:t>Converting string data type into double</a:t>
            </a:r>
            <a:endParaRPr lang="ar-EG" dirty="0"/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92779392-7F19-4A99-5773-EDDC32964143}"/>
              </a:ext>
            </a:extLst>
          </p:cNvPr>
          <p:cNvCxnSpPr/>
          <p:nvPr/>
        </p:nvCxnSpPr>
        <p:spPr>
          <a:xfrm flipH="1" flipV="1">
            <a:off x="3503691" y="4925085"/>
            <a:ext cx="2744709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647AB6F1-8584-664A-5A0A-71AE241C107E}"/>
              </a:ext>
            </a:extLst>
          </p:cNvPr>
          <p:cNvSpPr txBox="1"/>
          <p:nvPr/>
        </p:nvSpPr>
        <p:spPr>
          <a:xfrm>
            <a:off x="6248400" y="4874261"/>
            <a:ext cx="35350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dirty="0"/>
              <a:t>Assigning values to the symbolic functions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1932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Collecting Data 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BDBE610F-72F5-5813-217F-010611C89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</p:spPr>
            <p:txBody>
              <a:bodyPr lIns="91440" tIns="45720" rIns="91440" bIns="45720"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𝑪𝒍𝒆𝒂𝒏𝒊𝒏𝒈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𝑫𝒂𝒕𝒂</m:t>
                    </m:r>
                  </m:oMath>
                </a14:m>
                <a:r>
                  <a:rPr lang="en-CA" b="1" i="1" dirty="0">
                    <a:latin typeface="Cambria Math" panose="02040503050406030204" pitchFamily="18" charset="0"/>
                  </a:rPr>
                  <a:t> (Replacing </a:t>
                </a:r>
                <a:r>
                  <a:rPr lang="en-CA" b="1" i="1" dirty="0" err="1">
                    <a:latin typeface="Cambria Math" panose="02040503050406030204" pitchFamily="18" charset="0"/>
                  </a:rPr>
                  <a:t>NaN</a:t>
                </a:r>
                <a:r>
                  <a:rPr lang="en-CA" b="1" i="1" dirty="0">
                    <a:latin typeface="Cambria Math" panose="02040503050406030204" pitchFamily="18" charset="0"/>
                  </a:rPr>
                  <a:t> values with 0)</a:t>
                </a:r>
              </a:p>
            </p:txBody>
          </p:sp>
        </mc:Choice>
        <mc:Fallback xmlns="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BDBE610F-72F5-5813-217F-010611C8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  <a:blipFill>
                <a:blip r:embed="rId3"/>
                <a:stretch>
                  <a:fillRect l="-306" t="-142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صورة 4">
            <a:extLst>
              <a:ext uri="{FF2B5EF4-FFF2-40B4-BE49-F238E27FC236}">
                <a16:creationId xmlns:a16="http://schemas.microsoft.com/office/drawing/2014/main" id="{4FA3A73F-1B3A-7382-A4CB-B358ECAA9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62" y="2561611"/>
            <a:ext cx="6290272" cy="2029225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03A532E0-967D-20D5-BD9D-EEB221ECE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163" y="1934898"/>
            <a:ext cx="1560319" cy="4202668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85F4429E-A9E4-C343-9B4C-2BF06A14EF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827"/>
          <a:stretch/>
        </p:blipFill>
        <p:spPr>
          <a:xfrm>
            <a:off x="8754851" y="1930423"/>
            <a:ext cx="1560319" cy="44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9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Forward Kinematics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FAF98D4F-1614-56F5-620E-1E1A043EEFF2}"/>
                  </a:ext>
                </a:extLst>
              </p:cNvPr>
              <p:cNvSpPr txBox="1"/>
              <p:nvPr/>
            </p:nvSpPr>
            <p:spPr>
              <a:xfrm>
                <a:off x="4925462" y="1859164"/>
                <a:ext cx="7266538" cy="1125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FAF98D4F-1614-56F5-620E-1E1A043E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2" y="1859164"/>
                <a:ext cx="7266538" cy="1125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مربع نص 14">
            <a:extLst>
              <a:ext uri="{FF2B5EF4-FFF2-40B4-BE49-F238E27FC236}">
                <a16:creationId xmlns:a16="http://schemas.microsoft.com/office/drawing/2014/main" id="{84A3A9D4-6EC9-282D-E9A0-370CE480A887}"/>
              </a:ext>
            </a:extLst>
          </p:cNvPr>
          <p:cNvSpPr txBox="1"/>
          <p:nvPr/>
        </p:nvSpPr>
        <p:spPr>
          <a:xfrm>
            <a:off x="1386438" y="2178990"/>
            <a:ext cx="441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D-H Transformation Matrix: </a:t>
            </a:r>
            <a:endParaRPr lang="en-CA" sz="20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82D282E-0361-818C-9CAF-EC510CA9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35" y="3054089"/>
            <a:ext cx="9838099" cy="29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Forward Kinematics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DA1207B1-F29C-419F-4947-308F4DF64C72}"/>
                  </a:ext>
                </a:extLst>
              </p:cNvPr>
              <p:cNvSpPr txBox="1"/>
              <p:nvPr/>
            </p:nvSpPr>
            <p:spPr>
              <a:xfrm>
                <a:off x="1333500" y="2171700"/>
                <a:ext cx="8940800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dirty="0"/>
                  <a:t>Calculating: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CA" dirty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DA1207B1-F29C-419F-4947-308F4DF6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2171700"/>
                <a:ext cx="8940800" cy="374783"/>
              </a:xfrm>
              <a:prstGeom prst="rect">
                <a:avLst/>
              </a:prstGeom>
              <a:blipFill>
                <a:blip r:embed="rId3"/>
                <a:stretch>
                  <a:fillRect l="-614" t="-6452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صورة 7">
            <a:extLst>
              <a:ext uri="{FF2B5EF4-FFF2-40B4-BE49-F238E27FC236}">
                <a16:creationId xmlns:a16="http://schemas.microsoft.com/office/drawing/2014/main" id="{7A3C0CCC-067E-755A-3A43-3149578CF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62" y="3134830"/>
            <a:ext cx="9485014" cy="29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Forward Kinematics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DA1207B1-F29C-419F-4947-308F4DF64C72}"/>
                  </a:ext>
                </a:extLst>
              </p:cNvPr>
              <p:cNvSpPr txBox="1"/>
              <p:nvPr/>
            </p:nvSpPr>
            <p:spPr>
              <a:xfrm>
                <a:off x="1333500" y="2171700"/>
                <a:ext cx="8940800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dirty="0"/>
                  <a:t>Calculating: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CA" dirty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DA1207B1-F29C-419F-4947-308F4DF6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2171700"/>
                <a:ext cx="8940800" cy="374783"/>
              </a:xfrm>
              <a:prstGeom prst="rect">
                <a:avLst/>
              </a:prstGeom>
              <a:blipFill>
                <a:blip r:embed="rId3"/>
                <a:stretch>
                  <a:fillRect l="-614" t="-6452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8">
            <a:extLst>
              <a:ext uri="{FF2B5EF4-FFF2-40B4-BE49-F238E27FC236}">
                <a16:creationId xmlns:a16="http://schemas.microsoft.com/office/drawing/2014/main" id="{8B049593-1EFC-9948-3A78-EB5DB3F3B0EA}"/>
              </a:ext>
            </a:extLst>
          </p:cNvPr>
          <p:cNvSpPr txBox="1"/>
          <p:nvPr/>
        </p:nvSpPr>
        <p:spPr>
          <a:xfrm>
            <a:off x="1600200" y="4076700"/>
            <a:ext cx="1714500" cy="37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Result:</a:t>
            </a:r>
            <a:endParaRPr lang="en-C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52B3768-7140-0831-F0D6-216B29FE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442" y="2678394"/>
            <a:ext cx="4956155" cy="3768316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E4B39BF9-907F-A8F7-D256-8C74FFE19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384" y="2786179"/>
            <a:ext cx="4545197" cy="15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E37C620-87C8-3610-B056-0C604A9E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1" y="2026963"/>
            <a:ext cx="3812450" cy="4329392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F29E4104-E765-D97C-252F-4D4E385F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998466"/>
            <a:ext cx="3431648" cy="43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9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BF8BB877-213E-EFDE-F161-5E281AF6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1912065"/>
            <a:ext cx="9268677" cy="40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4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BF8BB877-213E-EFDE-F161-5E281AF6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1912065"/>
            <a:ext cx="9268677" cy="4095923"/>
          </a:xfrm>
          <a:prstGeom prst="rect">
            <a:avLst/>
          </a:prstGeom>
        </p:spPr>
      </p:pic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1D55C9AF-2AFF-92A6-A100-0A5A96868F01}"/>
              </a:ext>
            </a:extLst>
          </p:cNvPr>
          <p:cNvCxnSpPr>
            <a:cxnSpLocks/>
          </p:cNvCxnSpPr>
          <p:nvPr/>
        </p:nvCxnSpPr>
        <p:spPr>
          <a:xfrm flipH="1">
            <a:off x="5504507" y="3581400"/>
            <a:ext cx="1394234" cy="32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821C8D7D-0661-1D4C-A589-EF475CE33B9E}"/>
                  </a:ext>
                </a:extLst>
              </p:cNvPr>
              <p:cNvSpPr txBox="1"/>
              <p:nvPr/>
            </p:nvSpPr>
            <p:spPr>
              <a:xfrm>
                <a:off x="6938753" y="2835132"/>
                <a:ext cx="3025139" cy="2364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ar-EG" dirty="0"/>
              </a:p>
              <a:p>
                <a:endParaRPr lang="ar-EG" dirty="0"/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821C8D7D-0661-1D4C-A589-EF475CE3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753" y="2835132"/>
                <a:ext cx="3025139" cy="2364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46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D200143-F637-5B15-17CC-7DDBBA78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" t="1643"/>
          <a:stretch/>
        </p:blipFill>
        <p:spPr>
          <a:xfrm>
            <a:off x="1077362" y="2026963"/>
            <a:ext cx="9026396" cy="3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D200143-F637-5B15-17CC-7DDBBA78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" t="1643"/>
          <a:stretch/>
        </p:blipFill>
        <p:spPr>
          <a:xfrm>
            <a:off x="1077362" y="2026963"/>
            <a:ext cx="9026396" cy="3855205"/>
          </a:xfrm>
          <a:prstGeom prst="rect">
            <a:avLst/>
          </a:prstGeom>
        </p:spPr>
      </p:pic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D310D5BD-598F-4EEB-794A-6CE0B2C0B843}"/>
              </a:ext>
            </a:extLst>
          </p:cNvPr>
          <p:cNvCxnSpPr>
            <a:cxnSpLocks/>
          </p:cNvCxnSpPr>
          <p:nvPr/>
        </p:nvCxnSpPr>
        <p:spPr>
          <a:xfrm flipH="1">
            <a:off x="4680642" y="3762266"/>
            <a:ext cx="1567758" cy="4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468D5F16-6173-1E53-1BD4-409161F6D320}"/>
                  </a:ext>
                </a:extLst>
              </p:cNvPr>
              <p:cNvSpPr txBox="1"/>
              <p:nvPr/>
            </p:nvSpPr>
            <p:spPr>
              <a:xfrm flipH="1">
                <a:off x="6096000" y="3095734"/>
                <a:ext cx="4137434" cy="754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EG" dirty="0"/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468D5F16-6173-1E53-1BD4-409161F6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96000" y="3095734"/>
                <a:ext cx="4137434" cy="75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2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2D86DD-245F-5216-C812-4B902DC3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911418"/>
          </a:xfrm>
        </p:spPr>
        <p:txBody>
          <a:bodyPr/>
          <a:lstStyle/>
          <a:p>
            <a:r>
              <a:rPr lang="en-US" dirty="0"/>
              <a:t>Outlines</a:t>
            </a:r>
            <a:endParaRPr lang="en-C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341624C-1417-E1B0-C10C-DE1C1CB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64608"/>
            <a:ext cx="10134589" cy="4817546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Collecting Data</a:t>
            </a:r>
          </a:p>
          <a:p>
            <a:r>
              <a:rPr lang="en-US" dirty="0"/>
              <a:t>Forward Kinematics</a:t>
            </a:r>
          </a:p>
          <a:p>
            <a:r>
              <a:rPr lang="en-US" dirty="0"/>
              <a:t>Jacobian Submatrices</a:t>
            </a:r>
          </a:p>
          <a:p>
            <a:r>
              <a:rPr lang="en-US" dirty="0"/>
              <a:t>Manipulator Inertia Matrix</a:t>
            </a:r>
          </a:p>
          <a:p>
            <a:r>
              <a:rPr lang="en-US" dirty="0"/>
              <a:t>Velocity Coupling Vector</a:t>
            </a:r>
          </a:p>
          <a:p>
            <a:r>
              <a:rPr lang="en-US" dirty="0"/>
              <a:t>Gravitational Vector </a:t>
            </a:r>
          </a:p>
          <a:p>
            <a:r>
              <a:rPr lang="en-US" dirty="0"/>
              <a:t>Results</a:t>
            </a:r>
          </a:p>
          <a:p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55512997-6EEF-834F-120E-D7C0C093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89" y="1955959"/>
            <a:ext cx="5237476" cy="294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21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D200143-F637-5B15-17CC-7DDBBA78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" t="1643"/>
          <a:stretch/>
        </p:blipFill>
        <p:spPr>
          <a:xfrm>
            <a:off x="1077362" y="2026963"/>
            <a:ext cx="9026396" cy="3855205"/>
          </a:xfrm>
          <a:prstGeom prst="rect">
            <a:avLst/>
          </a:prstGeom>
        </p:spPr>
      </p:pic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D310D5BD-598F-4EEB-794A-6CE0B2C0B84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186820" y="4604972"/>
            <a:ext cx="2403740" cy="21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68D5F16-6173-1E53-1BD4-409161F6D320}"/>
              </a:ext>
            </a:extLst>
          </p:cNvPr>
          <p:cNvSpPr txBox="1"/>
          <p:nvPr/>
        </p:nvSpPr>
        <p:spPr>
          <a:xfrm flipH="1">
            <a:off x="5590560" y="4327973"/>
            <a:ext cx="413743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/>
              <a:t>Creating an array with the Jacobian vectors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632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4411FEEA-6B29-8789-7C58-B9C7B5F2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28" y="2182082"/>
            <a:ext cx="9844737" cy="2154619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90FFB960-C85A-FA19-363F-CE2F878E3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28" y="4377731"/>
            <a:ext cx="9955920" cy="596373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31EC40B-665D-7C92-C67B-4D42FA86FA33}"/>
              </a:ext>
            </a:extLst>
          </p:cNvPr>
          <p:cNvSpPr txBox="1"/>
          <p:nvPr/>
        </p:nvSpPr>
        <p:spPr>
          <a:xfrm>
            <a:off x="1685326" y="5611507"/>
            <a:ext cx="575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Set of matrices in particular order resulted from the loop </a:t>
            </a:r>
            <a:endParaRPr lang="en-CA" dirty="0"/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8B8EAEA3-D159-9E9D-6E99-563833A1F9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485584" y="5015134"/>
            <a:ext cx="1078053" cy="59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4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DA02428-305F-8568-4B4D-269C68BF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87" y="1988863"/>
            <a:ext cx="5786085" cy="4148703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9D6FA781-D1BD-AD88-E4BA-A2AAC3A62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994" r="19107"/>
          <a:stretch/>
        </p:blipFill>
        <p:spPr>
          <a:xfrm>
            <a:off x="128972" y="3276600"/>
            <a:ext cx="4348520" cy="1241767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A952DBC3-548F-B573-5C99-5083515872A0}"/>
              </a:ext>
            </a:extLst>
          </p:cNvPr>
          <p:cNvSpPr txBox="1"/>
          <p:nvPr/>
        </p:nvSpPr>
        <p:spPr>
          <a:xfrm>
            <a:off x="570368" y="2227152"/>
            <a:ext cx="40392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Concatenating the vectors in one single array for each link i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4468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0D9663D-C09D-5BCF-E790-07D27DE7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2173376"/>
            <a:ext cx="9813956" cy="2206448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323A7C0-B567-96EA-A914-F07C9629FD13}"/>
              </a:ext>
            </a:extLst>
          </p:cNvPr>
          <p:cNvSpPr txBox="1"/>
          <p:nvPr/>
        </p:nvSpPr>
        <p:spPr>
          <a:xfrm>
            <a:off x="1077362" y="1730104"/>
            <a:ext cx="59662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Checking the Jacobian Matrix for each link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6481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Jacobian Submatrices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0DC6F109-9ADF-C735-3982-5CA62E23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22" y="1914770"/>
            <a:ext cx="4188822" cy="4422928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57732DC8-893B-DE80-D196-FD9F94B8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104" y="2026963"/>
            <a:ext cx="2271262" cy="3526202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323A7C0-B567-96EA-A914-F07C9629FD13}"/>
              </a:ext>
            </a:extLst>
          </p:cNvPr>
          <p:cNvSpPr txBox="1"/>
          <p:nvPr/>
        </p:nvSpPr>
        <p:spPr>
          <a:xfrm>
            <a:off x="1077362" y="1730104"/>
            <a:ext cx="59662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Checking the Jacobian Matrix for each link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22259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Manipulator Inertia Matrix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81EFA2F-0714-1365-87FD-E6CDE919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93" y="2026963"/>
            <a:ext cx="5771344" cy="1128713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A3EFCA8C-9DC0-FC98-3FF7-1AAFEC3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93" y="2829509"/>
            <a:ext cx="6448419" cy="22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Manipulator Inertia Matrix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3AF8589-3C63-2484-8CB1-49FDB8ECC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6"/>
          <a:stretch/>
        </p:blipFill>
        <p:spPr>
          <a:xfrm>
            <a:off x="4676424" y="2265969"/>
            <a:ext cx="6264443" cy="3715491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028F67C3-9FBF-F723-FA55-542A88A40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08"/>
          <a:stretch/>
        </p:blipFill>
        <p:spPr>
          <a:xfrm>
            <a:off x="215971" y="2988246"/>
            <a:ext cx="4460453" cy="18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8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Manipulator Inertia Matrix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F1FC2301-FE37-61AA-58FB-AEE07884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6" y="3581400"/>
            <a:ext cx="8086469" cy="1822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C10A0BB1-3F2A-FE01-C096-4C62A8B66CC5}"/>
                  </a:ext>
                </a:extLst>
              </p:cNvPr>
              <p:cNvSpPr txBox="1"/>
              <p:nvPr/>
            </p:nvSpPr>
            <p:spPr>
              <a:xfrm>
                <a:off x="2894846" y="1798841"/>
                <a:ext cx="6097508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𝒗𝒊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𝒗𝒊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EG" sz="2800" dirty="0"/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C10A0BB1-3F2A-FE01-C096-4C62A8B6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46" y="1798841"/>
                <a:ext cx="6097508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2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Manipulator Inertia Matrix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4CC37D4-BA13-5245-1BFD-D471B257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727616"/>
            <a:ext cx="9115425" cy="34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B921AEA5-F268-62A7-1277-91AB3724BE2F}"/>
                  </a:ext>
                </a:extLst>
              </p:cNvPr>
              <p:cNvSpPr txBox="1"/>
              <p:nvPr/>
            </p:nvSpPr>
            <p:spPr>
              <a:xfrm>
                <a:off x="2894846" y="1798841"/>
                <a:ext cx="6097508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𝒗𝒊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𝒗𝒊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EG" sz="2800" dirty="0"/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B921AEA5-F268-62A7-1277-91AB3724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46" y="1798841"/>
                <a:ext cx="6097508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4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Velocity Coupling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/>
              <p:nvPr/>
            </p:nvSpPr>
            <p:spPr>
              <a:xfrm>
                <a:off x="8451323" y="2684451"/>
                <a:ext cx="2409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23" y="2684451"/>
                <a:ext cx="2409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/>
              <p:nvPr/>
            </p:nvSpPr>
            <p:spPr>
              <a:xfrm>
                <a:off x="4607962" y="2826317"/>
                <a:ext cx="3377218" cy="762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962" y="2826317"/>
                <a:ext cx="3377218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2221844"/>
            <a:ext cx="359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Coriolis Matrix</a:t>
            </a:r>
            <a:endParaRPr lang="en-CA" sz="2400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6E4F4579-DDDE-5008-6FD0-5CDCBE0F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055" y="3731834"/>
            <a:ext cx="889454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</p:spPr>
            <p:txBody>
              <a:bodyPr/>
              <a:lstStyle/>
              <a:p>
                <a:r>
                  <a:rPr lang="en-CA" dirty="0"/>
                  <a:t>A dynamical equation of motion can be formulated by several methods. One approach is Lagrange’s equation of motion. </a:t>
                </a:r>
                <a:r>
                  <a:rPr lang="en-CA" dirty="0" err="1"/>
                  <a:t>Lagrangian</a:t>
                </a:r>
                <a:r>
                  <a:rPr lang="en-CA" dirty="0"/>
                  <a:t> formulation eliminates the constraint forces.</a:t>
                </a:r>
              </a:p>
              <a:p>
                <a:r>
                  <a:rPr lang="en-CA" b="1" dirty="0" err="1"/>
                  <a:t>Lagrangian</a:t>
                </a:r>
                <a:r>
                  <a:rPr lang="en-CA" b="1" dirty="0"/>
                  <a:t> function </a:t>
                </a:r>
                <a:r>
                  <a:rPr lang="en-CA" dirty="0"/>
                  <a:t>is defines as the difference between kinetic and potential energy in a mechanical system.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Lagrange’s equation of motion: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  <a:blipFill>
                <a:blip r:embed="rId2"/>
                <a:stretch>
                  <a:fillRect l="-551" r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50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Velocity Coupling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/>
              <p:nvPr/>
            </p:nvSpPr>
            <p:spPr>
              <a:xfrm>
                <a:off x="8451323" y="2684451"/>
                <a:ext cx="2409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23" y="2684451"/>
                <a:ext cx="2409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/>
              <p:nvPr/>
            </p:nvSpPr>
            <p:spPr>
              <a:xfrm>
                <a:off x="4607962" y="2826317"/>
                <a:ext cx="3377218" cy="762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962" y="2826317"/>
                <a:ext cx="3377218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2221844"/>
            <a:ext cx="359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Coriolis Matrix</a:t>
            </a:r>
            <a:endParaRPr lang="en-CA" sz="2400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D043BA2D-21D3-DFC9-CCD4-7F8B3D6E4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75" y="3877974"/>
            <a:ext cx="7762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2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Velocity Coupling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/>
              <p:nvPr/>
            </p:nvSpPr>
            <p:spPr>
              <a:xfrm>
                <a:off x="8759346" y="2684452"/>
                <a:ext cx="2409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46" y="2684452"/>
                <a:ext cx="2409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/>
              <p:nvPr/>
            </p:nvSpPr>
            <p:spPr>
              <a:xfrm>
                <a:off x="3913554" y="2983557"/>
                <a:ext cx="3377218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54" y="2983557"/>
                <a:ext cx="3377218" cy="445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2221844"/>
            <a:ext cx="453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Centrifugal Coefficients Matrix</a:t>
            </a:r>
            <a:endParaRPr lang="en-CA" sz="2400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C8E57B96-E369-C496-5C80-DBED80366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235" y="4035214"/>
            <a:ext cx="5399088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6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Velocity Coupling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/>
              <p:nvPr/>
            </p:nvSpPr>
            <p:spPr>
              <a:xfrm>
                <a:off x="8759346" y="2684452"/>
                <a:ext cx="2409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3" name="مربع نص 2">
                <a:extLst>
                  <a:ext uri="{FF2B5EF4-FFF2-40B4-BE49-F238E27FC236}">
                    <a16:creationId xmlns:a16="http://schemas.microsoft.com/office/drawing/2014/main" id="{FC8DB18C-2D8D-E664-1218-189DE54D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46" y="2684452"/>
                <a:ext cx="2409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/>
              <p:nvPr/>
            </p:nvSpPr>
            <p:spPr>
              <a:xfrm>
                <a:off x="3913554" y="2983557"/>
                <a:ext cx="3377218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3E3B2D08-167D-B821-17EA-AE483E35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54" y="2983557"/>
                <a:ext cx="3377218" cy="445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2221844"/>
            <a:ext cx="453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Centrifugal Coefficients Matrix</a:t>
            </a:r>
            <a:endParaRPr lang="en-CA" sz="2400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4FDF830-9A0F-2520-59E1-D73B94FF3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813" y="3609130"/>
            <a:ext cx="7124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55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Gravitational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2EC796D6-8BE3-EB7B-6DA2-B8CF2CF76FB2}"/>
                  </a:ext>
                </a:extLst>
              </p:cNvPr>
              <p:cNvSpPr txBox="1"/>
              <p:nvPr/>
            </p:nvSpPr>
            <p:spPr>
              <a:xfrm>
                <a:off x="1077362" y="2221844"/>
                <a:ext cx="4866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sz="2400" dirty="0"/>
                  <a:t>Gravitational Acceleration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2EC796D6-8BE3-EB7B-6DA2-B8CF2CF7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2" y="2221844"/>
                <a:ext cx="4866238" cy="461665"/>
              </a:xfrm>
              <a:prstGeom prst="rect">
                <a:avLst/>
              </a:prstGeom>
              <a:blipFill>
                <a:blip r:embed="rId3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57CE1851-9077-2AA7-281C-EEA96019B958}"/>
                  </a:ext>
                </a:extLst>
              </p:cNvPr>
              <p:cNvSpPr txBox="1"/>
              <p:nvPr/>
            </p:nvSpPr>
            <p:spPr>
              <a:xfrm>
                <a:off x="1281589" y="2811146"/>
                <a:ext cx="3454400" cy="2446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dirty="0"/>
                  <a:t>The </a:t>
                </a:r>
                <a:r>
                  <a:rPr lang="en-US" b="1" dirty="0"/>
                  <a:t> g </a:t>
                </a:r>
                <a:r>
                  <a:rPr lang="en-US" dirty="0"/>
                  <a:t>vector is determined according to the first link twist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1" dirty="0"/>
              </a:p>
              <a:p>
                <a:pPr algn="l" rtl="0"/>
                <a:endParaRPr lang="en-CA" b="1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57CE1851-9077-2AA7-281C-EEA96019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89" y="2811146"/>
                <a:ext cx="3454400" cy="2446119"/>
              </a:xfrm>
              <a:prstGeom prst="rect">
                <a:avLst/>
              </a:prstGeom>
              <a:blipFill>
                <a:blip r:embed="rId4"/>
                <a:stretch>
                  <a:fillRect l="-1411" t="-9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صورة 14">
            <a:extLst>
              <a:ext uri="{FF2B5EF4-FFF2-40B4-BE49-F238E27FC236}">
                <a16:creationId xmlns:a16="http://schemas.microsoft.com/office/drawing/2014/main" id="{B0575712-94BA-9D76-1602-347963E73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394" y="2788727"/>
            <a:ext cx="5907858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3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Gravitational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2221844"/>
            <a:ext cx="4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Gravitational Vector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62171540-D380-B76A-E9C3-1D2C6AED904D}"/>
                  </a:ext>
                </a:extLst>
              </p:cNvPr>
              <p:cNvSpPr txBox="1"/>
              <p:nvPr/>
            </p:nvSpPr>
            <p:spPr>
              <a:xfrm>
                <a:off x="4155540" y="1918602"/>
                <a:ext cx="3091076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62171540-D380-B76A-E9C3-1D2C6AED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0" y="1918602"/>
                <a:ext cx="3091076" cy="1225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صورة 4">
            <a:extLst>
              <a:ext uri="{FF2B5EF4-FFF2-40B4-BE49-F238E27FC236}">
                <a16:creationId xmlns:a16="http://schemas.microsoft.com/office/drawing/2014/main" id="{5A12113F-FAB1-FF36-0077-B949C7653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59" y="3131681"/>
            <a:ext cx="9508233" cy="29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0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Gravitational Vector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2221844"/>
            <a:ext cx="4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/>
              <a:t>Gravitational Vector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62171540-D380-B76A-E9C3-1D2C6AED904D}"/>
                  </a:ext>
                </a:extLst>
              </p:cNvPr>
              <p:cNvSpPr txBox="1"/>
              <p:nvPr/>
            </p:nvSpPr>
            <p:spPr>
              <a:xfrm>
                <a:off x="4155540" y="1918602"/>
                <a:ext cx="3091076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62171540-D380-B76A-E9C3-1D2C6AED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0" y="1918602"/>
                <a:ext cx="3091076" cy="1225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صورة 7">
            <a:extLst>
              <a:ext uri="{FF2B5EF4-FFF2-40B4-BE49-F238E27FC236}">
                <a16:creationId xmlns:a16="http://schemas.microsoft.com/office/drawing/2014/main" id="{C3C6A52B-2413-3A69-8341-FB4EF325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784" y="3581400"/>
            <a:ext cx="2313632" cy="23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1833388"/>
            <a:ext cx="4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/>
              <a:t>Selecting the variable parameters</a:t>
            </a:r>
            <a:endParaRPr lang="en-CA" sz="2400" b="1" dirty="0"/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0D0FC6FC-0352-B710-818E-9C6DBBB9BE0E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Generalized Forces Vector (Result)</a:t>
            </a:r>
            <a:endParaRPr lang="en-C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E2AFEAD-5644-E21B-BE38-23700F23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2496589"/>
            <a:ext cx="9972336" cy="2941181"/>
          </a:xfrm>
          <a:prstGeom prst="rect">
            <a:avLst/>
          </a:prstGeom>
        </p:spPr>
      </p:pic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094CDDA5-8D85-433D-D909-ABDF73E94807}"/>
              </a:ext>
            </a:extLst>
          </p:cNvPr>
          <p:cNvCxnSpPr>
            <a:cxnSpLocks/>
          </p:cNvCxnSpPr>
          <p:nvPr/>
        </p:nvCxnSpPr>
        <p:spPr>
          <a:xfrm flipH="1">
            <a:off x="5576935" y="4562947"/>
            <a:ext cx="2046083" cy="6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8545FC5-4A9D-7F5F-353E-5D4B57945238}"/>
              </a:ext>
            </a:extLst>
          </p:cNvPr>
          <p:cNvSpPr txBox="1"/>
          <p:nvPr/>
        </p:nvSpPr>
        <p:spPr>
          <a:xfrm>
            <a:off x="7695445" y="4221416"/>
            <a:ext cx="30600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Selecting the variable parameters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4797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77362" y="1833388"/>
            <a:ext cx="4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/>
              <a:t>Selecting the variable parameters</a:t>
            </a:r>
            <a:endParaRPr lang="en-CA" sz="2400" b="1" dirty="0"/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0D0FC6FC-0352-B710-818E-9C6DBBB9BE0E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Generalized Forces Vector (Result)</a:t>
            </a:r>
            <a:endParaRPr lang="en-CA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9F587A6-39F5-874D-43E0-D8F8EAFAF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72" y="2295053"/>
            <a:ext cx="1845256" cy="39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1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66245" y="1873897"/>
            <a:ext cx="4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/>
              <a:t>Generalized Forces Vector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F3E080C9-7D75-3141-F06C-E8C9866F4E71}"/>
                  </a:ext>
                </a:extLst>
              </p:cNvPr>
              <p:cNvSpPr txBox="1"/>
              <p:nvPr/>
            </p:nvSpPr>
            <p:spPr>
              <a:xfrm>
                <a:off x="2566263" y="2315997"/>
                <a:ext cx="69723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F3E080C9-7D75-3141-F06C-E8C9866F4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3" y="2315997"/>
                <a:ext cx="697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عنوان 1">
            <a:extLst>
              <a:ext uri="{FF2B5EF4-FFF2-40B4-BE49-F238E27FC236}">
                <a16:creationId xmlns:a16="http://schemas.microsoft.com/office/drawing/2014/main" id="{0D0FC6FC-0352-B710-818E-9C6DBBB9BE0E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Generalized Forces Vector (Result)</a:t>
            </a:r>
            <a:endParaRPr lang="en-CA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84FE95D4-DBA4-465D-795D-BE382521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98" y="3458680"/>
            <a:ext cx="10330004" cy="1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1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EC796D6-8BE3-EB7B-6DA2-B8CF2CF76FB2}"/>
              </a:ext>
            </a:extLst>
          </p:cNvPr>
          <p:cNvSpPr txBox="1"/>
          <p:nvPr/>
        </p:nvSpPr>
        <p:spPr>
          <a:xfrm>
            <a:off x="1066245" y="1873897"/>
            <a:ext cx="4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/>
              <a:t>Generalized Forces Vector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F3E080C9-7D75-3141-F06C-E8C9866F4E71}"/>
                  </a:ext>
                </a:extLst>
              </p:cNvPr>
              <p:cNvSpPr txBox="1"/>
              <p:nvPr/>
            </p:nvSpPr>
            <p:spPr>
              <a:xfrm>
                <a:off x="2566263" y="2315997"/>
                <a:ext cx="69723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F3E080C9-7D75-3141-F06C-E8C9866F4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3" y="2315997"/>
                <a:ext cx="697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عنوان 1">
            <a:extLst>
              <a:ext uri="{FF2B5EF4-FFF2-40B4-BE49-F238E27FC236}">
                <a16:creationId xmlns:a16="http://schemas.microsoft.com/office/drawing/2014/main" id="{0D0FC6FC-0352-B710-818E-9C6DBBB9BE0E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Generalized Forces Vector (Result)</a:t>
            </a:r>
            <a:endParaRPr lang="en-C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3F79853-E29D-1E25-E5A5-7C5746E3C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9"/>
          <a:stretch/>
        </p:blipFill>
        <p:spPr>
          <a:xfrm>
            <a:off x="577755" y="2901551"/>
            <a:ext cx="10673295" cy="2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</p:spPr>
            <p:txBody>
              <a:bodyPr/>
              <a:lstStyle/>
              <a:p>
                <a:r>
                  <a:rPr lang="en-US" dirty="0"/>
                  <a:t>The state-space equation: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4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4000" b="1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𝑀𝑎𝑛𝑖𝑝𝑢𝑙𝑎𝑡𝑜𝑟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𝐼𝑛𝑒𝑟𝑡𝑖𝑎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𝑉𝑒𝑙𝑜𝑐𝑖𝑡𝑦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𝐶𝑜𝑢𝑝𝑙𝑖𝑛𝑔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𝐺𝑟𝑎𝑣𝑖𝑡𝑎𝑡𝑖𝑜𝑛𝑎𝑙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𝐹𝑟𝑖𝑐𝑡𝑖𝑜𝑛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𝐺𝑒𝑛𝑒𝑟𝑎𝑙𝑖𝑧𝑒𝑑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𝑉𝑒𝑐𝑡𝑜𝑟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CA" b="1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  <a:blipFill>
                <a:blip r:embed="rId2"/>
                <a:stretch>
                  <a:fillRect l="-551" b="-114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C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9E19CC1-625B-934E-1F42-FC62AEE9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44" y="2960687"/>
            <a:ext cx="7551536" cy="17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  <a:endParaRPr lang="en-US" sz="4000" b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Resistance forces are neglected: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/>
              </a:p>
              <a:p>
                <a:r>
                  <a:rPr lang="en-CA" dirty="0"/>
                  <a:t>Each link has a rectangular surface and cross-section area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مربع نص 1">
                <a:extLst>
                  <a:ext uri="{FF2B5EF4-FFF2-40B4-BE49-F238E27FC236}">
                    <a16:creationId xmlns:a16="http://schemas.microsoft.com/office/drawing/2014/main" id="{EF95EF21-DA3B-64D3-89D8-691DC81F2D32}"/>
                  </a:ext>
                </a:extLst>
              </p:cNvPr>
              <p:cNvSpPr txBox="1"/>
              <p:nvPr/>
            </p:nvSpPr>
            <p:spPr>
              <a:xfrm>
                <a:off x="1663700" y="2095500"/>
                <a:ext cx="9728200" cy="157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8"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  <m:acc>
                      <m:accPr>
                        <m:chr m:val="̈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8" algn="l" rtl="0"/>
                <a:r>
                  <a:rPr lang="en-CA" dirty="0"/>
                  <a:t>   </a:t>
                </a:r>
              </a:p>
              <a:p>
                <a:pPr lvl="8" algn="l" rtl="0"/>
                <a:endParaRPr lang="en-CA" dirty="0"/>
              </a:p>
            </p:txBody>
          </p:sp>
        </mc:Choice>
        <mc:Fallback xmlns="">
          <p:sp>
            <p:nvSpPr>
              <p:cNvPr id="2" name="مربع نص 1">
                <a:extLst>
                  <a:ext uri="{FF2B5EF4-FFF2-40B4-BE49-F238E27FC236}">
                    <a16:creationId xmlns:a16="http://schemas.microsoft.com/office/drawing/2014/main" id="{EF95EF21-DA3B-64D3-89D8-691DC81F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095500"/>
                <a:ext cx="9728200" cy="1574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0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843116"/>
                <a:ext cx="9950103" cy="32774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𝐱𝐥𝐬𝐱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𝐟𝐢𝐥𝐞</m:t>
                    </m:r>
                  </m:oMath>
                </a14:m>
                <a:r>
                  <a:rPr lang="en-CA" b="1" dirty="0"/>
                  <a:t> for parameters</a:t>
                </a:r>
              </a:p>
              <a:p>
                <a:pPr marL="0" indent="0">
                  <a:buNone/>
                </a:pPr>
                <a:endParaRPr lang="en-CA" b="1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843116"/>
                <a:ext cx="9950103" cy="3277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Collecting </a:t>
            </a:r>
            <a:r>
              <a:rPr lang="en-US" dirty="0"/>
              <a:t>Data </a:t>
            </a:r>
            <a:endParaRPr lang="en-CA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E0F0A57-B112-2B56-1B54-4B6D388E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07" y="691206"/>
            <a:ext cx="979919" cy="911418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CC5D020E-1A55-4F5C-3C60-96C85A12DA64}"/>
              </a:ext>
            </a:extLst>
          </p:cNvPr>
          <p:cNvSpPr txBox="1"/>
          <p:nvPr/>
        </p:nvSpPr>
        <p:spPr>
          <a:xfrm>
            <a:off x="1053030" y="5161404"/>
            <a:ext cx="1008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 : the shots in this PowerPoint file is taken after the execution of the program with the above parameters </a:t>
            </a:r>
            <a:endParaRPr lang="en-CA" dirty="0"/>
          </a:p>
        </p:txBody>
      </p:sp>
      <p:pic>
        <p:nvPicPr>
          <p:cNvPr id="12" name="Picture 4" descr="MATLAB logo and symbol, meaning, history, PNG">
            <a:extLst>
              <a:ext uri="{FF2B5EF4-FFF2-40B4-BE49-F238E27FC236}">
                <a16:creationId xmlns:a16="http://schemas.microsoft.com/office/drawing/2014/main" id="{5D6D896F-9031-C678-F896-5A80FC80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4ECC1B33-B7A3-8107-6F2E-D4C4A5530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361" y="2446972"/>
            <a:ext cx="10085939" cy="2110576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216613BA-1398-2DE4-DE8B-E62B63681D6C}"/>
              </a:ext>
            </a:extLst>
          </p:cNvPr>
          <p:cNvSpPr txBox="1"/>
          <p:nvPr/>
        </p:nvSpPr>
        <p:spPr>
          <a:xfrm>
            <a:off x="4128380" y="4515867"/>
            <a:ext cx="36485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SCARA Robot Parameters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505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𝑷𝒂𝒓𝒆𝒎𝒆𝒕𝒆𝒓𝒔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𝒊𝒏𝒕𝒓𝒐𝒅𝒖𝒄𝒆𝒅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𝑴𝑨𝑻𝑳𝑨𝑩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𝒓𝒆𝒂𝒅𝒊𝒏𝒈</m:t>
                    </m:r>
                  </m:oMath>
                </a14:m>
                <a:r>
                  <a:rPr lang="en-CA" b="1" i="1" dirty="0">
                    <a:latin typeface="Cambria Math" panose="02040503050406030204" pitchFamily="18" charset="0"/>
                  </a:rPr>
                  <a:t> .xlsx file</a:t>
                </a:r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1EC8042-B3ED-79AE-E3FA-A1091817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843116"/>
                <a:ext cx="9950103" cy="4294450"/>
              </a:xfrm>
              <a:blipFill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Collecting Data </a:t>
            </a:r>
            <a:endParaRPr lang="en-CA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4" descr="MATLAB logo and symbol, meaning, history, PNG">
            <a:extLst>
              <a:ext uri="{FF2B5EF4-FFF2-40B4-BE49-F238E27FC236}">
                <a16:creationId xmlns:a16="http://schemas.microsoft.com/office/drawing/2014/main" id="{EDBD0F31-62FE-C9FB-BE9F-04DA58B0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FFDA4396-A440-ADAC-44C3-5687AAFC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18" y="2412995"/>
            <a:ext cx="10661964" cy="31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6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Collecting Data 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4B9C294-BF0D-25C4-9A1C-F30249CE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12" y="2561237"/>
            <a:ext cx="10093327" cy="1377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عنصر نائب للمحتوى 2">
                <a:extLst>
                  <a:ext uri="{FF2B5EF4-FFF2-40B4-BE49-F238E27FC236}">
                    <a16:creationId xmlns:a16="http://schemas.microsoft.com/office/drawing/2014/main" id="{05C64B29-4945-1AA1-75BD-489C693193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</p:spPr>
            <p:txBody>
              <a:bodyPr lIns="91440" tIns="45720" rIns="91440" bIns="45720"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𝑰𝒏𝒕𝒓𝒐𝒅𝒖𝒄𝒊𝒏𝒈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𝑺𝒚𝒎𝒃𝒐𝒍𝒔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𝒏𝒖𝒎𝒆𝒓𝒊𝒄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CA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عنصر نائب للمحتوى 2">
                <a:extLst>
                  <a:ext uri="{FF2B5EF4-FFF2-40B4-BE49-F238E27FC236}">
                    <a16:creationId xmlns:a16="http://schemas.microsoft.com/office/drawing/2014/main" id="{05C64B29-4945-1AA1-75BD-489C6931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صورة 14">
            <a:extLst>
              <a:ext uri="{FF2B5EF4-FFF2-40B4-BE49-F238E27FC236}">
                <a16:creationId xmlns:a16="http://schemas.microsoft.com/office/drawing/2014/main" id="{49027133-EE2B-C431-D124-00E351E5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626" y="3990341"/>
            <a:ext cx="3419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612A2F90-6523-FB76-5D32-D0E58031FBF1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91141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Collecting Data </a:t>
            </a:r>
            <a:endParaRPr lang="en-CA" dirty="0"/>
          </a:p>
        </p:txBody>
      </p:sp>
      <p:pic>
        <p:nvPicPr>
          <p:cNvPr id="4" name="Picture 4" descr="MATLAB logo and symbol, meaning, history, PNG">
            <a:extLst>
              <a:ext uri="{FF2B5EF4-FFF2-40B4-BE49-F238E27FC236}">
                <a16:creationId xmlns:a16="http://schemas.microsoft.com/office/drawing/2014/main" id="{B9F6A51B-F129-B10A-633A-EE4F363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23" y="325322"/>
            <a:ext cx="3025139" cy="17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16E6B5C4-3010-1065-17D9-E4A0184EB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440B9EC-9D81-7078-BA01-1E789F5B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1" y="2270669"/>
            <a:ext cx="9297909" cy="3771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BDBE610F-72F5-5813-217F-010611C89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</p:spPr>
            <p:txBody>
              <a:bodyPr lIns="91440" tIns="45720" rIns="91440" bIns="45720"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1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𝑨𝒔𝒔𝒊𝒈𝒏𝒊𝒏𝒈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𝒑𝒂𝒓𝒂𝒎𝒆𝒕𝒆𝒓𝒔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𝒄𝒐𝒍𝒖𝒎𝒏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𝒗𝒆𝒄𝒕𝒐𝒓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𝒄𝒐𝒏𝒆𝒓𝒕𝒊𝒏𝒈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𝒅𝒂𝒕𝒂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𝒕𝒚𝒑𝒆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BDBE610F-72F5-5813-217F-010611C8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1" y="1843116"/>
                <a:ext cx="9950103" cy="4294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5632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630</Words>
  <Application>Microsoft Office PowerPoint</Application>
  <PresentationFormat>شاشة عريضة</PresentationFormat>
  <Paragraphs>135</Paragraphs>
  <Slides>39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Helvetica</vt:lpstr>
      <vt:lpstr>Segoe UI</vt:lpstr>
      <vt:lpstr>Segoe UI Semilight</vt:lpstr>
      <vt:lpstr>BlocksVTI</vt:lpstr>
      <vt:lpstr>Serial Manipulator Dynamics</vt:lpstr>
      <vt:lpstr>Outlines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Manipulator Dynamics (Lagrangian Formulation)</dc:title>
  <dc:creator>eman.eng_5807</dc:creator>
  <cp:lastModifiedBy>relelrify@gmail.com</cp:lastModifiedBy>
  <cp:revision>11</cp:revision>
  <dcterms:created xsi:type="dcterms:W3CDTF">2022-05-14T12:58:12Z</dcterms:created>
  <dcterms:modified xsi:type="dcterms:W3CDTF">2022-05-24T10:29:05Z</dcterms:modified>
</cp:coreProperties>
</file>