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51" r:id="rId2"/>
    <p:sldId id="341" r:id="rId3"/>
    <p:sldId id="345" r:id="rId4"/>
    <p:sldId id="342" r:id="rId5"/>
    <p:sldId id="343" r:id="rId6"/>
    <p:sldId id="348" r:id="rId7"/>
    <p:sldId id="347" r:id="rId8"/>
    <p:sldId id="314" r:id="rId9"/>
    <p:sldId id="315" r:id="rId10"/>
    <p:sldId id="318" r:id="rId11"/>
    <p:sldId id="319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29" r:id="rId23"/>
    <p:sldId id="339" r:id="rId24"/>
    <p:sldId id="340" r:id="rId25"/>
    <p:sldId id="349" r:id="rId26"/>
    <p:sldId id="350" r:id="rId27"/>
  </p:sldIdLst>
  <p:sldSz cx="9144000" cy="6858000" type="screen4x3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33CCCC"/>
    <a:srgbClr val="E0F1F2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6" autoAdjust="0"/>
  </p:normalViewPr>
  <p:slideViewPr>
    <p:cSldViewPr>
      <p:cViewPr>
        <p:scale>
          <a:sx n="60" d="100"/>
          <a:sy n="60" d="100"/>
        </p:scale>
        <p:origin x="-70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10/4/2012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Drawing of an array along with address calculation.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CD8F03-3DFD-4B60-99CF-B497FA3CEFC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0272" y="638132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90670" y="6352892"/>
            <a:ext cx="2133600" cy="476250"/>
          </a:xfrm>
        </p:spPr>
        <p:txBody>
          <a:bodyPr/>
          <a:lstStyle/>
          <a:p>
            <a:pPr>
              <a:defRPr/>
            </a:pPr>
            <a:fld id="{BED5E294-2CA2-45DE-85D6-22B300F1F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68344" y="5229200"/>
            <a:ext cx="1475688" cy="4762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z="800" dirty="0" smtClean="0">
                <a:solidFill>
                  <a:schemeClr val="tx2"/>
                </a:solidFill>
              </a:rPr>
              <a:t>© Waleed </a:t>
            </a:r>
            <a:r>
              <a:rPr lang="en-GB" sz="800" dirty="0" err="1" smtClean="0">
                <a:solidFill>
                  <a:schemeClr val="tx2"/>
                </a:solidFill>
              </a:rPr>
              <a:t>yousef</a:t>
            </a:r>
            <a:fld id="{5E254AD8-068E-43B2-B0DD-8C1BD10590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D5E294-2CA2-45DE-85D6-22B300F1F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27384"/>
            <a:ext cx="9144000" cy="1428750"/>
          </a:xfrm>
        </p:spPr>
        <p:txBody>
          <a:bodyPr/>
          <a:lstStyle/>
          <a:p>
            <a:r>
              <a:rPr lang="en-US" sz="3000" dirty="0" smtClean="0"/>
              <a:t>CS 214: Data Structures</a:t>
            </a:r>
            <a:br>
              <a:rPr lang="en-US" sz="3000" dirty="0" smtClean="0"/>
            </a:br>
            <a:r>
              <a:rPr lang="en-US" sz="3000" dirty="0" smtClean="0"/>
              <a:t>      Stacks and Array-based Implementation 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30646"/>
            <a:ext cx="57150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entry[MAXSTACK];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}Stack;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00" name="TextBox 70"/>
          <p:cNvSpPr txBox="1">
            <a:spLocks noChangeArrowheads="1"/>
          </p:cNvSpPr>
          <p:nvPr/>
        </p:nvSpPr>
        <p:spPr bwMode="auto">
          <a:xfrm>
            <a:off x="2786063" y="-71438"/>
            <a:ext cx="3214687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Type Definition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438" y="1002083"/>
            <a:ext cx="1357312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5750" y="2073646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14678" y="3071810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14678" y="378619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14678" y="471329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14678" y="564199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14678" y="521336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4678" y="421481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14678" y="342900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00166" y="564357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8662" y="56314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71868" y="59293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5786" y="2857496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786050" y="56531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0718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MAXSTACK-1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57356" y="634581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Euclid Symbol"/>
              </a:rPr>
              <a:t>struct</a:t>
            </a:r>
            <a:r>
              <a:rPr lang="en-US" dirty="0" smtClean="0">
                <a:sym typeface="Euclid Symbol"/>
              </a:rPr>
              <a:t> stack   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14678" y="6357958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500688" y="2882342"/>
            <a:ext cx="36433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MAXSTACK </a:t>
            </a:r>
            <a:r>
              <a:rPr lang="en-US" sz="2400" dirty="0" smtClean="0"/>
              <a:t>should be defined in the User Level.</a:t>
            </a:r>
          </a:p>
          <a:p>
            <a:endParaRPr lang="en-US" sz="2400" dirty="0" smtClean="0"/>
          </a:p>
          <a:p>
            <a:r>
              <a:rPr lang="en-US" sz="2400" dirty="0" smtClean="0"/>
              <a:t>For the moment forget about them. We will mention later how they should be defined.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2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2876" y="1714488"/>
            <a:ext cx="5286380" cy="2773195"/>
            <a:chOff x="142876" y="1714488"/>
            <a:chExt cx="5286380" cy="2773195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42876" y="2071678"/>
              <a:ext cx="5286380" cy="2416005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714496" y="1714488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CreateStack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When we return: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s){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25" name="Rectangle 24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-2580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4348" y="2285992"/>
            <a:ext cx="4357718" cy="2143140"/>
            <a:chOff x="714348" y="4714884"/>
            <a:chExt cx="4357718" cy="2143140"/>
          </a:xfrm>
        </p:grpSpPr>
        <p:sp>
          <p:nvSpPr>
            <p:cNvPr id="62" name="Rectangle 6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43042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-2580</a:t>
              </a:r>
              <a:endParaRPr lang="en-US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527462" y="3429000"/>
            <a:ext cx="656590" cy="244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When we return: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execution time does not depend on </a:t>
            </a:r>
            <a:r>
              <a:rPr lang="en-US" sz="2400" dirty="0" smtClean="0">
                <a:latin typeface="Euclid" pitchFamily="18" charset="0"/>
              </a:rPr>
              <a:t>n</a:t>
            </a:r>
            <a:r>
              <a:rPr lang="en-US" sz="2400" dirty="0" smtClean="0"/>
              <a:t>; therefore </a:t>
            </a:r>
            <a:r>
              <a:rPr lang="en-US" sz="2400" dirty="0"/>
              <a:t>the complexity is: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</a:t>
            </a:r>
            <a:r>
              <a:rPr lang="en-US" sz="2400" dirty="0" smtClean="0">
                <a:latin typeface="Euclid" pitchFamily="18" charset="0"/>
              </a:rPr>
              <a:t>)</a:t>
            </a:r>
          </a:p>
          <a:p>
            <a:endParaRPr lang="en-US" sz="2400" dirty="0" smtClean="0">
              <a:latin typeface="Euclid" pitchFamily="18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top </a:t>
            </a:r>
            <a:r>
              <a:rPr lang="en-US" sz="2400" dirty="0" smtClean="0"/>
              <a:t>is the index of the first available place.</a:t>
            </a:r>
            <a:endParaRPr lang="en-US" sz="2400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top=0;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9124" y="1307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 this way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1434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-2580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500166" y="5857892"/>
            <a:ext cx="54420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CreateStack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7035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5100" y="2345850"/>
            <a:ext cx="3143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Push(e, 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-&gt;top]=e;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-&gt;top++;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1434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2" name="Right Brace 31"/>
          <p:cNvSpPr/>
          <p:nvPr/>
        </p:nvSpPr>
        <p:spPr>
          <a:xfrm>
            <a:off x="4500562" y="1500174"/>
            <a:ext cx="214314" cy="57150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6314" y="1538575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-&gt;top++]=e;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00430" y="57864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Push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785918" y="339566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00166" y="3786190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00166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5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71438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is </a:t>
            </a:r>
            <a:r>
              <a:rPr lang="en-US" sz="22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full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element e has been stored at the top of the stack; </a:t>
            </a:r>
            <a:r>
              <a:rPr lang="en-US" sz="22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and e does not change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7188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6446" y="2345850"/>
            <a:ext cx="3571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Push(e,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(!Push(e, &amp;s))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	…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942787"/>
            <a:ext cx="8001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-&gt;top++]=e;</a:t>
            </a:r>
            <a:endParaRPr lang="en-US" sz="2200" dirty="0" smtClean="0"/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-71470" y="2071678"/>
            <a:ext cx="600079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The user has to check before calling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r>
              <a:rPr lang="en-US" sz="2200" dirty="0" smtClean="0"/>
              <a:t>Other ways (no precondition) are: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(“Stack is full”);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-&gt;top++]=e;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//but this is not professional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Push(…){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-&gt;top++]=e;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fine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357565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71438" y="1000125"/>
            <a:ext cx="800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7290" y="577431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MAXSTACK</a:t>
              </a:r>
              <a:endParaRPr lang="en-US" sz="16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0430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000100" y="2928934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StackFull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572132" y="2345850"/>
            <a:ext cx="40005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Push(e,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It could be: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200" dirty="0" smtClean="0">
                <a:latin typeface="+mn-lt"/>
                <a:cs typeface="Courier New" pitchFamily="49" charset="0"/>
              </a:rPr>
              <a:t> but this wastes memory and time of copying.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4286248" y="1500174"/>
            <a:ext cx="214314" cy="128588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00562" y="1898308"/>
            <a:ext cx="4857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 &gt;= MAXSTACK;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7035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5100" y="2345850"/>
            <a:ext cx="3143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Pop(&amp;e, 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-&gt;top--; 	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4500562" y="1500174"/>
            <a:ext cx="214314" cy="57150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6314" y="1571612"/>
            <a:ext cx="478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-&gt;top];</a:t>
            </a:r>
            <a:endParaRPr lang="en-US" sz="22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158" y="2857496"/>
            <a:ext cx="5643602" cy="4000528"/>
            <a:chOff x="357158" y="2857496"/>
            <a:chExt cx="5643602" cy="4000528"/>
          </a:xfrm>
        </p:grpSpPr>
        <p:sp>
          <p:nvSpPr>
            <p:cNvPr id="41" name="TextBox 40"/>
            <p:cNvSpPr txBox="1"/>
            <p:nvPr/>
          </p:nvSpPr>
          <p:spPr>
            <a:xfrm>
              <a:off x="2428860" y="5774312"/>
              <a:ext cx="7858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2" name="Group 40"/>
            <p:cNvGrpSpPr/>
            <p:nvPr/>
          </p:nvGrpSpPr>
          <p:grpSpPr>
            <a:xfrm>
              <a:off x="1643042" y="4714884"/>
              <a:ext cx="4357718" cy="2143140"/>
              <a:chOff x="714348" y="4714884"/>
              <a:chExt cx="4357718" cy="21431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143240" y="4857760"/>
                <a:ext cx="1500198" cy="12858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143240" y="4856172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43240" y="5784866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143240" y="5356238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428728" y="5786454"/>
                <a:ext cx="1000132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7224" y="5774312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top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00430" y="607220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entry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14348" y="4714884"/>
                <a:ext cx="4357718" cy="1714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14612" y="5795978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00166" y="492919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MAXSTACK-1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571736" y="64886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Euclid Symbol"/>
                  </a:rPr>
                  <a:t>s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429124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###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1000100" y="2857496"/>
              <a:ext cx="3848097" cy="1857388"/>
              <a:chOff x="1000100" y="2857496"/>
              <a:chExt cx="3848097" cy="1857388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000100" y="3286124"/>
                <a:ext cx="3848097" cy="1201559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2643174" y="3701876"/>
                <a:ext cx="1357322" cy="1013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14496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Pop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5715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652440" y="607220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1604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1605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 rot="5400000">
              <a:off x="200787" y="4308416"/>
              <a:ext cx="1991600" cy="964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53837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0003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28860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67" grpId="0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7143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is </a:t>
            </a:r>
            <a:r>
              <a:rPr lang="en-US" sz="22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empty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last element entered is returned*/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7188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6446" y="2345850"/>
            <a:ext cx="3571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Pop(&amp;e,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(!Pop(&amp;e, &amp;s))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	…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942787"/>
            <a:ext cx="8001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-&gt;top];</a:t>
            </a:r>
            <a:endParaRPr lang="en-US" sz="2200" dirty="0" smtClean="0"/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-71470" y="2071678"/>
            <a:ext cx="600079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The user has to check before calling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Pop</a:t>
            </a:r>
          </a:p>
          <a:p>
            <a:r>
              <a:rPr lang="en-US" sz="2200" dirty="0" smtClean="0"/>
              <a:t>Other ways (no precondition) are: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(“Stack is Empty”);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//but this is not professional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Pop(…){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fine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21469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71438" y="1000125"/>
            <a:ext cx="800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7290" y="577431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0430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000100" y="2928934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StackEmpty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29256" y="2345850"/>
            <a:ext cx="40005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Pop(&amp;e,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It could be: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200" dirty="0" smtClean="0">
                <a:latin typeface="+mn-lt"/>
                <a:cs typeface="Courier New" pitchFamily="49" charset="0"/>
              </a:rPr>
              <a:t> but this wastes memory and time of copying.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4214810" y="1500174"/>
            <a:ext cx="285752" cy="121444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00562" y="189830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-&gt;top;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857632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72198" y="2000240"/>
            <a:ext cx="34290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(&amp;e, 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It could be: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(&amp;e, s)</a:t>
            </a:r>
          </a:p>
          <a:p>
            <a:r>
              <a:rPr lang="en-US" sz="2400" dirty="0" smtClean="0">
                <a:cs typeface="Courier New" pitchFamily="49" charset="0"/>
              </a:rPr>
              <a:t>but this wastes memory and time of copying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//Same preconditions of Pop.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-&gt;top-1];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28860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1643042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2912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7158" y="5786454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52440" y="6072206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14348" y="2857496"/>
            <a:ext cx="4133849" cy="2928959"/>
            <a:chOff x="714348" y="2857496"/>
            <a:chExt cx="4133849" cy="2928959"/>
          </a:xfrm>
        </p:grpSpPr>
        <p:grpSp>
          <p:nvGrpSpPr>
            <p:cNvPr id="4" name="Group 38"/>
            <p:cNvGrpSpPr/>
            <p:nvPr/>
          </p:nvGrpSpPr>
          <p:grpSpPr>
            <a:xfrm>
              <a:off x="1000100" y="2857496"/>
              <a:ext cx="3848097" cy="1857388"/>
              <a:chOff x="1000100" y="2857496"/>
              <a:chExt cx="3848097" cy="1857388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000100" y="3286124"/>
                <a:ext cx="3848097" cy="1201559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2643174" y="3701876"/>
                <a:ext cx="1357322" cy="1013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14496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StackTop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1604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1605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 rot="5400000">
              <a:off x="200787" y="4308416"/>
              <a:ext cx="1991600" cy="964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53837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8596" y="57864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0325"/>
            <a:ext cx="9144000" cy="56038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Introduction: array as a familiar data structure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714744" y="1049800"/>
            <a:ext cx="5500694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[10]; 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Many things happen 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here.</a:t>
            </a:r>
          </a:p>
          <a:p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1- reserving a contiguous space in memory, so that: </a:t>
            </a:r>
          </a:p>
          <a:p>
            <a:r>
              <a:rPr lang="en-US" sz="2200" dirty="0" smtClean="0">
                <a:latin typeface="Euclid" pitchFamily="18" charset="0"/>
              </a:rPr>
              <a:t>memory size = element size </a:t>
            </a:r>
            <a:r>
              <a:rPr lang="en-US" sz="2200" dirty="0" smtClean="0">
                <a:latin typeface="Euclid" pitchFamily="18" charset="0"/>
                <a:sym typeface="Euclid Symbol"/>
              </a:rPr>
              <a:t></a:t>
            </a:r>
            <a:r>
              <a:rPr lang="en-US" sz="2200" dirty="0" smtClean="0">
                <a:latin typeface="Euclid" pitchFamily="18" charset="0"/>
              </a:rPr>
              <a:t> #elements</a:t>
            </a:r>
          </a:p>
          <a:p>
            <a:endParaRPr lang="en-US" sz="2200" dirty="0" smtClean="0"/>
          </a:p>
          <a:p>
            <a:r>
              <a:rPr lang="en-US" sz="2200" dirty="0" smtClean="0"/>
              <a:t>2- giving the starting address the name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MyArr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27;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//Many things happen here.</a:t>
            </a:r>
            <a:endParaRPr lang="ar-EG" sz="2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  <a:p>
            <a:r>
              <a:rPr lang="en-US" sz="2200" dirty="0" smtClean="0"/>
              <a:t>1- calculates the location address:</a:t>
            </a:r>
          </a:p>
          <a:p>
            <a:r>
              <a:rPr lang="en-US" sz="2200" dirty="0" smtClean="0">
                <a:latin typeface="Euclid" pitchFamily="18" charset="0"/>
              </a:rPr>
              <a:t>Loc address	= </a:t>
            </a:r>
            <a:r>
              <a:rPr lang="en-US" sz="2200" dirty="0" err="1" smtClean="0">
                <a:latin typeface="Euclid" pitchFamily="18" charset="0"/>
              </a:rPr>
              <a:t>MyArr</a:t>
            </a:r>
            <a:r>
              <a:rPr lang="en-US" sz="2200" dirty="0" smtClean="0">
                <a:latin typeface="Euclid" pitchFamily="18" charset="0"/>
              </a:rPr>
              <a:t>+ 3 * </a:t>
            </a:r>
            <a:r>
              <a:rPr lang="en-US" sz="2200" dirty="0" err="1" smtClean="0">
                <a:latin typeface="Euclid" pitchFamily="18" charset="0"/>
              </a:rPr>
              <a:t>sizeof</a:t>
            </a:r>
            <a:r>
              <a:rPr lang="en-US" sz="2200" dirty="0" smtClean="0">
                <a:latin typeface="Euclid" pitchFamily="18" charset="0"/>
              </a:rPr>
              <a:t>(</a:t>
            </a:r>
            <a:r>
              <a:rPr lang="en-US" sz="2200" dirty="0" err="1" smtClean="0">
                <a:latin typeface="Euclid" pitchFamily="18" charset="0"/>
              </a:rPr>
              <a:t>int</a:t>
            </a:r>
            <a:r>
              <a:rPr lang="en-US" sz="2200" dirty="0" smtClean="0">
                <a:latin typeface="Euclid" pitchFamily="18" charset="0"/>
              </a:rPr>
              <a:t>)</a:t>
            </a:r>
          </a:p>
          <a:p>
            <a:r>
              <a:rPr lang="en-US" sz="2200" dirty="0" smtClean="0">
                <a:latin typeface="Euclid" pitchFamily="18" charset="0"/>
              </a:rPr>
              <a:t>		= </a:t>
            </a:r>
            <a:r>
              <a:rPr lang="en-US" sz="2200" dirty="0" err="1" smtClean="0">
                <a:latin typeface="Euclid" pitchFamily="18" charset="0"/>
              </a:rPr>
              <a:t>MyArr</a:t>
            </a:r>
            <a:r>
              <a:rPr lang="en-US" sz="2200" dirty="0" smtClean="0">
                <a:latin typeface="Euclid" pitchFamily="18" charset="0"/>
              </a:rPr>
              <a:t>+ 6</a:t>
            </a:r>
            <a:r>
              <a:rPr lang="en-US" sz="2200" dirty="0" smtClean="0"/>
              <a:t>	       </a:t>
            </a:r>
          </a:p>
          <a:p>
            <a:r>
              <a:rPr lang="en-US" sz="2200" dirty="0" smtClean="0"/>
              <a:t>2- Stores 27 in that location.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714480" y="1428736"/>
            <a:ext cx="1500198" cy="421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4480" y="214311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14480" y="307022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14480" y="399891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14480" y="357028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4480" y="257174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14480" y="17859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5274246"/>
            <a:ext cx="179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 smtClean="0"/>
              <a:t>	        0</a:t>
            </a:r>
          </a:p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66814" y="14287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14480" y="442754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14480" y="485617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14480" y="528480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28728" y="49170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38252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8252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500" y="4068553"/>
            <a:ext cx="179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 smtClean="0"/>
              <a:t>	        3</a:t>
            </a:r>
          </a:p>
          <a:p>
            <a:r>
              <a:rPr lang="en-US" dirty="0" smtClean="0"/>
              <a:t>1006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5786" y="5572140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5786" y="4429132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071934" y="476888"/>
            <a:ext cx="4572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</a:t>
            </a:r>
            <a:r>
              <a:rPr lang="en-US" sz="2800" b="1" dirty="0" smtClean="0"/>
              <a:t>Level</a:t>
            </a:r>
            <a:endParaRPr lang="en-US" sz="2800" b="1" dirty="0"/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-214346" y="47688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Implementation </a:t>
            </a:r>
            <a:r>
              <a:rPr lang="en-US" sz="2800" b="1" dirty="0" smtClean="0"/>
              <a:t>level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725586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4" y="2000240"/>
            <a:ext cx="34290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>
                <a:cs typeface="Courier New" pitchFamily="49" charset="0"/>
              </a:rPr>
              <a:t>It could be: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sz="2400" dirty="0" smtClean="0">
                <a:cs typeface="Courier New" pitchFamily="49" charset="0"/>
              </a:rPr>
              <a:t>but this wastes memory and time of copying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Stack is initialized.</a:t>
            </a:r>
          </a:p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returns how many elements exist.</a:t>
            </a:r>
          </a:p>
          <a:p>
            <a:pPr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4336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" name="Group 40"/>
          <p:cNvGrpSpPr/>
          <p:nvPr/>
        </p:nvGrpSpPr>
        <p:grpSpPr>
          <a:xfrm>
            <a:off x="139851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84600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755576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StackSize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857632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72198" y="2000240"/>
            <a:ext cx="342902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Same code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 smtClean="0">
                <a:latin typeface="+mn-lt"/>
                <a:cs typeface="Courier New" pitchFamily="49" charset="0"/>
              </a:rPr>
              <a:t>; why new function then?</a:t>
            </a: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1- conceptually</a:t>
            </a: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2- will see later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921543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Stack is initialized.</a:t>
            </a:r>
          </a:p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destroy all elements; stack looks initialized.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-&gt;top=0;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28860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" name="Group 40"/>
          <p:cNvGrpSpPr/>
          <p:nvPr/>
        </p:nvGrpSpPr>
        <p:grpSpPr>
          <a:xfrm>
            <a:off x="1643042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2912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ClearStack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Implementation </a:t>
            </a:r>
            <a:r>
              <a:rPr lang="en-US" sz="2800" b="1" dirty="0" smtClean="0"/>
              <a:t>level</a:t>
            </a:r>
            <a:endParaRPr lang="en-US" sz="2800" b="1" dirty="0"/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214942" y="1285860"/>
            <a:ext cx="392905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</a:t>
            </a:r>
            <a:r>
              <a:rPr lang="en-US" sz="2800" b="1" dirty="0" smtClean="0"/>
              <a:t>Level:</a:t>
            </a:r>
          </a:p>
          <a:p>
            <a:pPr algn="ctr"/>
            <a:r>
              <a:rPr lang="en-US" sz="2000" b="1" dirty="0" smtClean="0"/>
              <a:t>how to process each element with a user-defined function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571747" y="3929055"/>
            <a:ext cx="52863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4942" y="2715182"/>
            <a:ext cx="42862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Display(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(“e is: %d\n", 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(&amp;s, &amp;Display);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//&amp;s only for efficiency as said before.</a:t>
            </a:r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" y="428604"/>
            <a:ext cx="92154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//Precondition: The stack </a:t>
            </a:r>
            <a:r>
              <a:rPr lang="en-US" sz="200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is Initialized</a:t>
            </a:r>
            <a:endParaRPr lang="en-US" sz="20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-&gt;top;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-&gt;entry[i-1]);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                                      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3000364" y="3571876"/>
            <a:ext cx="1643074" cy="1000132"/>
            <a:chOff x="3214678" y="2013116"/>
            <a:chExt cx="1643074" cy="1000132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3714744" y="2013116"/>
              <a:ext cx="1133453" cy="772931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786182" y="2153733"/>
              <a:ext cx="10715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2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r>
                <a:rPr lang="en-US" sz="2200" dirty="0" smtClean="0">
                  <a:latin typeface="Courier New" pitchFamily="49" charset="0"/>
                  <a:cs typeface="Courier New" pitchFamily="49" charset="0"/>
                </a:rPr>
                <a:t>=&amp;s</a:t>
              </a:r>
              <a:endParaRPr lang="en-US" sz="22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1"/>
            </p:cNvCxnSpPr>
            <p:nvPr/>
          </p:nvCxnSpPr>
          <p:spPr>
            <a:xfrm rot="10800000" flipV="1">
              <a:off x="3214678" y="2399582"/>
              <a:ext cx="500066" cy="613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0"/>
          <p:cNvGrpSpPr/>
          <p:nvPr/>
        </p:nvGrpSpPr>
        <p:grpSpPr>
          <a:xfrm>
            <a:off x="500034" y="4572008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cxnSp>
        <p:nvCxnSpPr>
          <p:cNvPr id="30" name="Straight Connector 29"/>
          <p:cNvCxnSpPr/>
          <p:nvPr/>
        </p:nvCxnSpPr>
        <p:spPr>
          <a:xfrm rot="10800000">
            <a:off x="5214942" y="1285861"/>
            <a:ext cx="392905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0034" y="3214686"/>
            <a:ext cx="2357454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+mj-lt"/>
                <a:cs typeface="Courier New" pitchFamily="49" charset="0"/>
              </a:rPr>
              <a:t>The code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</a:t>
            </a:r>
          </a:p>
          <a:p>
            <a:pPr algn="ctr"/>
            <a:endParaRPr lang="en-US" dirty="0"/>
          </a:p>
        </p:txBody>
      </p:sp>
      <p:grpSp>
        <p:nvGrpSpPr>
          <p:cNvPr id="48" name="Group 59"/>
          <p:cNvGrpSpPr/>
          <p:nvPr/>
        </p:nvGrpSpPr>
        <p:grpSpPr>
          <a:xfrm>
            <a:off x="2438418" y="1857364"/>
            <a:ext cx="2633648" cy="1446550"/>
            <a:chOff x="2643177" y="1584488"/>
            <a:chExt cx="2633648" cy="144655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3633751" y="1584488"/>
              <a:ext cx="1490643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90875" y="1584488"/>
              <a:ext cx="178595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 smtClean="0">
                  <a:latin typeface="Courier New" pitchFamily="49" charset="0"/>
                  <a:cs typeface="Courier New" pitchFamily="49" charset="0"/>
                </a:rPr>
                <a:t>pf</a:t>
              </a:r>
              <a:endParaRPr lang="en-US" sz="22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2200" dirty="0" smtClean="0">
                  <a:latin typeface="Courier New" pitchFamily="49" charset="0"/>
                  <a:cs typeface="Courier New" pitchFamily="49" charset="0"/>
                </a:rPr>
                <a:t>=</a:t>
              </a:r>
            </a:p>
            <a:p>
              <a:pPr algn="ctr"/>
              <a:r>
                <a:rPr lang="en-US" sz="2200" dirty="0" smtClean="0">
                  <a:latin typeface="Courier New" pitchFamily="49" charset="0"/>
                  <a:cs typeface="Courier New" pitchFamily="49" charset="0"/>
                </a:rPr>
                <a:t>&amp;Display</a:t>
              </a:r>
            </a:p>
            <a:p>
              <a:pPr algn="ctr"/>
              <a:endParaRPr lang="en-US" sz="22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 flipV="1">
              <a:off x="2643177" y="2013116"/>
              <a:ext cx="990575" cy="915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907256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Exercise: How to write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/>
              <a:t> in the user level? (e.g., if you do not have the source code of the implementation)</a:t>
            </a:r>
          </a:p>
          <a:p>
            <a:endParaRPr lang="en-US" sz="2200" dirty="0" smtClean="0"/>
          </a:p>
          <a:p>
            <a:r>
              <a:rPr lang="en-US" sz="2600" b="1" dirty="0" smtClean="0"/>
              <a:t>User Level: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-32" y="1359274"/>
            <a:ext cx="91440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Pop(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Push(*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(&amp;e, &amp;s);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802" y="1851149"/>
            <a:ext cx="6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Why interface, Pre, Post are crucial:</a:t>
            </a:r>
          </a:p>
          <a:p>
            <a:r>
              <a:rPr lang="en-US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takes a pointer to the element and a pointer to the stack.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Pre: The stack is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empty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last element entered is returned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takes the element itself and a pointer to the stack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Pre: The stack is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full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element e has been stored at the top of the stack;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and e does not change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32" y="-24"/>
            <a:ext cx="91440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Pop(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Push(*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" name="Group 40"/>
          <p:cNvGrpSpPr/>
          <p:nvPr/>
        </p:nvGrpSpPr>
        <p:grpSpPr>
          <a:xfrm>
            <a:off x="142844" y="4714884"/>
            <a:ext cx="4357718" cy="2143140"/>
            <a:chOff x="714348" y="4714884"/>
            <a:chExt cx="4357718" cy="2143140"/>
          </a:xfrm>
        </p:grpSpPr>
        <p:sp>
          <p:nvSpPr>
            <p:cNvPr id="8" name="Rectangle 7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28926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752" y="357187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0034" y="385762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69099" y="214290"/>
            <a:ext cx="8403495" cy="4500594"/>
            <a:chOff x="-2331297" y="2857496"/>
            <a:chExt cx="8403495" cy="4500594"/>
          </a:xfrm>
        </p:grpSpPr>
        <p:grpSp>
          <p:nvGrpSpPr>
            <p:cNvPr id="24" name="Group 38"/>
            <p:cNvGrpSpPr/>
            <p:nvPr/>
          </p:nvGrpSpPr>
          <p:grpSpPr>
            <a:xfrm>
              <a:off x="-142908" y="2857496"/>
              <a:ext cx="6215106" cy="4500594"/>
              <a:chOff x="-142908" y="2857496"/>
              <a:chExt cx="6215106" cy="4500594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-142908" y="3214686"/>
                <a:ext cx="6215106" cy="4000528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779348" y="4136942"/>
                <a:ext cx="3656214" cy="27860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StackTop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81266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64317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rot="5400000">
              <a:off x="-1022790" y="2486347"/>
              <a:ext cx="2420228" cy="50372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581265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818" y="1500174"/>
            <a:ext cx="8153462" cy="3214710"/>
            <a:chOff x="-2081264" y="2857496"/>
            <a:chExt cx="8153462" cy="3214710"/>
          </a:xfrm>
        </p:grpSpPr>
        <p:grpSp>
          <p:nvGrpSpPr>
            <p:cNvPr id="57" name="Group 38"/>
            <p:cNvGrpSpPr/>
            <p:nvPr/>
          </p:nvGrpSpPr>
          <p:grpSpPr>
            <a:xfrm>
              <a:off x="1562080" y="2857496"/>
              <a:ext cx="4510118" cy="3214710"/>
              <a:chOff x="1562080" y="2857496"/>
              <a:chExt cx="4510118" cy="3214710"/>
            </a:xfrm>
          </p:grpSpPr>
          <p:sp>
            <p:nvSpPr>
              <p:cNvPr id="62" name="Rounded Rectangle 61"/>
              <p:cNvSpPr/>
              <p:nvPr/>
            </p:nvSpPr>
            <p:spPr bwMode="auto">
              <a:xfrm>
                <a:off x="1562080" y="3214686"/>
                <a:ext cx="4510118" cy="1071570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rot="10800000" flipV="1">
                <a:off x="1571604" y="3701876"/>
                <a:ext cx="2428892" cy="2370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Pop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581266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64317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0" name="Straight Arrow Connector 59"/>
            <p:cNvCxnSpPr>
              <a:stCxn id="59" idx="3"/>
              <a:endCxn id="21" idx="0"/>
            </p:cNvCxnSpPr>
            <p:nvPr/>
          </p:nvCxnSpPr>
          <p:spPr>
            <a:xfrm rot="5400000">
              <a:off x="-254831" y="1968422"/>
              <a:ext cx="1134344" cy="47872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81265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85720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357686" y="1500174"/>
            <a:ext cx="4510118" cy="3214710"/>
            <a:chOff x="4500562" y="-2071726"/>
            <a:chExt cx="4510118" cy="3214710"/>
          </a:xfrm>
        </p:grpSpPr>
        <p:grpSp>
          <p:nvGrpSpPr>
            <p:cNvPr id="74" name="Group 38"/>
            <p:cNvGrpSpPr/>
            <p:nvPr/>
          </p:nvGrpSpPr>
          <p:grpSpPr>
            <a:xfrm>
              <a:off x="4500562" y="-2071726"/>
              <a:ext cx="4510118" cy="3214710"/>
              <a:chOff x="1562080" y="2857496"/>
              <a:chExt cx="4510118" cy="3214710"/>
            </a:xfrm>
          </p:grpSpPr>
          <p:sp>
            <p:nvSpPr>
              <p:cNvPr id="79" name="Rounded Rectangle 78"/>
              <p:cNvSpPr/>
              <p:nvPr/>
            </p:nvSpPr>
            <p:spPr bwMode="auto">
              <a:xfrm>
                <a:off x="1562080" y="3214686"/>
                <a:ext cx="4510118" cy="1071570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0800000" flipV="1">
                <a:off x="1571604" y="3701876"/>
                <a:ext cx="2428892" cy="2370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Push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929190" y="-1571660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224472" y="-1285908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628" y="-15838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###</a:t>
              </a:r>
              <a:endParaRPr lang="en-US" dirty="0"/>
            </a:p>
          </p:txBody>
        </p:sp>
      </p:grp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11678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MAXSTACK </a:t>
            </a:r>
            <a:r>
              <a:rPr lang="en-US" sz="2400" dirty="0" smtClean="0"/>
              <a:t>should be defined in the User Level, because they concern the </a:t>
            </a:r>
            <a:r>
              <a:rPr lang="en-US" sz="2400" dirty="0" err="1" smtClean="0"/>
              <a:t>uer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Also, they have to be defined in the implementation level, because they are referenced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Stack.cpp</a:t>
            </a:r>
          </a:p>
          <a:p>
            <a:endParaRPr lang="en-US" sz="2400" dirty="0" smtClean="0"/>
          </a:p>
          <a:p>
            <a:r>
              <a:rPr lang="en-US" sz="2400" dirty="0" smtClean="0"/>
              <a:t>Therefore, they have to be defined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400" dirty="0" smtClean="0"/>
              <a:t> which is included in both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400" dirty="0" smtClean="0"/>
              <a:t> and the user main file.</a:t>
            </a:r>
          </a:p>
          <a:p>
            <a:endParaRPr lang="en-US" sz="2400" dirty="0" smtClean="0"/>
          </a:p>
          <a:p>
            <a:r>
              <a:rPr lang="en-US" sz="2400" dirty="0" smtClean="0"/>
              <a:t>So, the main file will compile even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400" dirty="0" smtClean="0"/>
              <a:t> is not compiled yet. (check the homework; this is detailed in the sheet)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-24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			/****</a:t>
            </a:r>
            <a:r>
              <a:rPr lang="en-US" sz="22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*******/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MAXSTACK 100</a:t>
            </a:r>
          </a:p>
          <a:p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entry[MAXSTACK];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 Stack;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Push	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Pop		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*, Stack *);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*, Stack *);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*);</a:t>
            </a:r>
          </a:p>
          <a:p>
            <a:r>
              <a:rPr lang="sv-SE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2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200" smtClean="0">
                <a:latin typeface="Courier New" pitchFamily="49" charset="0"/>
                <a:cs typeface="Courier New" pitchFamily="49" charset="0"/>
              </a:rPr>
              <a:t>TraverseStack(Stack </a:t>
            </a:r>
            <a:r>
              <a:rPr lang="sv-SE" sz="2200" dirty="0" smtClean="0">
                <a:latin typeface="Courier New" pitchFamily="49" charset="0"/>
                <a:cs typeface="Courier New" pitchFamily="49" charset="0"/>
              </a:rPr>
              <a:t>*, </a:t>
            </a:r>
            <a:r>
              <a:rPr lang="sv-SE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2200" dirty="0" smtClean="0">
                <a:latin typeface="Courier New" pitchFamily="49" charset="0"/>
                <a:cs typeface="Courier New" pitchFamily="49" charset="0"/>
              </a:rPr>
              <a:t> (*)(StackEntry));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9144000" cy="6307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Information hiding (Encapsulation):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The use of functions. You use the structure at the </a:t>
            </a:r>
            <a:r>
              <a:rPr lang="en-US" sz="2800" dirty="0" smtClean="0">
                <a:solidFill>
                  <a:srgbClr val="FF0000"/>
                </a:solidFill>
              </a:rPr>
              <a:t>“User Level”</a:t>
            </a:r>
            <a:r>
              <a:rPr lang="en-US" sz="2800" dirty="0" smtClean="0"/>
              <a:t> without caring about the details at the </a:t>
            </a:r>
            <a:r>
              <a:rPr lang="en-US" sz="2800" dirty="0" smtClean="0">
                <a:solidFill>
                  <a:srgbClr val="FF0000"/>
                </a:solidFill>
              </a:rPr>
              <a:t>“Implementation Level”.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program, i.e., the user level, does not change even if the implementation of the used structure is changed.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 is clear from the logical point of view.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Enhancing the Top-Down-Design.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52863" y="2039954"/>
            <a:ext cx="935037" cy="504825"/>
            <a:chOff x="1701" y="1253"/>
            <a:chExt cx="589" cy="318"/>
          </a:xfrm>
        </p:grpSpPr>
        <p:sp>
          <p:nvSpPr>
            <p:cNvPr id="5144" name="Rectangle 13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5" name="Rectangle 14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779838" y="3192479"/>
            <a:ext cx="935037" cy="504825"/>
            <a:chOff x="1701" y="1253"/>
            <a:chExt cx="589" cy="318"/>
          </a:xfrm>
        </p:grpSpPr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3" name="Rectangle 3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781425" y="2976579"/>
            <a:ext cx="935038" cy="504825"/>
            <a:chOff x="1701" y="1253"/>
            <a:chExt cx="589" cy="318"/>
          </a:xfrm>
        </p:grpSpPr>
        <p:sp>
          <p:nvSpPr>
            <p:cNvPr id="5140" name="Rectangle 42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1" name="Rectangle 43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sp>
        <p:nvSpPr>
          <p:cNvPr id="5125" name="Text Box 50"/>
          <p:cNvSpPr txBox="1">
            <a:spLocks noChangeArrowheads="1"/>
          </p:cNvSpPr>
          <p:nvPr/>
        </p:nvSpPr>
        <p:spPr bwMode="auto">
          <a:xfrm>
            <a:off x="250825" y="1897079"/>
            <a:ext cx="323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Q onto empty stack:</a:t>
            </a:r>
          </a:p>
        </p:txBody>
      </p:sp>
      <p:sp>
        <p:nvSpPr>
          <p:cNvPr id="4101" name="Text Box 51"/>
          <p:cNvSpPr txBox="1">
            <a:spLocks noChangeArrowheads="1"/>
          </p:cNvSpPr>
          <p:nvPr/>
        </p:nvSpPr>
        <p:spPr bwMode="auto">
          <a:xfrm>
            <a:off x="250825" y="2827354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A onto stack:</a:t>
            </a:r>
          </a:p>
        </p:txBody>
      </p:sp>
      <p:sp>
        <p:nvSpPr>
          <p:cNvPr id="4102" name="Text Box 52"/>
          <p:cNvSpPr txBox="1">
            <a:spLocks noChangeArrowheads="1"/>
          </p:cNvSpPr>
          <p:nvPr/>
        </p:nvSpPr>
        <p:spPr bwMode="auto">
          <a:xfrm>
            <a:off x="250825" y="4051317"/>
            <a:ext cx="239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sp>
        <p:nvSpPr>
          <p:cNvPr id="4103" name="Text Box 53"/>
          <p:cNvSpPr txBox="1">
            <a:spLocks noChangeArrowheads="1"/>
          </p:cNvSpPr>
          <p:nvPr/>
        </p:nvSpPr>
        <p:spPr bwMode="auto">
          <a:xfrm>
            <a:off x="250825" y="5202254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08400" y="4200542"/>
            <a:ext cx="935038" cy="504825"/>
            <a:chOff x="1701" y="1253"/>
            <a:chExt cx="589" cy="318"/>
          </a:xfrm>
        </p:grpSpPr>
        <p:sp>
          <p:nvSpPr>
            <p:cNvPr id="5138" name="Rectangle 45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9" name="Rectangle 46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708400" y="3984642"/>
            <a:ext cx="935038" cy="504825"/>
            <a:chOff x="1701" y="1253"/>
            <a:chExt cx="589" cy="318"/>
          </a:xfrm>
        </p:grpSpPr>
        <p:sp>
          <p:nvSpPr>
            <p:cNvPr id="5136" name="Rectangle 4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7" name="Rectangle 4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708400" y="5208604"/>
            <a:ext cx="935038" cy="504825"/>
            <a:chOff x="1701" y="1253"/>
            <a:chExt cx="589" cy="318"/>
          </a:xfrm>
        </p:grpSpPr>
        <p:sp>
          <p:nvSpPr>
            <p:cNvPr id="5134" name="Rectangle 39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5" name="Rectangle 40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sp>
        <p:nvSpPr>
          <p:cNvPr id="4107" name="Text Box 54"/>
          <p:cNvSpPr txBox="1">
            <a:spLocks noChangeArrowheads="1"/>
          </p:cNvSpPr>
          <p:nvPr/>
        </p:nvSpPr>
        <p:spPr bwMode="auto">
          <a:xfrm>
            <a:off x="3563938" y="5491179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  <a:endParaRPr lang="en-US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708400" y="2249504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Motivation: What and Why </a:t>
            </a: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Stacks?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00532 L 0.6026 0.00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9112E-6 L 0.61041 -0.0053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  <p:bldP spid="4103" grpId="0"/>
      <p:bldP spid="4107" grpId="0"/>
      <p:bldP spid="4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9263" y="549275"/>
            <a:ext cx="935037" cy="504825"/>
            <a:chOff x="1701" y="1253"/>
            <a:chExt cx="589" cy="318"/>
          </a:xfrm>
        </p:grpSpPr>
        <p:sp>
          <p:nvSpPr>
            <p:cNvPr id="6203" name="Rectangle 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4" name="Rectangle 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1773238"/>
            <a:ext cx="935038" cy="504825"/>
            <a:chOff x="1701" y="1253"/>
            <a:chExt cx="589" cy="318"/>
          </a:xfrm>
        </p:grpSpPr>
        <p:sp>
          <p:nvSpPr>
            <p:cNvPr id="6201" name="Rectangle 15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2" name="Rectangle 16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87675" y="1555750"/>
            <a:ext cx="935038" cy="504825"/>
            <a:chOff x="1701" y="1253"/>
            <a:chExt cx="589" cy="318"/>
          </a:xfrm>
        </p:grpSpPr>
        <p:sp>
          <p:nvSpPr>
            <p:cNvPr id="6199" name="Rectangle 1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0" name="Rectangle 1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2989263" y="5445125"/>
            <a:ext cx="935037" cy="720725"/>
            <a:chOff x="1883" y="3430"/>
            <a:chExt cx="589" cy="454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883" y="3566"/>
              <a:ext cx="589" cy="318"/>
              <a:chOff x="1701" y="1253"/>
              <a:chExt cx="589" cy="318"/>
            </a:xfrm>
          </p:grpSpPr>
          <p:sp>
            <p:nvSpPr>
              <p:cNvPr id="6197" name="Rectangle 30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8" name="Rectangle 31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1883" y="3430"/>
              <a:ext cx="589" cy="318"/>
              <a:chOff x="1701" y="1253"/>
              <a:chExt cx="589" cy="318"/>
            </a:xfrm>
          </p:grpSpPr>
          <p:sp>
            <p:nvSpPr>
              <p:cNvPr id="6195" name="Rectangle 33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6" name="Rectangle 34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89263" y="5227638"/>
            <a:ext cx="935037" cy="504825"/>
            <a:chOff x="1701" y="1253"/>
            <a:chExt cx="589" cy="318"/>
          </a:xfrm>
        </p:grpSpPr>
        <p:sp>
          <p:nvSpPr>
            <p:cNvPr id="6191" name="Rectangle 3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92" name="Rectangle 3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7308850" y="5229225"/>
            <a:ext cx="935038" cy="936625"/>
            <a:chOff x="4604" y="3294"/>
            <a:chExt cx="589" cy="590"/>
          </a:xfrm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604" y="3566"/>
              <a:ext cx="589" cy="318"/>
              <a:chOff x="1701" y="1253"/>
              <a:chExt cx="589" cy="318"/>
            </a:xfrm>
          </p:grpSpPr>
          <p:sp>
            <p:nvSpPr>
              <p:cNvPr id="6189" name="Rectangle 39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0" name="Rectangle 40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4604" y="3429"/>
              <a:ext cx="589" cy="318"/>
              <a:chOff x="1701" y="1253"/>
              <a:chExt cx="589" cy="318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8" name="Rectangle 43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4604" y="3294"/>
              <a:ext cx="589" cy="318"/>
              <a:chOff x="1701" y="1253"/>
              <a:chExt cx="589" cy="318"/>
            </a:xfrm>
          </p:grpSpPr>
          <p:sp>
            <p:nvSpPr>
              <p:cNvPr id="6185" name="Rectangle 45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6" name="Rectangle 46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310438" y="5011738"/>
            <a:ext cx="935037" cy="504825"/>
            <a:chOff x="1701" y="1253"/>
            <a:chExt cx="589" cy="318"/>
          </a:xfrm>
        </p:grpSpPr>
        <p:sp>
          <p:nvSpPr>
            <p:cNvPr id="6180" name="Rectangle 4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81" name="Rectangle 4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2989263" y="2924175"/>
            <a:ext cx="935037" cy="720725"/>
            <a:chOff x="1883" y="1842"/>
            <a:chExt cx="589" cy="454"/>
          </a:xfrm>
        </p:grpSpPr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1883" y="1978"/>
              <a:ext cx="589" cy="318"/>
              <a:chOff x="1701" y="1253"/>
              <a:chExt cx="589" cy="318"/>
            </a:xfrm>
          </p:grpSpPr>
          <p:sp>
            <p:nvSpPr>
              <p:cNvPr id="6178" name="Rectangle 54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9" name="Rectangle 55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1883" y="1842"/>
              <a:ext cx="589" cy="318"/>
              <a:chOff x="1701" y="1253"/>
              <a:chExt cx="589" cy="318"/>
            </a:xfrm>
          </p:grpSpPr>
          <p:sp>
            <p:nvSpPr>
              <p:cNvPr id="6176" name="Rectangle 57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7" name="Rectangle 58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989263" y="2706688"/>
            <a:ext cx="935037" cy="504825"/>
            <a:chOff x="1701" y="1253"/>
            <a:chExt cx="589" cy="318"/>
          </a:xfrm>
        </p:grpSpPr>
        <p:sp>
          <p:nvSpPr>
            <p:cNvPr id="6172" name="Rectangle 60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73" name="Rectangle 61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</p:grpSp>
      <p:sp>
        <p:nvSpPr>
          <p:cNvPr id="6155" name="Text Box 70"/>
          <p:cNvSpPr txBox="1">
            <a:spLocks noChangeArrowheads="1"/>
          </p:cNvSpPr>
          <p:nvPr/>
        </p:nvSpPr>
        <p:spPr bwMode="auto">
          <a:xfrm>
            <a:off x="250825" y="476250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R onto stack:</a:t>
            </a:r>
          </a:p>
        </p:txBody>
      </p:sp>
      <p:sp>
        <p:nvSpPr>
          <p:cNvPr id="5128" name="Text Box 71"/>
          <p:cNvSpPr txBox="1">
            <a:spLocks noChangeArrowheads="1"/>
          </p:cNvSpPr>
          <p:nvPr/>
        </p:nvSpPr>
        <p:spPr bwMode="auto">
          <a:xfrm>
            <a:off x="250825" y="1412875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D onto stack:</a:t>
            </a:r>
          </a:p>
        </p:txBody>
      </p:sp>
      <p:sp>
        <p:nvSpPr>
          <p:cNvPr id="5129" name="Text Box 72"/>
          <p:cNvSpPr txBox="1">
            <a:spLocks noChangeArrowheads="1"/>
          </p:cNvSpPr>
          <p:nvPr/>
        </p:nvSpPr>
        <p:spPr bwMode="auto">
          <a:xfrm>
            <a:off x="250825" y="255746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M onto stack:</a:t>
            </a:r>
          </a:p>
        </p:txBody>
      </p:sp>
      <p:sp>
        <p:nvSpPr>
          <p:cNvPr id="5130" name="Text Box 73"/>
          <p:cNvSpPr txBox="1">
            <a:spLocks noChangeArrowheads="1"/>
          </p:cNvSpPr>
          <p:nvPr/>
        </p:nvSpPr>
        <p:spPr bwMode="auto">
          <a:xfrm>
            <a:off x="250825" y="385445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sp>
        <p:nvSpPr>
          <p:cNvPr id="5131" name="Text Box 74"/>
          <p:cNvSpPr txBox="1">
            <a:spLocks noChangeArrowheads="1"/>
          </p:cNvSpPr>
          <p:nvPr/>
        </p:nvSpPr>
        <p:spPr bwMode="auto">
          <a:xfrm>
            <a:off x="250825" y="5157788"/>
            <a:ext cx="254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Q onto stack:</a:t>
            </a:r>
          </a:p>
        </p:txBody>
      </p:sp>
      <p:sp>
        <p:nvSpPr>
          <p:cNvPr id="5132" name="Text Box 75"/>
          <p:cNvSpPr txBox="1">
            <a:spLocks noChangeArrowheads="1"/>
          </p:cNvSpPr>
          <p:nvPr/>
        </p:nvSpPr>
        <p:spPr bwMode="auto">
          <a:xfrm>
            <a:off x="4533900" y="514985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S onto stack:</a:t>
            </a:r>
          </a:p>
        </p:txBody>
      </p: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2989263" y="4003675"/>
            <a:ext cx="935037" cy="720725"/>
            <a:chOff x="2835" y="981"/>
            <a:chExt cx="589" cy="454"/>
          </a:xfrm>
        </p:grpSpPr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2835" y="1117"/>
              <a:ext cx="589" cy="318"/>
              <a:chOff x="1701" y="1253"/>
              <a:chExt cx="589" cy="318"/>
            </a:xfrm>
          </p:grpSpPr>
          <p:sp>
            <p:nvSpPr>
              <p:cNvPr id="6170" name="Rectangle 65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1" name="Rectangle 66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2835" y="981"/>
              <a:ext cx="589" cy="318"/>
              <a:chOff x="1701" y="1253"/>
              <a:chExt cx="589" cy="318"/>
            </a:xfrm>
          </p:grpSpPr>
          <p:sp>
            <p:nvSpPr>
              <p:cNvPr id="6168" name="Rectangle 68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69" name="Rectangle 69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2843213" y="75882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</a:p>
        </p:txBody>
      </p: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987675" y="3787775"/>
            <a:ext cx="935038" cy="504825"/>
            <a:chOff x="1701" y="1253"/>
            <a:chExt cx="589" cy="318"/>
          </a:xfrm>
        </p:grpSpPr>
        <p:sp>
          <p:nvSpPr>
            <p:cNvPr id="6164" name="Rectangle 60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65" name="Rectangle 61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</p:grp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10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0685E-6 L 0.67344 -0.0050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2" grpId="0"/>
      <p:bldP spid="51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46075"/>
          </a:xfrm>
        </p:spPr>
        <p:txBody>
          <a:bodyPr/>
          <a:lstStyle/>
          <a:p>
            <a:pPr eaLnBrk="1" hangingPunct="1"/>
            <a:r>
              <a:rPr lang="en-US" sz="3200" smtClean="0"/>
              <a:t>Motivation for Stacks as new Data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85825"/>
            <a:ext cx="8429625" cy="12573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 	Assume that we need to read a line of text and write it back in a reverse order. In general, store some data and retrieve it in a reverse order.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5903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ReverseRead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should be defined as char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Stack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the stack to be empty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(&amp;stack) &amp;&amp; (item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 != '\n')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Push(item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each item onto the stack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Pop(&amp;item, &amp;stack);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//Pop an item from the stack.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('\n');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uiExpand="1" build="allAtOnce"/>
      <p:bldP spid="4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9144000" cy="6307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/>
              <a:t>Again:</a:t>
            </a:r>
            <a:r>
              <a:rPr lang="en-US" sz="3600" dirty="0" smtClean="0"/>
              <a:t> Information hiding (Encapsulation):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The use of functions. You use the structure at the </a:t>
            </a:r>
            <a:r>
              <a:rPr lang="en-US" sz="2800" dirty="0" smtClean="0">
                <a:solidFill>
                  <a:srgbClr val="FF0000"/>
                </a:solidFill>
              </a:rPr>
              <a:t>“User Level”</a:t>
            </a:r>
            <a:r>
              <a:rPr lang="en-US" sz="2800" dirty="0" smtClean="0"/>
              <a:t> without caring about the details at the </a:t>
            </a:r>
            <a:r>
              <a:rPr lang="en-US" sz="2800" dirty="0" smtClean="0">
                <a:solidFill>
                  <a:srgbClr val="FF0000"/>
                </a:solidFill>
              </a:rPr>
              <a:t>“Implementation Level”.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program, i.e., the user level, does not change even the implementation of the used structure is changed.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 is clear from the logical point of view.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Enhancing the Top-Down-Design.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Definitions, where every thing should start from!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60960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type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u="sng" dirty="0" smtClean="0"/>
              <a:t>set of values</a:t>
            </a:r>
            <a:r>
              <a:rPr lang="en-US" sz="2400" dirty="0" smtClean="0"/>
              <a:t> and a </a:t>
            </a:r>
            <a:r>
              <a:rPr lang="en-US" sz="2400" u="sng" dirty="0" smtClean="0"/>
              <a:t>set of operations</a:t>
            </a:r>
            <a:r>
              <a:rPr lang="en-US" sz="2400" dirty="0" smtClean="0"/>
              <a:t> on those values.</a:t>
            </a:r>
          </a:p>
          <a:p>
            <a:endParaRPr lang="en-US" sz="2400" dirty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+mj-lt"/>
                <a:cs typeface="Courier New" pitchFamily="49" charset="0"/>
              </a:rPr>
              <a:t>We can define 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datatype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+mj-lt"/>
                <a:cs typeface="Courier New" pitchFamily="49" charset="0"/>
              </a:rPr>
              <a:t> that takes the set of values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{0, 1}</a:t>
            </a:r>
            <a:r>
              <a:rPr lang="en-US" sz="2400" dirty="0" smtClean="0">
                <a:latin typeface="+mj-lt"/>
                <a:cs typeface="Courier New" pitchFamily="49" charset="0"/>
              </a:rPr>
              <a:t> together with the operations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b="1" dirty="0" smtClean="0">
                <a:latin typeface="+mj-lt"/>
                <a:cs typeface="Courier New" pitchFamily="49" charset="0"/>
              </a:rPr>
              <a:t>Example</a:t>
            </a:r>
            <a:r>
              <a:rPr lang="en-US" sz="2400" dirty="0" smtClean="0">
                <a:latin typeface="+mj-lt"/>
                <a:cs typeface="Courier New" pitchFamily="49" charset="0"/>
              </a:rPr>
              <a:t>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,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smtClean="0">
                <a:latin typeface="+mj-lt"/>
                <a:cs typeface="Courier New" pitchFamily="49" charset="0"/>
              </a:rPr>
              <a:t>, is the set consisting all of the integers between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INT_MIN (-(2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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1))</a:t>
            </a:r>
            <a:r>
              <a:rPr lang="en-US" sz="2400" dirty="0" smtClean="0">
                <a:latin typeface="+mj-lt"/>
                <a:cs typeface="Courier New" pitchFamily="49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INT_MAX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aseline="30000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400" dirty="0" smtClean="0">
                <a:cs typeface="Courier New" pitchFamily="49" charset="0"/>
              </a:rPr>
              <a:t>, which are defined in the header file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limits.h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4724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i="1" dirty="0"/>
              <a:t>Sequence of length </a:t>
            </a:r>
            <a:r>
              <a:rPr lang="en-US" sz="2400" b="1" i="1" dirty="0" smtClean="0"/>
              <a:t>0 </a:t>
            </a:r>
            <a:r>
              <a:rPr lang="en-US" sz="2400" dirty="0"/>
              <a:t>is empty. A </a:t>
            </a:r>
            <a:r>
              <a:rPr lang="en-US" sz="2400" b="1" i="1" dirty="0"/>
              <a:t>sequence of length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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 smtClean="0"/>
              <a:t>of </a:t>
            </a:r>
            <a:r>
              <a:rPr lang="en-US" sz="2400" dirty="0"/>
              <a:t>elements from a set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ordered pair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,t)</a:t>
            </a:r>
            <a:r>
              <a:rPr lang="en-US" sz="2400" dirty="0"/>
              <a:t> where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is a sequence of length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of elements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element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159502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r>
              <a:rPr lang="en-US" sz="2400" b="1" i="1" dirty="0" smtClean="0"/>
              <a:t>Stack </a:t>
            </a:r>
            <a:r>
              <a:rPr lang="en-US" sz="2400" dirty="0"/>
              <a:t>of elements of type </a:t>
            </a:r>
            <a:r>
              <a:rPr lang="en-US" sz="2400" i="1" dirty="0"/>
              <a:t>T is a finite sequence of elements of T together </a:t>
            </a:r>
            <a:r>
              <a:rPr lang="en-US" sz="2400" dirty="0"/>
              <a:t>with the following operations: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Create the stack, leaving it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Determine whether the stack is empty or </a:t>
            </a:r>
            <a:r>
              <a:rPr lang="en-US" sz="2400" dirty="0" smtClean="0"/>
              <a:t>not.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Determine whether the stack is full or </a:t>
            </a:r>
            <a:r>
              <a:rPr lang="en-US" sz="2400" dirty="0" smtClean="0"/>
              <a:t>not.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Find the size of the </a:t>
            </a:r>
            <a:r>
              <a:rPr lang="en-US" sz="2400" dirty="0" smtClean="0"/>
              <a:t>stack.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Push a new entry onto the top of the stack, provided the stack is not full.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Pop the entry off the top of the stack, provided the stack is not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Retrieve the Top </a:t>
            </a:r>
            <a:r>
              <a:rPr lang="en-US" sz="2400" dirty="0" smtClean="0"/>
              <a:t>entry </a:t>
            </a:r>
            <a:r>
              <a:rPr lang="en-US" sz="2400" dirty="0"/>
              <a:t>off the stack, provided the stack is not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Traverse the stack, visiting each </a:t>
            </a:r>
            <a:r>
              <a:rPr lang="en-US" sz="2400" dirty="0" smtClean="0"/>
              <a:t>entry.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Clear the stack to make it </a:t>
            </a:r>
            <a:r>
              <a:rPr lang="en-US" sz="2400" dirty="0" smtClean="0"/>
              <a:t>empty.</a:t>
            </a:r>
            <a:endParaRPr lang="en-US" sz="24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Abstract Data Type (ADT) </a:t>
            </a:r>
            <a:r>
              <a:rPr lang="en-US" sz="2400" dirty="0" smtClean="0"/>
              <a:t>is a data type that is accessed only through an </a:t>
            </a:r>
            <a:r>
              <a:rPr lang="en-US" sz="2400" b="1" dirty="0" smtClean="0"/>
              <a:t>interface </a:t>
            </a:r>
            <a:r>
              <a:rPr lang="en-US" sz="2400" dirty="0" smtClean="0"/>
              <a:t>(or </a:t>
            </a:r>
            <a:r>
              <a:rPr lang="en-US" sz="2400" b="1" dirty="0" smtClean="0"/>
              <a:t>Accessing mechanism</a:t>
            </a:r>
            <a:r>
              <a:rPr lang="en-US" sz="2400" dirty="0" smtClean="0"/>
              <a:t>). We refer to a program that uses an ADT as a </a:t>
            </a:r>
            <a:r>
              <a:rPr lang="en-US" sz="2400" b="1" dirty="0" smtClean="0"/>
              <a:t>client</a:t>
            </a:r>
            <a:r>
              <a:rPr lang="en-US" sz="2400" dirty="0" smtClean="0"/>
              <a:t> (or </a:t>
            </a:r>
            <a:r>
              <a:rPr lang="en-US" sz="2400" b="1" dirty="0" smtClean="0"/>
              <a:t>user</a:t>
            </a:r>
            <a:r>
              <a:rPr lang="en-US" sz="2400" dirty="0" smtClean="0"/>
              <a:t>) and a program that specifies the data type as an </a:t>
            </a:r>
            <a:r>
              <a:rPr lang="en-US" sz="2400" b="1" dirty="0" smtClean="0"/>
              <a:t>implementation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Microsoft Office PowerPoint</Application>
  <PresentationFormat>On-screen Show (4:3)</PresentationFormat>
  <Paragraphs>627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CS 214: Data Structures       Stacks and Array-based Implementation </vt:lpstr>
      <vt:lpstr>Introduction: array as a familiar data structure</vt:lpstr>
      <vt:lpstr>Slide 3</vt:lpstr>
      <vt:lpstr>Slide 4</vt:lpstr>
      <vt:lpstr>Slide 5</vt:lpstr>
      <vt:lpstr>Motivation for Stacks as new Data Structures</vt:lpstr>
      <vt:lpstr>Slide 7</vt:lpstr>
      <vt:lpstr>Definitions, where every thing should start from!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628</cp:revision>
  <dcterms:created xsi:type="dcterms:W3CDTF">2008-09-26T22:29:51Z</dcterms:created>
  <dcterms:modified xsi:type="dcterms:W3CDTF">2012-10-04T12:50:53Z</dcterms:modified>
</cp:coreProperties>
</file>