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"/>
  </p:notesMasterIdLst>
  <p:sldIdLst>
    <p:sldId id="360" r:id="rId2"/>
    <p:sldId id="314" r:id="rId3"/>
    <p:sldId id="320" r:id="rId4"/>
    <p:sldId id="327" r:id="rId5"/>
    <p:sldId id="329" r:id="rId6"/>
    <p:sldId id="330" r:id="rId7"/>
    <p:sldId id="332" r:id="rId8"/>
    <p:sldId id="345" r:id="rId9"/>
    <p:sldId id="346" r:id="rId10"/>
    <p:sldId id="359" r:id="rId11"/>
    <p:sldId id="358" r:id="rId12"/>
    <p:sldId id="348" r:id="rId13"/>
    <p:sldId id="347" r:id="rId14"/>
    <p:sldId id="349" r:id="rId15"/>
    <p:sldId id="351" r:id="rId16"/>
    <p:sldId id="352" r:id="rId17"/>
    <p:sldId id="353" r:id="rId18"/>
    <p:sldId id="354" r:id="rId19"/>
    <p:sldId id="275" r:id="rId20"/>
    <p:sldId id="307" r:id="rId21"/>
    <p:sldId id="291" r:id="rId22"/>
    <p:sldId id="292" r:id="rId23"/>
    <p:sldId id="293" r:id="rId24"/>
    <p:sldId id="309" r:id="rId25"/>
    <p:sldId id="295" r:id="rId26"/>
    <p:sldId id="310" r:id="rId27"/>
    <p:sldId id="356" r:id="rId28"/>
    <p:sldId id="299" r:id="rId29"/>
    <p:sldId id="311" r:id="rId30"/>
    <p:sldId id="357" r:id="rId31"/>
    <p:sldId id="306" r:id="rId32"/>
    <p:sldId id="355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00FF"/>
    <a:srgbClr val="33CCCC"/>
    <a:srgbClr val="E0F1F2"/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730" y="-9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D3D74F6-4756-4E3C-9A57-6600B1DDB956}" type="datetimeFigureOut">
              <a:rPr lang="en-US"/>
              <a:pPr>
                <a:defRPr/>
              </a:pPr>
              <a:t>10/30/2012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8A3F0F0-86A9-452D-B16C-CC14F5174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50D26-8997-45B6-8683-BBC0EF1BD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13264-D4AA-4BD2-B7EB-2F0E8E671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yBlank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-108520" y="6669360"/>
            <a:ext cx="2895600" cy="476250"/>
          </a:xfrm>
          <a:ln/>
        </p:spPr>
        <p:txBody>
          <a:bodyPr/>
          <a:lstStyle>
            <a:lvl1pPr algn="l">
              <a:defRPr sz="1000"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9520" y="6660416"/>
            <a:ext cx="432048" cy="476250"/>
          </a:xfrm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44008" y="6524674"/>
            <a:ext cx="400024" cy="47622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54AD8-068E-43B2-B0DD-8C1BD1059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8819E-2538-4A6E-A4F9-E5BFC0006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339EF-0EB3-47BD-9A5B-4B3604A7C0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D719B-D76E-488F-A24B-4CB8A8EA3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m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1870" y="6596088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1F4EC-E173-45E0-9521-F47907C78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ABAA7-3839-4385-BBDA-B25747CE66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C1BBD-E405-4A63-A113-DD73C0EEA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ED5E294-2CA2-45DE-85D6-22B300F1F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9144000" cy="1428750"/>
          </a:xfrm>
        </p:spPr>
        <p:txBody>
          <a:bodyPr/>
          <a:lstStyle/>
          <a:p>
            <a:r>
              <a:rPr lang="en-US" dirty="0" smtClean="0"/>
              <a:t>CS 214: Data Structures</a:t>
            </a:r>
            <a:br>
              <a:rPr lang="en-US" dirty="0" smtClean="0"/>
            </a:br>
            <a:r>
              <a:rPr lang="en-US" smtClean="0"/>
              <a:t>   </a:t>
            </a:r>
            <a:r>
              <a:rPr lang="en-US" sz="2800" smtClean="0"/>
              <a:t>Queues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2643188"/>
            <a:ext cx="9144000" cy="27860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700" b="1" dirty="0" smtClean="0"/>
              <a:t>Slide contents follow</a:t>
            </a:r>
          </a:p>
          <a:p>
            <a:pPr>
              <a:buNone/>
            </a:pPr>
            <a:r>
              <a:rPr lang="en-US" sz="2700" i="1" dirty="0" smtClean="0"/>
              <a:t>Kruse and Leung “Data Structures &amp; Program Design in C”</a:t>
            </a:r>
          </a:p>
          <a:p>
            <a:endParaRPr lang="en-US" sz="2700" dirty="0" smtClean="0"/>
          </a:p>
          <a:p>
            <a:pPr>
              <a:buNone/>
            </a:pPr>
            <a:r>
              <a:rPr lang="en-US" sz="2700" b="1" dirty="0" smtClean="0"/>
              <a:t>Prepared by:</a:t>
            </a:r>
          </a:p>
          <a:p>
            <a:pPr>
              <a:buNone/>
            </a:pPr>
            <a:r>
              <a:rPr lang="en-US" sz="2700" dirty="0" smtClean="0"/>
              <a:t>Waleed A. Yousef, Ph.D.</a:t>
            </a:r>
            <a:endParaRPr lang="en-US" dirty="0" smtClean="0"/>
          </a:p>
        </p:txBody>
      </p:sp>
      <p:pic>
        <p:nvPicPr>
          <p:cNvPr id="1026" name="Picture 2" descr="C:\MyDocuments\Phd\Figures\HelwanLogo\HelwanLogo3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"/>
            <a:ext cx="1643042" cy="16430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0" y="609600"/>
            <a:ext cx="914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Definition: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type</a:t>
            </a:r>
            <a:r>
              <a:rPr lang="en-US" sz="2400" dirty="0" smtClean="0"/>
              <a:t> </a:t>
            </a:r>
            <a:r>
              <a:rPr lang="en-US" sz="2400" dirty="0"/>
              <a:t>is a </a:t>
            </a:r>
            <a:r>
              <a:rPr lang="en-US" sz="2400" u="sng" dirty="0" smtClean="0"/>
              <a:t>set of values</a:t>
            </a:r>
            <a:r>
              <a:rPr lang="en-US" sz="2400" dirty="0" smtClean="0"/>
              <a:t> and a </a:t>
            </a:r>
            <a:r>
              <a:rPr lang="en-US" sz="2400" u="sng" dirty="0" smtClean="0"/>
              <a:t>set of operations</a:t>
            </a:r>
            <a:r>
              <a:rPr lang="en-US" sz="2400" dirty="0" smtClean="0"/>
              <a:t> on those values.</a:t>
            </a:r>
          </a:p>
          <a:p>
            <a:endParaRPr lang="en-US" sz="2400" dirty="0"/>
          </a:p>
          <a:p>
            <a:r>
              <a:rPr lang="en-US" sz="2400" b="1" dirty="0" smtClean="0"/>
              <a:t>Example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+mj-lt"/>
                <a:cs typeface="Courier New" pitchFamily="49" charset="0"/>
              </a:rPr>
              <a:t>We can define a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datatype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400" dirty="0" smtClean="0">
                <a:latin typeface="+mj-lt"/>
                <a:cs typeface="Courier New" pitchFamily="49" charset="0"/>
              </a:rPr>
              <a:t> that takes the set of values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{0, 1}</a:t>
            </a:r>
            <a:r>
              <a:rPr lang="en-US" sz="2400" dirty="0" smtClean="0">
                <a:latin typeface="+mj-lt"/>
                <a:cs typeface="Courier New" pitchFamily="49" charset="0"/>
              </a:rPr>
              <a:t> together with the operations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400" dirty="0" smtClean="0">
                <a:latin typeface="+mj-lt"/>
                <a:cs typeface="Courier New" pitchFamily="49" charset="0"/>
              </a:rPr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2400" dirty="0" smtClean="0">
                <a:latin typeface="+mj-lt"/>
                <a:cs typeface="Courier New" pitchFamily="49" charset="0"/>
              </a:rPr>
              <a:t>, and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2400" dirty="0" smtClean="0">
                <a:latin typeface="+mj-lt"/>
                <a:cs typeface="Courier New" pitchFamily="49" charset="0"/>
              </a:rPr>
              <a:t>.</a:t>
            </a:r>
          </a:p>
          <a:p>
            <a:endParaRPr lang="en-US" sz="2400" dirty="0" smtClean="0">
              <a:latin typeface="+mj-lt"/>
              <a:cs typeface="Courier New" pitchFamily="49" charset="0"/>
            </a:endParaRPr>
          </a:p>
          <a:p>
            <a:r>
              <a:rPr lang="en-US" sz="2400" b="1" dirty="0" smtClean="0">
                <a:latin typeface="+mj-lt"/>
                <a:cs typeface="Courier New" pitchFamily="49" charset="0"/>
              </a:rPr>
              <a:t>Example</a:t>
            </a:r>
            <a:r>
              <a:rPr lang="en-US" sz="2400" dirty="0" smtClean="0">
                <a:latin typeface="+mj-lt"/>
                <a:cs typeface="Courier New" pitchFamily="49" charset="0"/>
              </a:rPr>
              <a:t>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+mj-lt"/>
                <a:cs typeface="Courier New" pitchFamily="49" charset="0"/>
              </a:rPr>
              <a:t>,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dirty="0" smtClean="0">
                <a:latin typeface="+mj-lt"/>
                <a:cs typeface="Courier New" pitchFamily="49" charset="0"/>
              </a:rPr>
              <a:t>, is the set consisting all of the integers between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INT_MIN (-(2</a:t>
            </a:r>
            <a:r>
              <a:rPr lang="en-US" sz="2400" baseline="30000" dirty="0" smtClean="0"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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1))</a:t>
            </a:r>
            <a:r>
              <a:rPr lang="en-US" sz="2400" dirty="0" smtClean="0">
                <a:latin typeface="+mj-lt"/>
                <a:cs typeface="Courier New" pitchFamily="49" charset="0"/>
              </a:rPr>
              <a:t> and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INT_MAX 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baseline="30000" dirty="0"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1)</a:t>
            </a:r>
            <a:r>
              <a:rPr lang="en-US" sz="2400" dirty="0" smtClean="0">
                <a:cs typeface="Courier New" pitchFamily="49" charset="0"/>
              </a:rPr>
              <a:t>, which are defined in the header file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limits.h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0" y="4724400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Definition:</a:t>
            </a:r>
            <a:r>
              <a:rPr lang="en-US" sz="2400" b="1" dirty="0"/>
              <a:t> </a:t>
            </a:r>
            <a:r>
              <a:rPr lang="en-US" sz="2400" dirty="0"/>
              <a:t>A </a:t>
            </a:r>
            <a:r>
              <a:rPr lang="en-US" sz="2400" b="1" i="1" dirty="0"/>
              <a:t>Sequence of length </a:t>
            </a:r>
            <a:r>
              <a:rPr lang="en-US" sz="2400" b="1" i="1" dirty="0" smtClean="0"/>
              <a:t>0 </a:t>
            </a:r>
            <a:r>
              <a:rPr lang="en-US" sz="2400" dirty="0"/>
              <a:t>is empty. A </a:t>
            </a:r>
            <a:r>
              <a:rPr lang="en-US" sz="2400" b="1" i="1" dirty="0"/>
              <a:t>sequence of length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Symbol"/>
              </a:rPr>
              <a:t>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2400" dirty="0" smtClean="0"/>
              <a:t>of </a:t>
            </a:r>
            <a:r>
              <a:rPr lang="en-US" sz="2400" dirty="0"/>
              <a:t>elements from a set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/>
              <a:t> is an ordered pair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,t)</a:t>
            </a:r>
            <a:r>
              <a:rPr lang="en-US" sz="2400" dirty="0"/>
              <a:t> where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400" dirty="0"/>
              <a:t> is a sequence of length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400" dirty="0"/>
              <a:t> of elements 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/>
              <a:t>, 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/>
              <a:t> is an element of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/>
              <a:t>.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AD3CE-0F6E-4D4F-81FA-75D6E277670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57200" y="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52500" lnSpcReduction="20000"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Again: Definitions, where every thing should start from!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0" y="528221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400" b="1" u="sng" dirty="0"/>
              <a:t>Definition:</a:t>
            </a:r>
            <a:r>
              <a:rPr lang="en-US" sz="2400" b="1" dirty="0"/>
              <a:t> </a:t>
            </a:r>
            <a:r>
              <a:rPr lang="en-US" sz="2400" dirty="0"/>
              <a:t>A </a:t>
            </a:r>
            <a:r>
              <a:rPr lang="en-US" sz="2400" b="1" i="1" dirty="0"/>
              <a:t>queue </a:t>
            </a:r>
            <a:r>
              <a:rPr lang="en-US" sz="2400" dirty="0"/>
              <a:t>of elements of type T is a finite sequence of elements of T together with the following operations</a:t>
            </a:r>
            <a:r>
              <a:rPr lang="en-US" sz="2400" dirty="0" smtClean="0"/>
              <a:t>:</a:t>
            </a:r>
          </a:p>
          <a:p>
            <a:pPr algn="just">
              <a:defRPr/>
            </a:pPr>
            <a:endParaRPr lang="en-US" sz="2400" dirty="0"/>
          </a:p>
          <a:p>
            <a:pPr marL="457200" indent="-457200" algn="just">
              <a:buFontTx/>
              <a:buAutoNum type="arabicPeriod"/>
              <a:defRPr/>
            </a:pPr>
            <a:r>
              <a:rPr lang="en-US" sz="2400" dirty="0"/>
              <a:t>Create the queue, leaving it empty.</a:t>
            </a:r>
          </a:p>
          <a:p>
            <a:pPr marL="457200" indent="-457200" algn="just">
              <a:buFontTx/>
              <a:buAutoNum type="arabicPeriod"/>
              <a:defRPr/>
            </a:pPr>
            <a:r>
              <a:rPr lang="en-US" sz="2400" dirty="0"/>
              <a:t>Determine whether the queue is empty or not</a:t>
            </a:r>
          </a:p>
          <a:p>
            <a:pPr marL="457200" indent="-457200" algn="just">
              <a:buFontTx/>
              <a:buAutoNum type="arabicPeriod"/>
              <a:defRPr/>
            </a:pPr>
            <a:r>
              <a:rPr lang="en-US" sz="2400" dirty="0"/>
              <a:t>Determine whether the queue is full or not</a:t>
            </a:r>
          </a:p>
          <a:p>
            <a:pPr marL="457200" indent="-457200" algn="just">
              <a:buFontTx/>
              <a:buAutoNum type="arabicPeriod"/>
              <a:defRPr/>
            </a:pPr>
            <a:r>
              <a:rPr lang="en-US" sz="2400" dirty="0"/>
              <a:t>Find the size of the queue </a:t>
            </a:r>
          </a:p>
          <a:p>
            <a:pPr marL="457200" indent="-457200" algn="just">
              <a:buFontTx/>
              <a:buAutoNum type="arabicPeriod"/>
              <a:defRPr/>
            </a:pPr>
            <a:r>
              <a:rPr lang="en-US" sz="2400" dirty="0"/>
              <a:t>Append a new entry onto the top of the queue, provided the queue is not full.</a:t>
            </a:r>
          </a:p>
          <a:p>
            <a:pPr marL="457200" indent="-457200" algn="just">
              <a:buFontTx/>
              <a:buAutoNum type="arabicPeriod"/>
              <a:defRPr/>
            </a:pPr>
            <a:r>
              <a:rPr lang="en-US" sz="2400" dirty="0"/>
              <a:t>Retrieve the front entry in the queue, provided the queue is not empty.</a:t>
            </a:r>
          </a:p>
          <a:p>
            <a:pPr marL="457200" indent="-457200" algn="just">
              <a:buFontTx/>
              <a:buAutoNum type="arabicPeriod"/>
              <a:defRPr/>
            </a:pPr>
            <a:r>
              <a:rPr lang="en-US" sz="2400" dirty="0"/>
              <a:t>Serve (and remove) the front entry from the queue, provided the queue is not empty.</a:t>
            </a:r>
          </a:p>
          <a:p>
            <a:pPr marL="457200" indent="-457200" algn="just">
              <a:buFontTx/>
              <a:buAutoNum type="arabicPeriod"/>
              <a:defRPr/>
            </a:pPr>
            <a:r>
              <a:rPr lang="en-US" sz="2400" dirty="0"/>
              <a:t>Traverse the queue, visiting each entry</a:t>
            </a:r>
          </a:p>
          <a:p>
            <a:pPr marL="457200" indent="-457200" algn="just">
              <a:buFontTx/>
              <a:buAutoNum type="arabicPeriod"/>
              <a:defRPr/>
            </a:pPr>
            <a:r>
              <a:rPr lang="en-US" sz="2400" dirty="0"/>
              <a:t>Clear the queue to make it empty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EF6-71D2-4922-B895-5A762F1F85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-32" y="334858"/>
            <a:ext cx="59293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queue{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front;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rear;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size;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QueueEntry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entry[MAXQUEUE];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}Queue;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071802" y="3286124"/>
            <a:ext cx="1500198" cy="2928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3071802" y="4000504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071802" y="4927610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071802" y="5856304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071802" y="5427676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071802" y="4429132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071802" y="3643314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643042" y="5786454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43042" y="5214950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43042" y="4643446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14348" y="457200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14348" y="514351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4348" y="571501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428992" y="620294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55" name="TextBox 2"/>
          <p:cNvSpPr txBox="1">
            <a:spLocks noChangeArrowheads="1"/>
          </p:cNvSpPr>
          <p:nvPr/>
        </p:nvSpPr>
        <p:spPr bwMode="auto">
          <a:xfrm>
            <a:off x="5857875" y="-71438"/>
            <a:ext cx="3214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User Level (interface)</a:t>
            </a:r>
          </a:p>
        </p:txBody>
      </p:sp>
      <p:cxnSp>
        <p:nvCxnSpPr>
          <p:cNvPr id="56" name="Straight Connector 55"/>
          <p:cNvCxnSpPr/>
          <p:nvPr/>
        </p:nvCxnSpPr>
        <p:spPr>
          <a:xfrm rot="5400000">
            <a:off x="2713831" y="3785394"/>
            <a:ext cx="5572125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5500688" y="1000125"/>
            <a:ext cx="364331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Queue q;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5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AD3CE-0F6E-4D4F-81FA-75D6E277670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2910" y="3071810"/>
            <a:ext cx="4357718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-32" y="71414"/>
            <a:ext cx="54292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CreateQueue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(Queue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-&gt;front= 0;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-&gt;rear = -1;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-&gt;size = 0; 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//Initializing front =5 and rear =4 will work if MAXQUEUE &gt;=6. But, since MAXQUEUE can be 1 we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intialize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as above.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071802" y="3286124"/>
            <a:ext cx="1500198" cy="2928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3071802" y="4000504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071802" y="4927610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071802" y="5856304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071802" y="5427676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071802" y="4429132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071802" y="3643314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285852" y="5786454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285852" y="5214950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285852" y="4643446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57158" y="457200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57158" y="514351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57158" y="571501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428992" y="620294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55" name="TextBox 2"/>
          <p:cNvSpPr txBox="1">
            <a:spLocks noChangeArrowheads="1"/>
          </p:cNvSpPr>
          <p:nvPr/>
        </p:nvSpPr>
        <p:spPr bwMode="auto">
          <a:xfrm>
            <a:off x="5857875" y="-71438"/>
            <a:ext cx="3214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User Level (interface)</a:t>
            </a:r>
          </a:p>
        </p:txBody>
      </p:sp>
      <p:cxnSp>
        <p:nvCxnSpPr>
          <p:cNvPr id="56" name="Straight Connector 55"/>
          <p:cNvCxnSpPr/>
          <p:nvPr/>
        </p:nvCxnSpPr>
        <p:spPr>
          <a:xfrm rot="5400000">
            <a:off x="2713831" y="3785394"/>
            <a:ext cx="5572125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5500688" y="1000125"/>
            <a:ext cx="364331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Queue q;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CreateQueue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(&amp;q);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5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AD3CE-0F6E-4D4F-81FA-75D6E277670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714612" y="584575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214414" y="328612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MAXQUEUE-1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57158" y="3143248"/>
            <a:ext cx="4357718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 bwMode="auto">
          <a:xfrm>
            <a:off x="4857752" y="4625790"/>
            <a:ext cx="1347767" cy="1428750"/>
          </a:xfrm>
          <a:prstGeom prst="round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5313346" y="5092515"/>
            <a:ext cx="6334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rot="16200000" flipV="1">
            <a:off x="4366504" y="3991686"/>
            <a:ext cx="1411102" cy="5714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5295883" y="4768665"/>
            <a:ext cx="633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&amp;q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5357796" y="4768665"/>
            <a:ext cx="428625" cy="4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-32" y="285728"/>
            <a:ext cx="76438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Append(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QueueEntry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e, Queue*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-&gt;rear =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-&gt;rear + 1) % MAXQUEUE;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-&gt;entry[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-&gt;rear] = e;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-&gt;size++;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57686" y="458415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357686" y="515565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357686" y="572715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5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AD3CE-0F6E-4D4F-81FA-75D6E277670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214942" y="4655588"/>
            <a:ext cx="428628" cy="369332"/>
          </a:xfrm>
          <a:prstGeom prst="rect">
            <a:avLst/>
          </a:prstGeom>
          <a:noFill/>
          <a:ln>
            <a:solidFill>
              <a:srgbClr val="33CCCC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14942" y="5214950"/>
            <a:ext cx="428628" cy="369332"/>
          </a:xfrm>
          <a:prstGeom prst="rect">
            <a:avLst/>
          </a:prstGeom>
          <a:noFill/>
          <a:ln>
            <a:solidFill>
              <a:srgbClr val="33CCCC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14942" y="5798596"/>
            <a:ext cx="428628" cy="369332"/>
          </a:xfrm>
          <a:prstGeom prst="rect">
            <a:avLst/>
          </a:prstGeom>
          <a:noFill/>
          <a:ln>
            <a:solidFill>
              <a:srgbClr val="33CCCC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Line Callout 1 25"/>
          <p:cNvSpPr/>
          <p:nvPr/>
        </p:nvSpPr>
        <p:spPr>
          <a:xfrm>
            <a:off x="3571868" y="1857364"/>
            <a:ext cx="5572132" cy="1428760"/>
          </a:xfrm>
          <a:prstGeom prst="borderCallout1">
            <a:avLst>
              <a:gd name="adj1" fmla="val -4849"/>
              <a:gd name="adj2" fmla="val 42071"/>
              <a:gd name="adj3" fmla="val -64150"/>
              <a:gd name="adj4" fmla="val 291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-&gt;rear == MAXQUEUE-1)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-&gt;rear=0;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-&gt;rear++;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786578" y="3584018"/>
            <a:ext cx="1500198" cy="2928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6786578" y="4298398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786578" y="5225504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786578" y="6154198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786578" y="5725570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786578" y="4727026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786578" y="3941208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143768" y="650083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357950" y="614364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29190" y="357187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MAXQUEUE-1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6786578" y="6143644"/>
            <a:ext cx="150019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endCxn id="75" idx="1"/>
          </p:cNvCxnSpPr>
          <p:nvPr/>
        </p:nvCxnSpPr>
        <p:spPr>
          <a:xfrm rot="16200000" flipH="1">
            <a:off x="5411397" y="4947057"/>
            <a:ext cx="1464479" cy="12858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75" idx="1"/>
          </p:cNvCxnSpPr>
          <p:nvPr/>
        </p:nvCxnSpPr>
        <p:spPr>
          <a:xfrm>
            <a:off x="5500694" y="5357826"/>
            <a:ext cx="1285884" cy="964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 bwMode="auto">
          <a:xfrm>
            <a:off x="2643174" y="4625790"/>
            <a:ext cx="1347767" cy="1428750"/>
          </a:xfrm>
          <a:prstGeom prst="round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098768" y="5092515"/>
            <a:ext cx="6334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3143218" y="4357694"/>
            <a:ext cx="1143030" cy="6252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3081305" y="4768665"/>
            <a:ext cx="633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&amp;q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3143218" y="4768665"/>
            <a:ext cx="428625" cy="4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357686" y="3429000"/>
            <a:ext cx="4357718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-32" y="285728"/>
            <a:ext cx="91440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Serve(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QueueEntry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Queue*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-&gt;entry[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-&gt;front];</a:t>
            </a:r>
          </a:p>
          <a:p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-&gt;front = (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-&gt;front + 1) % MAXQUEUE;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-&gt;size--;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57686" y="458415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357686" y="515565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357686" y="572715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5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AD3CE-0F6E-4D4F-81FA-75D6E277670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214942" y="4655588"/>
            <a:ext cx="428628" cy="369332"/>
          </a:xfrm>
          <a:prstGeom prst="rect">
            <a:avLst/>
          </a:prstGeom>
          <a:noFill/>
          <a:ln>
            <a:solidFill>
              <a:srgbClr val="33CCCC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14942" y="5214950"/>
            <a:ext cx="428628" cy="369332"/>
          </a:xfrm>
          <a:prstGeom prst="rect">
            <a:avLst/>
          </a:prstGeom>
          <a:noFill/>
          <a:ln>
            <a:solidFill>
              <a:srgbClr val="33CCCC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14942" y="5798596"/>
            <a:ext cx="428628" cy="369332"/>
          </a:xfrm>
          <a:prstGeom prst="rect">
            <a:avLst/>
          </a:prstGeom>
          <a:noFill/>
          <a:ln>
            <a:solidFill>
              <a:srgbClr val="33CCCC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786578" y="3584018"/>
            <a:ext cx="1500198" cy="2928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6786578" y="4298398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786578" y="5225504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786578" y="6154198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786578" y="5725570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786578" y="4727026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786578" y="3941208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143768" y="650083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357950" y="614364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000628" y="357187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MAXQUEUE-1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6786578" y="6143644"/>
            <a:ext cx="150019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endCxn id="75" idx="1"/>
          </p:cNvCxnSpPr>
          <p:nvPr/>
        </p:nvCxnSpPr>
        <p:spPr>
          <a:xfrm rot="16200000" flipH="1">
            <a:off x="5411397" y="4947057"/>
            <a:ext cx="1464479" cy="12858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65" idx="1"/>
          </p:cNvCxnSpPr>
          <p:nvPr/>
        </p:nvCxnSpPr>
        <p:spPr>
          <a:xfrm flipV="1">
            <a:off x="5500694" y="5048497"/>
            <a:ext cx="1285884" cy="3093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 bwMode="auto">
          <a:xfrm>
            <a:off x="2643174" y="4625790"/>
            <a:ext cx="1347767" cy="1660730"/>
          </a:xfrm>
          <a:prstGeom prst="round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098768" y="5092515"/>
            <a:ext cx="6334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3143218" y="4357694"/>
            <a:ext cx="1143030" cy="6252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3081305" y="4768665"/>
            <a:ext cx="633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&amp;q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3143218" y="4768665"/>
            <a:ext cx="428625" cy="4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357686" y="3429000"/>
            <a:ext cx="4357718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071802" y="5824558"/>
            <a:ext cx="6334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143243" y="5572143"/>
            <a:ext cx="428625" cy="4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071802" y="5572140"/>
            <a:ext cx="633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&amp;e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86578" y="5715016"/>
            <a:ext cx="150019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86578" y="5214950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786578" y="4714884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-32" y="285728"/>
            <a:ext cx="91440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QueueEmpty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(Queue*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!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-&gt;size;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QueueFull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(Queue*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-&gt;size == MAXQUEUE);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57686" y="458415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357686" y="515565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357686" y="572715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5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AD3CE-0F6E-4D4F-81FA-75D6E277670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214942" y="4655588"/>
            <a:ext cx="428628" cy="369332"/>
          </a:xfrm>
          <a:prstGeom prst="rect">
            <a:avLst/>
          </a:prstGeom>
          <a:noFill/>
          <a:ln>
            <a:solidFill>
              <a:srgbClr val="33CCCC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14942" y="5214950"/>
            <a:ext cx="428628" cy="369332"/>
          </a:xfrm>
          <a:prstGeom prst="rect">
            <a:avLst/>
          </a:prstGeom>
          <a:noFill/>
          <a:ln>
            <a:solidFill>
              <a:srgbClr val="33CCCC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14942" y="5798596"/>
            <a:ext cx="428628" cy="369332"/>
          </a:xfrm>
          <a:prstGeom prst="rect">
            <a:avLst/>
          </a:prstGeom>
          <a:noFill/>
          <a:ln>
            <a:solidFill>
              <a:srgbClr val="33CCCC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786578" y="3584018"/>
            <a:ext cx="1500198" cy="2928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6786578" y="4298398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786578" y="5225504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786578" y="6154198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786578" y="5725570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786578" y="4727026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786578" y="3941208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143768" y="650083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357950" y="614364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000628" y="357187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MAXQUEUE-1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6786578" y="6143644"/>
            <a:ext cx="150019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endCxn id="75" idx="1"/>
          </p:cNvCxnSpPr>
          <p:nvPr/>
        </p:nvCxnSpPr>
        <p:spPr>
          <a:xfrm rot="16200000" flipH="1">
            <a:off x="5411397" y="4947057"/>
            <a:ext cx="1464479" cy="12858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65" idx="1"/>
          </p:cNvCxnSpPr>
          <p:nvPr/>
        </p:nvCxnSpPr>
        <p:spPr>
          <a:xfrm flipV="1">
            <a:off x="5500694" y="5048497"/>
            <a:ext cx="1285884" cy="3093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4357686" y="3429000"/>
            <a:ext cx="4357718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786578" y="5715016"/>
            <a:ext cx="150019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86578" y="5214950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786578" y="4714884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-32" y="285728"/>
            <a:ext cx="91440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QueueSize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(Queue*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-&gt;size;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ClearQueue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(Queue*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-&gt;front = 0;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-&gt;rear  = -1;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-&gt;size  = 0; 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//same as </a:t>
            </a:r>
            <a:r>
              <a:rPr lang="en-US" sz="2400" dirty="0" err="1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CreateQueue</a:t>
            </a:r>
            <a:r>
              <a:rPr lang="en-US" sz="24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. No nodes to free.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57686" y="458415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357686" y="515565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357686" y="572715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5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AD3CE-0F6E-4D4F-81FA-75D6E277670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214942" y="4655588"/>
            <a:ext cx="428628" cy="369332"/>
          </a:xfrm>
          <a:prstGeom prst="rect">
            <a:avLst/>
          </a:prstGeom>
          <a:noFill/>
          <a:ln>
            <a:solidFill>
              <a:srgbClr val="33CCCC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14942" y="5214950"/>
            <a:ext cx="428628" cy="369332"/>
          </a:xfrm>
          <a:prstGeom prst="rect">
            <a:avLst/>
          </a:prstGeom>
          <a:noFill/>
          <a:ln>
            <a:solidFill>
              <a:srgbClr val="33CCCC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14942" y="5798596"/>
            <a:ext cx="428628" cy="369332"/>
          </a:xfrm>
          <a:prstGeom prst="rect">
            <a:avLst/>
          </a:prstGeom>
          <a:noFill/>
          <a:ln>
            <a:solidFill>
              <a:srgbClr val="33CCCC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786578" y="3584018"/>
            <a:ext cx="1500198" cy="2928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6786578" y="4298398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786578" y="5225504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786578" y="6154198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786578" y="5725570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786578" y="4727026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786578" y="3941208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143768" y="650083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357950" y="614364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29190" y="357187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MAXQUEUE-1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6786578" y="6143644"/>
            <a:ext cx="150019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endCxn id="75" idx="1"/>
          </p:cNvCxnSpPr>
          <p:nvPr/>
        </p:nvCxnSpPr>
        <p:spPr>
          <a:xfrm rot="16200000" flipH="1">
            <a:off x="5411397" y="4947057"/>
            <a:ext cx="1464479" cy="12858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65" idx="1"/>
          </p:cNvCxnSpPr>
          <p:nvPr/>
        </p:nvCxnSpPr>
        <p:spPr>
          <a:xfrm flipV="1">
            <a:off x="5500694" y="5048497"/>
            <a:ext cx="1285884" cy="3093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4357686" y="3429000"/>
            <a:ext cx="4357718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786578" y="5715016"/>
            <a:ext cx="150019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86578" y="5214950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786578" y="4714884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6786578" y="3571876"/>
            <a:ext cx="1500198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-32" y="285728"/>
            <a:ext cx="942981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TraverseQueue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(Queue*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QueueEntry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pos, s;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(pos=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-&gt;front, s=0; s&lt;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-&gt;size; s++){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	(*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-&gt;entry[pos]);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	pos=(pos+1)%MAXQUEUE;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57686" y="458415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357686" y="515565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357686" y="572715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5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AD3CE-0F6E-4D4F-81FA-75D6E277670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214942" y="4655588"/>
            <a:ext cx="428628" cy="369332"/>
          </a:xfrm>
          <a:prstGeom prst="rect">
            <a:avLst/>
          </a:prstGeom>
          <a:noFill/>
          <a:ln>
            <a:solidFill>
              <a:srgbClr val="33CCCC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14942" y="5214950"/>
            <a:ext cx="428628" cy="369332"/>
          </a:xfrm>
          <a:prstGeom prst="rect">
            <a:avLst/>
          </a:prstGeom>
          <a:noFill/>
          <a:ln>
            <a:solidFill>
              <a:srgbClr val="33CCCC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14942" y="5798596"/>
            <a:ext cx="428628" cy="369332"/>
          </a:xfrm>
          <a:prstGeom prst="rect">
            <a:avLst/>
          </a:prstGeom>
          <a:noFill/>
          <a:ln>
            <a:solidFill>
              <a:srgbClr val="33CCCC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786578" y="3584018"/>
            <a:ext cx="1500198" cy="2928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6786578" y="4298398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786578" y="5225504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786578" y="6154198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786578" y="5725570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786578" y="4727026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786578" y="3941208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143768" y="650083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357950" y="614364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000628" y="357187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MAXQUEUE-1</a:t>
            </a:r>
            <a:endParaRPr lang="en-US" dirty="0"/>
          </a:p>
        </p:txBody>
      </p:sp>
      <p:cxnSp>
        <p:nvCxnSpPr>
          <p:cNvPr id="77" name="Straight Arrow Connector 76"/>
          <p:cNvCxnSpPr>
            <a:endCxn id="36" idx="1"/>
          </p:cNvCxnSpPr>
          <p:nvPr/>
        </p:nvCxnSpPr>
        <p:spPr>
          <a:xfrm>
            <a:off x="5500695" y="4857759"/>
            <a:ext cx="1285883" cy="107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500694" y="5357827"/>
            <a:ext cx="1285884" cy="7858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4357686" y="3429000"/>
            <a:ext cx="4357718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86578" y="6072206"/>
            <a:ext cx="150019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786578" y="4714884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4429124" y="1500177"/>
            <a:ext cx="857271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 rot="16200000" flipH="1">
            <a:off x="4628997" y="1696836"/>
            <a:ext cx="42862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5000751" y="3357563"/>
            <a:ext cx="4286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643042" y="1500188"/>
            <a:ext cx="857271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4" name="Slide Number Placeholder 1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AD3CE-0F6E-4D4F-81FA-75D6E277670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85813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Linked Queues(to overcome fixed size limitations):</a:t>
            </a:r>
            <a:br>
              <a:rPr lang="en-US" sz="2800" b="1" dirty="0" smtClean="0"/>
            </a:br>
            <a:r>
              <a:rPr lang="en-US" sz="2800" b="1" dirty="0" smtClean="0"/>
              <a:t>Just get the idea now, do not worry about details.</a:t>
            </a:r>
          </a:p>
        </p:txBody>
      </p:sp>
      <p:grpSp>
        <p:nvGrpSpPr>
          <p:cNvPr id="2129" name="Group 180"/>
          <p:cNvGrpSpPr>
            <a:grpSpLocks/>
          </p:cNvGrpSpPr>
          <p:nvPr/>
        </p:nvGrpSpPr>
        <p:grpSpPr bwMode="auto">
          <a:xfrm>
            <a:off x="2214546" y="1643240"/>
            <a:ext cx="928596" cy="428454"/>
            <a:chOff x="8143900" y="5572140"/>
            <a:chExt cx="928617" cy="428296"/>
          </a:xfrm>
        </p:grpSpPr>
        <p:sp>
          <p:nvSpPr>
            <p:cNvPr id="2132" name="Oval 55"/>
            <p:cNvSpPr>
              <a:spLocks noChangeArrowheads="1"/>
            </p:cNvSpPr>
            <p:nvPr/>
          </p:nvSpPr>
          <p:spPr bwMode="auto">
            <a:xfrm>
              <a:off x="8143900" y="5572140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33" name="Group 127"/>
            <p:cNvGrpSpPr>
              <a:grpSpLocks/>
            </p:cNvGrpSpPr>
            <p:nvPr/>
          </p:nvGrpSpPr>
          <p:grpSpPr bwMode="auto">
            <a:xfrm>
              <a:off x="8275573" y="5643384"/>
              <a:ext cx="796944" cy="357052"/>
              <a:chOff x="8275573" y="5643384"/>
              <a:chExt cx="796944" cy="357052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rot="5400000" flipH="1" flipV="1">
                <a:off x="8601786" y="5317135"/>
                <a:ext cx="1587" cy="6540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5400000">
                <a:off x="8821702" y="5751284"/>
                <a:ext cx="214233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715295" y="5857608"/>
                <a:ext cx="357195" cy="15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8786734" y="5929018"/>
                <a:ext cx="21431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8858173" y="5998843"/>
                <a:ext cx="71439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1" name="TextBox 221"/>
          <p:cNvSpPr txBox="1">
            <a:spLocks noChangeArrowheads="1"/>
          </p:cNvSpPr>
          <p:nvPr/>
        </p:nvSpPr>
        <p:spPr bwMode="auto">
          <a:xfrm>
            <a:off x="1333617" y="2285992"/>
            <a:ext cx="15953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Empty Queue</a:t>
            </a:r>
          </a:p>
        </p:txBody>
      </p:sp>
      <p:grpSp>
        <p:nvGrpSpPr>
          <p:cNvPr id="5" name="Group 188"/>
          <p:cNvGrpSpPr>
            <a:grpSpLocks/>
          </p:cNvGrpSpPr>
          <p:nvPr/>
        </p:nvGrpSpPr>
        <p:grpSpPr bwMode="auto">
          <a:xfrm>
            <a:off x="5797550" y="1485900"/>
            <a:ext cx="2632075" cy="657225"/>
            <a:chOff x="5797550" y="1628775"/>
            <a:chExt cx="2632070" cy="657217"/>
          </a:xfrm>
        </p:grpSpPr>
        <p:grpSp>
          <p:nvGrpSpPr>
            <p:cNvPr id="2116" name="Group 168"/>
            <p:cNvGrpSpPr>
              <a:grpSpLocks/>
            </p:cNvGrpSpPr>
            <p:nvPr/>
          </p:nvGrpSpPr>
          <p:grpSpPr bwMode="auto">
            <a:xfrm>
              <a:off x="5797550" y="1628775"/>
              <a:ext cx="1943101" cy="647700"/>
              <a:chOff x="5797550" y="1628775"/>
              <a:chExt cx="1943101" cy="647700"/>
            </a:xfrm>
          </p:grpSpPr>
          <p:grpSp>
            <p:nvGrpSpPr>
              <p:cNvPr id="2125" name="Group 167"/>
              <p:cNvGrpSpPr>
                <a:grpSpLocks/>
              </p:cNvGrpSpPr>
              <p:nvPr/>
            </p:nvGrpSpPr>
            <p:grpSpPr bwMode="auto">
              <a:xfrm>
                <a:off x="5797550" y="1628775"/>
                <a:ext cx="1943101" cy="647700"/>
                <a:chOff x="5797550" y="1628775"/>
                <a:chExt cx="1943101" cy="647700"/>
              </a:xfrm>
            </p:grpSpPr>
            <p:sp>
              <p:nvSpPr>
                <p:cNvPr id="2127" name="Rectangle 36"/>
                <p:cNvSpPr>
                  <a:spLocks noChangeArrowheads="1"/>
                </p:cNvSpPr>
                <p:nvPr/>
              </p:nvSpPr>
              <p:spPr bwMode="auto">
                <a:xfrm>
                  <a:off x="5797550" y="1628775"/>
                  <a:ext cx="1655763" cy="647700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2128" name="Rectangle 37"/>
                <p:cNvSpPr>
                  <a:spLocks noChangeArrowheads="1"/>
                </p:cNvSpPr>
                <p:nvPr/>
              </p:nvSpPr>
              <p:spPr bwMode="auto">
                <a:xfrm>
                  <a:off x="7453313" y="1628775"/>
                  <a:ext cx="287338" cy="64770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26" name="Text Box 38"/>
              <p:cNvSpPr txBox="1">
                <a:spLocks noChangeArrowheads="1"/>
              </p:cNvSpPr>
              <p:nvPr/>
            </p:nvSpPr>
            <p:spPr bwMode="auto">
              <a:xfrm>
                <a:off x="5797550" y="1700213"/>
                <a:ext cx="1655763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Node</a:t>
                </a:r>
              </a:p>
            </p:txBody>
          </p:sp>
        </p:grpSp>
        <p:grpSp>
          <p:nvGrpSpPr>
            <p:cNvPr id="2117" name="Group 169"/>
            <p:cNvGrpSpPr>
              <a:grpSpLocks/>
            </p:cNvGrpSpPr>
            <p:nvPr/>
          </p:nvGrpSpPr>
          <p:grpSpPr bwMode="auto">
            <a:xfrm>
              <a:off x="7500958" y="1857364"/>
              <a:ext cx="928662" cy="428628"/>
              <a:chOff x="8143900" y="5572140"/>
              <a:chExt cx="928662" cy="428628"/>
            </a:xfrm>
          </p:grpSpPr>
          <p:sp>
            <p:nvSpPr>
              <p:cNvPr id="2118" name="Oval 55"/>
              <p:cNvSpPr>
                <a:spLocks noChangeArrowheads="1"/>
              </p:cNvSpPr>
              <p:nvPr/>
            </p:nvSpPr>
            <p:spPr bwMode="auto">
              <a:xfrm>
                <a:off x="8143900" y="557214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19" name="Group 127"/>
              <p:cNvGrpSpPr>
                <a:grpSpLocks/>
              </p:cNvGrpSpPr>
              <p:nvPr/>
            </p:nvGrpSpPr>
            <p:grpSpPr bwMode="auto">
              <a:xfrm>
                <a:off x="8276081" y="5643578"/>
                <a:ext cx="796481" cy="357190"/>
                <a:chOff x="8276081" y="5643578"/>
                <a:chExt cx="796481" cy="357190"/>
              </a:xfrm>
            </p:grpSpPr>
            <p:cxnSp>
              <p:nvCxnSpPr>
                <p:cNvPr id="173" name="Straight Arrow Connector 172"/>
                <p:cNvCxnSpPr/>
                <p:nvPr/>
              </p:nvCxnSpPr>
              <p:spPr>
                <a:xfrm rot="5400000" flipH="1" flipV="1">
                  <a:off x="8601869" y="5317355"/>
                  <a:ext cx="1587" cy="65404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 rot="5400000">
                  <a:off x="8821739" y="5751534"/>
                  <a:ext cx="214311" cy="1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8715376" y="5857895"/>
                  <a:ext cx="357186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8786813" y="5929332"/>
                  <a:ext cx="214312" cy="1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8858251" y="5999181"/>
                  <a:ext cx="71437" cy="1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112" name="Group 274"/>
          <p:cNvGrpSpPr>
            <a:grpSpLocks/>
          </p:cNvGrpSpPr>
          <p:nvPr/>
        </p:nvGrpSpPr>
        <p:grpSpPr bwMode="auto">
          <a:xfrm>
            <a:off x="5000626" y="1643063"/>
            <a:ext cx="785813" cy="142875"/>
            <a:chOff x="5000629" y="1643050"/>
            <a:chExt cx="785817" cy="142876"/>
          </a:xfrm>
        </p:grpSpPr>
        <p:sp>
          <p:nvSpPr>
            <p:cNvPr id="2114" name="Oval 55"/>
            <p:cNvSpPr>
              <a:spLocks noChangeArrowheads="1"/>
            </p:cNvSpPr>
            <p:nvPr/>
          </p:nvSpPr>
          <p:spPr bwMode="auto">
            <a:xfrm>
              <a:off x="5000629" y="1643050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rot="5400000" flipH="1" flipV="1">
              <a:off x="5458624" y="1388255"/>
              <a:ext cx="1588" cy="654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01" name="TextBox 222"/>
          <p:cNvSpPr txBox="1">
            <a:spLocks noChangeArrowheads="1"/>
          </p:cNvSpPr>
          <p:nvPr/>
        </p:nvSpPr>
        <p:spPr bwMode="auto">
          <a:xfrm>
            <a:off x="5888038" y="2286000"/>
            <a:ext cx="18004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Queue of </a:t>
            </a:r>
            <a:r>
              <a:rPr lang="en-US" dirty="0"/>
              <a:t>size 1</a:t>
            </a:r>
          </a:p>
        </p:txBody>
      </p:sp>
      <p:grpSp>
        <p:nvGrpSpPr>
          <p:cNvPr id="12" name="Group 266"/>
          <p:cNvGrpSpPr>
            <a:grpSpLocks/>
          </p:cNvGrpSpPr>
          <p:nvPr/>
        </p:nvGrpSpPr>
        <p:grpSpPr bwMode="auto">
          <a:xfrm>
            <a:off x="5146801" y="3068638"/>
            <a:ext cx="2725738" cy="1500187"/>
            <a:chOff x="1146149" y="2786058"/>
            <a:chExt cx="2725745" cy="1500198"/>
          </a:xfrm>
        </p:grpSpPr>
        <p:grpSp>
          <p:nvGrpSpPr>
            <p:cNvPr id="2103" name="Group 18"/>
            <p:cNvGrpSpPr>
              <a:grpSpLocks/>
            </p:cNvGrpSpPr>
            <p:nvPr/>
          </p:nvGrpSpPr>
          <p:grpSpPr bwMode="auto">
            <a:xfrm>
              <a:off x="1928794" y="3573469"/>
              <a:ext cx="1943100" cy="712787"/>
              <a:chOff x="1111" y="1797"/>
              <a:chExt cx="1224" cy="449"/>
            </a:xfrm>
          </p:grpSpPr>
          <p:grpSp>
            <p:nvGrpSpPr>
              <p:cNvPr id="2108" name="Group 16"/>
              <p:cNvGrpSpPr>
                <a:grpSpLocks/>
              </p:cNvGrpSpPr>
              <p:nvPr/>
            </p:nvGrpSpPr>
            <p:grpSpPr bwMode="auto">
              <a:xfrm>
                <a:off x="1111" y="1797"/>
                <a:ext cx="1224" cy="408"/>
                <a:chOff x="1111" y="1797"/>
                <a:chExt cx="1224" cy="408"/>
              </a:xfrm>
            </p:grpSpPr>
            <p:sp>
              <p:nvSpPr>
                <p:cNvPr id="2110" name="Rectangle 5"/>
                <p:cNvSpPr>
                  <a:spLocks noChangeArrowheads="1"/>
                </p:cNvSpPr>
                <p:nvPr/>
              </p:nvSpPr>
              <p:spPr bwMode="auto">
                <a:xfrm>
                  <a:off x="1111" y="1797"/>
                  <a:ext cx="1043" cy="4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2111" name="Rectangle 15"/>
                <p:cNvSpPr>
                  <a:spLocks noChangeArrowheads="1"/>
                </p:cNvSpPr>
                <p:nvPr/>
              </p:nvSpPr>
              <p:spPr bwMode="auto">
                <a:xfrm>
                  <a:off x="2154" y="1797"/>
                  <a:ext cx="181" cy="40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09" name="Text Box 17"/>
              <p:cNvSpPr txBox="1">
                <a:spLocks noChangeArrowheads="1"/>
              </p:cNvSpPr>
              <p:nvPr/>
            </p:nvSpPr>
            <p:spPr bwMode="auto">
              <a:xfrm>
                <a:off x="1111" y="1842"/>
                <a:ext cx="1043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New</a:t>
                </a:r>
              </a:p>
              <a:p>
                <a:pPr algn="ctr"/>
                <a:r>
                  <a:rPr lang="en-US"/>
                  <a:t>node</a:t>
                </a:r>
              </a:p>
            </p:txBody>
          </p:sp>
        </p:grpSp>
        <p:grpSp>
          <p:nvGrpSpPr>
            <p:cNvPr id="2104" name="Group 264"/>
            <p:cNvGrpSpPr>
              <a:grpSpLocks/>
            </p:cNvGrpSpPr>
            <p:nvPr/>
          </p:nvGrpSpPr>
          <p:grpSpPr bwMode="auto">
            <a:xfrm>
              <a:off x="1146149" y="3214686"/>
              <a:ext cx="782645" cy="428628"/>
              <a:chOff x="1146149" y="3214686"/>
              <a:chExt cx="782645" cy="428628"/>
            </a:xfrm>
          </p:grpSpPr>
          <p:sp>
            <p:nvSpPr>
              <p:cNvPr id="2106" name="Oval 55"/>
              <p:cNvSpPr>
                <a:spLocks noChangeArrowheads="1"/>
              </p:cNvSpPr>
              <p:nvPr/>
            </p:nvSpPr>
            <p:spPr bwMode="auto">
              <a:xfrm>
                <a:off x="1146149" y="3214686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17" name="Straight Arrow Connector 216"/>
              <p:cNvCxnSpPr/>
              <p:nvPr/>
            </p:nvCxnSpPr>
            <p:spPr>
              <a:xfrm>
                <a:off x="1277912" y="3287712"/>
                <a:ext cx="650877" cy="35560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5" name="TextBox 223"/>
            <p:cNvSpPr txBox="1">
              <a:spLocks noChangeArrowheads="1"/>
            </p:cNvSpPr>
            <p:nvPr/>
          </p:nvSpPr>
          <p:spPr bwMode="auto">
            <a:xfrm>
              <a:off x="1285851" y="2786058"/>
              <a:ext cx="460383" cy="369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pitchFamily="49" charset="0"/>
                  <a:cs typeface="Courier New" pitchFamily="49" charset="0"/>
                </a:rPr>
                <a:t>pn</a:t>
              </a:r>
            </a:p>
          </p:txBody>
        </p:sp>
      </p:grpSp>
      <p:sp>
        <p:nvSpPr>
          <p:cNvPr id="10247" name="TextBox 282"/>
          <p:cNvSpPr txBox="1">
            <a:spLocks noChangeArrowheads="1"/>
          </p:cNvSpPr>
          <p:nvPr/>
        </p:nvSpPr>
        <p:spPr bwMode="auto">
          <a:xfrm>
            <a:off x="3500438" y="6429375"/>
            <a:ext cx="2428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How to insert  a node </a:t>
            </a:r>
          </a:p>
        </p:txBody>
      </p:sp>
      <p:grpSp>
        <p:nvGrpSpPr>
          <p:cNvPr id="2070" name="Group 39"/>
          <p:cNvGrpSpPr>
            <a:grpSpLocks/>
          </p:cNvGrpSpPr>
          <p:nvPr/>
        </p:nvGrpSpPr>
        <p:grpSpPr bwMode="auto">
          <a:xfrm>
            <a:off x="2071670" y="5474769"/>
            <a:ext cx="1669917" cy="556640"/>
            <a:chOff x="1111" y="1797"/>
            <a:chExt cx="1224" cy="408"/>
          </a:xfrm>
        </p:grpSpPr>
        <p:grpSp>
          <p:nvGrpSpPr>
            <p:cNvPr id="2095" name="Group 40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2097" name="Rectangle 41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First In</a:t>
                </a:r>
                <a:endParaRPr lang="en-US" dirty="0"/>
              </a:p>
            </p:txBody>
          </p:sp>
          <p:sp>
            <p:nvSpPr>
              <p:cNvPr id="2098" name="Rectangle 4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2096" name="Text Box 4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71" name="Group 44"/>
          <p:cNvGrpSpPr>
            <a:grpSpLocks/>
          </p:cNvGrpSpPr>
          <p:nvPr/>
        </p:nvGrpSpPr>
        <p:grpSpPr bwMode="auto">
          <a:xfrm>
            <a:off x="4300955" y="5474769"/>
            <a:ext cx="1669917" cy="556640"/>
            <a:chOff x="1111" y="1797"/>
            <a:chExt cx="1224" cy="408"/>
          </a:xfrm>
        </p:grpSpPr>
        <p:grpSp>
          <p:nvGrpSpPr>
            <p:cNvPr id="2091" name="Group 45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2093" name="Rectangle 46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Second in</a:t>
                </a:r>
                <a:endParaRPr lang="en-US" dirty="0"/>
              </a:p>
            </p:txBody>
          </p:sp>
          <p:sp>
            <p:nvSpPr>
              <p:cNvPr id="2094" name="Rectangle 47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2092" name="Text Box 48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72" name="Group 49"/>
          <p:cNvGrpSpPr>
            <a:grpSpLocks/>
          </p:cNvGrpSpPr>
          <p:nvPr/>
        </p:nvGrpSpPr>
        <p:grpSpPr bwMode="auto">
          <a:xfrm>
            <a:off x="6564348" y="5413375"/>
            <a:ext cx="1669917" cy="556640"/>
            <a:chOff x="1111" y="1797"/>
            <a:chExt cx="1224" cy="408"/>
          </a:xfrm>
        </p:grpSpPr>
        <p:grpSp>
          <p:nvGrpSpPr>
            <p:cNvPr id="2087" name="Group 50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2089" name="Rectangle 51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Last in</a:t>
                </a:r>
                <a:endParaRPr lang="en-US" dirty="0"/>
              </a:p>
            </p:txBody>
          </p:sp>
          <p:sp>
            <p:nvSpPr>
              <p:cNvPr id="2090" name="Rectangle 5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2088" name="Text Box 5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73" name="Group 229"/>
          <p:cNvGrpSpPr>
            <a:grpSpLocks/>
          </p:cNvGrpSpPr>
          <p:nvPr/>
        </p:nvGrpSpPr>
        <p:grpSpPr bwMode="auto">
          <a:xfrm>
            <a:off x="5778504" y="5658951"/>
            <a:ext cx="798122" cy="122788"/>
            <a:chOff x="2928926" y="5643578"/>
            <a:chExt cx="928694" cy="142876"/>
          </a:xfrm>
        </p:grpSpPr>
        <p:sp>
          <p:nvSpPr>
            <p:cNvPr id="2085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2" name="Straight Arrow Connector 231"/>
            <p:cNvCxnSpPr/>
            <p:nvPr/>
          </p:nvCxnSpPr>
          <p:spPr>
            <a:xfrm rot="5400000" flipH="1" flipV="1">
              <a:off x="3470266" y="5329251"/>
              <a:ext cx="1587" cy="773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4" name="Group 232"/>
          <p:cNvGrpSpPr>
            <a:grpSpLocks/>
          </p:cNvGrpSpPr>
          <p:nvPr/>
        </p:nvGrpSpPr>
        <p:grpSpPr bwMode="auto">
          <a:xfrm>
            <a:off x="3506926" y="5658951"/>
            <a:ext cx="798122" cy="122788"/>
            <a:chOff x="2928926" y="5643578"/>
            <a:chExt cx="928694" cy="142876"/>
          </a:xfrm>
        </p:grpSpPr>
        <p:sp>
          <p:nvSpPr>
            <p:cNvPr id="2083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5" name="Group 128"/>
          <p:cNvGrpSpPr>
            <a:grpSpLocks/>
          </p:cNvGrpSpPr>
          <p:nvPr/>
        </p:nvGrpSpPr>
        <p:grpSpPr bwMode="auto">
          <a:xfrm>
            <a:off x="7988689" y="5583914"/>
            <a:ext cx="798122" cy="368365"/>
            <a:chOff x="8143900" y="5572140"/>
            <a:chExt cx="928662" cy="428628"/>
          </a:xfrm>
        </p:grpSpPr>
        <p:sp>
          <p:nvSpPr>
            <p:cNvPr id="2076" name="Oval 55"/>
            <p:cNvSpPr>
              <a:spLocks noChangeArrowheads="1"/>
            </p:cNvSpPr>
            <p:nvPr/>
          </p:nvSpPr>
          <p:spPr bwMode="auto">
            <a:xfrm>
              <a:off x="8143900" y="5572140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77" name="Group 127"/>
            <p:cNvGrpSpPr>
              <a:grpSpLocks/>
            </p:cNvGrpSpPr>
            <p:nvPr/>
          </p:nvGrpSpPr>
          <p:grpSpPr bwMode="auto">
            <a:xfrm>
              <a:off x="8276081" y="5643578"/>
              <a:ext cx="796481" cy="357190"/>
              <a:chOff x="8276081" y="5643578"/>
              <a:chExt cx="796481" cy="357190"/>
            </a:xfrm>
          </p:grpSpPr>
          <p:cxnSp>
            <p:nvCxnSpPr>
              <p:cNvPr id="143" name="Straight Arrow Connector 142"/>
              <p:cNvCxnSpPr/>
              <p:nvPr/>
            </p:nvCxnSpPr>
            <p:spPr>
              <a:xfrm rot="5400000" flipH="1" flipV="1">
                <a:off x="8601880" y="5317355"/>
                <a:ext cx="1588" cy="6540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rot="5400000">
                <a:off x="8821739" y="5751528"/>
                <a:ext cx="214313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8715383" y="5857891"/>
                <a:ext cx="35717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8786819" y="5929329"/>
                <a:ext cx="21430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8858254" y="5999179"/>
                <a:ext cx="7143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69" name="TextBox 192"/>
          <p:cNvSpPr txBox="1">
            <a:spLocks noChangeArrowheads="1"/>
          </p:cNvSpPr>
          <p:nvPr/>
        </p:nvSpPr>
        <p:spPr bwMode="auto">
          <a:xfrm>
            <a:off x="1922447" y="1916113"/>
            <a:ext cx="506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rot="16200000" flipH="1">
            <a:off x="1842915" y="1696847"/>
            <a:ext cx="42862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192"/>
          <p:cNvSpPr txBox="1">
            <a:spLocks noChangeArrowheads="1"/>
          </p:cNvSpPr>
          <p:nvPr/>
        </p:nvSpPr>
        <p:spPr bwMode="auto">
          <a:xfrm>
            <a:off x="1071538" y="1071546"/>
            <a:ext cx="12207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q.rear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0" name="TextBox 192"/>
          <p:cNvSpPr txBox="1">
            <a:spLocks noChangeArrowheads="1"/>
          </p:cNvSpPr>
          <p:nvPr/>
        </p:nvSpPr>
        <p:spPr bwMode="auto">
          <a:xfrm>
            <a:off x="2143108" y="1071546"/>
            <a:ext cx="12207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q.front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1" name="Group 180"/>
          <p:cNvGrpSpPr>
            <a:grpSpLocks/>
          </p:cNvGrpSpPr>
          <p:nvPr/>
        </p:nvGrpSpPr>
        <p:grpSpPr bwMode="auto">
          <a:xfrm flipH="1">
            <a:off x="1000198" y="1643050"/>
            <a:ext cx="928596" cy="428454"/>
            <a:chOff x="8143900" y="5572140"/>
            <a:chExt cx="928617" cy="428296"/>
          </a:xfrm>
        </p:grpSpPr>
        <p:sp>
          <p:nvSpPr>
            <p:cNvPr id="102" name="Oval 55"/>
            <p:cNvSpPr>
              <a:spLocks noChangeArrowheads="1"/>
            </p:cNvSpPr>
            <p:nvPr/>
          </p:nvSpPr>
          <p:spPr bwMode="auto">
            <a:xfrm>
              <a:off x="8143900" y="5572140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" name="Group 127"/>
            <p:cNvGrpSpPr>
              <a:grpSpLocks/>
            </p:cNvGrpSpPr>
            <p:nvPr/>
          </p:nvGrpSpPr>
          <p:grpSpPr bwMode="auto">
            <a:xfrm>
              <a:off x="8275547" y="5643374"/>
              <a:ext cx="796943" cy="357056"/>
              <a:chOff x="8275547" y="5643374"/>
              <a:chExt cx="796943" cy="357056"/>
            </a:xfrm>
          </p:grpSpPr>
          <p:cxnSp>
            <p:nvCxnSpPr>
              <p:cNvPr id="104" name="Straight Arrow Connector 103"/>
              <p:cNvCxnSpPr/>
              <p:nvPr/>
            </p:nvCxnSpPr>
            <p:spPr>
              <a:xfrm rot="5400000" flipH="1" flipV="1">
                <a:off x="8601786" y="5317135"/>
                <a:ext cx="1587" cy="6540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rot="5400000">
                <a:off x="8821702" y="5751284"/>
                <a:ext cx="214233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8715295" y="5857608"/>
                <a:ext cx="357195" cy="15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8786734" y="5929018"/>
                <a:ext cx="21431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8858173" y="5998843"/>
                <a:ext cx="71439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1" name="TextBox 192"/>
          <p:cNvSpPr txBox="1">
            <a:spLocks noChangeArrowheads="1"/>
          </p:cNvSpPr>
          <p:nvPr/>
        </p:nvSpPr>
        <p:spPr bwMode="auto">
          <a:xfrm>
            <a:off x="4922843" y="1071546"/>
            <a:ext cx="12207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q.front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" name="TextBox 192"/>
          <p:cNvSpPr txBox="1">
            <a:spLocks noChangeArrowheads="1"/>
          </p:cNvSpPr>
          <p:nvPr/>
        </p:nvSpPr>
        <p:spPr bwMode="auto">
          <a:xfrm>
            <a:off x="3857620" y="1071546"/>
            <a:ext cx="12207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q.rear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8" name="Elbow Connector 117"/>
          <p:cNvCxnSpPr/>
          <p:nvPr/>
        </p:nvCxnSpPr>
        <p:spPr>
          <a:xfrm flipV="1">
            <a:off x="4714876" y="2000240"/>
            <a:ext cx="1071570" cy="4286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 flipH="1" flipV="1">
            <a:off x="4357686" y="2071678"/>
            <a:ext cx="714380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55"/>
          <p:cNvSpPr>
            <a:spLocks noChangeArrowheads="1"/>
          </p:cNvSpPr>
          <p:nvPr/>
        </p:nvSpPr>
        <p:spPr bwMode="auto">
          <a:xfrm flipH="1">
            <a:off x="4629793" y="1643050"/>
            <a:ext cx="142873" cy="14292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642895" y="5929330"/>
            <a:ext cx="857271" cy="445485"/>
            <a:chOff x="4581524" y="3054953"/>
            <a:chExt cx="857271" cy="445485"/>
          </a:xfrm>
        </p:grpSpPr>
        <p:sp>
          <p:nvSpPr>
            <p:cNvPr id="124" name="Rectangle 123"/>
            <p:cNvSpPr/>
            <p:nvPr/>
          </p:nvSpPr>
          <p:spPr>
            <a:xfrm>
              <a:off x="4581524" y="3071813"/>
              <a:ext cx="857271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25" name="Straight Connector 124"/>
            <p:cNvCxnSpPr/>
            <p:nvPr/>
          </p:nvCxnSpPr>
          <p:spPr>
            <a:xfrm rot="16200000" flipH="1">
              <a:off x="4781397" y="3268472"/>
              <a:ext cx="42862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55"/>
            <p:cNvSpPr>
              <a:spLocks noChangeArrowheads="1"/>
            </p:cNvSpPr>
            <p:nvPr/>
          </p:nvSpPr>
          <p:spPr bwMode="auto">
            <a:xfrm>
              <a:off x="5153026" y="3214699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Oval 55"/>
            <p:cNvSpPr>
              <a:spLocks noChangeArrowheads="1"/>
            </p:cNvSpPr>
            <p:nvPr/>
          </p:nvSpPr>
          <p:spPr bwMode="auto">
            <a:xfrm flipH="1">
              <a:off x="4782193" y="3214686"/>
              <a:ext cx="142873" cy="1429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1" name="TextBox 192"/>
          <p:cNvSpPr txBox="1">
            <a:spLocks noChangeArrowheads="1"/>
          </p:cNvSpPr>
          <p:nvPr/>
        </p:nvSpPr>
        <p:spPr bwMode="auto">
          <a:xfrm>
            <a:off x="-6379" y="6429396"/>
            <a:ext cx="12207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q.rear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2" name="TextBox 192"/>
          <p:cNvSpPr txBox="1">
            <a:spLocks noChangeArrowheads="1"/>
          </p:cNvSpPr>
          <p:nvPr/>
        </p:nvSpPr>
        <p:spPr bwMode="auto">
          <a:xfrm>
            <a:off x="1065191" y="6429396"/>
            <a:ext cx="12207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q.Front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" name="Group 180"/>
          <p:cNvGrpSpPr>
            <a:grpSpLocks/>
          </p:cNvGrpSpPr>
          <p:nvPr/>
        </p:nvGrpSpPr>
        <p:grpSpPr bwMode="auto">
          <a:xfrm>
            <a:off x="7643932" y="4071942"/>
            <a:ext cx="928596" cy="428454"/>
            <a:chOff x="8143900" y="5572140"/>
            <a:chExt cx="928617" cy="428296"/>
          </a:xfrm>
        </p:grpSpPr>
        <p:sp>
          <p:nvSpPr>
            <p:cNvPr id="134" name="Oval 55"/>
            <p:cNvSpPr>
              <a:spLocks noChangeArrowheads="1"/>
            </p:cNvSpPr>
            <p:nvPr/>
          </p:nvSpPr>
          <p:spPr bwMode="auto">
            <a:xfrm>
              <a:off x="8143900" y="5572140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" name="Group 127"/>
            <p:cNvGrpSpPr>
              <a:grpSpLocks/>
            </p:cNvGrpSpPr>
            <p:nvPr/>
          </p:nvGrpSpPr>
          <p:grpSpPr bwMode="auto">
            <a:xfrm>
              <a:off x="8275547" y="5643374"/>
              <a:ext cx="796943" cy="357056"/>
              <a:chOff x="8275547" y="5643374"/>
              <a:chExt cx="796943" cy="357056"/>
            </a:xfrm>
          </p:grpSpPr>
          <p:cxnSp>
            <p:nvCxnSpPr>
              <p:cNvPr id="136" name="Straight Arrow Connector 135"/>
              <p:cNvCxnSpPr/>
              <p:nvPr/>
            </p:nvCxnSpPr>
            <p:spPr>
              <a:xfrm rot="5400000" flipH="1" flipV="1">
                <a:off x="8601786" y="5317135"/>
                <a:ext cx="1587" cy="6540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rot="5400000">
                <a:off x="8821702" y="5751284"/>
                <a:ext cx="214233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8715295" y="5857608"/>
                <a:ext cx="357195" cy="15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8786734" y="5929018"/>
                <a:ext cx="21431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8858173" y="5998843"/>
                <a:ext cx="71439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0" name="Group 179"/>
          <p:cNvGrpSpPr/>
          <p:nvPr/>
        </p:nvGrpSpPr>
        <p:grpSpPr>
          <a:xfrm rot="16200000" flipV="1">
            <a:off x="1464041" y="5393951"/>
            <a:ext cx="518828" cy="875206"/>
            <a:chOff x="1357272" y="5930124"/>
            <a:chExt cx="5644414" cy="230390"/>
          </a:xfrm>
        </p:grpSpPr>
        <p:cxnSp>
          <p:nvCxnSpPr>
            <p:cNvPr id="181" name="Straight Connector 180"/>
            <p:cNvCxnSpPr/>
            <p:nvPr/>
          </p:nvCxnSpPr>
          <p:spPr>
            <a:xfrm flipV="1">
              <a:off x="1357272" y="6143644"/>
              <a:ext cx="5643620" cy="1687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rot="5400000" flipH="1" flipV="1">
              <a:off x="6893735" y="6036487"/>
              <a:ext cx="21431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2" name="Straight Connector 201"/>
          <p:cNvCxnSpPr>
            <a:stCxn id="129" idx="1"/>
          </p:cNvCxnSpPr>
          <p:nvPr/>
        </p:nvCxnSpPr>
        <p:spPr>
          <a:xfrm rot="16200000" flipV="1">
            <a:off x="428128" y="5572608"/>
            <a:ext cx="1037920" cy="3685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928662" y="5000636"/>
            <a:ext cx="5715040" cy="7143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rot="16200000" flipH="1">
            <a:off x="6607983" y="5036355"/>
            <a:ext cx="285752" cy="214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076" idx="6"/>
          </p:cNvCxnSpPr>
          <p:nvPr/>
        </p:nvCxnSpPr>
        <p:spPr>
          <a:xfrm flipH="1" flipV="1">
            <a:off x="6929454" y="4500570"/>
            <a:ext cx="1182027" cy="11447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endCxn id="2109" idx="1"/>
          </p:cNvCxnSpPr>
          <p:nvPr/>
        </p:nvCxnSpPr>
        <p:spPr>
          <a:xfrm flipV="1">
            <a:off x="928662" y="4248153"/>
            <a:ext cx="5000782" cy="823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ooter Placeholder 1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02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54AD8-068E-43B2-B0DD-8C1BD105902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48680"/>
            <a:ext cx="9144000" cy="63093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In </a:t>
            </a:r>
            <a:r>
              <a:rPr lang="en-US" sz="2400" dirty="0" smtClean="0"/>
              <a:t>a queue, </a:t>
            </a:r>
          </a:p>
          <a:p>
            <a:pPr lvl="1">
              <a:lnSpc>
                <a:spcPct val="90000"/>
              </a:lnSpc>
            </a:pPr>
            <a:r>
              <a:rPr lang="en-US" sz="2400" b="1" u="sng" dirty="0" smtClean="0"/>
              <a:t>new</a:t>
            </a:r>
            <a:r>
              <a:rPr lang="en-US" sz="2400" dirty="0" smtClean="0"/>
              <a:t> values are always </a:t>
            </a:r>
            <a:r>
              <a:rPr lang="en-US" sz="2400" b="1" u="sng" dirty="0" smtClean="0"/>
              <a:t>added</a:t>
            </a:r>
            <a:r>
              <a:rPr lang="en-US" sz="2400" b="1" dirty="0" smtClean="0"/>
              <a:t> </a:t>
            </a:r>
            <a:r>
              <a:rPr lang="en-US" sz="2400" dirty="0" smtClean="0"/>
              <a:t>at the rear  of the list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values are </a:t>
            </a:r>
            <a:r>
              <a:rPr lang="en-US" sz="2400" b="1" u="sng" dirty="0" smtClean="0"/>
              <a:t>removed</a:t>
            </a:r>
            <a:r>
              <a:rPr lang="en-US" sz="2400" b="1" dirty="0" smtClean="0"/>
              <a:t> </a:t>
            </a:r>
            <a:r>
              <a:rPr lang="en-US" sz="2400" dirty="0" smtClean="0"/>
              <a:t>from the opposite end of the list, the front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b="1" dirty="0" smtClean="0"/>
          </a:p>
          <a:p>
            <a:pPr>
              <a:lnSpc>
                <a:spcPct val="90000"/>
              </a:lnSpc>
              <a:buNone/>
            </a:pPr>
            <a:endParaRPr lang="en-US" sz="2400" b="1" dirty="0" smtClean="0"/>
          </a:p>
          <a:p>
            <a:pPr>
              <a:lnSpc>
                <a:spcPct val="90000"/>
              </a:lnSpc>
              <a:buNone/>
            </a:pPr>
            <a:endParaRPr lang="en-US" sz="2400" b="1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/>
              <a:t>Examples </a:t>
            </a:r>
            <a:r>
              <a:rPr lang="en-US" sz="2400" b="1" dirty="0" smtClean="0"/>
              <a:t>of queues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checkout at </a:t>
            </a:r>
            <a:r>
              <a:rPr lang="en-US" sz="2400" dirty="0" smtClean="0"/>
              <a:t>supermarket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Toll Station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Car </a:t>
            </a:r>
            <a:r>
              <a:rPr lang="en-US" dirty="0"/>
              <a:t>comes, pays, </a:t>
            </a:r>
            <a:r>
              <a:rPr lang="en-US" dirty="0" smtClean="0"/>
              <a:t>leaves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Check-out </a:t>
            </a:r>
            <a:r>
              <a:rPr lang="en-US" dirty="0"/>
              <a:t>in Big super </a:t>
            </a:r>
            <a:r>
              <a:rPr lang="en-US" dirty="0" smtClean="0"/>
              <a:t>market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Customer </a:t>
            </a:r>
            <a:r>
              <a:rPr lang="en-US" dirty="0"/>
              <a:t>comes, checks out and </a:t>
            </a:r>
            <a:r>
              <a:rPr lang="en-US" dirty="0" smtClean="0"/>
              <a:t>leaves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More </a:t>
            </a:r>
            <a:r>
              <a:rPr lang="en-US" dirty="0"/>
              <a:t>examples: Printer, Office Hours, </a:t>
            </a:r>
            <a:r>
              <a:rPr lang="en-US" dirty="0">
                <a:latin typeface="Times New Roman"/>
              </a:rPr>
              <a:t>…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480592" y="2378968"/>
            <a:ext cx="5822776" cy="762000"/>
            <a:chOff x="1480592" y="1370856"/>
            <a:chExt cx="5822776" cy="762000"/>
          </a:xfrm>
        </p:grpSpPr>
        <p:sp>
          <p:nvSpPr>
            <p:cNvPr id="106501" name="AutoShape 5"/>
            <p:cNvSpPr>
              <a:spLocks noChangeArrowheads="1"/>
            </p:cNvSpPr>
            <p:nvPr/>
          </p:nvSpPr>
          <p:spPr bwMode="auto">
            <a:xfrm>
              <a:off x="4995863" y="1475631"/>
              <a:ext cx="280988" cy="5810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pPr algn="ctr" eaLnBrk="1" hangingPunct="1"/>
              <a:r>
                <a:rPr kumimoji="1" lang="en-US" altLang="zh-TW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A</a:t>
              </a:r>
              <a:endParaRPr kumimoji="1" lang="en-US" altLang="zh-TW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106502" name="AutoShape 6"/>
            <p:cNvSpPr>
              <a:spLocks noChangeArrowheads="1"/>
            </p:cNvSpPr>
            <p:nvPr/>
          </p:nvSpPr>
          <p:spPr bwMode="auto">
            <a:xfrm>
              <a:off x="4656138" y="1475631"/>
              <a:ext cx="282575" cy="5810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pPr algn="ctr" eaLnBrk="1" hangingPunct="1"/>
              <a:r>
                <a:rPr kumimoji="1" lang="en-US" altLang="zh-TW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B</a:t>
              </a:r>
              <a:endParaRPr kumimoji="1" lang="en-US" altLang="zh-TW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106503" name="AutoShape 7"/>
            <p:cNvSpPr>
              <a:spLocks noChangeArrowheads="1"/>
            </p:cNvSpPr>
            <p:nvPr/>
          </p:nvSpPr>
          <p:spPr bwMode="auto">
            <a:xfrm>
              <a:off x="4318000" y="1475631"/>
              <a:ext cx="282575" cy="5810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pPr algn="ctr" eaLnBrk="1" hangingPunct="1"/>
              <a:r>
                <a:rPr kumimoji="1" lang="en-US" altLang="zh-TW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C</a:t>
              </a:r>
              <a:endParaRPr kumimoji="1" lang="en-US" altLang="zh-TW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106504" name="Line 8"/>
            <p:cNvSpPr>
              <a:spLocks noChangeShapeType="1"/>
            </p:cNvSpPr>
            <p:nvPr/>
          </p:nvSpPr>
          <p:spPr bwMode="auto">
            <a:xfrm>
              <a:off x="2895600" y="1370856"/>
              <a:ext cx="2438400" cy="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5" name="Line 9"/>
            <p:cNvSpPr>
              <a:spLocks noChangeShapeType="1"/>
            </p:cNvSpPr>
            <p:nvPr/>
          </p:nvSpPr>
          <p:spPr bwMode="auto">
            <a:xfrm flipH="1">
              <a:off x="2895600" y="2132856"/>
              <a:ext cx="2514600" cy="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6" name="Line 10"/>
            <p:cNvSpPr>
              <a:spLocks noChangeShapeType="1"/>
            </p:cNvSpPr>
            <p:nvPr/>
          </p:nvSpPr>
          <p:spPr bwMode="auto">
            <a:xfrm>
              <a:off x="2438400" y="1801291"/>
              <a:ext cx="1066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507" name="Line 11"/>
            <p:cNvSpPr>
              <a:spLocks noChangeShapeType="1"/>
            </p:cNvSpPr>
            <p:nvPr/>
          </p:nvSpPr>
          <p:spPr bwMode="auto">
            <a:xfrm>
              <a:off x="5410200" y="1801291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508" name="AutoShape 12"/>
            <p:cNvSpPr>
              <a:spLocks noChangeArrowheads="1"/>
            </p:cNvSpPr>
            <p:nvPr/>
          </p:nvSpPr>
          <p:spPr bwMode="auto">
            <a:xfrm>
              <a:off x="3962400" y="1475631"/>
              <a:ext cx="282575" cy="5810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pPr algn="ctr" eaLnBrk="1" hangingPunct="1"/>
              <a:r>
                <a:rPr kumimoji="1" lang="en-US" altLang="zh-TW">
                  <a:solidFill>
                    <a:srgbClr val="000000"/>
                  </a:solidFill>
                  <a:latin typeface="Times New Roman" pitchFamily="18" charset="0"/>
                  <a:ea typeface="PMingLiU" pitchFamily="18" charset="-120"/>
                </a:rPr>
                <a:t>D</a:t>
              </a:r>
              <a:endParaRPr kumimoji="1" lang="en-US" altLang="zh-TW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106509" name="Text Box 13"/>
            <p:cNvSpPr txBox="1">
              <a:spLocks noChangeArrowheads="1"/>
            </p:cNvSpPr>
            <p:nvPr/>
          </p:nvSpPr>
          <p:spPr bwMode="auto">
            <a:xfrm>
              <a:off x="6084168" y="1541735"/>
              <a:ext cx="1219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800" dirty="0">
                  <a:latin typeface="Times New Roman" pitchFamily="18" charset="0"/>
                </a:rPr>
                <a:t>Output</a:t>
              </a:r>
            </a:p>
          </p:txBody>
        </p:sp>
        <p:sp>
          <p:nvSpPr>
            <p:cNvPr id="106510" name="Text Box 14"/>
            <p:cNvSpPr txBox="1">
              <a:spLocks noChangeArrowheads="1"/>
            </p:cNvSpPr>
            <p:nvPr/>
          </p:nvSpPr>
          <p:spPr bwMode="auto">
            <a:xfrm>
              <a:off x="1480592" y="1541735"/>
              <a:ext cx="1219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800" dirty="0">
                  <a:latin typeface="Times New Roman" pitchFamily="18" charset="0"/>
                </a:rPr>
                <a:t>Input</a:t>
              </a:r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Motivation: Why </a:t>
            </a: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Queue? </a:t>
            </a:r>
            <a:r>
              <a:rPr lang="en-US" sz="3200" i="1" dirty="0" smtClean="0">
                <a:solidFill>
                  <a:srgbClr val="FF3300"/>
                </a:solidFill>
              </a:rPr>
              <a:t>First In First Out (FIFO)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3000364" y="6072209"/>
            <a:ext cx="4286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AD3CE-0F6E-4D4F-81FA-75D6E277670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85813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Linked Queues(to overcome fixed size limitations):</a:t>
            </a:r>
            <a:br>
              <a:rPr lang="en-US" sz="2800" b="1" dirty="0" smtClean="0"/>
            </a:br>
            <a:r>
              <a:rPr lang="en-US" sz="2800" b="1" dirty="0" smtClean="0"/>
              <a:t>Just get the idea now, do not worry about details.</a:t>
            </a:r>
          </a:p>
        </p:txBody>
      </p:sp>
      <p:grpSp>
        <p:nvGrpSpPr>
          <p:cNvPr id="11" name="Group 18"/>
          <p:cNvGrpSpPr>
            <a:grpSpLocks/>
          </p:cNvGrpSpPr>
          <p:nvPr/>
        </p:nvGrpSpPr>
        <p:grpSpPr bwMode="auto">
          <a:xfrm>
            <a:off x="5929444" y="2628920"/>
            <a:ext cx="1943095" cy="647695"/>
            <a:chOff x="1111" y="1797"/>
            <a:chExt cx="1224" cy="408"/>
          </a:xfrm>
        </p:grpSpPr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2110" name="Rectangle 5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2111" name="Rectangle 15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2109" name="Text Box 17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 smtClean="0"/>
                <a:t>Last in</a:t>
              </a:r>
              <a:endParaRPr lang="en-US" dirty="0"/>
            </a:p>
          </p:txBody>
        </p:sp>
      </p:grpSp>
      <p:sp>
        <p:nvSpPr>
          <p:cNvPr id="2106" name="Oval 55"/>
          <p:cNvSpPr>
            <a:spLocks noChangeArrowheads="1"/>
          </p:cNvSpPr>
          <p:nvPr/>
        </p:nvSpPr>
        <p:spPr bwMode="auto">
          <a:xfrm>
            <a:off x="3146414" y="6211909"/>
            <a:ext cx="142876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5" name="TextBox 223"/>
          <p:cNvSpPr txBox="1">
            <a:spLocks noChangeArrowheads="1"/>
          </p:cNvSpPr>
          <p:nvPr/>
        </p:nvSpPr>
        <p:spPr bwMode="auto">
          <a:xfrm>
            <a:off x="3286116" y="5783284"/>
            <a:ext cx="460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7" name="TextBox 282"/>
          <p:cNvSpPr txBox="1">
            <a:spLocks noChangeArrowheads="1"/>
          </p:cNvSpPr>
          <p:nvPr/>
        </p:nvSpPr>
        <p:spPr bwMode="auto">
          <a:xfrm>
            <a:off x="3214678" y="1500174"/>
            <a:ext cx="2364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How to </a:t>
            </a:r>
            <a:r>
              <a:rPr lang="en-US" dirty="0" smtClean="0"/>
              <a:t>serve a </a:t>
            </a:r>
            <a:r>
              <a:rPr lang="en-US" dirty="0"/>
              <a:t>node </a:t>
            </a:r>
          </a:p>
        </p:txBody>
      </p: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2071670" y="4247646"/>
            <a:ext cx="1669917" cy="556640"/>
            <a:chOff x="1111" y="1797"/>
            <a:chExt cx="1224" cy="408"/>
          </a:xfrm>
        </p:grpSpPr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2097" name="Rectangle 41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First In</a:t>
                </a:r>
                <a:endParaRPr lang="en-US" dirty="0"/>
              </a:p>
            </p:txBody>
          </p:sp>
          <p:sp>
            <p:nvSpPr>
              <p:cNvPr id="2098" name="Rectangle 4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2096" name="Text Box 4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" name="Group 44"/>
          <p:cNvGrpSpPr>
            <a:grpSpLocks/>
          </p:cNvGrpSpPr>
          <p:nvPr/>
        </p:nvGrpSpPr>
        <p:grpSpPr bwMode="auto">
          <a:xfrm>
            <a:off x="4300955" y="4247646"/>
            <a:ext cx="1669917" cy="556640"/>
            <a:chOff x="1111" y="1797"/>
            <a:chExt cx="1224" cy="408"/>
          </a:xfrm>
        </p:grpSpPr>
        <p:grpSp>
          <p:nvGrpSpPr>
            <p:cNvPr id="17" name="Group 45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2093" name="Rectangle 46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Second in</a:t>
                </a:r>
                <a:endParaRPr lang="en-US" dirty="0"/>
              </a:p>
            </p:txBody>
          </p:sp>
          <p:sp>
            <p:nvSpPr>
              <p:cNvPr id="2094" name="Rectangle 47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2092" name="Text Box 48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" name="Group 49"/>
          <p:cNvGrpSpPr>
            <a:grpSpLocks/>
          </p:cNvGrpSpPr>
          <p:nvPr/>
        </p:nvGrpSpPr>
        <p:grpSpPr bwMode="auto">
          <a:xfrm>
            <a:off x="6564348" y="4186252"/>
            <a:ext cx="1669917" cy="556640"/>
            <a:chOff x="1111" y="1797"/>
            <a:chExt cx="1224" cy="408"/>
          </a:xfrm>
        </p:grpSpPr>
        <p:grpSp>
          <p:nvGrpSpPr>
            <p:cNvPr id="19" name="Group 50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2089" name="Rectangle 51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Before Last</a:t>
                </a:r>
                <a:endParaRPr lang="en-US" dirty="0"/>
              </a:p>
            </p:txBody>
          </p:sp>
          <p:sp>
            <p:nvSpPr>
              <p:cNvPr id="2090" name="Rectangle 5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2088" name="Text Box 5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" name="Group 229"/>
          <p:cNvGrpSpPr>
            <a:grpSpLocks/>
          </p:cNvGrpSpPr>
          <p:nvPr/>
        </p:nvGrpSpPr>
        <p:grpSpPr bwMode="auto">
          <a:xfrm>
            <a:off x="5778504" y="4431828"/>
            <a:ext cx="798122" cy="122788"/>
            <a:chOff x="2928926" y="5643578"/>
            <a:chExt cx="928694" cy="142876"/>
          </a:xfrm>
        </p:grpSpPr>
        <p:sp>
          <p:nvSpPr>
            <p:cNvPr id="2085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2" name="Straight Arrow Connector 231"/>
            <p:cNvCxnSpPr/>
            <p:nvPr/>
          </p:nvCxnSpPr>
          <p:spPr>
            <a:xfrm rot="5400000" flipH="1" flipV="1">
              <a:off x="3470266" y="5329251"/>
              <a:ext cx="1587" cy="773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32"/>
          <p:cNvGrpSpPr>
            <a:grpSpLocks/>
          </p:cNvGrpSpPr>
          <p:nvPr/>
        </p:nvGrpSpPr>
        <p:grpSpPr bwMode="auto">
          <a:xfrm>
            <a:off x="3506926" y="4431828"/>
            <a:ext cx="798122" cy="122788"/>
            <a:chOff x="2928926" y="5643578"/>
            <a:chExt cx="928694" cy="142876"/>
          </a:xfrm>
        </p:grpSpPr>
        <p:sp>
          <p:nvSpPr>
            <p:cNvPr id="2083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129"/>
          <p:cNvGrpSpPr/>
          <p:nvPr/>
        </p:nvGrpSpPr>
        <p:grpSpPr>
          <a:xfrm>
            <a:off x="642895" y="4702207"/>
            <a:ext cx="857271" cy="445485"/>
            <a:chOff x="4581524" y="3054953"/>
            <a:chExt cx="857271" cy="445485"/>
          </a:xfrm>
        </p:grpSpPr>
        <p:sp>
          <p:nvSpPr>
            <p:cNvPr id="124" name="Rectangle 123"/>
            <p:cNvSpPr/>
            <p:nvPr/>
          </p:nvSpPr>
          <p:spPr>
            <a:xfrm>
              <a:off x="4581524" y="3071813"/>
              <a:ext cx="857271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25" name="Straight Connector 124"/>
            <p:cNvCxnSpPr/>
            <p:nvPr/>
          </p:nvCxnSpPr>
          <p:spPr>
            <a:xfrm rot="16200000" flipH="1">
              <a:off x="4781397" y="3268472"/>
              <a:ext cx="42862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55"/>
            <p:cNvSpPr>
              <a:spLocks noChangeArrowheads="1"/>
            </p:cNvSpPr>
            <p:nvPr/>
          </p:nvSpPr>
          <p:spPr bwMode="auto">
            <a:xfrm>
              <a:off x="5153026" y="3214699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Oval 55"/>
            <p:cNvSpPr>
              <a:spLocks noChangeArrowheads="1"/>
            </p:cNvSpPr>
            <p:nvPr/>
          </p:nvSpPr>
          <p:spPr bwMode="auto">
            <a:xfrm flipH="1">
              <a:off x="4782193" y="3214686"/>
              <a:ext cx="142873" cy="1429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1" name="TextBox 192"/>
          <p:cNvSpPr txBox="1">
            <a:spLocks noChangeArrowheads="1"/>
          </p:cNvSpPr>
          <p:nvPr/>
        </p:nvSpPr>
        <p:spPr bwMode="auto">
          <a:xfrm>
            <a:off x="-6379" y="5202273"/>
            <a:ext cx="12207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q.rear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2" name="TextBox 192"/>
          <p:cNvSpPr txBox="1">
            <a:spLocks noChangeArrowheads="1"/>
          </p:cNvSpPr>
          <p:nvPr/>
        </p:nvSpPr>
        <p:spPr bwMode="auto">
          <a:xfrm>
            <a:off x="1065191" y="5202273"/>
            <a:ext cx="12207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q.Front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180"/>
          <p:cNvGrpSpPr>
            <a:grpSpLocks/>
          </p:cNvGrpSpPr>
          <p:nvPr/>
        </p:nvGrpSpPr>
        <p:grpSpPr bwMode="auto">
          <a:xfrm>
            <a:off x="7643932" y="2844819"/>
            <a:ext cx="928596" cy="428454"/>
            <a:chOff x="8143900" y="5572140"/>
            <a:chExt cx="928617" cy="428296"/>
          </a:xfrm>
        </p:grpSpPr>
        <p:sp>
          <p:nvSpPr>
            <p:cNvPr id="134" name="Oval 55"/>
            <p:cNvSpPr>
              <a:spLocks noChangeArrowheads="1"/>
            </p:cNvSpPr>
            <p:nvPr/>
          </p:nvSpPr>
          <p:spPr bwMode="auto">
            <a:xfrm>
              <a:off x="8143900" y="5572140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" name="Group 127"/>
            <p:cNvGrpSpPr>
              <a:grpSpLocks/>
            </p:cNvGrpSpPr>
            <p:nvPr/>
          </p:nvGrpSpPr>
          <p:grpSpPr bwMode="auto">
            <a:xfrm>
              <a:off x="8275547" y="5643374"/>
              <a:ext cx="796943" cy="357056"/>
              <a:chOff x="8275547" y="5643374"/>
              <a:chExt cx="796943" cy="357056"/>
            </a:xfrm>
          </p:grpSpPr>
          <p:cxnSp>
            <p:nvCxnSpPr>
              <p:cNvPr id="136" name="Straight Arrow Connector 135"/>
              <p:cNvCxnSpPr/>
              <p:nvPr/>
            </p:nvCxnSpPr>
            <p:spPr>
              <a:xfrm rot="5400000" flipH="1" flipV="1">
                <a:off x="8601786" y="5317135"/>
                <a:ext cx="1587" cy="6540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rot="5400000">
                <a:off x="8821702" y="5751284"/>
                <a:ext cx="214233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8715295" y="5857608"/>
                <a:ext cx="357195" cy="15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8786734" y="5929018"/>
                <a:ext cx="21431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8858173" y="5998843"/>
                <a:ext cx="71439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179"/>
          <p:cNvGrpSpPr/>
          <p:nvPr/>
        </p:nvGrpSpPr>
        <p:grpSpPr>
          <a:xfrm rot="16200000" flipV="1">
            <a:off x="1464041" y="4166828"/>
            <a:ext cx="518828" cy="875206"/>
            <a:chOff x="1357272" y="5930124"/>
            <a:chExt cx="5644414" cy="230390"/>
          </a:xfrm>
        </p:grpSpPr>
        <p:cxnSp>
          <p:nvCxnSpPr>
            <p:cNvPr id="181" name="Straight Connector 180"/>
            <p:cNvCxnSpPr/>
            <p:nvPr/>
          </p:nvCxnSpPr>
          <p:spPr>
            <a:xfrm flipV="1">
              <a:off x="1357272" y="6143644"/>
              <a:ext cx="5643620" cy="1687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rot="5400000" flipH="1" flipV="1">
              <a:off x="6893735" y="6036487"/>
              <a:ext cx="21431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2" name="Straight Connector 201"/>
          <p:cNvCxnSpPr/>
          <p:nvPr/>
        </p:nvCxnSpPr>
        <p:spPr>
          <a:xfrm rot="16200000" flipV="1">
            <a:off x="428128" y="4345485"/>
            <a:ext cx="1037920" cy="3685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H="1" flipV="1">
            <a:off x="6929454" y="3273447"/>
            <a:ext cx="1182027" cy="11447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V="1">
            <a:off x="928662" y="3021030"/>
            <a:ext cx="5000782" cy="823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2106" idx="7"/>
          </p:cNvCxnSpPr>
          <p:nvPr/>
        </p:nvCxnSpPr>
        <p:spPr bwMode="auto">
          <a:xfrm rot="16200000" flipV="1">
            <a:off x="2303953" y="5268420"/>
            <a:ext cx="1375073" cy="5537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55"/>
          <p:cNvSpPr>
            <a:spLocks noChangeArrowheads="1"/>
          </p:cNvSpPr>
          <p:nvPr/>
        </p:nvSpPr>
        <p:spPr bwMode="auto">
          <a:xfrm>
            <a:off x="8001024" y="4357694"/>
            <a:ext cx="142876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8" name="Group 127"/>
          <p:cNvGrpSpPr/>
          <p:nvPr/>
        </p:nvGrpSpPr>
        <p:grpSpPr>
          <a:xfrm>
            <a:off x="1336348" y="4715678"/>
            <a:ext cx="3237240" cy="285752"/>
            <a:chOff x="1336348" y="4715678"/>
            <a:chExt cx="3237240" cy="285752"/>
          </a:xfrm>
        </p:grpSpPr>
        <p:cxnSp>
          <p:nvCxnSpPr>
            <p:cNvPr id="120" name="Straight Connector 119"/>
            <p:cNvCxnSpPr>
              <a:stCxn id="127" idx="5"/>
            </p:cNvCxnSpPr>
            <p:nvPr/>
          </p:nvCxnSpPr>
          <p:spPr>
            <a:xfrm rot="16200000" flipH="1">
              <a:off x="2945808" y="3374444"/>
              <a:ext cx="16732" cy="323565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rot="5400000" flipH="1" flipV="1">
              <a:off x="4429918" y="4857760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2106" grpId="0" animBg="1"/>
      <p:bldP spid="2105" grpId="0"/>
      <p:bldP spid="102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Box 70"/>
          <p:cNvSpPr txBox="1">
            <a:spLocks noChangeArrowheads="1"/>
          </p:cNvSpPr>
          <p:nvPr/>
        </p:nvSpPr>
        <p:spPr bwMode="auto">
          <a:xfrm>
            <a:off x="2786063" y="-71438"/>
            <a:ext cx="3214687" cy="52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Type Definition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1438" y="3643313"/>
            <a:ext cx="1357312" cy="357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85750" y="4357688"/>
            <a:ext cx="1357313" cy="357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5" name="Group 18"/>
          <p:cNvGrpSpPr>
            <a:grpSpLocks/>
          </p:cNvGrpSpPr>
          <p:nvPr/>
        </p:nvGrpSpPr>
        <p:grpSpPr bwMode="auto">
          <a:xfrm>
            <a:off x="6143758" y="285728"/>
            <a:ext cx="1943095" cy="712782"/>
            <a:chOff x="1111" y="1797"/>
            <a:chExt cx="1224" cy="449"/>
          </a:xfrm>
        </p:grpSpPr>
        <p:grpSp>
          <p:nvGrpSpPr>
            <p:cNvPr id="46" name="Group 16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48" name="Rectangle 5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55" name="Rectangle 15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47" name="Text Box 17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New</a:t>
              </a:r>
            </a:p>
            <a:p>
              <a:pPr algn="ctr"/>
              <a:r>
                <a:rPr lang="en-US"/>
                <a:t>node</a:t>
              </a:r>
            </a:p>
          </p:txBody>
        </p:sp>
      </p:grpSp>
      <p:grpSp>
        <p:nvGrpSpPr>
          <p:cNvPr id="59" name="Group 39"/>
          <p:cNvGrpSpPr>
            <a:grpSpLocks/>
          </p:cNvGrpSpPr>
          <p:nvPr/>
        </p:nvGrpSpPr>
        <p:grpSpPr bwMode="auto">
          <a:xfrm>
            <a:off x="2285984" y="1904454"/>
            <a:ext cx="1669917" cy="556640"/>
            <a:chOff x="1111" y="1797"/>
            <a:chExt cx="1224" cy="408"/>
          </a:xfrm>
        </p:grpSpPr>
        <p:grpSp>
          <p:nvGrpSpPr>
            <p:cNvPr id="60" name="Group 40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62" name="Rectangle 41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First In</a:t>
                </a:r>
                <a:endParaRPr lang="en-US" dirty="0"/>
              </a:p>
            </p:txBody>
          </p:sp>
          <p:sp>
            <p:nvSpPr>
              <p:cNvPr id="63" name="Rectangle 4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61" name="Text Box 4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4" name="Group 44"/>
          <p:cNvGrpSpPr>
            <a:grpSpLocks/>
          </p:cNvGrpSpPr>
          <p:nvPr/>
        </p:nvGrpSpPr>
        <p:grpSpPr bwMode="auto">
          <a:xfrm>
            <a:off x="4515269" y="1904454"/>
            <a:ext cx="1669917" cy="556640"/>
            <a:chOff x="1111" y="1797"/>
            <a:chExt cx="1224" cy="408"/>
          </a:xfrm>
        </p:grpSpPr>
        <p:grpSp>
          <p:nvGrpSpPr>
            <p:cNvPr id="65" name="Group 45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67" name="Rectangle 46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Second in</a:t>
                </a:r>
                <a:endParaRPr lang="en-US" dirty="0"/>
              </a:p>
            </p:txBody>
          </p:sp>
          <p:sp>
            <p:nvSpPr>
              <p:cNvPr id="68" name="Rectangle 47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66" name="Text Box 48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9" name="Group 49"/>
          <p:cNvGrpSpPr>
            <a:grpSpLocks/>
          </p:cNvGrpSpPr>
          <p:nvPr/>
        </p:nvGrpSpPr>
        <p:grpSpPr bwMode="auto">
          <a:xfrm>
            <a:off x="6778662" y="1843060"/>
            <a:ext cx="1669917" cy="556640"/>
            <a:chOff x="1111" y="1797"/>
            <a:chExt cx="1224" cy="408"/>
          </a:xfrm>
        </p:grpSpPr>
        <p:grpSp>
          <p:nvGrpSpPr>
            <p:cNvPr id="70" name="Group 50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72" name="Rectangle 51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Last in</a:t>
                </a:r>
                <a:endParaRPr lang="en-US" dirty="0"/>
              </a:p>
            </p:txBody>
          </p:sp>
          <p:sp>
            <p:nvSpPr>
              <p:cNvPr id="73" name="Rectangle 5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71" name="Text Box 5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6" name="Group 229"/>
          <p:cNvGrpSpPr>
            <a:grpSpLocks/>
          </p:cNvGrpSpPr>
          <p:nvPr/>
        </p:nvGrpSpPr>
        <p:grpSpPr bwMode="auto">
          <a:xfrm>
            <a:off x="5992818" y="2088636"/>
            <a:ext cx="798122" cy="122788"/>
            <a:chOff x="2928926" y="5643578"/>
            <a:chExt cx="928694" cy="142876"/>
          </a:xfrm>
        </p:grpSpPr>
        <p:sp>
          <p:nvSpPr>
            <p:cNvPr id="80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rot="5400000" flipH="1" flipV="1">
              <a:off x="3470266" y="5329251"/>
              <a:ext cx="1587" cy="773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232"/>
          <p:cNvGrpSpPr>
            <a:grpSpLocks/>
          </p:cNvGrpSpPr>
          <p:nvPr/>
        </p:nvGrpSpPr>
        <p:grpSpPr bwMode="auto">
          <a:xfrm>
            <a:off x="3721240" y="2088636"/>
            <a:ext cx="798122" cy="122788"/>
            <a:chOff x="2928926" y="5643578"/>
            <a:chExt cx="928694" cy="142876"/>
          </a:xfrm>
        </p:grpSpPr>
        <p:sp>
          <p:nvSpPr>
            <p:cNvPr id="83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129"/>
          <p:cNvGrpSpPr/>
          <p:nvPr/>
        </p:nvGrpSpPr>
        <p:grpSpPr>
          <a:xfrm>
            <a:off x="857209" y="2412011"/>
            <a:ext cx="857271" cy="445485"/>
            <a:chOff x="4581524" y="3054953"/>
            <a:chExt cx="857271" cy="445485"/>
          </a:xfrm>
        </p:grpSpPr>
        <p:sp>
          <p:nvSpPr>
            <p:cNvPr id="86" name="Rectangle 85"/>
            <p:cNvSpPr/>
            <p:nvPr/>
          </p:nvSpPr>
          <p:spPr>
            <a:xfrm>
              <a:off x="4581524" y="3071813"/>
              <a:ext cx="857271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 rot="16200000" flipH="1">
              <a:off x="4866498" y="3268472"/>
              <a:ext cx="42862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55"/>
            <p:cNvSpPr>
              <a:spLocks noChangeArrowheads="1"/>
            </p:cNvSpPr>
            <p:nvPr/>
          </p:nvSpPr>
          <p:spPr bwMode="auto">
            <a:xfrm>
              <a:off x="5153026" y="3214699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55"/>
            <p:cNvSpPr>
              <a:spLocks noChangeArrowheads="1"/>
            </p:cNvSpPr>
            <p:nvPr/>
          </p:nvSpPr>
          <p:spPr bwMode="auto">
            <a:xfrm flipH="1">
              <a:off x="4867294" y="3214686"/>
              <a:ext cx="142873" cy="1429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" name="Group 180"/>
          <p:cNvGrpSpPr>
            <a:grpSpLocks/>
          </p:cNvGrpSpPr>
          <p:nvPr/>
        </p:nvGrpSpPr>
        <p:grpSpPr bwMode="auto">
          <a:xfrm>
            <a:off x="7858246" y="501627"/>
            <a:ext cx="928596" cy="428454"/>
            <a:chOff x="8143900" y="5572140"/>
            <a:chExt cx="928617" cy="428296"/>
          </a:xfrm>
        </p:grpSpPr>
        <p:sp>
          <p:nvSpPr>
            <p:cNvPr id="92" name="Oval 55"/>
            <p:cNvSpPr>
              <a:spLocks noChangeArrowheads="1"/>
            </p:cNvSpPr>
            <p:nvPr/>
          </p:nvSpPr>
          <p:spPr bwMode="auto">
            <a:xfrm>
              <a:off x="8143900" y="5572140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3" name="Group 127"/>
            <p:cNvGrpSpPr>
              <a:grpSpLocks/>
            </p:cNvGrpSpPr>
            <p:nvPr/>
          </p:nvGrpSpPr>
          <p:grpSpPr bwMode="auto">
            <a:xfrm>
              <a:off x="8275547" y="5643374"/>
              <a:ext cx="796943" cy="357056"/>
              <a:chOff x="8275547" y="5643374"/>
              <a:chExt cx="796943" cy="357056"/>
            </a:xfrm>
          </p:grpSpPr>
          <p:cxnSp>
            <p:nvCxnSpPr>
              <p:cNvPr id="94" name="Straight Arrow Connector 93"/>
              <p:cNvCxnSpPr/>
              <p:nvPr/>
            </p:nvCxnSpPr>
            <p:spPr>
              <a:xfrm rot="5400000" flipH="1" flipV="1">
                <a:off x="8601786" y="5317135"/>
                <a:ext cx="1587" cy="6540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rot="5400000">
                <a:off x="8821702" y="5751284"/>
                <a:ext cx="214233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8715295" y="5857608"/>
                <a:ext cx="357195" cy="15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8786734" y="5929018"/>
                <a:ext cx="21431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8858173" y="5998843"/>
                <a:ext cx="71439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179"/>
          <p:cNvGrpSpPr/>
          <p:nvPr/>
        </p:nvGrpSpPr>
        <p:grpSpPr>
          <a:xfrm rot="16200000" flipV="1">
            <a:off x="1678355" y="1876632"/>
            <a:ext cx="518828" cy="875206"/>
            <a:chOff x="1357272" y="5930124"/>
            <a:chExt cx="5644414" cy="230390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1357272" y="6143644"/>
              <a:ext cx="5643620" cy="1687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rot="5400000" flipH="1" flipV="1">
              <a:off x="6893735" y="6036487"/>
              <a:ext cx="21431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01"/>
          <p:cNvCxnSpPr/>
          <p:nvPr/>
        </p:nvCxnSpPr>
        <p:spPr>
          <a:xfrm rot="16200000" flipV="1">
            <a:off x="642442" y="2055289"/>
            <a:ext cx="1037920" cy="3685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7143768" y="930255"/>
            <a:ext cx="1182027" cy="11447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1142976" y="677838"/>
            <a:ext cx="5000782" cy="823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55"/>
          <p:cNvSpPr>
            <a:spLocks noChangeArrowheads="1"/>
          </p:cNvSpPr>
          <p:nvPr/>
        </p:nvSpPr>
        <p:spPr bwMode="auto">
          <a:xfrm>
            <a:off x="8215338" y="2014502"/>
            <a:ext cx="142876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85786" y="3000372"/>
            <a:ext cx="60007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queuenode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QueueEntry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entry;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queuenode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*next;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QueueNode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queue{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QueueNode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*front;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QueueNode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*rear;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size;	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//old trick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}Queue;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rot="5400000">
            <a:off x="857224" y="2643182"/>
            <a:ext cx="42862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AD3CE-0F6E-4D4F-81FA-75D6E277670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 bwMode="auto">
          <a:xfrm>
            <a:off x="428625" y="4482914"/>
            <a:ext cx="4276725" cy="1428750"/>
          </a:xfrm>
          <a:prstGeom prst="round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Implementation level (what really happens)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857875" y="-71438"/>
            <a:ext cx="3214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User Level (interface)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713831" y="3785394"/>
            <a:ext cx="5572125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00688" y="1000125"/>
            <a:ext cx="364331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Queue q;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CreateQueue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(&amp;q);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-71438" y="1000125"/>
            <a:ext cx="5572126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CreateQueue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(Queue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-&gt;front=NULL;</a:t>
            </a: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-&gt;rear=NULL;</a:t>
            </a: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-&gt;size=0;</a:t>
            </a: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598863" y="4949639"/>
            <a:ext cx="6334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0800000" flipV="1">
            <a:off x="2054225" y="4840101"/>
            <a:ext cx="1589088" cy="1428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581400" y="4625789"/>
            <a:ext cx="633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&amp;q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643313" y="4625789"/>
            <a:ext cx="428625" cy="4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1428750" y="4092389"/>
            <a:ext cx="2286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CreateQueue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129"/>
          <p:cNvGrpSpPr/>
          <p:nvPr/>
        </p:nvGrpSpPr>
        <p:grpSpPr>
          <a:xfrm>
            <a:off x="1643027" y="6268869"/>
            <a:ext cx="857271" cy="445485"/>
            <a:chOff x="4581524" y="3054953"/>
            <a:chExt cx="857271" cy="445485"/>
          </a:xfrm>
        </p:grpSpPr>
        <p:sp>
          <p:nvSpPr>
            <p:cNvPr id="26" name="Rectangle 25"/>
            <p:cNvSpPr/>
            <p:nvPr/>
          </p:nvSpPr>
          <p:spPr>
            <a:xfrm>
              <a:off x="4581524" y="3071813"/>
              <a:ext cx="857271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 rot="16200000" flipH="1">
              <a:off x="4866498" y="3268472"/>
              <a:ext cx="42862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55"/>
            <p:cNvSpPr>
              <a:spLocks noChangeArrowheads="1"/>
            </p:cNvSpPr>
            <p:nvPr/>
          </p:nvSpPr>
          <p:spPr bwMode="auto">
            <a:xfrm>
              <a:off x="5153026" y="3214699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55"/>
            <p:cNvSpPr>
              <a:spLocks noChangeArrowheads="1"/>
            </p:cNvSpPr>
            <p:nvPr/>
          </p:nvSpPr>
          <p:spPr bwMode="auto">
            <a:xfrm flipH="1">
              <a:off x="4867294" y="3214686"/>
              <a:ext cx="142873" cy="1429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rot="5400000">
            <a:off x="1643042" y="6500040"/>
            <a:ext cx="42862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92"/>
          <p:cNvSpPr txBox="1">
            <a:spLocks noChangeArrowheads="1"/>
          </p:cNvSpPr>
          <p:nvPr/>
        </p:nvSpPr>
        <p:spPr bwMode="auto">
          <a:xfrm>
            <a:off x="2571736" y="6306967"/>
            <a:ext cx="506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AD3CE-0F6E-4D4F-81FA-75D6E277670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ounded Rectangle 134"/>
          <p:cNvSpPr/>
          <p:nvPr/>
        </p:nvSpPr>
        <p:spPr bwMode="auto">
          <a:xfrm>
            <a:off x="285721" y="3996324"/>
            <a:ext cx="1357322" cy="1428750"/>
          </a:xfrm>
          <a:prstGeom prst="round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723878" y="4463049"/>
            <a:ext cx="6334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rot="16200000" flipH="1">
            <a:off x="-285784" y="5425084"/>
            <a:ext cx="1857388" cy="142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428596" y="4139199"/>
            <a:ext cx="633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&amp;q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490509" y="4139199"/>
            <a:ext cx="428625" cy="4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71470" y="357166"/>
            <a:ext cx="9715536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Append(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QueueEntry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e, Queue*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QueueNode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=(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QueueNode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QueueNode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-&gt;next=NULL;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-&gt;entry=e;</a:t>
            </a: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-&gt;rear-&gt;next=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-&gt;rear=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-&gt;size++;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572250" y="1643050"/>
            <a:ext cx="3071813" cy="19383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cs typeface="Courier New" pitchFamily="49" charset="0"/>
              </a:rPr>
              <a:t>User Call:</a:t>
            </a: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Queue q;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QueueEntry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Append(e, &amp;q);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165" name="Group 76"/>
          <p:cNvGrpSpPr>
            <a:grpSpLocks/>
          </p:cNvGrpSpPr>
          <p:nvPr/>
        </p:nvGrpSpPr>
        <p:grpSpPr bwMode="auto">
          <a:xfrm>
            <a:off x="5605463" y="2853323"/>
            <a:ext cx="681037" cy="714375"/>
            <a:chOff x="928662" y="2857496"/>
            <a:chExt cx="625083" cy="884046"/>
          </a:xfrm>
        </p:grpSpPr>
        <p:sp>
          <p:nvSpPr>
            <p:cNvPr id="6166" name="Rectangle 103"/>
            <p:cNvSpPr>
              <a:spLocks noChangeArrowheads="1"/>
            </p:cNvSpPr>
            <p:nvPr/>
          </p:nvSpPr>
          <p:spPr bwMode="auto">
            <a:xfrm>
              <a:off x="1090737" y="3279877"/>
              <a:ext cx="42862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e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928662" y="2857496"/>
              <a:ext cx="625083" cy="481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5000751" y="3840772"/>
            <a:ext cx="4286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6" name="Group 266"/>
          <p:cNvGrpSpPr>
            <a:grpSpLocks/>
          </p:cNvGrpSpPr>
          <p:nvPr/>
        </p:nvGrpSpPr>
        <p:grpSpPr bwMode="auto">
          <a:xfrm>
            <a:off x="5146801" y="3551846"/>
            <a:ext cx="2725740" cy="1435102"/>
            <a:chOff x="1146149" y="2786058"/>
            <a:chExt cx="2725747" cy="1435113"/>
          </a:xfrm>
        </p:grpSpPr>
        <p:grpSp>
          <p:nvGrpSpPr>
            <p:cNvPr id="58" name="Group 18"/>
            <p:cNvGrpSpPr>
              <a:grpSpLocks/>
            </p:cNvGrpSpPr>
            <p:nvPr/>
          </p:nvGrpSpPr>
          <p:grpSpPr bwMode="auto">
            <a:xfrm>
              <a:off x="1928795" y="3573471"/>
              <a:ext cx="1943101" cy="647700"/>
              <a:chOff x="1111" y="1797"/>
              <a:chExt cx="1224" cy="408"/>
            </a:xfrm>
          </p:grpSpPr>
          <p:grpSp>
            <p:nvGrpSpPr>
              <p:cNvPr id="65" name="Group 16"/>
              <p:cNvGrpSpPr>
                <a:grpSpLocks/>
              </p:cNvGrpSpPr>
              <p:nvPr/>
            </p:nvGrpSpPr>
            <p:grpSpPr bwMode="auto">
              <a:xfrm>
                <a:off x="1111" y="1797"/>
                <a:ext cx="1224" cy="408"/>
                <a:chOff x="1111" y="1797"/>
                <a:chExt cx="1224" cy="408"/>
              </a:xfrm>
            </p:grpSpPr>
            <p:sp>
              <p:nvSpPr>
                <p:cNvPr id="68" name="Rectangle 5"/>
                <p:cNvSpPr>
                  <a:spLocks noChangeArrowheads="1"/>
                </p:cNvSpPr>
                <p:nvPr/>
              </p:nvSpPr>
              <p:spPr bwMode="auto">
                <a:xfrm>
                  <a:off x="1111" y="1797"/>
                  <a:ext cx="1043" cy="4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Rectangle 15"/>
                <p:cNvSpPr>
                  <a:spLocks noChangeArrowheads="1"/>
                </p:cNvSpPr>
                <p:nvPr/>
              </p:nvSpPr>
              <p:spPr bwMode="auto">
                <a:xfrm>
                  <a:off x="2154" y="1797"/>
                  <a:ext cx="181" cy="40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7" name="Text Box 17"/>
              <p:cNvSpPr txBox="1">
                <a:spLocks noChangeArrowheads="1"/>
              </p:cNvSpPr>
              <p:nvPr/>
            </p:nvSpPr>
            <p:spPr bwMode="auto">
              <a:xfrm>
                <a:off x="1111" y="1842"/>
                <a:ext cx="104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</p:grpSp>
        <p:grpSp>
          <p:nvGrpSpPr>
            <p:cNvPr id="59" name="Group 264"/>
            <p:cNvGrpSpPr>
              <a:grpSpLocks/>
            </p:cNvGrpSpPr>
            <p:nvPr/>
          </p:nvGrpSpPr>
          <p:grpSpPr bwMode="auto">
            <a:xfrm>
              <a:off x="1146149" y="3214686"/>
              <a:ext cx="782640" cy="428628"/>
              <a:chOff x="1146149" y="3214686"/>
              <a:chExt cx="782640" cy="428628"/>
            </a:xfrm>
          </p:grpSpPr>
          <p:sp>
            <p:nvSpPr>
              <p:cNvPr id="62" name="Oval 55"/>
              <p:cNvSpPr>
                <a:spLocks noChangeArrowheads="1"/>
              </p:cNvSpPr>
              <p:nvPr/>
            </p:nvSpPr>
            <p:spPr bwMode="auto">
              <a:xfrm>
                <a:off x="1146149" y="3214686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277912" y="3287712"/>
                <a:ext cx="650877" cy="35560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223"/>
            <p:cNvSpPr txBox="1">
              <a:spLocks noChangeArrowheads="1"/>
            </p:cNvSpPr>
            <p:nvPr/>
          </p:nvSpPr>
          <p:spPr bwMode="auto">
            <a:xfrm>
              <a:off x="1285851" y="2786058"/>
              <a:ext cx="460383" cy="369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pitchFamily="49" charset="0"/>
                  <a:cs typeface="Courier New" pitchFamily="49" charset="0"/>
                </a:rPr>
                <a:t>pn</a:t>
              </a:r>
            </a:p>
          </p:txBody>
        </p:sp>
      </p:grpSp>
      <p:grpSp>
        <p:nvGrpSpPr>
          <p:cNvPr id="71" name="Group 39"/>
          <p:cNvGrpSpPr>
            <a:grpSpLocks/>
          </p:cNvGrpSpPr>
          <p:nvPr/>
        </p:nvGrpSpPr>
        <p:grpSpPr bwMode="auto">
          <a:xfrm>
            <a:off x="2071670" y="5957978"/>
            <a:ext cx="1669917" cy="556640"/>
            <a:chOff x="1111" y="1797"/>
            <a:chExt cx="1224" cy="408"/>
          </a:xfrm>
        </p:grpSpPr>
        <p:grpSp>
          <p:nvGrpSpPr>
            <p:cNvPr id="72" name="Group 40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74" name="Rectangle 41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First In</a:t>
                </a:r>
                <a:endParaRPr lang="en-US" dirty="0"/>
              </a:p>
            </p:txBody>
          </p:sp>
          <p:sp>
            <p:nvSpPr>
              <p:cNvPr id="75" name="Rectangle 4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73" name="Text Box 4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6" name="Group 44"/>
          <p:cNvGrpSpPr>
            <a:grpSpLocks/>
          </p:cNvGrpSpPr>
          <p:nvPr/>
        </p:nvGrpSpPr>
        <p:grpSpPr bwMode="auto">
          <a:xfrm>
            <a:off x="4300955" y="5957978"/>
            <a:ext cx="1669917" cy="556640"/>
            <a:chOff x="1111" y="1797"/>
            <a:chExt cx="1224" cy="408"/>
          </a:xfrm>
        </p:grpSpPr>
        <p:grpSp>
          <p:nvGrpSpPr>
            <p:cNvPr id="77" name="Group 45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79" name="Rectangle 46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Second in</a:t>
                </a:r>
                <a:endParaRPr lang="en-US" dirty="0"/>
              </a:p>
            </p:txBody>
          </p:sp>
          <p:sp>
            <p:nvSpPr>
              <p:cNvPr id="80" name="Rectangle 47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78" name="Text Box 48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1" name="Group 49"/>
          <p:cNvGrpSpPr>
            <a:grpSpLocks/>
          </p:cNvGrpSpPr>
          <p:nvPr/>
        </p:nvGrpSpPr>
        <p:grpSpPr bwMode="auto">
          <a:xfrm>
            <a:off x="6564348" y="5896584"/>
            <a:ext cx="1669917" cy="556640"/>
            <a:chOff x="1111" y="1797"/>
            <a:chExt cx="1224" cy="408"/>
          </a:xfrm>
        </p:grpSpPr>
        <p:grpSp>
          <p:nvGrpSpPr>
            <p:cNvPr id="82" name="Group 50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85" name="Rectangle 51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Last in</a:t>
                </a:r>
                <a:endParaRPr lang="en-US" dirty="0"/>
              </a:p>
            </p:txBody>
          </p:sp>
          <p:sp>
            <p:nvSpPr>
              <p:cNvPr id="86" name="Rectangle 5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84" name="Text Box 5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7" name="Group 229"/>
          <p:cNvGrpSpPr>
            <a:grpSpLocks/>
          </p:cNvGrpSpPr>
          <p:nvPr/>
        </p:nvGrpSpPr>
        <p:grpSpPr bwMode="auto">
          <a:xfrm>
            <a:off x="5778504" y="6142160"/>
            <a:ext cx="798122" cy="122788"/>
            <a:chOff x="2928926" y="5643578"/>
            <a:chExt cx="928694" cy="142876"/>
          </a:xfrm>
        </p:grpSpPr>
        <p:sp>
          <p:nvSpPr>
            <p:cNvPr id="88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 rot="5400000" flipH="1" flipV="1">
              <a:off x="3470266" y="5329251"/>
              <a:ext cx="1587" cy="773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232"/>
          <p:cNvGrpSpPr>
            <a:grpSpLocks/>
          </p:cNvGrpSpPr>
          <p:nvPr/>
        </p:nvGrpSpPr>
        <p:grpSpPr bwMode="auto">
          <a:xfrm>
            <a:off x="3506926" y="6142160"/>
            <a:ext cx="798122" cy="122788"/>
            <a:chOff x="2928926" y="5643578"/>
            <a:chExt cx="928694" cy="142876"/>
          </a:xfrm>
        </p:grpSpPr>
        <p:sp>
          <p:nvSpPr>
            <p:cNvPr id="91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128"/>
          <p:cNvGrpSpPr>
            <a:grpSpLocks/>
          </p:cNvGrpSpPr>
          <p:nvPr/>
        </p:nvGrpSpPr>
        <p:grpSpPr bwMode="auto">
          <a:xfrm>
            <a:off x="7988689" y="6067123"/>
            <a:ext cx="798122" cy="368365"/>
            <a:chOff x="8143900" y="5572140"/>
            <a:chExt cx="928662" cy="428628"/>
          </a:xfrm>
        </p:grpSpPr>
        <p:sp>
          <p:nvSpPr>
            <p:cNvPr id="94" name="Oval 55"/>
            <p:cNvSpPr>
              <a:spLocks noChangeArrowheads="1"/>
            </p:cNvSpPr>
            <p:nvPr/>
          </p:nvSpPr>
          <p:spPr bwMode="auto">
            <a:xfrm>
              <a:off x="8143900" y="5572140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" name="Group 127"/>
            <p:cNvGrpSpPr>
              <a:grpSpLocks/>
            </p:cNvGrpSpPr>
            <p:nvPr/>
          </p:nvGrpSpPr>
          <p:grpSpPr bwMode="auto">
            <a:xfrm>
              <a:off x="8275658" y="5643577"/>
              <a:ext cx="796903" cy="357190"/>
              <a:chOff x="8275658" y="5643577"/>
              <a:chExt cx="796903" cy="357190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rot="5400000" flipH="1" flipV="1">
                <a:off x="8601880" y="5317355"/>
                <a:ext cx="1588" cy="6540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rot="5400000">
                <a:off x="8821739" y="5751528"/>
                <a:ext cx="214313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8715383" y="5857891"/>
                <a:ext cx="35717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8786819" y="5929329"/>
                <a:ext cx="21430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8858254" y="5999179"/>
                <a:ext cx="7143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/>
          <p:cNvGrpSpPr/>
          <p:nvPr/>
        </p:nvGrpSpPr>
        <p:grpSpPr>
          <a:xfrm>
            <a:off x="642895" y="6412539"/>
            <a:ext cx="857271" cy="445485"/>
            <a:chOff x="4581524" y="3054953"/>
            <a:chExt cx="857271" cy="445485"/>
          </a:xfrm>
        </p:grpSpPr>
        <p:sp>
          <p:nvSpPr>
            <p:cNvPr id="104" name="Rectangle 103"/>
            <p:cNvSpPr/>
            <p:nvPr/>
          </p:nvSpPr>
          <p:spPr>
            <a:xfrm>
              <a:off x="4581524" y="3071813"/>
              <a:ext cx="857271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 rot="16200000" flipH="1">
              <a:off x="4781397" y="3268472"/>
              <a:ext cx="42862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55"/>
            <p:cNvSpPr>
              <a:spLocks noChangeArrowheads="1"/>
            </p:cNvSpPr>
            <p:nvPr/>
          </p:nvSpPr>
          <p:spPr bwMode="auto">
            <a:xfrm>
              <a:off x="5153026" y="3214699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Oval 55"/>
            <p:cNvSpPr>
              <a:spLocks noChangeArrowheads="1"/>
            </p:cNvSpPr>
            <p:nvPr/>
          </p:nvSpPr>
          <p:spPr bwMode="auto">
            <a:xfrm flipH="1">
              <a:off x="4782193" y="3214686"/>
              <a:ext cx="142873" cy="1429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1" name="Group 180"/>
          <p:cNvGrpSpPr>
            <a:grpSpLocks/>
          </p:cNvGrpSpPr>
          <p:nvPr/>
        </p:nvGrpSpPr>
        <p:grpSpPr bwMode="auto">
          <a:xfrm>
            <a:off x="7643932" y="4555151"/>
            <a:ext cx="928596" cy="428454"/>
            <a:chOff x="8143900" y="5572140"/>
            <a:chExt cx="928617" cy="428296"/>
          </a:xfrm>
        </p:grpSpPr>
        <p:sp>
          <p:nvSpPr>
            <p:cNvPr id="112" name="Oval 55"/>
            <p:cNvSpPr>
              <a:spLocks noChangeArrowheads="1"/>
            </p:cNvSpPr>
            <p:nvPr/>
          </p:nvSpPr>
          <p:spPr bwMode="auto">
            <a:xfrm>
              <a:off x="8143900" y="5572140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3" name="Group 127"/>
            <p:cNvGrpSpPr>
              <a:grpSpLocks/>
            </p:cNvGrpSpPr>
            <p:nvPr/>
          </p:nvGrpSpPr>
          <p:grpSpPr bwMode="auto">
            <a:xfrm>
              <a:off x="8275547" y="5643374"/>
              <a:ext cx="796943" cy="357056"/>
              <a:chOff x="8275547" y="5643374"/>
              <a:chExt cx="796943" cy="357056"/>
            </a:xfrm>
          </p:grpSpPr>
          <p:cxnSp>
            <p:nvCxnSpPr>
              <p:cNvPr id="114" name="Straight Arrow Connector 113"/>
              <p:cNvCxnSpPr/>
              <p:nvPr/>
            </p:nvCxnSpPr>
            <p:spPr>
              <a:xfrm rot="5400000" flipH="1" flipV="1">
                <a:off x="8601786" y="5317135"/>
                <a:ext cx="1587" cy="6540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rot="5400000">
                <a:off x="8821702" y="5751284"/>
                <a:ext cx="214233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715295" y="5857608"/>
                <a:ext cx="357195" cy="15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8786734" y="5929018"/>
                <a:ext cx="21431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8858173" y="5998843"/>
                <a:ext cx="71439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9" name="Group 118"/>
          <p:cNvGrpSpPr/>
          <p:nvPr/>
        </p:nvGrpSpPr>
        <p:grpSpPr>
          <a:xfrm rot="16200000" flipV="1">
            <a:off x="1464041" y="5877160"/>
            <a:ext cx="518828" cy="875206"/>
            <a:chOff x="1357272" y="5930124"/>
            <a:chExt cx="5644414" cy="230390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1357272" y="6143644"/>
              <a:ext cx="5643620" cy="1687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rot="5400000" flipH="1" flipV="1">
              <a:off x="6893735" y="6036487"/>
              <a:ext cx="21431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/>
          <p:cNvCxnSpPr/>
          <p:nvPr/>
        </p:nvCxnSpPr>
        <p:spPr>
          <a:xfrm rot="16200000" flipV="1">
            <a:off x="428128" y="6055817"/>
            <a:ext cx="1037920" cy="3685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928662" y="5483845"/>
            <a:ext cx="5715040" cy="7143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16200000" flipH="1">
            <a:off x="6607983" y="5519564"/>
            <a:ext cx="285752" cy="214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6929454" y="4983779"/>
            <a:ext cx="1182027" cy="11447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928662" y="4731362"/>
            <a:ext cx="5000782" cy="823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>
            <a:off x="571472" y="6639530"/>
            <a:ext cx="42862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lide Number Placeholder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01" name="Footer Placeholder 10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71470" y="357166"/>
            <a:ext cx="9715536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Append(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QueueEntry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e, Queue*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QueueNode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=(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QueueNode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QueueNode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-&gt;next=NULL;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-&gt;entry=e;</a:t>
            </a:r>
            <a:r>
              <a:rPr lang="en-US" sz="2000" b="1" dirty="0" smtClean="0">
                <a:solidFill>
                  <a:srgbClr val="FF0000"/>
                </a:solidFill>
              </a:rPr>
              <a:t> 			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-&gt;rear)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-&gt;front=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-&gt;rear-&gt;next=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//run time error for empty queue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-&gt;rear=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-&gt;size++;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00751" y="4640278"/>
            <a:ext cx="4286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" name="Group 266"/>
          <p:cNvGrpSpPr>
            <a:grpSpLocks/>
          </p:cNvGrpSpPr>
          <p:nvPr/>
        </p:nvGrpSpPr>
        <p:grpSpPr bwMode="auto">
          <a:xfrm>
            <a:off x="5146801" y="4351352"/>
            <a:ext cx="2725740" cy="1435102"/>
            <a:chOff x="1146149" y="2786058"/>
            <a:chExt cx="2725747" cy="1435113"/>
          </a:xfrm>
        </p:grpSpPr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1928795" y="3573471"/>
              <a:ext cx="1943101" cy="647700"/>
              <a:chOff x="1111" y="1797"/>
              <a:chExt cx="1224" cy="408"/>
            </a:xfrm>
          </p:grpSpPr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1111" y="1797"/>
                <a:ext cx="1224" cy="408"/>
                <a:chOff x="1111" y="1797"/>
                <a:chExt cx="1224" cy="408"/>
              </a:xfrm>
            </p:grpSpPr>
            <p:sp>
              <p:nvSpPr>
                <p:cNvPr id="68" name="Rectangle 5"/>
                <p:cNvSpPr>
                  <a:spLocks noChangeArrowheads="1"/>
                </p:cNvSpPr>
                <p:nvPr/>
              </p:nvSpPr>
              <p:spPr bwMode="auto">
                <a:xfrm>
                  <a:off x="1111" y="1797"/>
                  <a:ext cx="1043" cy="4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Rectangle 15"/>
                <p:cNvSpPr>
                  <a:spLocks noChangeArrowheads="1"/>
                </p:cNvSpPr>
                <p:nvPr/>
              </p:nvSpPr>
              <p:spPr bwMode="auto">
                <a:xfrm>
                  <a:off x="2154" y="1797"/>
                  <a:ext cx="181" cy="40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7" name="Text Box 17"/>
              <p:cNvSpPr txBox="1">
                <a:spLocks noChangeArrowheads="1"/>
              </p:cNvSpPr>
              <p:nvPr/>
            </p:nvSpPr>
            <p:spPr bwMode="auto">
              <a:xfrm>
                <a:off x="1111" y="1842"/>
                <a:ext cx="104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</p:grpSp>
        <p:grpSp>
          <p:nvGrpSpPr>
            <p:cNvPr id="7" name="Group 264"/>
            <p:cNvGrpSpPr>
              <a:grpSpLocks/>
            </p:cNvGrpSpPr>
            <p:nvPr/>
          </p:nvGrpSpPr>
          <p:grpSpPr bwMode="auto">
            <a:xfrm>
              <a:off x="1146149" y="3214686"/>
              <a:ext cx="782640" cy="428628"/>
              <a:chOff x="1146149" y="3214686"/>
              <a:chExt cx="782640" cy="428628"/>
            </a:xfrm>
          </p:grpSpPr>
          <p:sp>
            <p:nvSpPr>
              <p:cNvPr id="62" name="Oval 55"/>
              <p:cNvSpPr>
                <a:spLocks noChangeArrowheads="1"/>
              </p:cNvSpPr>
              <p:nvPr/>
            </p:nvSpPr>
            <p:spPr bwMode="auto">
              <a:xfrm>
                <a:off x="1146149" y="3214686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277912" y="3287712"/>
                <a:ext cx="650877" cy="35560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223"/>
            <p:cNvSpPr txBox="1">
              <a:spLocks noChangeArrowheads="1"/>
            </p:cNvSpPr>
            <p:nvPr/>
          </p:nvSpPr>
          <p:spPr bwMode="auto">
            <a:xfrm>
              <a:off x="1285851" y="2786058"/>
              <a:ext cx="460383" cy="369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pitchFamily="49" charset="0"/>
                  <a:cs typeface="Courier New" pitchFamily="49" charset="0"/>
                </a:rPr>
                <a:t>pn</a:t>
              </a:r>
            </a:p>
          </p:txBody>
        </p:sp>
      </p:grpSp>
      <p:grpSp>
        <p:nvGrpSpPr>
          <p:cNvPr id="18" name="Group 102"/>
          <p:cNvGrpSpPr/>
          <p:nvPr/>
        </p:nvGrpSpPr>
        <p:grpSpPr>
          <a:xfrm>
            <a:off x="642895" y="6059529"/>
            <a:ext cx="857271" cy="445485"/>
            <a:chOff x="4581524" y="3054953"/>
            <a:chExt cx="857271" cy="445485"/>
          </a:xfrm>
        </p:grpSpPr>
        <p:sp>
          <p:nvSpPr>
            <p:cNvPr id="104" name="Rectangle 103"/>
            <p:cNvSpPr/>
            <p:nvPr/>
          </p:nvSpPr>
          <p:spPr>
            <a:xfrm>
              <a:off x="4581524" y="3071813"/>
              <a:ext cx="857271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 rot="16200000" flipH="1">
              <a:off x="4781397" y="3268472"/>
              <a:ext cx="42862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55"/>
            <p:cNvSpPr>
              <a:spLocks noChangeArrowheads="1"/>
            </p:cNvSpPr>
            <p:nvPr/>
          </p:nvSpPr>
          <p:spPr bwMode="auto">
            <a:xfrm>
              <a:off x="5153026" y="3214699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Oval 55"/>
            <p:cNvSpPr>
              <a:spLocks noChangeArrowheads="1"/>
            </p:cNvSpPr>
            <p:nvPr/>
          </p:nvSpPr>
          <p:spPr bwMode="auto">
            <a:xfrm flipH="1">
              <a:off x="4782193" y="3214686"/>
              <a:ext cx="142873" cy="1429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0"/>
          <p:cNvGrpSpPr>
            <a:grpSpLocks/>
          </p:cNvGrpSpPr>
          <p:nvPr/>
        </p:nvGrpSpPr>
        <p:grpSpPr bwMode="auto">
          <a:xfrm>
            <a:off x="7643932" y="5354657"/>
            <a:ext cx="928596" cy="428454"/>
            <a:chOff x="8143900" y="5572140"/>
            <a:chExt cx="928617" cy="428296"/>
          </a:xfrm>
        </p:grpSpPr>
        <p:sp>
          <p:nvSpPr>
            <p:cNvPr id="112" name="Oval 55"/>
            <p:cNvSpPr>
              <a:spLocks noChangeArrowheads="1"/>
            </p:cNvSpPr>
            <p:nvPr/>
          </p:nvSpPr>
          <p:spPr bwMode="auto">
            <a:xfrm>
              <a:off x="8143900" y="5572140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" name="Group 127"/>
            <p:cNvGrpSpPr>
              <a:grpSpLocks/>
            </p:cNvGrpSpPr>
            <p:nvPr/>
          </p:nvGrpSpPr>
          <p:grpSpPr bwMode="auto">
            <a:xfrm>
              <a:off x="8275547" y="5643374"/>
              <a:ext cx="796943" cy="357056"/>
              <a:chOff x="8275547" y="5643374"/>
              <a:chExt cx="796943" cy="357056"/>
            </a:xfrm>
          </p:grpSpPr>
          <p:cxnSp>
            <p:nvCxnSpPr>
              <p:cNvPr id="114" name="Straight Arrow Connector 113"/>
              <p:cNvCxnSpPr/>
              <p:nvPr/>
            </p:nvCxnSpPr>
            <p:spPr>
              <a:xfrm rot="5400000" flipH="1" flipV="1">
                <a:off x="8601786" y="5317135"/>
                <a:ext cx="1587" cy="6540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rot="5400000">
                <a:off x="8821702" y="5751284"/>
                <a:ext cx="214233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715295" y="5857608"/>
                <a:ext cx="357195" cy="15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8786734" y="5929018"/>
                <a:ext cx="21431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8858173" y="5998843"/>
                <a:ext cx="71439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8" name="Straight Connector 127"/>
          <p:cNvCxnSpPr/>
          <p:nvPr/>
        </p:nvCxnSpPr>
        <p:spPr>
          <a:xfrm rot="5400000">
            <a:off x="571472" y="6286520"/>
            <a:ext cx="42862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49"/>
          <p:cNvGrpSpPr>
            <a:grpSpLocks/>
          </p:cNvGrpSpPr>
          <p:nvPr/>
        </p:nvGrpSpPr>
        <p:grpSpPr bwMode="auto">
          <a:xfrm>
            <a:off x="1357290" y="6286520"/>
            <a:ext cx="698500" cy="361950"/>
            <a:chOff x="7979255" y="6251849"/>
            <a:chExt cx="697729" cy="363283"/>
          </a:xfrm>
        </p:grpSpPr>
        <p:cxnSp>
          <p:nvCxnSpPr>
            <p:cNvPr id="71" name="Straight Arrow Connector 70"/>
            <p:cNvCxnSpPr/>
            <p:nvPr/>
          </p:nvCxnSpPr>
          <p:spPr bwMode="auto">
            <a:xfrm rot="5400000" flipH="1" flipV="1">
              <a:off x="8255171" y="5975933"/>
              <a:ext cx="1594" cy="5534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 bwMode="auto">
            <a:xfrm rot="5400000">
              <a:off x="8410861" y="6365778"/>
              <a:ext cx="213508" cy="15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 bwMode="auto">
            <a:xfrm>
              <a:off x="8374106" y="6471731"/>
              <a:ext cx="302878" cy="15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 bwMode="auto">
            <a:xfrm>
              <a:off x="8435950" y="6543432"/>
              <a:ext cx="180775" cy="15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 bwMode="auto">
            <a:xfrm>
              <a:off x="8496209" y="6613539"/>
              <a:ext cx="60258" cy="15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49"/>
          <p:cNvGrpSpPr>
            <a:grpSpLocks/>
          </p:cNvGrpSpPr>
          <p:nvPr/>
        </p:nvGrpSpPr>
        <p:grpSpPr bwMode="auto">
          <a:xfrm flipH="1">
            <a:off x="285720" y="6286520"/>
            <a:ext cx="698500" cy="361950"/>
            <a:chOff x="7979255" y="6251849"/>
            <a:chExt cx="697729" cy="363283"/>
          </a:xfrm>
        </p:grpSpPr>
        <p:cxnSp>
          <p:nvCxnSpPr>
            <p:cNvPr id="83" name="Straight Arrow Connector 82"/>
            <p:cNvCxnSpPr/>
            <p:nvPr/>
          </p:nvCxnSpPr>
          <p:spPr bwMode="auto">
            <a:xfrm rot="5400000" flipH="1" flipV="1">
              <a:off x="8255171" y="5975933"/>
              <a:ext cx="1594" cy="5534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 bwMode="auto">
            <a:xfrm rot="5400000">
              <a:off x="8410861" y="6365778"/>
              <a:ext cx="213508" cy="15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 bwMode="auto">
            <a:xfrm>
              <a:off x="8374106" y="6471731"/>
              <a:ext cx="302878" cy="15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 bwMode="auto">
            <a:xfrm>
              <a:off x="8435950" y="6543432"/>
              <a:ext cx="180775" cy="15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 bwMode="auto">
            <a:xfrm>
              <a:off x="8496209" y="6613539"/>
              <a:ext cx="60258" cy="15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Rounded Rectangle 100"/>
          <p:cNvSpPr/>
          <p:nvPr/>
        </p:nvSpPr>
        <p:spPr bwMode="auto">
          <a:xfrm>
            <a:off x="2643174" y="4214828"/>
            <a:ext cx="1357322" cy="1428750"/>
          </a:xfrm>
          <a:prstGeom prst="round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3081331" y="4681553"/>
            <a:ext cx="6334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 rot="10800000" flipV="1">
            <a:off x="857224" y="4714884"/>
            <a:ext cx="2000264" cy="13573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2786049" y="4357703"/>
            <a:ext cx="633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&amp;q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847962" y="4357703"/>
            <a:ext cx="428625" cy="4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1071538" y="0"/>
            <a:ext cx="7643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Always take care of special cases (queue is empty)</a:t>
            </a:r>
            <a:endParaRPr lang="en-US" sz="240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655622"/>
            <a:ext cx="935831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Serve(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QueueEntry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Queue*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QueueNode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-&gt;front;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-&gt;entry;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-&gt;front=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free(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-&gt;size--;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214678" y="6229347"/>
            <a:ext cx="4286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22" name="Group 18"/>
          <p:cNvGrpSpPr>
            <a:grpSpLocks/>
          </p:cNvGrpSpPr>
          <p:nvPr/>
        </p:nvGrpSpPr>
        <p:grpSpPr bwMode="auto">
          <a:xfrm>
            <a:off x="6143758" y="2786058"/>
            <a:ext cx="1943095" cy="647695"/>
            <a:chOff x="1111" y="1797"/>
            <a:chExt cx="1224" cy="408"/>
          </a:xfrm>
        </p:grpSpPr>
        <p:grpSp>
          <p:nvGrpSpPr>
            <p:cNvPr id="123" name="Group 16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125" name="Rectangle 5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126" name="Rectangle 15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124" name="Text Box 17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 smtClean="0"/>
                <a:t>Last in</a:t>
              </a:r>
              <a:endParaRPr lang="en-US" dirty="0"/>
            </a:p>
          </p:txBody>
        </p:sp>
      </p:grpSp>
      <p:sp>
        <p:nvSpPr>
          <p:cNvPr id="127" name="Oval 55"/>
          <p:cNvSpPr>
            <a:spLocks noChangeArrowheads="1"/>
          </p:cNvSpPr>
          <p:nvPr/>
        </p:nvSpPr>
        <p:spPr bwMode="auto">
          <a:xfrm>
            <a:off x="3360728" y="6369047"/>
            <a:ext cx="142876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TextBox 223"/>
          <p:cNvSpPr txBox="1">
            <a:spLocks noChangeArrowheads="1"/>
          </p:cNvSpPr>
          <p:nvPr/>
        </p:nvSpPr>
        <p:spPr bwMode="auto">
          <a:xfrm>
            <a:off x="3500430" y="5940422"/>
            <a:ext cx="460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9" name="Group 39"/>
          <p:cNvGrpSpPr>
            <a:grpSpLocks/>
          </p:cNvGrpSpPr>
          <p:nvPr/>
        </p:nvGrpSpPr>
        <p:grpSpPr bwMode="auto">
          <a:xfrm>
            <a:off x="2285984" y="4404784"/>
            <a:ext cx="1669917" cy="556640"/>
            <a:chOff x="1111" y="1797"/>
            <a:chExt cx="1224" cy="408"/>
          </a:xfrm>
        </p:grpSpPr>
        <p:grpSp>
          <p:nvGrpSpPr>
            <p:cNvPr id="130" name="Group 40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132" name="Rectangle 41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First In</a:t>
                </a:r>
                <a:endParaRPr lang="en-US" dirty="0"/>
              </a:p>
            </p:txBody>
          </p:sp>
          <p:sp>
            <p:nvSpPr>
              <p:cNvPr id="133" name="Rectangle 4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131" name="Text Box 4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4" name="Group 44"/>
          <p:cNvGrpSpPr>
            <a:grpSpLocks/>
          </p:cNvGrpSpPr>
          <p:nvPr/>
        </p:nvGrpSpPr>
        <p:grpSpPr bwMode="auto">
          <a:xfrm>
            <a:off x="4515269" y="4404784"/>
            <a:ext cx="1669917" cy="556640"/>
            <a:chOff x="1111" y="1797"/>
            <a:chExt cx="1224" cy="408"/>
          </a:xfrm>
        </p:grpSpPr>
        <p:grpSp>
          <p:nvGrpSpPr>
            <p:cNvPr id="135" name="Group 45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137" name="Rectangle 46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Second in</a:t>
                </a:r>
                <a:endParaRPr lang="en-US" dirty="0"/>
              </a:p>
            </p:txBody>
          </p:sp>
          <p:sp>
            <p:nvSpPr>
              <p:cNvPr id="138" name="Rectangle 47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136" name="Text Box 48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9" name="Group 49"/>
          <p:cNvGrpSpPr>
            <a:grpSpLocks/>
          </p:cNvGrpSpPr>
          <p:nvPr/>
        </p:nvGrpSpPr>
        <p:grpSpPr bwMode="auto">
          <a:xfrm>
            <a:off x="6778662" y="4343390"/>
            <a:ext cx="1669917" cy="556640"/>
            <a:chOff x="1111" y="1797"/>
            <a:chExt cx="1224" cy="408"/>
          </a:xfrm>
        </p:grpSpPr>
        <p:grpSp>
          <p:nvGrpSpPr>
            <p:cNvPr id="140" name="Group 50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142" name="Rectangle 51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Before last</a:t>
                </a:r>
                <a:endParaRPr lang="en-US" dirty="0"/>
              </a:p>
            </p:txBody>
          </p:sp>
          <p:sp>
            <p:nvSpPr>
              <p:cNvPr id="143" name="Rectangle 5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141" name="Text Box 5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4" name="Group 229"/>
          <p:cNvGrpSpPr>
            <a:grpSpLocks/>
          </p:cNvGrpSpPr>
          <p:nvPr/>
        </p:nvGrpSpPr>
        <p:grpSpPr bwMode="auto">
          <a:xfrm>
            <a:off x="5992818" y="4588966"/>
            <a:ext cx="798122" cy="122788"/>
            <a:chOff x="2928926" y="5643578"/>
            <a:chExt cx="928694" cy="142876"/>
          </a:xfrm>
        </p:grpSpPr>
        <p:sp>
          <p:nvSpPr>
            <p:cNvPr id="145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 rot="5400000" flipH="1" flipV="1">
              <a:off x="3470266" y="5329251"/>
              <a:ext cx="1587" cy="773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232"/>
          <p:cNvGrpSpPr>
            <a:grpSpLocks/>
          </p:cNvGrpSpPr>
          <p:nvPr/>
        </p:nvGrpSpPr>
        <p:grpSpPr bwMode="auto">
          <a:xfrm>
            <a:off x="3721240" y="4588966"/>
            <a:ext cx="798122" cy="122788"/>
            <a:chOff x="2928926" y="5643578"/>
            <a:chExt cx="928694" cy="142876"/>
          </a:xfrm>
        </p:grpSpPr>
        <p:sp>
          <p:nvSpPr>
            <p:cNvPr id="148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9" name="Straight Arrow Connector 148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29"/>
          <p:cNvGrpSpPr/>
          <p:nvPr/>
        </p:nvGrpSpPr>
        <p:grpSpPr>
          <a:xfrm>
            <a:off x="857209" y="4859345"/>
            <a:ext cx="857271" cy="445485"/>
            <a:chOff x="4581524" y="3054953"/>
            <a:chExt cx="857271" cy="445485"/>
          </a:xfrm>
        </p:grpSpPr>
        <p:sp>
          <p:nvSpPr>
            <p:cNvPr id="151" name="Rectangle 150"/>
            <p:cNvSpPr/>
            <p:nvPr/>
          </p:nvSpPr>
          <p:spPr>
            <a:xfrm>
              <a:off x="4581524" y="3071813"/>
              <a:ext cx="857271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52" name="Straight Connector 151"/>
            <p:cNvCxnSpPr/>
            <p:nvPr/>
          </p:nvCxnSpPr>
          <p:spPr>
            <a:xfrm rot="16200000" flipH="1">
              <a:off x="4781397" y="3268472"/>
              <a:ext cx="42862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55"/>
            <p:cNvSpPr>
              <a:spLocks noChangeArrowheads="1"/>
            </p:cNvSpPr>
            <p:nvPr/>
          </p:nvSpPr>
          <p:spPr bwMode="auto">
            <a:xfrm>
              <a:off x="5153026" y="3214699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Oval 55"/>
            <p:cNvSpPr>
              <a:spLocks noChangeArrowheads="1"/>
            </p:cNvSpPr>
            <p:nvPr/>
          </p:nvSpPr>
          <p:spPr bwMode="auto">
            <a:xfrm flipH="1">
              <a:off x="4782193" y="3214686"/>
              <a:ext cx="142873" cy="1429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7" name="Group 180"/>
          <p:cNvGrpSpPr>
            <a:grpSpLocks/>
          </p:cNvGrpSpPr>
          <p:nvPr/>
        </p:nvGrpSpPr>
        <p:grpSpPr bwMode="auto">
          <a:xfrm>
            <a:off x="7858246" y="3001957"/>
            <a:ext cx="928596" cy="428454"/>
            <a:chOff x="8143900" y="5572140"/>
            <a:chExt cx="928617" cy="428296"/>
          </a:xfrm>
        </p:grpSpPr>
        <p:sp>
          <p:nvSpPr>
            <p:cNvPr id="158" name="Oval 55"/>
            <p:cNvSpPr>
              <a:spLocks noChangeArrowheads="1"/>
            </p:cNvSpPr>
            <p:nvPr/>
          </p:nvSpPr>
          <p:spPr bwMode="auto">
            <a:xfrm>
              <a:off x="8143900" y="5572140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9" name="Group 127"/>
            <p:cNvGrpSpPr>
              <a:grpSpLocks/>
            </p:cNvGrpSpPr>
            <p:nvPr/>
          </p:nvGrpSpPr>
          <p:grpSpPr bwMode="auto">
            <a:xfrm>
              <a:off x="8275547" y="5643374"/>
              <a:ext cx="796943" cy="357056"/>
              <a:chOff x="8275547" y="5643374"/>
              <a:chExt cx="796943" cy="357056"/>
            </a:xfrm>
          </p:grpSpPr>
          <p:cxnSp>
            <p:nvCxnSpPr>
              <p:cNvPr id="160" name="Straight Arrow Connector 159"/>
              <p:cNvCxnSpPr/>
              <p:nvPr/>
            </p:nvCxnSpPr>
            <p:spPr>
              <a:xfrm rot="5400000" flipH="1" flipV="1">
                <a:off x="8601786" y="5317135"/>
                <a:ext cx="1587" cy="6540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rot="5400000">
                <a:off x="8821702" y="5751284"/>
                <a:ext cx="214233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8715295" y="5857608"/>
                <a:ext cx="357195" cy="15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8786734" y="5929018"/>
                <a:ext cx="21431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8858173" y="5998843"/>
                <a:ext cx="71439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5" name="Group 179"/>
          <p:cNvGrpSpPr/>
          <p:nvPr/>
        </p:nvGrpSpPr>
        <p:grpSpPr>
          <a:xfrm rot="16200000" flipV="1">
            <a:off x="1678355" y="4323966"/>
            <a:ext cx="518828" cy="875206"/>
            <a:chOff x="1357272" y="5930124"/>
            <a:chExt cx="5644414" cy="230390"/>
          </a:xfrm>
        </p:grpSpPr>
        <p:cxnSp>
          <p:nvCxnSpPr>
            <p:cNvPr id="166" name="Straight Connector 165"/>
            <p:cNvCxnSpPr/>
            <p:nvPr/>
          </p:nvCxnSpPr>
          <p:spPr>
            <a:xfrm flipV="1">
              <a:off x="1357272" y="6143644"/>
              <a:ext cx="5643620" cy="1687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 rot="5400000" flipH="1" flipV="1">
              <a:off x="6893735" y="6036487"/>
              <a:ext cx="21431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Straight Connector 167"/>
          <p:cNvCxnSpPr/>
          <p:nvPr/>
        </p:nvCxnSpPr>
        <p:spPr>
          <a:xfrm rot="16200000" flipV="1">
            <a:off x="642442" y="4502623"/>
            <a:ext cx="1037920" cy="3685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7143768" y="3430585"/>
            <a:ext cx="1182027" cy="11447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1142976" y="3178168"/>
            <a:ext cx="5000782" cy="823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27" idx="7"/>
            <a:endCxn id="132" idx="2"/>
          </p:cNvCxnSpPr>
          <p:nvPr/>
        </p:nvCxnSpPr>
        <p:spPr bwMode="auto">
          <a:xfrm rot="16200000" flipV="1">
            <a:off x="2525804" y="5433094"/>
            <a:ext cx="1428547" cy="4852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55"/>
          <p:cNvSpPr>
            <a:spLocks noChangeArrowheads="1"/>
          </p:cNvSpPr>
          <p:nvPr/>
        </p:nvSpPr>
        <p:spPr bwMode="auto">
          <a:xfrm>
            <a:off x="8215338" y="4514832"/>
            <a:ext cx="142876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2" name="Group 181"/>
          <p:cNvGrpSpPr/>
          <p:nvPr/>
        </p:nvGrpSpPr>
        <p:grpSpPr>
          <a:xfrm>
            <a:off x="1571604" y="4857760"/>
            <a:ext cx="3235652" cy="285752"/>
            <a:chOff x="1571604" y="4857760"/>
            <a:chExt cx="3235652" cy="285752"/>
          </a:xfrm>
        </p:grpSpPr>
        <p:cxnSp>
          <p:nvCxnSpPr>
            <p:cNvPr id="174" name="Straight Connector 173"/>
            <p:cNvCxnSpPr>
              <a:stCxn id="153" idx="5"/>
            </p:cNvCxnSpPr>
            <p:nvPr/>
          </p:nvCxnSpPr>
          <p:spPr>
            <a:xfrm rot="16200000" flipH="1">
              <a:off x="3181064" y="3517320"/>
              <a:ext cx="16732" cy="323565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rot="5400000" flipH="1" flipV="1">
              <a:off x="4642644" y="4999842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Rounded Rectangle 182"/>
          <p:cNvSpPr/>
          <p:nvPr/>
        </p:nvSpPr>
        <p:spPr bwMode="auto">
          <a:xfrm>
            <a:off x="-32" y="5429274"/>
            <a:ext cx="1357322" cy="1428750"/>
          </a:xfrm>
          <a:prstGeom prst="round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" name="Rectangle 183"/>
          <p:cNvSpPr>
            <a:spLocks noChangeArrowheads="1"/>
          </p:cNvSpPr>
          <p:nvPr/>
        </p:nvSpPr>
        <p:spPr bwMode="auto">
          <a:xfrm>
            <a:off x="438125" y="5895999"/>
            <a:ext cx="6334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5" name="Rectangle 184"/>
          <p:cNvSpPr>
            <a:spLocks noChangeArrowheads="1"/>
          </p:cNvSpPr>
          <p:nvPr/>
        </p:nvSpPr>
        <p:spPr bwMode="auto">
          <a:xfrm>
            <a:off x="142843" y="5572149"/>
            <a:ext cx="633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&amp;q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204756" y="5572149"/>
            <a:ext cx="428625" cy="4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8" name="Straight Arrow Connector 187"/>
          <p:cNvCxnSpPr>
            <a:stCxn id="186" idx="0"/>
            <a:endCxn id="151" idx="1"/>
          </p:cNvCxnSpPr>
          <p:nvPr/>
        </p:nvCxnSpPr>
        <p:spPr>
          <a:xfrm rot="5400000" flipH="1" flipV="1">
            <a:off x="397324" y="5112264"/>
            <a:ext cx="481631" cy="438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7" grpId="0" animBg="1"/>
      <p:bldP spid="1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655622"/>
            <a:ext cx="935831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Serve(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QueueEntry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Queue*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QueueNode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-&gt;front;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-&gt;entry;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-&gt;front=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free(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-&gt;front)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-&gt;rear=NULL;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-&gt;size--;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214678" y="6229347"/>
            <a:ext cx="4286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14678" y="4143380"/>
            <a:ext cx="1943095" cy="647695"/>
            <a:chOff x="1111" y="1797"/>
            <a:chExt cx="1224" cy="408"/>
          </a:xfrm>
        </p:grpSpPr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125" name="Rectangle 5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126" name="Rectangle 15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124" name="Text Box 17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 smtClean="0"/>
                <a:t>Last in</a:t>
              </a:r>
              <a:endParaRPr lang="en-US" dirty="0"/>
            </a:p>
          </p:txBody>
        </p:sp>
      </p:grpSp>
      <p:sp>
        <p:nvSpPr>
          <p:cNvPr id="127" name="Oval 55"/>
          <p:cNvSpPr>
            <a:spLocks noChangeArrowheads="1"/>
          </p:cNvSpPr>
          <p:nvPr/>
        </p:nvSpPr>
        <p:spPr bwMode="auto">
          <a:xfrm>
            <a:off x="3360728" y="6369047"/>
            <a:ext cx="142876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TextBox 223"/>
          <p:cNvSpPr txBox="1">
            <a:spLocks noChangeArrowheads="1"/>
          </p:cNvSpPr>
          <p:nvPr/>
        </p:nvSpPr>
        <p:spPr bwMode="auto">
          <a:xfrm>
            <a:off x="3500430" y="5940422"/>
            <a:ext cx="460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9"/>
          <p:cNvGrpSpPr/>
          <p:nvPr/>
        </p:nvGrpSpPr>
        <p:grpSpPr>
          <a:xfrm>
            <a:off x="857209" y="4859345"/>
            <a:ext cx="857271" cy="445485"/>
            <a:chOff x="4581524" y="3054953"/>
            <a:chExt cx="857271" cy="445485"/>
          </a:xfrm>
        </p:grpSpPr>
        <p:sp>
          <p:nvSpPr>
            <p:cNvPr id="151" name="Rectangle 150"/>
            <p:cNvSpPr/>
            <p:nvPr/>
          </p:nvSpPr>
          <p:spPr>
            <a:xfrm>
              <a:off x="4581524" y="3071813"/>
              <a:ext cx="857271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52" name="Straight Connector 151"/>
            <p:cNvCxnSpPr/>
            <p:nvPr/>
          </p:nvCxnSpPr>
          <p:spPr>
            <a:xfrm rot="16200000" flipH="1">
              <a:off x="4781397" y="3268472"/>
              <a:ext cx="42862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55"/>
            <p:cNvSpPr>
              <a:spLocks noChangeArrowheads="1"/>
            </p:cNvSpPr>
            <p:nvPr/>
          </p:nvSpPr>
          <p:spPr bwMode="auto">
            <a:xfrm>
              <a:off x="5153026" y="3214699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Oval 55"/>
            <p:cNvSpPr>
              <a:spLocks noChangeArrowheads="1"/>
            </p:cNvSpPr>
            <p:nvPr/>
          </p:nvSpPr>
          <p:spPr bwMode="auto">
            <a:xfrm flipH="1">
              <a:off x="4782193" y="3214686"/>
              <a:ext cx="142873" cy="1429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80"/>
          <p:cNvGrpSpPr>
            <a:grpSpLocks/>
          </p:cNvGrpSpPr>
          <p:nvPr/>
        </p:nvGrpSpPr>
        <p:grpSpPr bwMode="auto">
          <a:xfrm>
            <a:off x="5000628" y="4357694"/>
            <a:ext cx="928596" cy="428454"/>
            <a:chOff x="8143900" y="5572140"/>
            <a:chExt cx="928617" cy="428296"/>
          </a:xfrm>
        </p:grpSpPr>
        <p:sp>
          <p:nvSpPr>
            <p:cNvPr id="158" name="Oval 55"/>
            <p:cNvSpPr>
              <a:spLocks noChangeArrowheads="1"/>
            </p:cNvSpPr>
            <p:nvPr/>
          </p:nvSpPr>
          <p:spPr bwMode="auto">
            <a:xfrm>
              <a:off x="8143900" y="5572140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27"/>
            <p:cNvGrpSpPr>
              <a:grpSpLocks/>
            </p:cNvGrpSpPr>
            <p:nvPr/>
          </p:nvGrpSpPr>
          <p:grpSpPr bwMode="auto">
            <a:xfrm>
              <a:off x="8275547" y="5643374"/>
              <a:ext cx="796943" cy="357056"/>
              <a:chOff x="8275547" y="5643374"/>
              <a:chExt cx="796943" cy="357056"/>
            </a:xfrm>
          </p:grpSpPr>
          <p:cxnSp>
            <p:nvCxnSpPr>
              <p:cNvPr id="160" name="Straight Arrow Connector 159"/>
              <p:cNvCxnSpPr/>
              <p:nvPr/>
            </p:nvCxnSpPr>
            <p:spPr>
              <a:xfrm rot="5400000" flipH="1" flipV="1">
                <a:off x="8601786" y="5317135"/>
                <a:ext cx="1587" cy="6540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rot="5400000">
                <a:off x="8821702" y="5751284"/>
                <a:ext cx="214233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8715295" y="5857608"/>
                <a:ext cx="357195" cy="15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8786734" y="5929018"/>
                <a:ext cx="21431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8858173" y="5998843"/>
                <a:ext cx="71439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1" name="Straight Arrow Connector 170"/>
          <p:cNvCxnSpPr>
            <a:stCxn id="127" idx="7"/>
          </p:cNvCxnSpPr>
          <p:nvPr/>
        </p:nvCxnSpPr>
        <p:spPr bwMode="auto">
          <a:xfrm rot="5400000" flipH="1" flipV="1">
            <a:off x="2725450" y="5543553"/>
            <a:ext cx="1603649" cy="891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58"/>
          <p:cNvSpPr txBox="1">
            <a:spLocks noChangeArrowheads="1"/>
          </p:cNvSpPr>
          <p:nvPr/>
        </p:nvSpPr>
        <p:spPr bwMode="auto">
          <a:xfrm>
            <a:off x="285784" y="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Always take care of special </a:t>
            </a:r>
            <a:r>
              <a:rPr lang="en-US" sz="2400" b="1" dirty="0" smtClean="0">
                <a:solidFill>
                  <a:srgbClr val="FF0000"/>
                </a:solidFill>
              </a:rPr>
              <a:t>cases: Only one element exists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83" name="Rounded Rectangle 182"/>
          <p:cNvSpPr/>
          <p:nvPr/>
        </p:nvSpPr>
        <p:spPr bwMode="auto">
          <a:xfrm>
            <a:off x="-32" y="5429274"/>
            <a:ext cx="1357322" cy="1428750"/>
          </a:xfrm>
          <a:prstGeom prst="round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" name="Rectangle 183"/>
          <p:cNvSpPr>
            <a:spLocks noChangeArrowheads="1"/>
          </p:cNvSpPr>
          <p:nvPr/>
        </p:nvSpPr>
        <p:spPr bwMode="auto">
          <a:xfrm>
            <a:off x="438125" y="5895999"/>
            <a:ext cx="6334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5" name="Rectangle 184"/>
          <p:cNvSpPr>
            <a:spLocks noChangeArrowheads="1"/>
          </p:cNvSpPr>
          <p:nvPr/>
        </p:nvSpPr>
        <p:spPr bwMode="auto">
          <a:xfrm>
            <a:off x="142843" y="5572149"/>
            <a:ext cx="633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&amp;q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204756" y="5572149"/>
            <a:ext cx="428625" cy="4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8" name="Straight Arrow Connector 187"/>
          <p:cNvCxnSpPr>
            <a:stCxn id="186" idx="0"/>
            <a:endCxn id="151" idx="1"/>
          </p:cNvCxnSpPr>
          <p:nvPr/>
        </p:nvCxnSpPr>
        <p:spPr>
          <a:xfrm rot="5400000" flipH="1" flipV="1">
            <a:off x="397324" y="5112264"/>
            <a:ext cx="481631" cy="438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1071538" y="4143380"/>
            <a:ext cx="2143140" cy="714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51" idx="3"/>
          </p:cNvCxnSpPr>
          <p:nvPr/>
        </p:nvCxnSpPr>
        <p:spPr>
          <a:xfrm flipV="1">
            <a:off x="1714480" y="4572008"/>
            <a:ext cx="1500198" cy="518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180"/>
          <p:cNvGrpSpPr>
            <a:grpSpLocks/>
          </p:cNvGrpSpPr>
          <p:nvPr/>
        </p:nvGrpSpPr>
        <p:grpSpPr bwMode="auto">
          <a:xfrm>
            <a:off x="1428728" y="5000636"/>
            <a:ext cx="928596" cy="428454"/>
            <a:chOff x="8143900" y="5572140"/>
            <a:chExt cx="928617" cy="428296"/>
          </a:xfrm>
        </p:grpSpPr>
        <p:sp>
          <p:nvSpPr>
            <p:cNvPr id="69" name="Oval 55"/>
            <p:cNvSpPr>
              <a:spLocks noChangeArrowheads="1"/>
            </p:cNvSpPr>
            <p:nvPr/>
          </p:nvSpPr>
          <p:spPr bwMode="auto">
            <a:xfrm>
              <a:off x="8143900" y="5572140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" name="Group 127"/>
            <p:cNvGrpSpPr>
              <a:grpSpLocks/>
            </p:cNvGrpSpPr>
            <p:nvPr/>
          </p:nvGrpSpPr>
          <p:grpSpPr bwMode="auto">
            <a:xfrm>
              <a:off x="8275547" y="5643374"/>
              <a:ext cx="796943" cy="357056"/>
              <a:chOff x="8275547" y="5643374"/>
              <a:chExt cx="796943" cy="357056"/>
            </a:xfrm>
          </p:grpSpPr>
          <p:cxnSp>
            <p:nvCxnSpPr>
              <p:cNvPr id="71" name="Straight Arrow Connector 70"/>
              <p:cNvCxnSpPr/>
              <p:nvPr/>
            </p:nvCxnSpPr>
            <p:spPr>
              <a:xfrm rot="5400000" flipH="1" flipV="1">
                <a:off x="8601786" y="5317135"/>
                <a:ext cx="1587" cy="6540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8821702" y="5751284"/>
                <a:ext cx="214233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8715295" y="5857608"/>
                <a:ext cx="357195" cy="15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8786734" y="5929018"/>
                <a:ext cx="21431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8858173" y="5998843"/>
                <a:ext cx="71439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Implementation level (what really happens)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857875" y="-71438"/>
            <a:ext cx="3214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User Level (interface)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713831" y="3785394"/>
            <a:ext cx="5572125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00688" y="1000125"/>
            <a:ext cx="364331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Queue q;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CreateQueue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(&amp;q);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142882" y="928670"/>
            <a:ext cx="5572126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QueueEmpty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(Queue*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!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-&gt;front;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QueueFull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(Queue*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QueueSize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(Queue*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-&gt;size;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95341" y="4625790"/>
            <a:ext cx="4276725" cy="1428750"/>
          </a:xfrm>
          <a:prstGeom prst="round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965579" y="5092515"/>
            <a:ext cx="6334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0800000" flipV="1">
            <a:off x="2420941" y="4982977"/>
            <a:ext cx="1589088" cy="1428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948116" y="4768665"/>
            <a:ext cx="633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&amp;q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10029" y="4768665"/>
            <a:ext cx="428625" cy="4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129"/>
          <p:cNvGrpSpPr/>
          <p:nvPr/>
        </p:nvGrpSpPr>
        <p:grpSpPr>
          <a:xfrm>
            <a:off x="2009743" y="6411745"/>
            <a:ext cx="857271" cy="445485"/>
            <a:chOff x="4581524" y="3054953"/>
            <a:chExt cx="857271" cy="445485"/>
          </a:xfrm>
        </p:grpSpPr>
        <p:sp>
          <p:nvSpPr>
            <p:cNvPr id="37" name="Rectangle 36"/>
            <p:cNvSpPr/>
            <p:nvPr/>
          </p:nvSpPr>
          <p:spPr>
            <a:xfrm>
              <a:off x="4581524" y="3071813"/>
              <a:ext cx="857271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 rot="16200000" flipH="1">
              <a:off x="4866498" y="3268472"/>
              <a:ext cx="42862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55"/>
            <p:cNvSpPr>
              <a:spLocks noChangeArrowheads="1"/>
            </p:cNvSpPr>
            <p:nvPr/>
          </p:nvSpPr>
          <p:spPr bwMode="auto">
            <a:xfrm>
              <a:off x="5153026" y="3214699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55"/>
            <p:cNvSpPr>
              <a:spLocks noChangeArrowheads="1"/>
            </p:cNvSpPr>
            <p:nvPr/>
          </p:nvSpPr>
          <p:spPr bwMode="auto">
            <a:xfrm flipH="1">
              <a:off x="4867294" y="3214686"/>
              <a:ext cx="142873" cy="1429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41" name="Straight Connector 40"/>
          <p:cNvCxnSpPr/>
          <p:nvPr/>
        </p:nvCxnSpPr>
        <p:spPr>
          <a:xfrm rot="5400000">
            <a:off x="2009758" y="6642916"/>
            <a:ext cx="42862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92"/>
          <p:cNvSpPr txBox="1">
            <a:spLocks noChangeArrowheads="1"/>
          </p:cNvSpPr>
          <p:nvPr/>
        </p:nvSpPr>
        <p:spPr bwMode="auto">
          <a:xfrm>
            <a:off x="2938452" y="6449843"/>
            <a:ext cx="506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AD3CE-0F6E-4D4F-81FA-75D6E277670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71438" y="-82550"/>
            <a:ext cx="757239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ClearQueue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(Queue*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-&gt;front){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-&gt;rear=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-&gt;front-&gt;next;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free(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-&gt;front);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-&gt;front=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-&gt;rear;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-&gt;size  = 0; 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/*Moving </a:t>
            </a:r>
            <a:r>
              <a:rPr lang="en-US" sz="24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with two pointers,</a:t>
            </a:r>
          </a:p>
          <a:p>
            <a:r>
              <a:rPr lang="en-US" sz="24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Exactly </a:t>
            </a:r>
            <a:r>
              <a:rPr lang="en-US" sz="24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as in </a:t>
            </a:r>
            <a:r>
              <a:rPr lang="en-US" sz="2400" dirty="0" err="1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LinkedStacks</a:t>
            </a:r>
            <a:r>
              <a:rPr lang="en-US" sz="24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2400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7" name="Group 18"/>
          <p:cNvGrpSpPr>
            <a:grpSpLocks/>
          </p:cNvGrpSpPr>
          <p:nvPr/>
        </p:nvGrpSpPr>
        <p:grpSpPr bwMode="auto">
          <a:xfrm>
            <a:off x="6143758" y="2786058"/>
            <a:ext cx="1943095" cy="647695"/>
            <a:chOff x="1111" y="1797"/>
            <a:chExt cx="1224" cy="408"/>
          </a:xfrm>
        </p:grpSpPr>
        <p:grpSp>
          <p:nvGrpSpPr>
            <p:cNvPr id="68" name="Group 16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72" name="Rectangle 5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73" name="Rectangle 15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71" name="Text Box 17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 smtClean="0"/>
                <a:t>Last in</a:t>
              </a:r>
              <a:endParaRPr lang="en-US" dirty="0"/>
            </a:p>
          </p:txBody>
        </p:sp>
      </p:grpSp>
      <p:grpSp>
        <p:nvGrpSpPr>
          <p:cNvPr id="77" name="Group 39"/>
          <p:cNvGrpSpPr>
            <a:grpSpLocks/>
          </p:cNvGrpSpPr>
          <p:nvPr/>
        </p:nvGrpSpPr>
        <p:grpSpPr bwMode="auto">
          <a:xfrm>
            <a:off x="2285984" y="4404784"/>
            <a:ext cx="1669917" cy="556640"/>
            <a:chOff x="1111" y="1797"/>
            <a:chExt cx="1224" cy="408"/>
          </a:xfrm>
        </p:grpSpPr>
        <p:grpSp>
          <p:nvGrpSpPr>
            <p:cNvPr id="78" name="Group 40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80" name="Rectangle 41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First In</a:t>
                </a:r>
                <a:endParaRPr lang="en-US" dirty="0"/>
              </a:p>
            </p:txBody>
          </p:sp>
          <p:sp>
            <p:nvSpPr>
              <p:cNvPr id="81" name="Rectangle 4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79" name="Text Box 4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2" name="Group 44"/>
          <p:cNvGrpSpPr>
            <a:grpSpLocks/>
          </p:cNvGrpSpPr>
          <p:nvPr/>
        </p:nvGrpSpPr>
        <p:grpSpPr bwMode="auto">
          <a:xfrm>
            <a:off x="4515269" y="4404784"/>
            <a:ext cx="1669917" cy="556640"/>
            <a:chOff x="1111" y="1797"/>
            <a:chExt cx="1224" cy="408"/>
          </a:xfrm>
        </p:grpSpPr>
        <p:grpSp>
          <p:nvGrpSpPr>
            <p:cNvPr id="83" name="Group 45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91" name="Rectangle 46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Second in</a:t>
                </a:r>
                <a:endParaRPr lang="en-US" dirty="0"/>
              </a:p>
            </p:txBody>
          </p:sp>
          <p:sp>
            <p:nvSpPr>
              <p:cNvPr id="92" name="Rectangle 47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89" name="Text Box 48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5" name="Group 49"/>
          <p:cNvGrpSpPr>
            <a:grpSpLocks/>
          </p:cNvGrpSpPr>
          <p:nvPr/>
        </p:nvGrpSpPr>
        <p:grpSpPr bwMode="auto">
          <a:xfrm>
            <a:off x="6778662" y="4343390"/>
            <a:ext cx="1669917" cy="556640"/>
            <a:chOff x="1111" y="1797"/>
            <a:chExt cx="1224" cy="408"/>
          </a:xfrm>
        </p:grpSpPr>
        <p:grpSp>
          <p:nvGrpSpPr>
            <p:cNvPr id="96" name="Group 50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100" name="Rectangle 51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Before last</a:t>
                </a:r>
                <a:endParaRPr lang="en-US" dirty="0"/>
              </a:p>
            </p:txBody>
          </p:sp>
          <p:sp>
            <p:nvSpPr>
              <p:cNvPr id="101" name="Rectangle 5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97" name="Text Box 5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7" name="Group 229"/>
          <p:cNvGrpSpPr>
            <a:grpSpLocks/>
          </p:cNvGrpSpPr>
          <p:nvPr/>
        </p:nvGrpSpPr>
        <p:grpSpPr bwMode="auto">
          <a:xfrm>
            <a:off x="5992818" y="4588966"/>
            <a:ext cx="798122" cy="122788"/>
            <a:chOff x="2928926" y="5643578"/>
            <a:chExt cx="928694" cy="142876"/>
          </a:xfrm>
        </p:grpSpPr>
        <p:sp>
          <p:nvSpPr>
            <p:cNvPr id="108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rot="5400000" flipH="1" flipV="1">
              <a:off x="3470266" y="5329251"/>
              <a:ext cx="1587" cy="773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232"/>
          <p:cNvGrpSpPr>
            <a:grpSpLocks/>
          </p:cNvGrpSpPr>
          <p:nvPr/>
        </p:nvGrpSpPr>
        <p:grpSpPr bwMode="auto">
          <a:xfrm>
            <a:off x="3721240" y="4588966"/>
            <a:ext cx="798122" cy="122788"/>
            <a:chOff x="2928926" y="5643578"/>
            <a:chExt cx="928694" cy="142876"/>
          </a:xfrm>
        </p:grpSpPr>
        <p:sp>
          <p:nvSpPr>
            <p:cNvPr id="111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29"/>
          <p:cNvGrpSpPr/>
          <p:nvPr/>
        </p:nvGrpSpPr>
        <p:grpSpPr>
          <a:xfrm>
            <a:off x="857209" y="4859345"/>
            <a:ext cx="857271" cy="445485"/>
            <a:chOff x="4581524" y="3054953"/>
            <a:chExt cx="857271" cy="445485"/>
          </a:xfrm>
        </p:grpSpPr>
        <p:sp>
          <p:nvSpPr>
            <p:cNvPr id="114" name="Rectangle 113"/>
            <p:cNvSpPr/>
            <p:nvPr/>
          </p:nvSpPr>
          <p:spPr>
            <a:xfrm>
              <a:off x="4581524" y="3071813"/>
              <a:ext cx="857271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5" name="Straight Connector 114"/>
            <p:cNvCxnSpPr/>
            <p:nvPr/>
          </p:nvCxnSpPr>
          <p:spPr>
            <a:xfrm rot="16200000" flipH="1">
              <a:off x="4781397" y="3268472"/>
              <a:ext cx="42862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55"/>
            <p:cNvSpPr>
              <a:spLocks noChangeArrowheads="1"/>
            </p:cNvSpPr>
            <p:nvPr/>
          </p:nvSpPr>
          <p:spPr bwMode="auto">
            <a:xfrm>
              <a:off x="5153026" y="3214699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Oval 55"/>
            <p:cNvSpPr>
              <a:spLocks noChangeArrowheads="1"/>
            </p:cNvSpPr>
            <p:nvPr/>
          </p:nvSpPr>
          <p:spPr bwMode="auto">
            <a:xfrm flipH="1">
              <a:off x="4782193" y="3214686"/>
              <a:ext cx="142873" cy="1429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8" name="Group 180"/>
          <p:cNvGrpSpPr>
            <a:grpSpLocks/>
          </p:cNvGrpSpPr>
          <p:nvPr/>
        </p:nvGrpSpPr>
        <p:grpSpPr bwMode="auto">
          <a:xfrm>
            <a:off x="7858246" y="3001957"/>
            <a:ext cx="928596" cy="428454"/>
            <a:chOff x="8143900" y="5572140"/>
            <a:chExt cx="928617" cy="428296"/>
          </a:xfrm>
        </p:grpSpPr>
        <p:sp>
          <p:nvSpPr>
            <p:cNvPr id="119" name="Oval 55"/>
            <p:cNvSpPr>
              <a:spLocks noChangeArrowheads="1"/>
            </p:cNvSpPr>
            <p:nvPr/>
          </p:nvSpPr>
          <p:spPr bwMode="auto">
            <a:xfrm>
              <a:off x="8143900" y="5572140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" name="Group 127"/>
            <p:cNvGrpSpPr>
              <a:grpSpLocks/>
            </p:cNvGrpSpPr>
            <p:nvPr/>
          </p:nvGrpSpPr>
          <p:grpSpPr bwMode="auto">
            <a:xfrm>
              <a:off x="8275547" y="5643374"/>
              <a:ext cx="796943" cy="357056"/>
              <a:chOff x="8275547" y="5643374"/>
              <a:chExt cx="796943" cy="357056"/>
            </a:xfrm>
          </p:grpSpPr>
          <p:cxnSp>
            <p:nvCxnSpPr>
              <p:cNvPr id="121" name="Straight Arrow Connector 120"/>
              <p:cNvCxnSpPr/>
              <p:nvPr/>
            </p:nvCxnSpPr>
            <p:spPr>
              <a:xfrm rot="5400000" flipH="1" flipV="1">
                <a:off x="8601786" y="5317135"/>
                <a:ext cx="1587" cy="6540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rot="5400000">
                <a:off x="8821702" y="5751284"/>
                <a:ext cx="214233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8715295" y="5857608"/>
                <a:ext cx="357195" cy="15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786734" y="5929018"/>
                <a:ext cx="21431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858173" y="5998843"/>
                <a:ext cx="71439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Group 179"/>
          <p:cNvGrpSpPr/>
          <p:nvPr/>
        </p:nvGrpSpPr>
        <p:grpSpPr>
          <a:xfrm rot="16200000" flipV="1">
            <a:off x="1678355" y="4323966"/>
            <a:ext cx="518828" cy="875206"/>
            <a:chOff x="1357272" y="5930124"/>
            <a:chExt cx="5644414" cy="230390"/>
          </a:xfrm>
        </p:grpSpPr>
        <p:cxnSp>
          <p:nvCxnSpPr>
            <p:cNvPr id="127" name="Straight Connector 126"/>
            <p:cNvCxnSpPr/>
            <p:nvPr/>
          </p:nvCxnSpPr>
          <p:spPr>
            <a:xfrm flipV="1">
              <a:off x="1357272" y="6143644"/>
              <a:ext cx="5643620" cy="1687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rot="5400000" flipH="1" flipV="1">
              <a:off x="6893735" y="6036487"/>
              <a:ext cx="21431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/>
          <p:cNvCxnSpPr/>
          <p:nvPr/>
        </p:nvCxnSpPr>
        <p:spPr>
          <a:xfrm rot="16200000" flipV="1">
            <a:off x="642442" y="4502623"/>
            <a:ext cx="1037920" cy="3685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 flipV="1">
            <a:off x="7143768" y="3430585"/>
            <a:ext cx="1182027" cy="11447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1142976" y="3178168"/>
            <a:ext cx="5000782" cy="823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55"/>
          <p:cNvSpPr>
            <a:spLocks noChangeArrowheads="1"/>
          </p:cNvSpPr>
          <p:nvPr/>
        </p:nvSpPr>
        <p:spPr bwMode="auto">
          <a:xfrm>
            <a:off x="8215338" y="4514832"/>
            <a:ext cx="142876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Rounded Rectangle 136"/>
          <p:cNvSpPr/>
          <p:nvPr/>
        </p:nvSpPr>
        <p:spPr bwMode="auto">
          <a:xfrm>
            <a:off x="-32" y="5429274"/>
            <a:ext cx="1357322" cy="1428750"/>
          </a:xfrm>
          <a:prstGeom prst="round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438125" y="5895999"/>
            <a:ext cx="6334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9" name="Rectangle 138"/>
          <p:cNvSpPr>
            <a:spLocks noChangeArrowheads="1"/>
          </p:cNvSpPr>
          <p:nvPr/>
        </p:nvSpPr>
        <p:spPr bwMode="auto">
          <a:xfrm>
            <a:off x="142843" y="5572149"/>
            <a:ext cx="633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&amp;q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204756" y="5572149"/>
            <a:ext cx="428625" cy="4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1" name="Straight Arrow Connector 140"/>
          <p:cNvCxnSpPr>
            <a:stCxn id="140" idx="0"/>
            <a:endCxn id="114" idx="1"/>
          </p:cNvCxnSpPr>
          <p:nvPr/>
        </p:nvCxnSpPr>
        <p:spPr>
          <a:xfrm rot="5400000" flipH="1" flipV="1">
            <a:off x="397324" y="5112264"/>
            <a:ext cx="481631" cy="438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5" name="Footer Placeholder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" y="-17814"/>
            <a:ext cx="921543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TraverseQueue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(Queue*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QueueEntry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QueueNode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-&gt;front;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-&gt;next)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	(*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-&gt;entry);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3758" y="2786058"/>
            <a:ext cx="1943095" cy="647695"/>
            <a:chOff x="1111" y="1797"/>
            <a:chExt cx="1224" cy="408"/>
          </a:xfrm>
        </p:grpSpPr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72" name="Rectangle 5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73" name="Rectangle 15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71" name="Text Box 17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 smtClean="0"/>
                <a:t>Last in</a:t>
              </a:r>
              <a:endParaRPr lang="en-US" dirty="0"/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2285984" y="4404784"/>
            <a:ext cx="1669917" cy="556640"/>
            <a:chOff x="1111" y="1797"/>
            <a:chExt cx="1224" cy="408"/>
          </a:xfrm>
        </p:grpSpPr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80" name="Rectangle 41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First In</a:t>
                </a:r>
                <a:endParaRPr lang="en-US" dirty="0"/>
              </a:p>
            </p:txBody>
          </p:sp>
          <p:sp>
            <p:nvSpPr>
              <p:cNvPr id="81" name="Rectangle 4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79" name="Text Box 4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4515269" y="4404784"/>
            <a:ext cx="1669917" cy="556640"/>
            <a:chOff x="1111" y="1797"/>
            <a:chExt cx="1224" cy="408"/>
          </a:xfrm>
        </p:grpSpPr>
        <p:grpSp>
          <p:nvGrpSpPr>
            <p:cNvPr id="8" name="Group 45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91" name="Rectangle 46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Second in</a:t>
                </a:r>
                <a:endParaRPr lang="en-US" dirty="0"/>
              </a:p>
            </p:txBody>
          </p:sp>
          <p:sp>
            <p:nvSpPr>
              <p:cNvPr id="92" name="Rectangle 47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89" name="Text Box 48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6778662" y="4343390"/>
            <a:ext cx="1669917" cy="556640"/>
            <a:chOff x="1111" y="1797"/>
            <a:chExt cx="1224" cy="408"/>
          </a:xfrm>
        </p:grpSpPr>
        <p:grpSp>
          <p:nvGrpSpPr>
            <p:cNvPr id="10" name="Group 50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100" name="Rectangle 51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Before last</a:t>
                </a:r>
                <a:endParaRPr lang="en-US" dirty="0"/>
              </a:p>
            </p:txBody>
          </p:sp>
          <p:sp>
            <p:nvSpPr>
              <p:cNvPr id="101" name="Rectangle 5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97" name="Text Box 5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" name="Group 229"/>
          <p:cNvGrpSpPr>
            <a:grpSpLocks/>
          </p:cNvGrpSpPr>
          <p:nvPr/>
        </p:nvGrpSpPr>
        <p:grpSpPr bwMode="auto">
          <a:xfrm>
            <a:off x="5992818" y="4588966"/>
            <a:ext cx="798122" cy="122788"/>
            <a:chOff x="2928926" y="5643578"/>
            <a:chExt cx="928694" cy="142876"/>
          </a:xfrm>
        </p:grpSpPr>
        <p:sp>
          <p:nvSpPr>
            <p:cNvPr id="108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rot="5400000" flipH="1" flipV="1">
              <a:off x="3470266" y="5329251"/>
              <a:ext cx="1587" cy="773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32"/>
          <p:cNvGrpSpPr>
            <a:grpSpLocks/>
          </p:cNvGrpSpPr>
          <p:nvPr/>
        </p:nvGrpSpPr>
        <p:grpSpPr bwMode="auto">
          <a:xfrm>
            <a:off x="3721240" y="4588966"/>
            <a:ext cx="798122" cy="122788"/>
            <a:chOff x="2928926" y="5643578"/>
            <a:chExt cx="928694" cy="142876"/>
          </a:xfrm>
        </p:grpSpPr>
        <p:sp>
          <p:nvSpPr>
            <p:cNvPr id="111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9"/>
          <p:cNvGrpSpPr/>
          <p:nvPr/>
        </p:nvGrpSpPr>
        <p:grpSpPr>
          <a:xfrm>
            <a:off x="857209" y="4859345"/>
            <a:ext cx="857271" cy="445485"/>
            <a:chOff x="4581524" y="3054953"/>
            <a:chExt cx="857271" cy="445485"/>
          </a:xfrm>
        </p:grpSpPr>
        <p:sp>
          <p:nvSpPr>
            <p:cNvPr id="114" name="Rectangle 113"/>
            <p:cNvSpPr/>
            <p:nvPr/>
          </p:nvSpPr>
          <p:spPr>
            <a:xfrm>
              <a:off x="4581524" y="3071813"/>
              <a:ext cx="857271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5" name="Straight Connector 114"/>
            <p:cNvCxnSpPr/>
            <p:nvPr/>
          </p:nvCxnSpPr>
          <p:spPr>
            <a:xfrm rot="16200000" flipH="1">
              <a:off x="4781397" y="3268472"/>
              <a:ext cx="42862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55"/>
            <p:cNvSpPr>
              <a:spLocks noChangeArrowheads="1"/>
            </p:cNvSpPr>
            <p:nvPr/>
          </p:nvSpPr>
          <p:spPr bwMode="auto">
            <a:xfrm>
              <a:off x="5153026" y="3214699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Oval 55"/>
            <p:cNvSpPr>
              <a:spLocks noChangeArrowheads="1"/>
            </p:cNvSpPr>
            <p:nvPr/>
          </p:nvSpPr>
          <p:spPr bwMode="auto">
            <a:xfrm flipH="1">
              <a:off x="4782193" y="3214686"/>
              <a:ext cx="142873" cy="1429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80"/>
          <p:cNvGrpSpPr>
            <a:grpSpLocks/>
          </p:cNvGrpSpPr>
          <p:nvPr/>
        </p:nvGrpSpPr>
        <p:grpSpPr bwMode="auto">
          <a:xfrm>
            <a:off x="7858246" y="3001957"/>
            <a:ext cx="928596" cy="428454"/>
            <a:chOff x="8143900" y="5572140"/>
            <a:chExt cx="928617" cy="428296"/>
          </a:xfrm>
        </p:grpSpPr>
        <p:sp>
          <p:nvSpPr>
            <p:cNvPr id="119" name="Oval 55"/>
            <p:cNvSpPr>
              <a:spLocks noChangeArrowheads="1"/>
            </p:cNvSpPr>
            <p:nvPr/>
          </p:nvSpPr>
          <p:spPr bwMode="auto">
            <a:xfrm>
              <a:off x="8143900" y="5572140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27"/>
            <p:cNvGrpSpPr>
              <a:grpSpLocks/>
            </p:cNvGrpSpPr>
            <p:nvPr/>
          </p:nvGrpSpPr>
          <p:grpSpPr bwMode="auto">
            <a:xfrm>
              <a:off x="8275547" y="5643374"/>
              <a:ext cx="796943" cy="357056"/>
              <a:chOff x="8275547" y="5643374"/>
              <a:chExt cx="796943" cy="357056"/>
            </a:xfrm>
          </p:grpSpPr>
          <p:cxnSp>
            <p:nvCxnSpPr>
              <p:cNvPr id="121" name="Straight Arrow Connector 120"/>
              <p:cNvCxnSpPr/>
              <p:nvPr/>
            </p:nvCxnSpPr>
            <p:spPr>
              <a:xfrm rot="5400000" flipH="1" flipV="1">
                <a:off x="8601786" y="5317135"/>
                <a:ext cx="1587" cy="6540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rot="5400000">
                <a:off x="8821702" y="5751284"/>
                <a:ext cx="214233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8715295" y="5857608"/>
                <a:ext cx="357195" cy="15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786734" y="5929018"/>
                <a:ext cx="21431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858173" y="5998843"/>
                <a:ext cx="71439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79"/>
          <p:cNvGrpSpPr/>
          <p:nvPr/>
        </p:nvGrpSpPr>
        <p:grpSpPr>
          <a:xfrm rot="16200000" flipV="1">
            <a:off x="1678355" y="4323966"/>
            <a:ext cx="518828" cy="875206"/>
            <a:chOff x="1357272" y="5930124"/>
            <a:chExt cx="5644414" cy="230390"/>
          </a:xfrm>
        </p:grpSpPr>
        <p:cxnSp>
          <p:nvCxnSpPr>
            <p:cNvPr id="127" name="Straight Connector 126"/>
            <p:cNvCxnSpPr/>
            <p:nvPr/>
          </p:nvCxnSpPr>
          <p:spPr>
            <a:xfrm flipV="1">
              <a:off x="1357272" y="6143644"/>
              <a:ext cx="5643620" cy="1687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rot="5400000" flipH="1" flipV="1">
              <a:off x="6893735" y="6036487"/>
              <a:ext cx="21431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/>
          <p:cNvCxnSpPr/>
          <p:nvPr/>
        </p:nvCxnSpPr>
        <p:spPr>
          <a:xfrm rot="16200000" flipV="1">
            <a:off x="642442" y="4502623"/>
            <a:ext cx="1037920" cy="3685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 flipV="1">
            <a:off x="7143768" y="3430585"/>
            <a:ext cx="1182027" cy="11447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1142976" y="3178168"/>
            <a:ext cx="5000782" cy="823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55"/>
          <p:cNvSpPr>
            <a:spLocks noChangeArrowheads="1"/>
          </p:cNvSpPr>
          <p:nvPr/>
        </p:nvSpPr>
        <p:spPr bwMode="auto">
          <a:xfrm>
            <a:off x="8215338" y="4514832"/>
            <a:ext cx="142876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Rounded Rectangle 136"/>
          <p:cNvSpPr/>
          <p:nvPr/>
        </p:nvSpPr>
        <p:spPr bwMode="auto">
          <a:xfrm>
            <a:off x="-32" y="5429274"/>
            <a:ext cx="1357322" cy="1428750"/>
          </a:xfrm>
          <a:prstGeom prst="round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438125" y="5895999"/>
            <a:ext cx="6334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pq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9" name="Rectangle 138"/>
          <p:cNvSpPr>
            <a:spLocks noChangeArrowheads="1"/>
          </p:cNvSpPr>
          <p:nvPr/>
        </p:nvSpPr>
        <p:spPr bwMode="auto">
          <a:xfrm>
            <a:off x="142843" y="5572149"/>
            <a:ext cx="633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&amp;q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204756" y="5572149"/>
            <a:ext cx="428625" cy="4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1" name="Straight Arrow Connector 140"/>
          <p:cNvCxnSpPr>
            <a:stCxn id="140" idx="0"/>
            <a:endCxn id="114" idx="1"/>
          </p:cNvCxnSpPr>
          <p:nvPr/>
        </p:nvCxnSpPr>
        <p:spPr>
          <a:xfrm rot="5400000" flipH="1" flipV="1">
            <a:off x="397324" y="5112264"/>
            <a:ext cx="481631" cy="438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214678" y="6229347"/>
            <a:ext cx="4286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Oval 55"/>
          <p:cNvSpPr>
            <a:spLocks noChangeArrowheads="1"/>
          </p:cNvSpPr>
          <p:nvPr/>
        </p:nvSpPr>
        <p:spPr bwMode="auto">
          <a:xfrm>
            <a:off x="3360728" y="6369047"/>
            <a:ext cx="142876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Box 223"/>
          <p:cNvSpPr txBox="1">
            <a:spLocks noChangeArrowheads="1"/>
          </p:cNvSpPr>
          <p:nvPr/>
        </p:nvSpPr>
        <p:spPr bwMode="auto">
          <a:xfrm>
            <a:off x="3714744" y="6286520"/>
            <a:ext cx="460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7" name="Straight Arrow Connector 56"/>
          <p:cNvCxnSpPr>
            <a:stCxn id="55" idx="7"/>
            <a:endCxn id="80" idx="2"/>
          </p:cNvCxnSpPr>
          <p:nvPr/>
        </p:nvCxnSpPr>
        <p:spPr bwMode="auto">
          <a:xfrm rot="16200000" flipV="1">
            <a:off x="2525804" y="5433094"/>
            <a:ext cx="1428547" cy="4852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9" name="Footer Placeholder 5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463B-B34C-42F7-A4FF-00BE570643BC}" type="slidenum">
              <a:rPr lang="en-US"/>
              <a:pPr/>
              <a:t>3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7992" y="-18256"/>
            <a:ext cx="7772400" cy="494928"/>
          </a:xfrm>
        </p:spPr>
        <p:txBody>
          <a:bodyPr/>
          <a:lstStyle/>
          <a:p>
            <a:r>
              <a:rPr lang="en-US" dirty="0" smtClean="0"/>
              <a:t>E.g., Printing </a:t>
            </a:r>
            <a:r>
              <a:rPr lang="en-US" dirty="0"/>
              <a:t>Queue</a:t>
            </a:r>
          </a:p>
        </p:txBody>
      </p:sp>
      <p:sp>
        <p:nvSpPr>
          <p:cNvPr id="116763" name="Rectangle 27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9144000" cy="47244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A.doc, B.doc, 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C.doc </a:t>
            </a:r>
            <a:r>
              <a:rPr lang="en-US" dirty="0">
                <a:solidFill>
                  <a:schemeClr val="accent2"/>
                </a:solidFill>
              </a:rPr>
              <a:t>arrive to printer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</a:p>
          <a:p>
            <a:pPr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2819400" y="2711152"/>
            <a:ext cx="381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algn="ctr" eaLnBrk="1" hangingPunct="1"/>
            <a:r>
              <a:rPr kumimoji="1" lang="en-US" altLang="zh-TW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A</a:t>
            </a:r>
            <a:endParaRPr kumimoji="1" lang="en-US" altLang="zh-TW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2362200" y="2711152"/>
            <a:ext cx="381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algn="ctr" eaLnBrk="1" hangingPunct="1"/>
            <a:r>
              <a:rPr kumimoji="1" lang="en-US" altLang="zh-TW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B</a:t>
            </a:r>
            <a:endParaRPr kumimoji="1" lang="en-US" altLang="zh-TW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>
            <a:off x="1905000" y="2711152"/>
            <a:ext cx="381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algn="ctr" eaLnBrk="1" hangingPunct="1"/>
            <a:r>
              <a:rPr kumimoji="1" lang="en-US" altLang="zh-TW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C</a:t>
            </a:r>
            <a:endParaRPr kumimoji="1" lang="en-US" altLang="zh-TW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>
            <a:off x="1524000" y="2634952"/>
            <a:ext cx="17526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 flipH="1">
            <a:off x="1524000" y="3244552"/>
            <a:ext cx="17526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990600" y="2939752"/>
            <a:ext cx="83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Line 9"/>
          <p:cNvSpPr>
            <a:spLocks noChangeShapeType="1"/>
          </p:cNvSpPr>
          <p:nvPr/>
        </p:nvSpPr>
        <p:spPr bwMode="auto">
          <a:xfrm>
            <a:off x="3276600" y="2939752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3810000" y="2634952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latin typeface="Times New Roman" pitchFamily="18" charset="0"/>
              </a:rPr>
              <a:t>Now printing A.doc</a:t>
            </a:r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2819400" y="3549352"/>
            <a:ext cx="381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algn="ctr" eaLnBrk="1" hangingPunct="1"/>
            <a:r>
              <a:rPr kumimoji="1" lang="en-US" altLang="zh-TW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B</a:t>
            </a:r>
            <a:endParaRPr kumimoji="1" lang="en-US" altLang="zh-TW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16748" name="AutoShape 12"/>
          <p:cNvSpPr>
            <a:spLocks noChangeArrowheads="1"/>
          </p:cNvSpPr>
          <p:nvPr/>
        </p:nvSpPr>
        <p:spPr bwMode="auto">
          <a:xfrm>
            <a:off x="2362200" y="3549352"/>
            <a:ext cx="381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algn="ctr" eaLnBrk="1" hangingPunct="1"/>
            <a:r>
              <a:rPr kumimoji="1" lang="en-US" altLang="zh-TW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C</a:t>
            </a:r>
            <a:endParaRPr kumimoji="1" lang="en-US" altLang="zh-TW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16749" name="Line 13"/>
          <p:cNvSpPr>
            <a:spLocks noChangeShapeType="1"/>
          </p:cNvSpPr>
          <p:nvPr/>
        </p:nvSpPr>
        <p:spPr bwMode="auto">
          <a:xfrm>
            <a:off x="1524000" y="3473152"/>
            <a:ext cx="17526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0" name="Line 14"/>
          <p:cNvSpPr>
            <a:spLocks noChangeShapeType="1"/>
          </p:cNvSpPr>
          <p:nvPr/>
        </p:nvSpPr>
        <p:spPr bwMode="auto">
          <a:xfrm flipH="1">
            <a:off x="1524000" y="4082752"/>
            <a:ext cx="17526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1" name="Line 15"/>
          <p:cNvSpPr>
            <a:spLocks noChangeShapeType="1"/>
          </p:cNvSpPr>
          <p:nvPr/>
        </p:nvSpPr>
        <p:spPr bwMode="auto">
          <a:xfrm>
            <a:off x="990600" y="3777952"/>
            <a:ext cx="83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>
            <a:off x="3276600" y="3777952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3810000" y="3473896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  <a:latin typeface="Times New Roman" pitchFamily="18" charset="0"/>
              </a:rPr>
              <a:t>A.doc is finished. Now printing B.doc</a:t>
            </a:r>
          </a:p>
        </p:txBody>
      </p:sp>
      <p:sp>
        <p:nvSpPr>
          <p:cNvPr id="116754" name="AutoShape 18"/>
          <p:cNvSpPr>
            <a:spLocks noChangeArrowheads="1"/>
          </p:cNvSpPr>
          <p:nvPr/>
        </p:nvSpPr>
        <p:spPr bwMode="auto">
          <a:xfrm>
            <a:off x="2819400" y="4387552"/>
            <a:ext cx="381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algn="ctr" eaLnBrk="1" hangingPunct="1"/>
            <a:r>
              <a:rPr kumimoji="1" lang="en-US" altLang="zh-TW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B</a:t>
            </a:r>
            <a:endParaRPr kumimoji="1" lang="en-US" altLang="zh-TW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16755" name="AutoShape 19"/>
          <p:cNvSpPr>
            <a:spLocks noChangeArrowheads="1"/>
          </p:cNvSpPr>
          <p:nvPr/>
        </p:nvSpPr>
        <p:spPr bwMode="auto">
          <a:xfrm>
            <a:off x="2362200" y="4387552"/>
            <a:ext cx="381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algn="ctr" eaLnBrk="1" hangingPunct="1"/>
            <a:r>
              <a:rPr kumimoji="1" lang="en-US" altLang="zh-TW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C</a:t>
            </a:r>
            <a:endParaRPr kumimoji="1" lang="en-US" altLang="zh-TW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16756" name="Line 20"/>
          <p:cNvSpPr>
            <a:spLocks noChangeShapeType="1"/>
          </p:cNvSpPr>
          <p:nvPr/>
        </p:nvSpPr>
        <p:spPr bwMode="auto">
          <a:xfrm>
            <a:off x="1524000" y="4311352"/>
            <a:ext cx="17526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7" name="Line 21"/>
          <p:cNvSpPr>
            <a:spLocks noChangeShapeType="1"/>
          </p:cNvSpPr>
          <p:nvPr/>
        </p:nvSpPr>
        <p:spPr bwMode="auto">
          <a:xfrm flipH="1">
            <a:off x="1524000" y="4920952"/>
            <a:ext cx="17526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8" name="Line 22"/>
          <p:cNvSpPr>
            <a:spLocks noChangeShapeType="1"/>
          </p:cNvSpPr>
          <p:nvPr/>
        </p:nvSpPr>
        <p:spPr bwMode="auto">
          <a:xfrm>
            <a:off x="990600" y="4616152"/>
            <a:ext cx="83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9" name="Line 23"/>
          <p:cNvSpPr>
            <a:spLocks noChangeShapeType="1"/>
          </p:cNvSpPr>
          <p:nvPr/>
        </p:nvSpPr>
        <p:spPr bwMode="auto">
          <a:xfrm>
            <a:off x="3276600" y="4616152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3810000" y="4387552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latin typeface="Times New Roman" pitchFamily="18" charset="0"/>
              </a:rPr>
              <a:t>Now still printing B.doc</a:t>
            </a:r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107504" y="4293096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D.doc</a:t>
            </a:r>
            <a:r>
              <a:rPr lang="en-US" sz="2000" dirty="0">
                <a:solidFill>
                  <a:srgbClr val="0066FF"/>
                </a:solidFill>
                <a:latin typeface="Times New Roman" pitchFamily="18" charset="0"/>
              </a:rPr>
              <a:t> comes</a:t>
            </a:r>
          </a:p>
        </p:txBody>
      </p:sp>
      <p:sp>
        <p:nvSpPr>
          <p:cNvPr id="116762" name="AutoShape 26"/>
          <p:cNvSpPr>
            <a:spLocks noChangeArrowheads="1"/>
          </p:cNvSpPr>
          <p:nvPr/>
        </p:nvSpPr>
        <p:spPr bwMode="auto">
          <a:xfrm>
            <a:off x="1905000" y="4387552"/>
            <a:ext cx="381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algn="ctr" eaLnBrk="1" hangingPunct="1"/>
            <a:r>
              <a:rPr kumimoji="1" lang="en-US" altLang="zh-TW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D</a:t>
            </a:r>
            <a:endParaRPr kumimoji="1" lang="en-US" altLang="zh-TW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16764" name="AutoShape 28"/>
          <p:cNvSpPr>
            <a:spLocks noChangeArrowheads="1"/>
          </p:cNvSpPr>
          <p:nvPr/>
        </p:nvSpPr>
        <p:spPr bwMode="auto">
          <a:xfrm>
            <a:off x="2819400" y="5225752"/>
            <a:ext cx="381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algn="ctr" eaLnBrk="1" hangingPunct="1"/>
            <a:r>
              <a:rPr kumimoji="1" lang="en-US" altLang="zh-TW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C</a:t>
            </a:r>
            <a:endParaRPr kumimoji="1" lang="en-US" altLang="zh-TW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16765" name="AutoShape 29"/>
          <p:cNvSpPr>
            <a:spLocks noChangeArrowheads="1"/>
          </p:cNvSpPr>
          <p:nvPr/>
        </p:nvSpPr>
        <p:spPr bwMode="auto">
          <a:xfrm>
            <a:off x="2362200" y="5225752"/>
            <a:ext cx="381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algn="ctr" eaLnBrk="1" hangingPunct="1"/>
            <a:r>
              <a:rPr kumimoji="1" lang="en-US" altLang="zh-TW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D</a:t>
            </a:r>
            <a:endParaRPr kumimoji="1" lang="en-US" altLang="zh-TW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16766" name="Line 30"/>
          <p:cNvSpPr>
            <a:spLocks noChangeShapeType="1"/>
          </p:cNvSpPr>
          <p:nvPr/>
        </p:nvSpPr>
        <p:spPr bwMode="auto">
          <a:xfrm>
            <a:off x="1524000" y="5149552"/>
            <a:ext cx="17526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7" name="Line 31"/>
          <p:cNvSpPr>
            <a:spLocks noChangeShapeType="1"/>
          </p:cNvSpPr>
          <p:nvPr/>
        </p:nvSpPr>
        <p:spPr bwMode="auto">
          <a:xfrm flipH="1">
            <a:off x="1524000" y="5759152"/>
            <a:ext cx="17526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8" name="Line 32"/>
          <p:cNvSpPr>
            <a:spLocks noChangeShapeType="1"/>
          </p:cNvSpPr>
          <p:nvPr/>
        </p:nvSpPr>
        <p:spPr bwMode="auto">
          <a:xfrm>
            <a:off x="990600" y="5454352"/>
            <a:ext cx="83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9" name="Line 33"/>
          <p:cNvSpPr>
            <a:spLocks noChangeShapeType="1"/>
          </p:cNvSpPr>
          <p:nvPr/>
        </p:nvSpPr>
        <p:spPr bwMode="auto">
          <a:xfrm>
            <a:off x="3276600" y="5454352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0" name="AutoShape 34"/>
          <p:cNvSpPr>
            <a:spLocks noChangeArrowheads="1"/>
          </p:cNvSpPr>
          <p:nvPr/>
        </p:nvSpPr>
        <p:spPr bwMode="auto">
          <a:xfrm>
            <a:off x="2819400" y="6063952"/>
            <a:ext cx="381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algn="ctr" eaLnBrk="1" hangingPunct="1"/>
            <a:r>
              <a:rPr kumimoji="1" lang="en-US" altLang="zh-TW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D</a:t>
            </a:r>
            <a:endParaRPr kumimoji="1" lang="en-US" altLang="zh-TW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16771" name="Line 35"/>
          <p:cNvSpPr>
            <a:spLocks noChangeShapeType="1"/>
          </p:cNvSpPr>
          <p:nvPr/>
        </p:nvSpPr>
        <p:spPr bwMode="auto">
          <a:xfrm>
            <a:off x="1524000" y="5987752"/>
            <a:ext cx="17526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2" name="Line 36"/>
          <p:cNvSpPr>
            <a:spLocks noChangeShapeType="1"/>
          </p:cNvSpPr>
          <p:nvPr/>
        </p:nvSpPr>
        <p:spPr bwMode="auto">
          <a:xfrm flipH="1">
            <a:off x="1524000" y="6597352"/>
            <a:ext cx="17526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3" name="Line 37"/>
          <p:cNvSpPr>
            <a:spLocks noChangeShapeType="1"/>
          </p:cNvSpPr>
          <p:nvPr/>
        </p:nvSpPr>
        <p:spPr bwMode="auto">
          <a:xfrm>
            <a:off x="990600" y="6292552"/>
            <a:ext cx="83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4" name="Line 38"/>
          <p:cNvSpPr>
            <a:spLocks noChangeShapeType="1"/>
          </p:cNvSpPr>
          <p:nvPr/>
        </p:nvSpPr>
        <p:spPr bwMode="auto">
          <a:xfrm>
            <a:off x="3276600" y="6292552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5" name="Text Box 39"/>
          <p:cNvSpPr txBox="1">
            <a:spLocks noChangeArrowheads="1"/>
          </p:cNvSpPr>
          <p:nvPr/>
        </p:nvSpPr>
        <p:spPr bwMode="auto">
          <a:xfrm>
            <a:off x="3810000" y="5150296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latin typeface="Times New Roman" pitchFamily="18" charset="0"/>
              </a:rPr>
              <a:t>B.doc is finished. Now printing C.doc</a:t>
            </a:r>
          </a:p>
        </p:txBody>
      </p:sp>
      <p:sp>
        <p:nvSpPr>
          <p:cNvPr id="116776" name="Text Box 40"/>
          <p:cNvSpPr txBox="1">
            <a:spLocks noChangeArrowheads="1"/>
          </p:cNvSpPr>
          <p:nvPr/>
        </p:nvSpPr>
        <p:spPr bwMode="auto">
          <a:xfrm>
            <a:off x="3810000" y="5988496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  <a:latin typeface="Times New Roman" pitchFamily="18" charset="0"/>
              </a:rPr>
              <a:t>C.doc is finished. Now printing D.doc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23520" y="5315724"/>
            <a:ext cx="4320480" cy="156966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...;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(!Append(e, &amp;q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)){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...;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" y="-40689"/>
            <a:ext cx="9215438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+mj-lt"/>
                <a:cs typeface="Courier New" pitchFamily="49" charset="0"/>
              </a:rPr>
              <a:t>Very important </a:t>
            </a:r>
            <a:r>
              <a:rPr lang="en-US" sz="2400" b="1" dirty="0" smtClean="0">
                <a:latin typeface="+mj-lt"/>
                <a:cs typeface="Courier New" pitchFamily="49" charset="0"/>
              </a:rPr>
              <a:t>note for all linked structures. E.g., in Queues:</a:t>
            </a:r>
            <a:endParaRPr lang="en-US" sz="2400" b="1" dirty="0" smtClean="0">
              <a:latin typeface="+mj-lt"/>
              <a:cs typeface="Courier New" pitchFamily="49" charset="0"/>
            </a:endParaRP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sz="2400" dirty="0" smtClean="0">
                <a:latin typeface="+mj-lt"/>
                <a:cs typeface="Courier New" pitchFamily="49" charset="0"/>
              </a:rPr>
              <a:t> and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Append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smtClean="0">
                <a:latin typeface="+mj-lt"/>
                <a:cs typeface="Courier New" pitchFamily="49" charset="0"/>
              </a:rPr>
              <a:t>we </a:t>
            </a:r>
            <a:r>
              <a:rPr lang="en-US" sz="2400" dirty="0" smtClean="0">
                <a:latin typeface="+mj-lt"/>
                <a:cs typeface="Courier New" pitchFamily="49" charset="0"/>
              </a:rPr>
              <a:t>have to check for exhausted memory. The code can be modified to</a:t>
            </a:r>
            <a:r>
              <a:rPr lang="en-US" sz="2400" dirty="0" smtClean="0">
                <a:latin typeface="+mj-lt"/>
                <a:cs typeface="Courier New" pitchFamily="49" charset="0"/>
              </a:rPr>
              <a:t>:</a:t>
            </a:r>
          </a:p>
          <a:p>
            <a:endParaRPr lang="en-US" sz="2400" dirty="0" smtClean="0">
              <a:latin typeface="+mj-lt"/>
              <a:cs typeface="Courier New" pitchFamily="49" charset="0"/>
            </a:endParaRPr>
          </a:p>
          <a:p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Append(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QueueEntry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e, Queue*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QueueNode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=(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QueueNode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QueueNode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   /*This is much better than the Error message of  	the book because this is more flexible. Also, 	the same function for contiguous implementation 	has to return 1 always to have consistent 	interface*/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else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//Put here exactly all of the remaining code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AD3CE-0F6E-4D4F-81FA-75D6E277670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0" y="-44450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/>
              <a:t>Comparison between the array-based and the linked implementation: </a:t>
            </a:r>
            <a:r>
              <a:rPr lang="en-US" sz="2400" dirty="0">
                <a:solidFill>
                  <a:srgbClr val="FF0000"/>
                </a:solidFill>
              </a:rPr>
              <a:t>“Which is </a:t>
            </a:r>
            <a:r>
              <a:rPr lang="en-US" sz="2400" b="1" dirty="0">
                <a:solidFill>
                  <a:srgbClr val="FF0000"/>
                </a:solidFill>
              </a:rPr>
              <a:t>always</a:t>
            </a:r>
            <a:r>
              <a:rPr lang="en-US" sz="2400" dirty="0">
                <a:solidFill>
                  <a:srgbClr val="FF0000"/>
                </a:solidFill>
              </a:rPr>
              <a:t> better?” is a wrong question</a:t>
            </a:r>
            <a:r>
              <a:rPr lang="en-US" sz="2400" dirty="0" smtClean="0">
                <a:solidFill>
                  <a:srgbClr val="FF0000"/>
                </a:solidFill>
              </a:rPr>
              <a:t>!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Do it yourself as </a:t>
            </a:r>
            <a:r>
              <a:rPr lang="en-US" sz="2400" smtClean="0">
                <a:solidFill>
                  <a:srgbClr val="FF0000"/>
                </a:solidFill>
              </a:rPr>
              <a:t>a homework.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AD3CE-0F6E-4D4F-81FA-75D6E277670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>
          <a:xfrm>
            <a:off x="0" y="-71438"/>
            <a:ext cx="9144000" cy="1143001"/>
          </a:xfrm>
        </p:spPr>
        <p:txBody>
          <a:bodyPr/>
          <a:lstStyle/>
          <a:p>
            <a:pPr eaLnBrk="1" hangingPunct="1"/>
            <a:r>
              <a:rPr lang="en-US" sz="3000" b="1" dirty="0" smtClean="0"/>
              <a:t>Application of Queues: Simulation of an Airport</a:t>
            </a:r>
            <a:br>
              <a:rPr lang="en-US" sz="3000" b="1" dirty="0" smtClean="0"/>
            </a:br>
            <a:r>
              <a:rPr lang="en-US" sz="3000" b="1" dirty="0" smtClean="0"/>
              <a:t>Read it if you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89038"/>
            <a:ext cx="9144000" cy="452596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400" b="1" i="1" dirty="0" smtClean="0"/>
              <a:t>Simulation</a:t>
            </a:r>
            <a:r>
              <a:rPr lang="en-US" sz="2400" dirty="0" smtClean="0"/>
              <a:t> is the use of one system to imitate the behavior of another system. A </a:t>
            </a:r>
            <a:r>
              <a:rPr lang="en-US" sz="2400" b="1" i="1" dirty="0" smtClean="0"/>
              <a:t>computer simulation</a:t>
            </a:r>
            <a:r>
              <a:rPr lang="en-US" sz="2400" dirty="0" smtClean="0"/>
              <a:t> is a program to imitate the behavior of the system under study.</a:t>
            </a:r>
          </a:p>
          <a:p>
            <a:pPr eaLnBrk="1" hangingPunct="1">
              <a:buNone/>
              <a:defRPr/>
            </a:pPr>
            <a:endParaRPr lang="en-US" sz="2400" dirty="0" smtClean="0"/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sz="2400" dirty="0" smtClean="0"/>
              <a:t> The same runway is used for both landings and takeoffs.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sz="2400" dirty="0" smtClean="0"/>
              <a:t>One plane can land or take off in a unit of time, but not both.</a:t>
            </a:r>
          </a:p>
          <a:p>
            <a:pPr marL="514350" indent="-514350" eaLnBrk="1" hangingPunct="1">
              <a:buFont typeface="Calibri" pitchFamily="34" charset="0"/>
              <a:buAutoNum type="arabicPeriod" startAt="3"/>
            </a:pPr>
            <a:r>
              <a:rPr lang="en-US" sz="2400" dirty="0" smtClean="0"/>
              <a:t> A random number of planes arrive in each time unit.</a:t>
            </a:r>
          </a:p>
          <a:p>
            <a:pPr marL="514350" indent="-514350" eaLnBrk="1" hangingPunct="1">
              <a:buFont typeface="Calibri" pitchFamily="34" charset="0"/>
              <a:buAutoNum type="arabicPeriod" startAt="3"/>
            </a:pPr>
            <a:r>
              <a:rPr lang="en-US" sz="2400" dirty="0" smtClean="0"/>
              <a:t>A plane waiting to land goes before one waiting to take off.</a:t>
            </a:r>
          </a:p>
          <a:p>
            <a:pPr marL="514350" indent="-514350" eaLnBrk="1" hangingPunct="1">
              <a:buFont typeface="Calibri" pitchFamily="34" charset="0"/>
              <a:buAutoNum type="arabicPeriod" startAt="3"/>
            </a:pPr>
            <a:r>
              <a:rPr lang="en-US" sz="2400" dirty="0" smtClean="0"/>
              <a:t>The planes that are waiting are kept in queues landing and takeoff, both of which have a strictly limited size.</a:t>
            </a:r>
          </a:p>
          <a:p>
            <a:pPr marL="514350" indent="-514350" eaLnBrk="1" hangingPunct="1">
              <a:buNone/>
              <a:defRPr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2479-108F-4289-AD19-228AD5BCF9A3}" type="slidenum">
              <a:rPr lang="en-US"/>
              <a:pPr/>
              <a:t>4</a:t>
            </a:fld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5" y="0"/>
            <a:ext cx="9115425" cy="1143000"/>
          </a:xfrm>
        </p:spPr>
        <p:txBody>
          <a:bodyPr/>
          <a:lstStyle/>
          <a:p>
            <a:r>
              <a:rPr lang="en-US" sz="3200" b="1" dirty="0" smtClean="0"/>
              <a:t>Array Implementation1: Physical Model</a:t>
            </a:r>
            <a:br>
              <a:rPr lang="en-US" sz="3200" b="1" dirty="0" smtClean="0"/>
            </a:br>
            <a:r>
              <a:rPr lang="en-US" sz="3200" b="1" dirty="0" smtClean="0"/>
              <a:t>(Front is fixed as in physical lines)</a:t>
            </a:r>
            <a:endParaRPr lang="en-US" sz="3200" b="1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709738"/>
            <a:ext cx="8534400" cy="4648200"/>
          </a:xfrm>
        </p:spPr>
        <p:txBody>
          <a:bodyPr/>
          <a:lstStyle/>
          <a:p>
            <a:r>
              <a:rPr lang="en-US" dirty="0"/>
              <a:t>Shifting all items to front in the array when </a:t>
            </a:r>
            <a:r>
              <a:rPr lang="en-US" dirty="0" err="1"/>
              <a:t>dequeue</a:t>
            </a:r>
            <a:r>
              <a:rPr lang="en-US" dirty="0"/>
              <a:t> operation. ( </a:t>
            </a:r>
            <a:r>
              <a:rPr lang="en-US" dirty="0">
                <a:solidFill>
                  <a:srgbClr val="FF3300"/>
                </a:solidFill>
              </a:rPr>
              <a:t>Too Costly…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Why this was not a problem in the array implementation of Stacks?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2895600" y="5205434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B</a:t>
            </a: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3200400" y="5205434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A</a:t>
            </a:r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762000" y="5205434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066800" y="5205434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1371600" y="5205434"/>
            <a:ext cx="30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…</a:t>
            </a: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1676400" y="5205434"/>
            <a:ext cx="30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…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981200" y="5205434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2286000" y="5205434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24940" name="Rectangle 12"/>
          <p:cNvSpPr>
            <a:spLocks noChangeArrowheads="1"/>
          </p:cNvSpPr>
          <p:nvPr/>
        </p:nvSpPr>
        <p:spPr bwMode="auto">
          <a:xfrm>
            <a:off x="2590800" y="5205434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Times New Roman" pitchFamily="18" charset="0"/>
              </a:rPr>
              <a:t>C</a:t>
            </a:r>
          </a:p>
        </p:txBody>
      </p:sp>
      <p:sp>
        <p:nvSpPr>
          <p:cNvPr id="124941" name="Rectangle 13"/>
          <p:cNvSpPr>
            <a:spLocks noChangeArrowheads="1"/>
          </p:cNvSpPr>
          <p:nvPr/>
        </p:nvSpPr>
        <p:spPr bwMode="auto">
          <a:xfrm>
            <a:off x="2895600" y="4976834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>
                <a:latin typeface="Times New Roman" pitchFamily="18" charset="0"/>
              </a:rPr>
              <a:t>1</a:t>
            </a:r>
          </a:p>
        </p:txBody>
      </p:sp>
      <p:sp>
        <p:nvSpPr>
          <p:cNvPr id="124942" name="Rectangle 14"/>
          <p:cNvSpPr>
            <a:spLocks noChangeArrowheads="1"/>
          </p:cNvSpPr>
          <p:nvPr/>
        </p:nvSpPr>
        <p:spPr bwMode="auto">
          <a:xfrm>
            <a:off x="3200400" y="4976834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>
                <a:latin typeface="Times New Roman" pitchFamily="18" charset="0"/>
              </a:rPr>
              <a:t>0</a:t>
            </a:r>
          </a:p>
        </p:txBody>
      </p:sp>
      <p:sp>
        <p:nvSpPr>
          <p:cNvPr id="124943" name="Rectangle 15"/>
          <p:cNvSpPr>
            <a:spLocks noChangeArrowheads="1"/>
          </p:cNvSpPr>
          <p:nvPr/>
        </p:nvSpPr>
        <p:spPr bwMode="auto">
          <a:xfrm>
            <a:off x="762000" y="4976834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 dirty="0">
                <a:latin typeface="Times New Roman" pitchFamily="18" charset="0"/>
              </a:rPr>
              <a:t>n-1</a:t>
            </a:r>
          </a:p>
        </p:txBody>
      </p:sp>
      <p:sp>
        <p:nvSpPr>
          <p:cNvPr id="124944" name="Rectangle 16"/>
          <p:cNvSpPr>
            <a:spLocks noChangeArrowheads="1"/>
          </p:cNvSpPr>
          <p:nvPr/>
        </p:nvSpPr>
        <p:spPr bwMode="auto">
          <a:xfrm>
            <a:off x="2286000" y="4976834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>
                <a:latin typeface="Times New Roman" pitchFamily="18" charset="0"/>
              </a:rPr>
              <a:t>3</a:t>
            </a: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2590800" y="4976834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>
                <a:latin typeface="Times New Roman" pitchFamily="18" charset="0"/>
              </a:rPr>
              <a:t>2</a:t>
            </a:r>
          </a:p>
        </p:txBody>
      </p:sp>
      <p:sp>
        <p:nvSpPr>
          <p:cNvPr id="124946" name="AutoShape 18"/>
          <p:cNvSpPr>
            <a:spLocks noChangeArrowheads="1"/>
          </p:cNvSpPr>
          <p:nvPr/>
        </p:nvSpPr>
        <p:spPr bwMode="auto">
          <a:xfrm>
            <a:off x="1916113" y="6043634"/>
            <a:ext cx="1143000" cy="457200"/>
          </a:xfrm>
          <a:prstGeom prst="wedgeRoundRectCallout">
            <a:avLst>
              <a:gd name="adj1" fmla="val 17361"/>
              <a:gd name="adj2" fmla="val -11493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rear=2</a:t>
            </a:r>
          </a:p>
        </p:txBody>
      </p:sp>
      <p:sp>
        <p:nvSpPr>
          <p:cNvPr id="124947" name="AutoShape 19"/>
          <p:cNvSpPr>
            <a:spLocks noChangeArrowheads="1"/>
          </p:cNvSpPr>
          <p:nvPr/>
        </p:nvSpPr>
        <p:spPr bwMode="auto">
          <a:xfrm>
            <a:off x="3200400" y="6043634"/>
            <a:ext cx="1219200" cy="457200"/>
          </a:xfrm>
          <a:prstGeom prst="wedgeRoundRectCallout">
            <a:avLst>
              <a:gd name="adj1" fmla="val -41014"/>
              <a:gd name="adj2" fmla="val -11770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 dirty="0">
                <a:latin typeface="Times New Roman" pitchFamily="18" charset="0"/>
              </a:rPr>
              <a:t>front=0</a:t>
            </a:r>
          </a:p>
        </p:txBody>
      </p:sp>
      <p:sp>
        <p:nvSpPr>
          <p:cNvPr id="124948" name="AutoShape 20"/>
          <p:cNvSpPr>
            <a:spLocks noChangeArrowheads="1"/>
          </p:cNvSpPr>
          <p:nvPr/>
        </p:nvSpPr>
        <p:spPr bwMode="auto">
          <a:xfrm>
            <a:off x="3962400" y="5281634"/>
            <a:ext cx="914400" cy="457200"/>
          </a:xfrm>
          <a:prstGeom prst="rightArrow">
            <a:avLst>
              <a:gd name="adj1" fmla="val 38889"/>
              <a:gd name="adj2" fmla="val 55556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7391400" y="5205434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C</a:t>
            </a: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7696200" y="5205434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B</a:t>
            </a:r>
          </a:p>
        </p:txBody>
      </p:sp>
      <p:sp>
        <p:nvSpPr>
          <p:cNvPr id="124951" name="Rectangle 23"/>
          <p:cNvSpPr>
            <a:spLocks noChangeArrowheads="1"/>
          </p:cNvSpPr>
          <p:nvPr/>
        </p:nvSpPr>
        <p:spPr bwMode="auto">
          <a:xfrm>
            <a:off x="5257800" y="5205434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24952" name="Rectangle 24"/>
          <p:cNvSpPr>
            <a:spLocks noChangeArrowheads="1"/>
          </p:cNvSpPr>
          <p:nvPr/>
        </p:nvSpPr>
        <p:spPr bwMode="auto">
          <a:xfrm>
            <a:off x="5562600" y="5205434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24953" name="Rectangle 25"/>
          <p:cNvSpPr>
            <a:spLocks noChangeArrowheads="1"/>
          </p:cNvSpPr>
          <p:nvPr/>
        </p:nvSpPr>
        <p:spPr bwMode="auto">
          <a:xfrm>
            <a:off x="5867400" y="5205434"/>
            <a:ext cx="30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…</a:t>
            </a:r>
          </a:p>
        </p:txBody>
      </p:sp>
      <p:sp>
        <p:nvSpPr>
          <p:cNvPr id="124954" name="Rectangle 26"/>
          <p:cNvSpPr>
            <a:spLocks noChangeArrowheads="1"/>
          </p:cNvSpPr>
          <p:nvPr/>
        </p:nvSpPr>
        <p:spPr bwMode="auto">
          <a:xfrm>
            <a:off x="6172200" y="5205434"/>
            <a:ext cx="30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…</a:t>
            </a:r>
          </a:p>
        </p:txBody>
      </p:sp>
      <p:sp>
        <p:nvSpPr>
          <p:cNvPr id="124955" name="Rectangle 27"/>
          <p:cNvSpPr>
            <a:spLocks noChangeArrowheads="1"/>
          </p:cNvSpPr>
          <p:nvPr/>
        </p:nvSpPr>
        <p:spPr bwMode="auto">
          <a:xfrm>
            <a:off x="6477000" y="5205434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24956" name="Rectangle 28"/>
          <p:cNvSpPr>
            <a:spLocks noChangeArrowheads="1"/>
          </p:cNvSpPr>
          <p:nvPr/>
        </p:nvSpPr>
        <p:spPr bwMode="auto">
          <a:xfrm>
            <a:off x="6781800" y="5205434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24957" name="Rectangle 29"/>
          <p:cNvSpPr>
            <a:spLocks noChangeArrowheads="1"/>
          </p:cNvSpPr>
          <p:nvPr/>
        </p:nvSpPr>
        <p:spPr bwMode="auto">
          <a:xfrm>
            <a:off x="7086600" y="5205434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24958" name="Rectangle 30"/>
          <p:cNvSpPr>
            <a:spLocks noChangeArrowheads="1"/>
          </p:cNvSpPr>
          <p:nvPr/>
        </p:nvSpPr>
        <p:spPr bwMode="auto">
          <a:xfrm>
            <a:off x="7391400" y="4976834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>
                <a:latin typeface="Times New Roman" pitchFamily="18" charset="0"/>
              </a:rPr>
              <a:t>1</a:t>
            </a:r>
          </a:p>
        </p:txBody>
      </p:sp>
      <p:sp>
        <p:nvSpPr>
          <p:cNvPr id="124959" name="Rectangle 31"/>
          <p:cNvSpPr>
            <a:spLocks noChangeArrowheads="1"/>
          </p:cNvSpPr>
          <p:nvPr/>
        </p:nvSpPr>
        <p:spPr bwMode="auto">
          <a:xfrm>
            <a:off x="7696200" y="4976834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>
                <a:latin typeface="Times New Roman" pitchFamily="18" charset="0"/>
              </a:rPr>
              <a:t>0</a:t>
            </a:r>
          </a:p>
        </p:txBody>
      </p:sp>
      <p:sp>
        <p:nvSpPr>
          <p:cNvPr id="124960" name="Rectangle 32"/>
          <p:cNvSpPr>
            <a:spLocks noChangeArrowheads="1"/>
          </p:cNvSpPr>
          <p:nvPr/>
        </p:nvSpPr>
        <p:spPr bwMode="auto">
          <a:xfrm>
            <a:off x="5257800" y="4976834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>
                <a:latin typeface="Times New Roman" pitchFamily="18" charset="0"/>
              </a:rPr>
              <a:t>n-1</a:t>
            </a:r>
          </a:p>
        </p:txBody>
      </p:sp>
      <p:sp>
        <p:nvSpPr>
          <p:cNvPr id="124961" name="Rectangle 33"/>
          <p:cNvSpPr>
            <a:spLocks noChangeArrowheads="1"/>
          </p:cNvSpPr>
          <p:nvPr/>
        </p:nvSpPr>
        <p:spPr bwMode="auto">
          <a:xfrm>
            <a:off x="6781800" y="4976834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>
                <a:latin typeface="Times New Roman" pitchFamily="18" charset="0"/>
              </a:rPr>
              <a:t>3</a:t>
            </a:r>
          </a:p>
        </p:txBody>
      </p:sp>
      <p:sp>
        <p:nvSpPr>
          <p:cNvPr id="124962" name="Rectangle 34"/>
          <p:cNvSpPr>
            <a:spLocks noChangeArrowheads="1"/>
          </p:cNvSpPr>
          <p:nvPr/>
        </p:nvSpPr>
        <p:spPr bwMode="auto">
          <a:xfrm>
            <a:off x="7086600" y="4976834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>
                <a:latin typeface="Times New Roman" pitchFamily="18" charset="0"/>
              </a:rPr>
              <a:t>2</a:t>
            </a:r>
          </a:p>
        </p:txBody>
      </p:sp>
      <p:sp>
        <p:nvSpPr>
          <p:cNvPr id="124963" name="AutoShape 35"/>
          <p:cNvSpPr>
            <a:spLocks noChangeArrowheads="1"/>
          </p:cNvSpPr>
          <p:nvPr/>
        </p:nvSpPr>
        <p:spPr bwMode="auto">
          <a:xfrm>
            <a:off x="6659563" y="6043634"/>
            <a:ext cx="1143000" cy="457200"/>
          </a:xfrm>
          <a:prstGeom prst="wedgeRoundRectCallout">
            <a:avLst>
              <a:gd name="adj1" fmla="val 17361"/>
              <a:gd name="adj2" fmla="val -11493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rear=1</a:t>
            </a:r>
          </a:p>
        </p:txBody>
      </p:sp>
      <p:sp>
        <p:nvSpPr>
          <p:cNvPr id="124964" name="AutoShape 36"/>
          <p:cNvSpPr>
            <a:spLocks noChangeArrowheads="1"/>
          </p:cNvSpPr>
          <p:nvPr/>
        </p:nvSpPr>
        <p:spPr bwMode="auto">
          <a:xfrm>
            <a:off x="7696200" y="6043634"/>
            <a:ext cx="1219200" cy="457200"/>
          </a:xfrm>
          <a:prstGeom prst="wedgeRoundRectCallout">
            <a:avLst>
              <a:gd name="adj1" fmla="val -41014"/>
              <a:gd name="adj2" fmla="val -11770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front=0</a:t>
            </a:r>
          </a:p>
        </p:txBody>
      </p:sp>
      <p:sp>
        <p:nvSpPr>
          <p:cNvPr id="124965" name="AutoShape 37"/>
          <p:cNvSpPr>
            <a:spLocks noChangeArrowheads="1"/>
          </p:cNvSpPr>
          <p:nvPr/>
        </p:nvSpPr>
        <p:spPr bwMode="auto">
          <a:xfrm>
            <a:off x="3733800" y="4900634"/>
            <a:ext cx="1219200" cy="457200"/>
          </a:xfrm>
          <a:prstGeom prst="wedgeRoundRectCallout">
            <a:avLst>
              <a:gd name="adj1" fmla="val -23306"/>
              <a:gd name="adj2" fmla="val 91667"/>
              <a:gd name="adj3" fmla="val 16667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 sz="2000">
                <a:solidFill>
                  <a:srgbClr val="FF3300"/>
                </a:solidFill>
                <a:latin typeface="Times New Roman" pitchFamily="18" charset="0"/>
              </a:rPr>
              <a:t>A leaves</a:t>
            </a: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BC7A-E621-4C39-92A1-35ECC1820747}" type="slidenum">
              <a:rPr lang="en-US"/>
              <a:pPr/>
              <a:t>5</a:t>
            </a:fld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0"/>
            <a:ext cx="7772400" cy="990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3600"/>
              <a:t> </a:t>
            </a:r>
          </a:p>
        </p:txBody>
      </p:sp>
      <p:sp>
        <p:nvSpPr>
          <p:cNvPr id="45" name="Title 4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sz="3200" b="1" dirty="0" smtClean="0"/>
              <a:t>Array Implementation2: Linear Model </a:t>
            </a:r>
            <a:br>
              <a:rPr lang="en-US" sz="3200" b="1" dirty="0" smtClean="0"/>
            </a:br>
            <a:r>
              <a:rPr lang="en-US" sz="3200" b="1" dirty="0" smtClean="0"/>
              <a:t>(Two indices, front and rear)</a:t>
            </a:r>
            <a:endParaRPr lang="en-US" sz="3200" b="1" dirty="0"/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5715000" y="228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B</a:t>
            </a: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6019800" y="228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A</a:t>
            </a:r>
          </a:p>
        </p:txBody>
      </p:sp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2971800" y="228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3276600" y="228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26984" name="Rectangle 8"/>
          <p:cNvSpPr>
            <a:spLocks noChangeArrowheads="1"/>
          </p:cNvSpPr>
          <p:nvPr/>
        </p:nvSpPr>
        <p:spPr bwMode="auto">
          <a:xfrm>
            <a:off x="3581400" y="228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26985" name="Rectangle 9"/>
          <p:cNvSpPr>
            <a:spLocks noChangeArrowheads="1"/>
          </p:cNvSpPr>
          <p:nvPr/>
        </p:nvSpPr>
        <p:spPr bwMode="auto">
          <a:xfrm>
            <a:off x="3886200" y="228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26986" name="Rectangle 10"/>
          <p:cNvSpPr>
            <a:spLocks noChangeArrowheads="1"/>
          </p:cNvSpPr>
          <p:nvPr/>
        </p:nvSpPr>
        <p:spPr bwMode="auto">
          <a:xfrm>
            <a:off x="4191000" y="228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26987" name="Rectangle 11"/>
          <p:cNvSpPr>
            <a:spLocks noChangeArrowheads="1"/>
          </p:cNvSpPr>
          <p:nvPr/>
        </p:nvSpPr>
        <p:spPr bwMode="auto">
          <a:xfrm>
            <a:off x="4495800" y="228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26988" name="Rectangle 12"/>
          <p:cNvSpPr>
            <a:spLocks noChangeArrowheads="1"/>
          </p:cNvSpPr>
          <p:nvPr/>
        </p:nvSpPr>
        <p:spPr bwMode="auto">
          <a:xfrm>
            <a:off x="4800600" y="228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26989" name="Rectangle 13"/>
          <p:cNvSpPr>
            <a:spLocks noChangeArrowheads="1"/>
          </p:cNvSpPr>
          <p:nvPr/>
        </p:nvSpPr>
        <p:spPr bwMode="auto">
          <a:xfrm>
            <a:off x="5105400" y="228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D</a:t>
            </a:r>
          </a:p>
        </p:txBody>
      </p:sp>
      <p:sp>
        <p:nvSpPr>
          <p:cNvPr id="126990" name="Rectangle 14"/>
          <p:cNvSpPr>
            <a:spLocks noChangeArrowheads="1"/>
          </p:cNvSpPr>
          <p:nvPr/>
        </p:nvSpPr>
        <p:spPr bwMode="auto">
          <a:xfrm>
            <a:off x="5410200" y="228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C</a:t>
            </a:r>
          </a:p>
        </p:txBody>
      </p:sp>
      <p:sp>
        <p:nvSpPr>
          <p:cNvPr id="126991" name="AutoShape 15"/>
          <p:cNvSpPr>
            <a:spLocks noChangeArrowheads="1"/>
          </p:cNvSpPr>
          <p:nvPr/>
        </p:nvSpPr>
        <p:spPr bwMode="auto">
          <a:xfrm>
            <a:off x="1828800" y="3200400"/>
            <a:ext cx="1600200" cy="457200"/>
          </a:xfrm>
          <a:prstGeom prst="wedgeRoundRectCallout">
            <a:avLst>
              <a:gd name="adj1" fmla="val 25097"/>
              <a:gd name="adj2" fmla="val -12326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Max_Size</a:t>
            </a:r>
          </a:p>
        </p:txBody>
      </p:sp>
      <p:sp>
        <p:nvSpPr>
          <p:cNvPr id="126992" name="AutoShape 16"/>
          <p:cNvSpPr>
            <a:spLocks noChangeArrowheads="1"/>
          </p:cNvSpPr>
          <p:nvPr/>
        </p:nvSpPr>
        <p:spPr bwMode="auto">
          <a:xfrm>
            <a:off x="4724400" y="3124200"/>
            <a:ext cx="1143000" cy="457200"/>
          </a:xfrm>
          <a:prstGeom prst="wedgeRoundRectCallout">
            <a:avLst>
              <a:gd name="adj1" fmla="val -9306"/>
              <a:gd name="adj2" fmla="val -12048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rear</a:t>
            </a:r>
          </a:p>
        </p:txBody>
      </p:sp>
      <p:sp>
        <p:nvSpPr>
          <p:cNvPr id="126993" name="AutoShape 17"/>
          <p:cNvSpPr>
            <a:spLocks noChangeArrowheads="1"/>
          </p:cNvSpPr>
          <p:nvPr/>
        </p:nvSpPr>
        <p:spPr bwMode="auto">
          <a:xfrm>
            <a:off x="6172200" y="3124200"/>
            <a:ext cx="1143000" cy="457200"/>
          </a:xfrm>
          <a:prstGeom prst="wedgeRoundRectCallout">
            <a:avLst>
              <a:gd name="adj1" fmla="val -47083"/>
              <a:gd name="adj2" fmla="val -11770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front</a:t>
            </a:r>
          </a:p>
        </p:txBody>
      </p:sp>
      <p:sp>
        <p:nvSpPr>
          <p:cNvPr id="126994" name="Text Box 18"/>
          <p:cNvSpPr txBox="1">
            <a:spLocks noChangeArrowheads="1"/>
          </p:cNvSpPr>
          <p:nvPr/>
        </p:nvSpPr>
        <p:spPr bwMode="auto">
          <a:xfrm>
            <a:off x="838200" y="3962400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</a:rPr>
              <a:t>After A leaves, </a:t>
            </a:r>
          </a:p>
        </p:txBody>
      </p:sp>
      <p:sp>
        <p:nvSpPr>
          <p:cNvPr id="126995" name="Rectangle 19"/>
          <p:cNvSpPr>
            <a:spLocks noChangeArrowheads="1"/>
          </p:cNvSpPr>
          <p:nvPr/>
        </p:nvSpPr>
        <p:spPr bwMode="auto">
          <a:xfrm>
            <a:off x="5715000" y="4724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B</a:t>
            </a:r>
          </a:p>
        </p:txBody>
      </p:sp>
      <p:sp>
        <p:nvSpPr>
          <p:cNvPr id="126996" name="Rectangle 20"/>
          <p:cNvSpPr>
            <a:spLocks noChangeArrowheads="1"/>
          </p:cNvSpPr>
          <p:nvPr/>
        </p:nvSpPr>
        <p:spPr bwMode="auto">
          <a:xfrm>
            <a:off x="6019800" y="4724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26997" name="Rectangle 21"/>
          <p:cNvSpPr>
            <a:spLocks noChangeArrowheads="1"/>
          </p:cNvSpPr>
          <p:nvPr/>
        </p:nvSpPr>
        <p:spPr bwMode="auto">
          <a:xfrm>
            <a:off x="2971800" y="4724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26998" name="Rectangle 22"/>
          <p:cNvSpPr>
            <a:spLocks noChangeArrowheads="1"/>
          </p:cNvSpPr>
          <p:nvPr/>
        </p:nvSpPr>
        <p:spPr bwMode="auto">
          <a:xfrm>
            <a:off x="3276600" y="4724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26999" name="Rectangle 23"/>
          <p:cNvSpPr>
            <a:spLocks noChangeArrowheads="1"/>
          </p:cNvSpPr>
          <p:nvPr/>
        </p:nvSpPr>
        <p:spPr bwMode="auto">
          <a:xfrm>
            <a:off x="3581400" y="4724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27000" name="Rectangle 24"/>
          <p:cNvSpPr>
            <a:spLocks noChangeArrowheads="1"/>
          </p:cNvSpPr>
          <p:nvPr/>
        </p:nvSpPr>
        <p:spPr bwMode="auto">
          <a:xfrm>
            <a:off x="3886200" y="4724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27001" name="Rectangle 25"/>
          <p:cNvSpPr>
            <a:spLocks noChangeArrowheads="1"/>
          </p:cNvSpPr>
          <p:nvPr/>
        </p:nvSpPr>
        <p:spPr bwMode="auto">
          <a:xfrm>
            <a:off x="4191000" y="4724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27002" name="Rectangle 26"/>
          <p:cNvSpPr>
            <a:spLocks noChangeArrowheads="1"/>
          </p:cNvSpPr>
          <p:nvPr/>
        </p:nvSpPr>
        <p:spPr bwMode="auto">
          <a:xfrm>
            <a:off x="4495800" y="4724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27003" name="Rectangle 27"/>
          <p:cNvSpPr>
            <a:spLocks noChangeArrowheads="1"/>
          </p:cNvSpPr>
          <p:nvPr/>
        </p:nvSpPr>
        <p:spPr bwMode="auto">
          <a:xfrm>
            <a:off x="4800600" y="4724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27004" name="Rectangle 28"/>
          <p:cNvSpPr>
            <a:spLocks noChangeArrowheads="1"/>
          </p:cNvSpPr>
          <p:nvPr/>
        </p:nvSpPr>
        <p:spPr bwMode="auto">
          <a:xfrm>
            <a:off x="5105400" y="4724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D</a:t>
            </a:r>
          </a:p>
        </p:txBody>
      </p:sp>
      <p:sp>
        <p:nvSpPr>
          <p:cNvPr id="127005" name="Rectangle 29"/>
          <p:cNvSpPr>
            <a:spLocks noChangeArrowheads="1"/>
          </p:cNvSpPr>
          <p:nvPr/>
        </p:nvSpPr>
        <p:spPr bwMode="auto">
          <a:xfrm>
            <a:off x="5410200" y="4724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C</a:t>
            </a:r>
          </a:p>
        </p:txBody>
      </p:sp>
      <p:sp>
        <p:nvSpPr>
          <p:cNvPr id="127006" name="AutoShape 30"/>
          <p:cNvSpPr>
            <a:spLocks noChangeArrowheads="1"/>
          </p:cNvSpPr>
          <p:nvPr/>
        </p:nvSpPr>
        <p:spPr bwMode="auto">
          <a:xfrm>
            <a:off x="1828800" y="5638800"/>
            <a:ext cx="1600200" cy="457200"/>
          </a:xfrm>
          <a:prstGeom prst="wedgeRoundRectCallout">
            <a:avLst>
              <a:gd name="adj1" fmla="val 25097"/>
              <a:gd name="adj2" fmla="val -12326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Max_Size</a:t>
            </a:r>
          </a:p>
        </p:txBody>
      </p:sp>
      <p:sp>
        <p:nvSpPr>
          <p:cNvPr id="127007" name="AutoShape 31"/>
          <p:cNvSpPr>
            <a:spLocks noChangeArrowheads="1"/>
          </p:cNvSpPr>
          <p:nvPr/>
        </p:nvSpPr>
        <p:spPr bwMode="auto">
          <a:xfrm>
            <a:off x="4797425" y="5562600"/>
            <a:ext cx="1143000" cy="457200"/>
          </a:xfrm>
          <a:prstGeom prst="wedgeRoundRectCallout">
            <a:avLst>
              <a:gd name="adj1" fmla="val -9306"/>
              <a:gd name="adj2" fmla="val -12048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rear</a:t>
            </a:r>
          </a:p>
        </p:txBody>
      </p:sp>
      <p:sp>
        <p:nvSpPr>
          <p:cNvPr id="127008" name="AutoShape 32"/>
          <p:cNvSpPr>
            <a:spLocks noChangeArrowheads="1"/>
          </p:cNvSpPr>
          <p:nvPr/>
        </p:nvSpPr>
        <p:spPr bwMode="auto">
          <a:xfrm>
            <a:off x="6172200" y="5562600"/>
            <a:ext cx="1143000" cy="457200"/>
          </a:xfrm>
          <a:prstGeom prst="wedgeRoundRectCallout">
            <a:avLst>
              <a:gd name="adj1" fmla="val -75972"/>
              <a:gd name="adj2" fmla="val -11215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front</a:t>
            </a:r>
          </a:p>
        </p:txBody>
      </p:sp>
      <p:sp>
        <p:nvSpPr>
          <p:cNvPr id="127009" name="Rectangle 33"/>
          <p:cNvSpPr>
            <a:spLocks noChangeArrowheads="1"/>
          </p:cNvSpPr>
          <p:nvPr/>
        </p:nvSpPr>
        <p:spPr bwMode="auto">
          <a:xfrm>
            <a:off x="5715000" y="2057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>
                <a:latin typeface="Times New Roman" pitchFamily="18" charset="0"/>
              </a:rPr>
              <a:t>1</a:t>
            </a:r>
          </a:p>
        </p:txBody>
      </p:sp>
      <p:sp>
        <p:nvSpPr>
          <p:cNvPr id="127010" name="Rectangle 34"/>
          <p:cNvSpPr>
            <a:spLocks noChangeArrowheads="1"/>
          </p:cNvSpPr>
          <p:nvPr/>
        </p:nvSpPr>
        <p:spPr bwMode="auto">
          <a:xfrm>
            <a:off x="6019800" y="2057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>
                <a:latin typeface="Times New Roman" pitchFamily="18" charset="0"/>
              </a:rPr>
              <a:t>0</a:t>
            </a:r>
          </a:p>
        </p:txBody>
      </p:sp>
      <p:sp>
        <p:nvSpPr>
          <p:cNvPr id="127011" name="Rectangle 35"/>
          <p:cNvSpPr>
            <a:spLocks noChangeArrowheads="1"/>
          </p:cNvSpPr>
          <p:nvPr/>
        </p:nvSpPr>
        <p:spPr bwMode="auto">
          <a:xfrm>
            <a:off x="2971800" y="2057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>
                <a:latin typeface="Times New Roman" pitchFamily="18" charset="0"/>
              </a:rPr>
              <a:t>n-1</a:t>
            </a:r>
          </a:p>
        </p:txBody>
      </p:sp>
      <p:sp>
        <p:nvSpPr>
          <p:cNvPr id="127012" name="Rectangle 36"/>
          <p:cNvSpPr>
            <a:spLocks noChangeArrowheads="1"/>
          </p:cNvSpPr>
          <p:nvPr/>
        </p:nvSpPr>
        <p:spPr bwMode="auto">
          <a:xfrm>
            <a:off x="5105400" y="2057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>
                <a:latin typeface="Times New Roman" pitchFamily="18" charset="0"/>
              </a:rPr>
              <a:t>3</a:t>
            </a:r>
          </a:p>
        </p:txBody>
      </p:sp>
      <p:sp>
        <p:nvSpPr>
          <p:cNvPr id="127013" name="Rectangle 37"/>
          <p:cNvSpPr>
            <a:spLocks noChangeArrowheads="1"/>
          </p:cNvSpPr>
          <p:nvPr/>
        </p:nvSpPr>
        <p:spPr bwMode="auto">
          <a:xfrm>
            <a:off x="5410200" y="2057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>
                <a:latin typeface="Times New Roman" pitchFamily="18" charset="0"/>
              </a:rPr>
              <a:t>2</a:t>
            </a:r>
          </a:p>
        </p:txBody>
      </p:sp>
      <p:sp>
        <p:nvSpPr>
          <p:cNvPr id="127014" name="Rectangle 38"/>
          <p:cNvSpPr>
            <a:spLocks noChangeArrowheads="1"/>
          </p:cNvSpPr>
          <p:nvPr/>
        </p:nvSpPr>
        <p:spPr bwMode="auto">
          <a:xfrm>
            <a:off x="5715000" y="44958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>
                <a:latin typeface="Times New Roman" pitchFamily="18" charset="0"/>
              </a:rPr>
              <a:t>1</a:t>
            </a:r>
          </a:p>
        </p:txBody>
      </p:sp>
      <p:sp>
        <p:nvSpPr>
          <p:cNvPr id="127015" name="Rectangle 39"/>
          <p:cNvSpPr>
            <a:spLocks noChangeArrowheads="1"/>
          </p:cNvSpPr>
          <p:nvPr/>
        </p:nvSpPr>
        <p:spPr bwMode="auto">
          <a:xfrm>
            <a:off x="6019800" y="44958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>
                <a:latin typeface="Times New Roman" pitchFamily="18" charset="0"/>
              </a:rPr>
              <a:t>0</a:t>
            </a:r>
          </a:p>
        </p:txBody>
      </p:sp>
      <p:sp>
        <p:nvSpPr>
          <p:cNvPr id="127016" name="Rectangle 40"/>
          <p:cNvSpPr>
            <a:spLocks noChangeArrowheads="1"/>
          </p:cNvSpPr>
          <p:nvPr/>
        </p:nvSpPr>
        <p:spPr bwMode="auto">
          <a:xfrm>
            <a:off x="2971800" y="44958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>
                <a:latin typeface="Times New Roman" pitchFamily="18" charset="0"/>
              </a:rPr>
              <a:t>n-1</a:t>
            </a:r>
          </a:p>
        </p:txBody>
      </p:sp>
      <p:sp>
        <p:nvSpPr>
          <p:cNvPr id="127017" name="Rectangle 41"/>
          <p:cNvSpPr>
            <a:spLocks noChangeArrowheads="1"/>
          </p:cNvSpPr>
          <p:nvPr/>
        </p:nvSpPr>
        <p:spPr bwMode="auto">
          <a:xfrm>
            <a:off x="5105400" y="44958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>
                <a:latin typeface="Times New Roman" pitchFamily="18" charset="0"/>
              </a:rPr>
              <a:t>3</a:t>
            </a:r>
          </a:p>
        </p:txBody>
      </p:sp>
      <p:sp>
        <p:nvSpPr>
          <p:cNvPr id="127018" name="Rectangle 42"/>
          <p:cNvSpPr>
            <a:spLocks noChangeArrowheads="1"/>
          </p:cNvSpPr>
          <p:nvPr/>
        </p:nvSpPr>
        <p:spPr bwMode="auto">
          <a:xfrm>
            <a:off x="5410200" y="44958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>
                <a:latin typeface="Times New Roman" pitchFamily="18" charset="0"/>
              </a:rPr>
              <a:t>2</a:t>
            </a:r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5E98-20F1-4F78-BABD-FF92A50246F5}" type="slidenum">
              <a:rPr lang="en-US"/>
              <a:pPr/>
              <a:t>6</a:t>
            </a:fld>
            <a:endParaRPr lang="en-US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0"/>
            <a:ext cx="7772400" cy="990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3600"/>
              <a:t> </a:t>
            </a: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5715000" y="228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B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6019800" y="228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A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2971800" y="228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3276600" y="228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3581400" y="228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3886200" y="228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4191000" y="228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4495800" y="228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4800600" y="228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5105400" y="228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D</a:t>
            </a:r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5410200" y="228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C</a:t>
            </a:r>
          </a:p>
        </p:txBody>
      </p:sp>
      <p:sp>
        <p:nvSpPr>
          <p:cNvPr id="153615" name="AutoShape 15"/>
          <p:cNvSpPr>
            <a:spLocks noChangeArrowheads="1"/>
          </p:cNvSpPr>
          <p:nvPr/>
        </p:nvSpPr>
        <p:spPr bwMode="auto">
          <a:xfrm>
            <a:off x="1828800" y="3200400"/>
            <a:ext cx="1600200" cy="457200"/>
          </a:xfrm>
          <a:prstGeom prst="wedgeRoundRectCallout">
            <a:avLst>
              <a:gd name="adj1" fmla="val 25097"/>
              <a:gd name="adj2" fmla="val -12326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Max_Size</a:t>
            </a:r>
          </a:p>
        </p:txBody>
      </p:sp>
      <p:sp>
        <p:nvSpPr>
          <p:cNvPr id="153616" name="AutoShape 16"/>
          <p:cNvSpPr>
            <a:spLocks noChangeArrowheads="1"/>
          </p:cNvSpPr>
          <p:nvPr/>
        </p:nvSpPr>
        <p:spPr bwMode="auto">
          <a:xfrm>
            <a:off x="4724400" y="3124200"/>
            <a:ext cx="1143000" cy="457200"/>
          </a:xfrm>
          <a:prstGeom prst="wedgeRoundRectCallout">
            <a:avLst>
              <a:gd name="adj1" fmla="val -9306"/>
              <a:gd name="adj2" fmla="val -12048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rear</a:t>
            </a:r>
          </a:p>
        </p:txBody>
      </p:sp>
      <p:sp>
        <p:nvSpPr>
          <p:cNvPr id="153617" name="AutoShape 17"/>
          <p:cNvSpPr>
            <a:spLocks noChangeArrowheads="1"/>
          </p:cNvSpPr>
          <p:nvPr/>
        </p:nvSpPr>
        <p:spPr bwMode="auto">
          <a:xfrm>
            <a:off x="6172200" y="3124200"/>
            <a:ext cx="1143000" cy="457200"/>
          </a:xfrm>
          <a:prstGeom prst="wedgeRoundRectCallout">
            <a:avLst>
              <a:gd name="adj1" fmla="val -47083"/>
              <a:gd name="adj2" fmla="val -11770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front</a:t>
            </a:r>
          </a:p>
        </p:txBody>
      </p:sp>
      <p:sp>
        <p:nvSpPr>
          <p:cNvPr id="153618" name="Text Box 18"/>
          <p:cNvSpPr txBox="1">
            <a:spLocks noChangeArrowheads="1"/>
          </p:cNvSpPr>
          <p:nvPr/>
        </p:nvSpPr>
        <p:spPr bwMode="auto">
          <a:xfrm>
            <a:off x="838200" y="3962400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</a:rPr>
              <a:t>After A,B,C,D leave </a:t>
            </a:r>
          </a:p>
        </p:txBody>
      </p:sp>
      <p:sp>
        <p:nvSpPr>
          <p:cNvPr id="153619" name="Rectangle 19"/>
          <p:cNvSpPr>
            <a:spLocks noChangeArrowheads="1"/>
          </p:cNvSpPr>
          <p:nvPr/>
        </p:nvSpPr>
        <p:spPr bwMode="auto">
          <a:xfrm>
            <a:off x="5580063" y="4724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imes New Roman" pitchFamily="18" charset="0"/>
            </a:endParaRPr>
          </a:p>
        </p:txBody>
      </p:sp>
      <p:sp>
        <p:nvSpPr>
          <p:cNvPr id="153620" name="Rectangle 20"/>
          <p:cNvSpPr>
            <a:spLocks noChangeArrowheads="1"/>
          </p:cNvSpPr>
          <p:nvPr/>
        </p:nvSpPr>
        <p:spPr bwMode="auto">
          <a:xfrm>
            <a:off x="5867400" y="4724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53621" name="Rectangle 21"/>
          <p:cNvSpPr>
            <a:spLocks noChangeArrowheads="1"/>
          </p:cNvSpPr>
          <p:nvPr/>
        </p:nvSpPr>
        <p:spPr bwMode="auto">
          <a:xfrm>
            <a:off x="2971800" y="4724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53622" name="Rectangle 22"/>
          <p:cNvSpPr>
            <a:spLocks noChangeArrowheads="1"/>
          </p:cNvSpPr>
          <p:nvPr/>
        </p:nvSpPr>
        <p:spPr bwMode="auto">
          <a:xfrm>
            <a:off x="3276600" y="4724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53623" name="Rectangle 23"/>
          <p:cNvSpPr>
            <a:spLocks noChangeArrowheads="1"/>
          </p:cNvSpPr>
          <p:nvPr/>
        </p:nvSpPr>
        <p:spPr bwMode="auto">
          <a:xfrm>
            <a:off x="3581400" y="4724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53624" name="Rectangle 24"/>
          <p:cNvSpPr>
            <a:spLocks noChangeArrowheads="1"/>
          </p:cNvSpPr>
          <p:nvPr/>
        </p:nvSpPr>
        <p:spPr bwMode="auto">
          <a:xfrm>
            <a:off x="3886200" y="4724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53625" name="Rectangle 25"/>
          <p:cNvSpPr>
            <a:spLocks noChangeArrowheads="1"/>
          </p:cNvSpPr>
          <p:nvPr/>
        </p:nvSpPr>
        <p:spPr bwMode="auto">
          <a:xfrm>
            <a:off x="4191000" y="4724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53626" name="Rectangle 26"/>
          <p:cNvSpPr>
            <a:spLocks noChangeArrowheads="1"/>
          </p:cNvSpPr>
          <p:nvPr/>
        </p:nvSpPr>
        <p:spPr bwMode="auto">
          <a:xfrm>
            <a:off x="4495800" y="4724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53627" name="Rectangle 27"/>
          <p:cNvSpPr>
            <a:spLocks noChangeArrowheads="1"/>
          </p:cNvSpPr>
          <p:nvPr/>
        </p:nvSpPr>
        <p:spPr bwMode="auto">
          <a:xfrm>
            <a:off x="4800600" y="4724400"/>
            <a:ext cx="203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153628" name="Rectangle 28"/>
          <p:cNvSpPr>
            <a:spLocks noChangeArrowheads="1"/>
          </p:cNvSpPr>
          <p:nvPr/>
        </p:nvSpPr>
        <p:spPr bwMode="auto">
          <a:xfrm>
            <a:off x="5003800" y="4724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imes New Roman" pitchFamily="18" charset="0"/>
            </a:endParaRPr>
          </a:p>
        </p:txBody>
      </p:sp>
      <p:sp>
        <p:nvSpPr>
          <p:cNvPr id="153629" name="Rectangle 29"/>
          <p:cNvSpPr>
            <a:spLocks noChangeArrowheads="1"/>
          </p:cNvSpPr>
          <p:nvPr/>
        </p:nvSpPr>
        <p:spPr bwMode="auto">
          <a:xfrm>
            <a:off x="5292725" y="4724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imes New Roman" pitchFamily="18" charset="0"/>
            </a:endParaRPr>
          </a:p>
        </p:txBody>
      </p:sp>
      <p:sp>
        <p:nvSpPr>
          <p:cNvPr id="153630" name="AutoShape 30"/>
          <p:cNvSpPr>
            <a:spLocks noChangeArrowheads="1"/>
          </p:cNvSpPr>
          <p:nvPr/>
        </p:nvSpPr>
        <p:spPr bwMode="auto">
          <a:xfrm>
            <a:off x="971550" y="5300663"/>
            <a:ext cx="1600200" cy="457200"/>
          </a:xfrm>
          <a:prstGeom prst="wedgeRoundRectCallout">
            <a:avLst>
              <a:gd name="adj1" fmla="val 72222"/>
              <a:gd name="adj2" fmla="val -12326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Max_Size</a:t>
            </a:r>
          </a:p>
        </p:txBody>
      </p:sp>
      <p:sp>
        <p:nvSpPr>
          <p:cNvPr id="153631" name="AutoShape 31"/>
          <p:cNvSpPr>
            <a:spLocks noChangeArrowheads="1"/>
          </p:cNvSpPr>
          <p:nvPr/>
        </p:nvSpPr>
        <p:spPr bwMode="auto">
          <a:xfrm>
            <a:off x="2700338" y="5562600"/>
            <a:ext cx="1143000" cy="457200"/>
          </a:xfrm>
          <a:prstGeom prst="wedgeRoundRectCallout">
            <a:avLst>
              <a:gd name="adj1" fmla="val -9306"/>
              <a:gd name="adj2" fmla="val -12048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rear</a:t>
            </a:r>
          </a:p>
        </p:txBody>
      </p:sp>
      <p:sp>
        <p:nvSpPr>
          <p:cNvPr id="153632" name="AutoShape 32"/>
          <p:cNvSpPr>
            <a:spLocks noChangeArrowheads="1"/>
          </p:cNvSpPr>
          <p:nvPr/>
        </p:nvSpPr>
        <p:spPr bwMode="auto">
          <a:xfrm>
            <a:off x="5148263" y="5562600"/>
            <a:ext cx="1143000" cy="457200"/>
          </a:xfrm>
          <a:prstGeom prst="wedgeRoundRectCallout">
            <a:avLst>
              <a:gd name="adj1" fmla="val -75972"/>
              <a:gd name="adj2" fmla="val -11215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front</a:t>
            </a:r>
          </a:p>
        </p:txBody>
      </p:sp>
      <p:sp>
        <p:nvSpPr>
          <p:cNvPr id="153633" name="Rectangle 33"/>
          <p:cNvSpPr>
            <a:spLocks noChangeArrowheads="1"/>
          </p:cNvSpPr>
          <p:nvPr/>
        </p:nvSpPr>
        <p:spPr bwMode="auto">
          <a:xfrm>
            <a:off x="5715000" y="2057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>
                <a:latin typeface="Times New Roman" pitchFamily="18" charset="0"/>
              </a:rPr>
              <a:t>1</a:t>
            </a:r>
          </a:p>
        </p:txBody>
      </p:sp>
      <p:sp>
        <p:nvSpPr>
          <p:cNvPr id="153634" name="Rectangle 34"/>
          <p:cNvSpPr>
            <a:spLocks noChangeArrowheads="1"/>
          </p:cNvSpPr>
          <p:nvPr/>
        </p:nvSpPr>
        <p:spPr bwMode="auto">
          <a:xfrm>
            <a:off x="6019800" y="2057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>
                <a:latin typeface="Times New Roman" pitchFamily="18" charset="0"/>
              </a:rPr>
              <a:t>0</a:t>
            </a:r>
          </a:p>
        </p:txBody>
      </p:sp>
      <p:sp>
        <p:nvSpPr>
          <p:cNvPr id="153635" name="Rectangle 35"/>
          <p:cNvSpPr>
            <a:spLocks noChangeArrowheads="1"/>
          </p:cNvSpPr>
          <p:nvPr/>
        </p:nvSpPr>
        <p:spPr bwMode="auto">
          <a:xfrm>
            <a:off x="2971800" y="2057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>
                <a:latin typeface="Times New Roman" pitchFamily="18" charset="0"/>
              </a:rPr>
              <a:t>n-1</a:t>
            </a:r>
          </a:p>
        </p:txBody>
      </p:sp>
      <p:sp>
        <p:nvSpPr>
          <p:cNvPr id="153636" name="Rectangle 36"/>
          <p:cNvSpPr>
            <a:spLocks noChangeArrowheads="1"/>
          </p:cNvSpPr>
          <p:nvPr/>
        </p:nvSpPr>
        <p:spPr bwMode="auto">
          <a:xfrm>
            <a:off x="5105400" y="2057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>
                <a:latin typeface="Times New Roman" pitchFamily="18" charset="0"/>
              </a:rPr>
              <a:t>3</a:t>
            </a:r>
          </a:p>
        </p:txBody>
      </p:sp>
      <p:sp>
        <p:nvSpPr>
          <p:cNvPr id="153637" name="Rectangle 37"/>
          <p:cNvSpPr>
            <a:spLocks noChangeArrowheads="1"/>
          </p:cNvSpPr>
          <p:nvPr/>
        </p:nvSpPr>
        <p:spPr bwMode="auto">
          <a:xfrm>
            <a:off x="5410200" y="2057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>
                <a:latin typeface="Times New Roman" pitchFamily="18" charset="0"/>
              </a:rPr>
              <a:t>2</a:t>
            </a:r>
          </a:p>
        </p:txBody>
      </p:sp>
      <p:sp>
        <p:nvSpPr>
          <p:cNvPr id="153638" name="Rectangle 38"/>
          <p:cNvSpPr>
            <a:spLocks noChangeArrowheads="1"/>
          </p:cNvSpPr>
          <p:nvPr/>
        </p:nvSpPr>
        <p:spPr bwMode="auto">
          <a:xfrm>
            <a:off x="5580063" y="44958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>
                <a:latin typeface="Times New Roman" pitchFamily="18" charset="0"/>
              </a:rPr>
              <a:t>1</a:t>
            </a:r>
          </a:p>
        </p:txBody>
      </p:sp>
      <p:sp>
        <p:nvSpPr>
          <p:cNvPr id="153639" name="Rectangle 39"/>
          <p:cNvSpPr>
            <a:spLocks noChangeArrowheads="1"/>
          </p:cNvSpPr>
          <p:nvPr/>
        </p:nvSpPr>
        <p:spPr bwMode="auto">
          <a:xfrm>
            <a:off x="5867400" y="44958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>
                <a:latin typeface="Times New Roman" pitchFamily="18" charset="0"/>
              </a:rPr>
              <a:t>0</a:t>
            </a:r>
          </a:p>
        </p:txBody>
      </p:sp>
      <p:sp>
        <p:nvSpPr>
          <p:cNvPr id="153640" name="Rectangle 40"/>
          <p:cNvSpPr>
            <a:spLocks noChangeArrowheads="1"/>
          </p:cNvSpPr>
          <p:nvPr/>
        </p:nvSpPr>
        <p:spPr bwMode="auto">
          <a:xfrm>
            <a:off x="2971800" y="44958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>
                <a:latin typeface="Times New Roman" pitchFamily="18" charset="0"/>
              </a:rPr>
              <a:t>n-1</a:t>
            </a:r>
          </a:p>
        </p:txBody>
      </p:sp>
      <p:sp>
        <p:nvSpPr>
          <p:cNvPr id="153641" name="Rectangle 41"/>
          <p:cNvSpPr>
            <a:spLocks noChangeArrowheads="1"/>
          </p:cNvSpPr>
          <p:nvPr/>
        </p:nvSpPr>
        <p:spPr bwMode="auto">
          <a:xfrm>
            <a:off x="5003800" y="44958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>
                <a:latin typeface="Times New Roman" pitchFamily="18" charset="0"/>
              </a:rPr>
              <a:t>3</a:t>
            </a:r>
          </a:p>
        </p:txBody>
      </p:sp>
      <p:sp>
        <p:nvSpPr>
          <p:cNvPr id="153642" name="Rectangle 42"/>
          <p:cNvSpPr>
            <a:spLocks noChangeArrowheads="1"/>
          </p:cNvSpPr>
          <p:nvPr/>
        </p:nvSpPr>
        <p:spPr bwMode="auto">
          <a:xfrm>
            <a:off x="5292725" y="44958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800">
                <a:latin typeface="Times New Roman" pitchFamily="18" charset="0"/>
              </a:rPr>
              <a:t>2</a:t>
            </a:r>
          </a:p>
        </p:txBody>
      </p:sp>
      <p:sp>
        <p:nvSpPr>
          <p:cNvPr id="153643" name="Rectangle 43"/>
          <p:cNvSpPr>
            <a:spLocks noChangeArrowheads="1"/>
          </p:cNvSpPr>
          <p:nvPr/>
        </p:nvSpPr>
        <p:spPr bwMode="auto">
          <a:xfrm>
            <a:off x="4716463" y="4724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E</a:t>
            </a:r>
          </a:p>
        </p:txBody>
      </p:sp>
      <p:sp>
        <p:nvSpPr>
          <p:cNvPr id="153644" name="Rectangle 44"/>
          <p:cNvSpPr>
            <a:spLocks noChangeArrowheads="1"/>
          </p:cNvSpPr>
          <p:nvPr/>
        </p:nvSpPr>
        <p:spPr bwMode="auto">
          <a:xfrm>
            <a:off x="4427538" y="4724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F</a:t>
            </a:r>
          </a:p>
        </p:txBody>
      </p:sp>
      <p:sp>
        <p:nvSpPr>
          <p:cNvPr id="153645" name="Rectangle 45"/>
          <p:cNvSpPr>
            <a:spLocks noChangeArrowheads="1"/>
          </p:cNvSpPr>
          <p:nvPr/>
        </p:nvSpPr>
        <p:spPr bwMode="auto">
          <a:xfrm>
            <a:off x="3851275" y="4724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H</a:t>
            </a:r>
          </a:p>
        </p:txBody>
      </p:sp>
      <p:sp>
        <p:nvSpPr>
          <p:cNvPr id="153646" name="Rectangle 46"/>
          <p:cNvSpPr>
            <a:spLocks noChangeArrowheads="1"/>
          </p:cNvSpPr>
          <p:nvPr/>
        </p:nvSpPr>
        <p:spPr bwMode="auto">
          <a:xfrm>
            <a:off x="4140200" y="4724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G</a:t>
            </a:r>
          </a:p>
        </p:txBody>
      </p:sp>
      <p:sp>
        <p:nvSpPr>
          <p:cNvPr id="153647" name="Rectangle 47"/>
          <p:cNvSpPr>
            <a:spLocks noChangeArrowheads="1"/>
          </p:cNvSpPr>
          <p:nvPr/>
        </p:nvSpPr>
        <p:spPr bwMode="auto">
          <a:xfrm>
            <a:off x="2987675" y="4724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K</a:t>
            </a:r>
          </a:p>
        </p:txBody>
      </p:sp>
      <p:sp>
        <p:nvSpPr>
          <p:cNvPr id="153648" name="Rectangle 48"/>
          <p:cNvSpPr>
            <a:spLocks noChangeArrowheads="1"/>
          </p:cNvSpPr>
          <p:nvPr/>
        </p:nvSpPr>
        <p:spPr bwMode="auto">
          <a:xfrm>
            <a:off x="3276600" y="4724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J</a:t>
            </a:r>
          </a:p>
        </p:txBody>
      </p:sp>
      <p:sp>
        <p:nvSpPr>
          <p:cNvPr id="153649" name="Rectangle 49"/>
          <p:cNvSpPr>
            <a:spLocks noChangeArrowheads="1"/>
          </p:cNvSpPr>
          <p:nvPr/>
        </p:nvSpPr>
        <p:spPr bwMode="auto">
          <a:xfrm>
            <a:off x="3563938" y="4724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42910" y="571480"/>
            <a:ext cx="8501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problem is that there will be many empty places in the front of array and rear is always incremented.</a:t>
            </a:r>
            <a:endParaRPr lang="en-US" sz="2400" dirty="0"/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2214-BB1C-4C13-A13B-AE76A9D5FD26}" type="slidenum">
              <a:rPr lang="en-US"/>
              <a:pPr/>
              <a:t>7</a:t>
            </a:fld>
            <a:endParaRPr 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38882" y="-171400"/>
            <a:ext cx="9319394" cy="690414"/>
          </a:xfrm>
          <a:noFill/>
          <a:ln/>
        </p:spPr>
        <p:txBody>
          <a:bodyPr anchor="ctr"/>
          <a:lstStyle/>
          <a:p>
            <a:r>
              <a:rPr lang="en-US" sz="3000" b="1" dirty="0" smtClean="0"/>
              <a:t>Array Implementation 3: Circular </a:t>
            </a:r>
            <a:r>
              <a:rPr lang="en-US" sz="3000" b="1" dirty="0"/>
              <a:t>Implementation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9540" y="856778"/>
            <a:ext cx="2786181" cy="200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926743" y="773181"/>
            <a:ext cx="357203" cy="36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1" name="TextBox 10"/>
          <p:cNvSpPr txBox="1">
            <a:spLocks noChangeArrowheads="1"/>
          </p:cNvSpPr>
          <p:nvPr/>
        </p:nvSpPr>
        <p:spPr bwMode="auto">
          <a:xfrm>
            <a:off x="3498267" y="570969"/>
            <a:ext cx="357203" cy="36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52" name="TextBox 11"/>
          <p:cNvSpPr txBox="1">
            <a:spLocks noChangeArrowheads="1"/>
          </p:cNvSpPr>
          <p:nvPr/>
        </p:nvSpPr>
        <p:spPr bwMode="auto">
          <a:xfrm>
            <a:off x="3998351" y="558825"/>
            <a:ext cx="930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Max-1</a:t>
            </a:r>
            <a:endParaRPr lang="en-US" b="1" dirty="0"/>
          </a:p>
        </p:txBody>
      </p:sp>
      <p:sp>
        <p:nvSpPr>
          <p:cNvPr id="54" name="TextBox 13"/>
          <p:cNvSpPr txBox="1">
            <a:spLocks noChangeArrowheads="1"/>
          </p:cNvSpPr>
          <p:nvPr/>
        </p:nvSpPr>
        <p:spPr bwMode="auto">
          <a:xfrm rot="4292702">
            <a:off x="5180237" y="1350770"/>
            <a:ext cx="655239" cy="554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000" b="1"/>
              <a:t>…</a:t>
            </a:r>
          </a:p>
        </p:txBody>
      </p:sp>
      <p:sp>
        <p:nvSpPr>
          <p:cNvPr id="55" name="TextBox 14"/>
          <p:cNvSpPr txBox="1">
            <a:spLocks noChangeArrowheads="1"/>
          </p:cNvSpPr>
          <p:nvPr/>
        </p:nvSpPr>
        <p:spPr bwMode="auto">
          <a:xfrm rot="6732145">
            <a:off x="2378280" y="1255035"/>
            <a:ext cx="655239" cy="554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000" b="1"/>
              <a:t>…</a:t>
            </a:r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2998804" y="1714525"/>
            <a:ext cx="357187" cy="142875"/>
          </a:xfrm>
          <a:prstGeom prst="straightConnector1">
            <a:avLst/>
          </a:prstGeom>
          <a:ln w="4762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 rot="10800000">
            <a:off x="4427554" y="1785963"/>
            <a:ext cx="428625" cy="142875"/>
          </a:xfrm>
          <a:prstGeom prst="straightConnector1">
            <a:avLst/>
          </a:prstGeom>
          <a:ln w="4762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27"/>
          <p:cNvSpPr txBox="1">
            <a:spLocks noChangeArrowheads="1"/>
          </p:cNvSpPr>
          <p:nvPr/>
        </p:nvSpPr>
        <p:spPr bwMode="auto">
          <a:xfrm rot="2731709">
            <a:off x="3144422" y="1506912"/>
            <a:ext cx="857425" cy="369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59" name="TextBox 29"/>
          <p:cNvSpPr txBox="1">
            <a:spLocks noChangeArrowheads="1"/>
          </p:cNvSpPr>
          <p:nvPr/>
        </p:nvSpPr>
        <p:spPr bwMode="auto">
          <a:xfrm rot="18088783">
            <a:off x="3974154" y="1419982"/>
            <a:ext cx="857425" cy="369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Rear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3355991" y="2416200"/>
            <a:ext cx="12858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Occupied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2570179" y="2855938"/>
            <a:ext cx="2857500" cy="430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Circular Queue</a:t>
            </a:r>
          </a:p>
        </p:txBody>
      </p:sp>
      <p:grpSp>
        <p:nvGrpSpPr>
          <p:cNvPr id="61" name="Group 79"/>
          <p:cNvGrpSpPr>
            <a:grpSpLocks/>
          </p:cNvGrpSpPr>
          <p:nvPr/>
        </p:nvGrpSpPr>
        <p:grpSpPr bwMode="auto">
          <a:xfrm>
            <a:off x="2071704" y="5202264"/>
            <a:ext cx="4013175" cy="1655735"/>
            <a:chOff x="357158" y="4774180"/>
            <a:chExt cx="4012645" cy="1655233"/>
          </a:xfrm>
        </p:grpSpPr>
        <p:grpSp>
          <p:nvGrpSpPr>
            <p:cNvPr id="62" name="Group 72"/>
            <p:cNvGrpSpPr>
              <a:grpSpLocks/>
            </p:cNvGrpSpPr>
            <p:nvPr/>
          </p:nvGrpSpPr>
          <p:grpSpPr bwMode="auto">
            <a:xfrm>
              <a:off x="357158" y="4774180"/>
              <a:ext cx="4012645" cy="1655233"/>
              <a:chOff x="428596" y="4416990"/>
              <a:chExt cx="4012645" cy="1655233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428596" y="4715350"/>
                <a:ext cx="3999972" cy="4999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 rot="5400000">
                <a:off x="606415" y="4964511"/>
                <a:ext cx="49991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1034984" y="4964511"/>
                <a:ext cx="49991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3750838" y="4964511"/>
                <a:ext cx="49991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3322270" y="4964511"/>
                <a:ext cx="49991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Rectangle 68"/>
              <p:cNvSpPr/>
              <p:nvPr/>
            </p:nvSpPr>
            <p:spPr>
              <a:xfrm>
                <a:off x="1714301" y="4715350"/>
                <a:ext cx="1428561" cy="49991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" name="TextBox 63"/>
              <p:cNvSpPr txBox="1">
                <a:spLocks noChangeArrowheads="1"/>
              </p:cNvSpPr>
              <p:nvPr/>
            </p:nvSpPr>
            <p:spPr bwMode="auto">
              <a:xfrm>
                <a:off x="857224" y="5202808"/>
                <a:ext cx="35719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  <p:sp>
            <p:nvSpPr>
              <p:cNvPr id="71" name="TextBox 64"/>
              <p:cNvSpPr txBox="1">
                <a:spLocks noChangeArrowheads="1"/>
              </p:cNvSpPr>
              <p:nvPr/>
            </p:nvSpPr>
            <p:spPr bwMode="auto">
              <a:xfrm>
                <a:off x="428596" y="5202808"/>
                <a:ext cx="35719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72" name="TextBox 65"/>
              <p:cNvSpPr txBox="1">
                <a:spLocks noChangeArrowheads="1"/>
              </p:cNvSpPr>
              <p:nvPr/>
            </p:nvSpPr>
            <p:spPr bwMode="auto">
              <a:xfrm rot="5400000">
                <a:off x="3827962" y="5458944"/>
                <a:ext cx="857275" cy="369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b="1" dirty="0" smtClean="0"/>
                  <a:t>Max-1</a:t>
                </a:r>
                <a:endParaRPr lang="en-US" b="1" dirty="0"/>
              </a:p>
            </p:txBody>
          </p:sp>
          <p:sp>
            <p:nvSpPr>
              <p:cNvPr id="74" name="TextBox 67"/>
              <p:cNvSpPr txBox="1">
                <a:spLocks noChangeArrowheads="1"/>
              </p:cNvSpPr>
              <p:nvPr/>
            </p:nvSpPr>
            <p:spPr bwMode="auto">
              <a:xfrm>
                <a:off x="3087848" y="5000636"/>
                <a:ext cx="769772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3000" b="1"/>
                  <a:t>…</a:t>
                </a:r>
              </a:p>
            </p:txBody>
          </p:sp>
          <p:sp>
            <p:nvSpPr>
              <p:cNvPr id="75" name="TextBox 68"/>
              <p:cNvSpPr txBox="1">
                <a:spLocks noChangeArrowheads="1"/>
              </p:cNvSpPr>
              <p:nvPr/>
            </p:nvSpPr>
            <p:spPr bwMode="auto">
              <a:xfrm>
                <a:off x="1202246" y="5000636"/>
                <a:ext cx="655110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3000" b="1"/>
                  <a:t>…</a:t>
                </a:r>
              </a:p>
            </p:txBody>
          </p:sp>
          <p:sp>
            <p:nvSpPr>
              <p:cNvPr id="76" name="TextBox 69"/>
              <p:cNvSpPr txBox="1">
                <a:spLocks noChangeArrowheads="1"/>
              </p:cNvSpPr>
              <p:nvPr/>
            </p:nvSpPr>
            <p:spPr bwMode="auto">
              <a:xfrm>
                <a:off x="1377200" y="4416990"/>
                <a:ext cx="85725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Front</a:t>
                </a:r>
              </a:p>
            </p:txBody>
          </p:sp>
          <p:sp>
            <p:nvSpPr>
              <p:cNvPr id="77" name="TextBox 70"/>
              <p:cNvSpPr txBox="1">
                <a:spLocks noChangeArrowheads="1"/>
              </p:cNvSpPr>
              <p:nvPr/>
            </p:nvSpPr>
            <p:spPr bwMode="auto">
              <a:xfrm>
                <a:off x="2786050" y="4416990"/>
                <a:ext cx="85725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Rear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785729" y="4786765"/>
                <a:ext cx="1285705" cy="36818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Occupied</a:t>
                </a: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928583" y="5643866"/>
              <a:ext cx="2857123" cy="76970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Linear Implementation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671653" y="3214713"/>
            <a:ext cx="5186362" cy="1643062"/>
            <a:chOff x="29196" y="3000372"/>
            <a:chExt cx="5034082" cy="1431019"/>
          </a:xfrm>
        </p:grpSpPr>
        <p:grpSp>
          <p:nvGrpSpPr>
            <p:cNvPr id="80" name="Group 47"/>
            <p:cNvGrpSpPr>
              <a:grpSpLocks/>
            </p:cNvGrpSpPr>
            <p:nvPr/>
          </p:nvGrpSpPr>
          <p:grpSpPr bwMode="auto">
            <a:xfrm>
              <a:off x="29196" y="3000372"/>
              <a:ext cx="5034082" cy="1281765"/>
              <a:chOff x="71406" y="3000372"/>
              <a:chExt cx="5034082" cy="1281765"/>
            </a:xfrm>
          </p:grpSpPr>
          <p:sp>
            <p:nvSpPr>
              <p:cNvPr id="82" name="TextBox 36"/>
              <p:cNvSpPr txBox="1">
                <a:spLocks noChangeArrowheads="1"/>
              </p:cNvSpPr>
              <p:nvPr/>
            </p:nvSpPr>
            <p:spPr bwMode="auto">
              <a:xfrm>
                <a:off x="428596" y="3488296"/>
                <a:ext cx="35719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2</a:t>
                </a:r>
              </a:p>
            </p:txBody>
          </p:sp>
          <p:sp>
            <p:nvSpPr>
              <p:cNvPr id="83" name="TextBox 37"/>
              <p:cNvSpPr txBox="1">
                <a:spLocks noChangeArrowheads="1"/>
              </p:cNvSpPr>
              <p:nvPr/>
            </p:nvSpPr>
            <p:spPr bwMode="auto">
              <a:xfrm>
                <a:off x="71406" y="3143248"/>
                <a:ext cx="357190" cy="321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84" name="TextBox 38"/>
              <p:cNvSpPr txBox="1">
                <a:spLocks noChangeArrowheads="1"/>
              </p:cNvSpPr>
              <p:nvPr/>
            </p:nvSpPr>
            <p:spPr bwMode="auto">
              <a:xfrm>
                <a:off x="4286247" y="3071810"/>
                <a:ext cx="819241" cy="321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b="1" dirty="0" smtClean="0"/>
                  <a:t>Max-1</a:t>
                </a:r>
                <a:endParaRPr lang="en-US" b="1" dirty="0"/>
              </a:p>
            </p:txBody>
          </p:sp>
          <p:sp>
            <p:nvSpPr>
              <p:cNvPr id="85" name="TextBox 40"/>
              <p:cNvSpPr txBox="1">
                <a:spLocks noChangeArrowheads="1"/>
              </p:cNvSpPr>
              <p:nvPr/>
            </p:nvSpPr>
            <p:spPr bwMode="auto">
              <a:xfrm rot="9140770">
                <a:off x="3406662" y="3728139"/>
                <a:ext cx="769772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3000" b="1"/>
                  <a:t>…</a:t>
                </a:r>
              </a:p>
            </p:txBody>
          </p:sp>
          <p:sp>
            <p:nvSpPr>
              <p:cNvPr id="86" name="TextBox 41"/>
              <p:cNvSpPr txBox="1">
                <a:spLocks noChangeArrowheads="1"/>
              </p:cNvSpPr>
              <p:nvPr/>
            </p:nvSpPr>
            <p:spPr bwMode="auto">
              <a:xfrm rot="537319">
                <a:off x="909907" y="3548050"/>
                <a:ext cx="655110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3000" b="1"/>
                  <a:t>…</a:t>
                </a:r>
              </a:p>
            </p:txBody>
          </p:sp>
          <p:sp>
            <p:nvSpPr>
              <p:cNvPr id="87" name="TextBox 44"/>
              <p:cNvSpPr txBox="1">
                <a:spLocks noChangeArrowheads="1"/>
              </p:cNvSpPr>
              <p:nvPr/>
            </p:nvSpPr>
            <p:spPr bwMode="auto">
              <a:xfrm rot="435845">
                <a:off x="1503592" y="3267401"/>
                <a:ext cx="85725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Front</a:t>
                </a:r>
              </a:p>
            </p:txBody>
          </p:sp>
          <p:sp>
            <p:nvSpPr>
              <p:cNvPr id="88" name="TextBox 45"/>
              <p:cNvSpPr txBox="1">
                <a:spLocks noChangeArrowheads="1"/>
              </p:cNvSpPr>
              <p:nvPr/>
            </p:nvSpPr>
            <p:spPr bwMode="auto">
              <a:xfrm rot="-496319">
                <a:off x="2928926" y="3131557"/>
                <a:ext cx="85725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Rear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857296" y="3571397"/>
                <a:ext cx="1286642" cy="36916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Occupied</a:t>
                </a:r>
              </a:p>
            </p:txBody>
          </p:sp>
          <p:pic>
            <p:nvPicPr>
              <p:cNvPr id="90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5720" y="3000372"/>
                <a:ext cx="4110053" cy="1000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1" name="TextBox 80"/>
            <p:cNvSpPr txBox="1"/>
            <p:nvPr/>
          </p:nvSpPr>
          <p:spPr>
            <a:xfrm>
              <a:off x="1070838" y="4000011"/>
              <a:ext cx="2858348" cy="43138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Unwinding</a:t>
              </a:r>
            </a:p>
          </p:txBody>
        </p:sp>
      </p:grp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 bwMode="auto">
          <a:xfrm>
            <a:off x="-71470" y="3286124"/>
            <a:ext cx="35004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 smtClean="0"/>
              <a:t>With Empty condition:</a:t>
            </a:r>
          </a:p>
          <a:p>
            <a:pPr>
              <a:defRPr/>
            </a:pPr>
            <a:r>
              <a:rPr lang="en-US" sz="2200" b="1" dirty="0" smtClean="0"/>
              <a:t>Next to Rear = Front.</a:t>
            </a:r>
            <a:endParaRPr lang="en-US" sz="2200" b="1" dirty="0"/>
          </a:p>
        </p:txBody>
      </p:sp>
      <p:sp>
        <p:nvSpPr>
          <p:cNvPr id="107" name="TextBox 106"/>
          <p:cNvSpPr txBox="1"/>
          <p:nvPr/>
        </p:nvSpPr>
        <p:spPr bwMode="auto">
          <a:xfrm>
            <a:off x="0" y="4286256"/>
            <a:ext cx="47148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/>
              <a:t>Queue with one </a:t>
            </a:r>
            <a:r>
              <a:rPr lang="en-US" sz="2200" dirty="0" smtClean="0"/>
              <a:t>element</a:t>
            </a:r>
            <a:endParaRPr lang="en-US" sz="2200" dirty="0"/>
          </a:p>
        </p:txBody>
      </p:sp>
      <p:sp>
        <p:nvSpPr>
          <p:cNvPr id="116" name="TextBox 115"/>
          <p:cNvSpPr txBox="1"/>
          <p:nvPr/>
        </p:nvSpPr>
        <p:spPr bwMode="auto">
          <a:xfrm>
            <a:off x="0" y="5805264"/>
            <a:ext cx="45005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/>
              <a:t>Full Condition:</a:t>
            </a:r>
          </a:p>
          <a:p>
            <a:pPr>
              <a:defRPr/>
            </a:pPr>
            <a:r>
              <a:rPr lang="en-US" sz="2000" b="1" dirty="0" smtClean="0"/>
              <a:t>Next to Rear = Front</a:t>
            </a:r>
          </a:p>
          <a:p>
            <a:pPr>
              <a:defRPr/>
            </a:pPr>
            <a:r>
              <a:rPr lang="en-US" sz="2000" b="1" dirty="0" smtClean="0"/>
              <a:t>Therefore we waste one location</a:t>
            </a:r>
            <a:endParaRPr lang="en-US" sz="2000" b="1" dirty="0"/>
          </a:p>
        </p:txBody>
      </p:sp>
      <p:sp>
        <p:nvSpPr>
          <p:cNvPr id="87" name="TextBox 86"/>
          <p:cNvSpPr txBox="1"/>
          <p:nvPr/>
        </p:nvSpPr>
        <p:spPr bwMode="auto">
          <a:xfrm>
            <a:off x="0" y="2498047"/>
            <a:ext cx="46434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/>
              <a:t>Queue </a:t>
            </a:r>
            <a:r>
              <a:rPr lang="en-US" sz="2200" dirty="0" smtClean="0"/>
              <a:t>with one </a:t>
            </a:r>
            <a:r>
              <a:rPr lang="en-US" sz="2200" dirty="0"/>
              <a:t>element</a:t>
            </a:r>
          </a:p>
        </p:txBody>
      </p:sp>
      <p:grpSp>
        <p:nvGrpSpPr>
          <p:cNvPr id="14" name="Group 60"/>
          <p:cNvGrpSpPr/>
          <p:nvPr/>
        </p:nvGrpSpPr>
        <p:grpSpPr>
          <a:xfrm>
            <a:off x="4500562" y="773652"/>
            <a:ext cx="4643438" cy="369332"/>
            <a:chOff x="2071670" y="142852"/>
            <a:chExt cx="5357850" cy="369332"/>
          </a:xfrm>
        </p:grpSpPr>
        <p:sp>
          <p:nvSpPr>
            <p:cNvPr id="58" name="TextBox 57"/>
            <p:cNvSpPr txBox="1"/>
            <p:nvPr/>
          </p:nvSpPr>
          <p:spPr>
            <a:xfrm>
              <a:off x="2143108" y="142852"/>
              <a:ext cx="528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Rear and Front advance in this direction</a:t>
              </a:r>
              <a:endParaRPr lang="en-US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2071670" y="500042"/>
              <a:ext cx="435771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AD3CE-0F6E-4D4F-81FA-75D6E277670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71438"/>
            <a:ext cx="9144000" cy="714376"/>
          </a:xfrm>
          <a:noFill/>
          <a:ln/>
        </p:spPr>
        <p:txBody>
          <a:bodyPr anchor="ctr"/>
          <a:lstStyle/>
          <a:p>
            <a:r>
              <a:rPr lang="en-US" sz="3200" dirty="0" smtClean="0"/>
              <a:t>Checking the Boundary conditions</a:t>
            </a:r>
            <a:endParaRPr lang="en-US" sz="3200" dirty="0"/>
          </a:p>
        </p:txBody>
      </p:sp>
      <p:sp>
        <p:nvSpPr>
          <p:cNvPr id="45" name="Rectangle 44"/>
          <p:cNvSpPr/>
          <p:nvPr/>
        </p:nvSpPr>
        <p:spPr>
          <a:xfrm>
            <a:off x="4500562" y="1571612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072066" y="1571612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643570" y="1571612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215074" y="1571612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786578" y="1571612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358082" y="1571612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929586" y="1571612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501090" y="1571612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500562" y="2500306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072066" y="2500306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643570" y="2500306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215074" y="2500306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786578" y="2500306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58082" y="2500306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929586" y="2500306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501090" y="2500306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500562" y="3429000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072066" y="3429000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643570" y="3429000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215074" y="3429000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786578" y="3429000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358082" y="3429000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929586" y="3429000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501090" y="3429000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500562" y="4357694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072066" y="4357694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643570" y="4357694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215074" y="4357694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786578" y="4357694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358082" y="4357694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929586" y="4357694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501090" y="4357694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500562" y="5286388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072066" y="5286388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643570" y="5286388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15074" y="5286388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786578" y="5286388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358082" y="5286388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929586" y="5286388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8501090" y="5286388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500562" y="6215082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072066" y="6215082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643570" y="6215082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215074" y="6215082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786578" y="6215082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7358082" y="6215082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7929586" y="6215082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501090" y="6215082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5143504" y="185736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5786446" y="184522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643438" y="127371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8143900" y="121442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MAX-1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5643570" y="278605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857884" y="278605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5786446" y="371475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286512" y="371475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6215074" y="464344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429388" y="464344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286512" y="563143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8643966" y="563143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143504" y="650083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6286512" y="650083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 bwMode="auto">
          <a:xfrm>
            <a:off x="-32" y="1500174"/>
            <a:ext cx="46434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/>
              <a:t>Queue </a:t>
            </a:r>
            <a:r>
              <a:rPr lang="en-US" sz="2200" smtClean="0"/>
              <a:t>with two elements</a:t>
            </a:r>
            <a:endParaRPr lang="en-US" sz="2200" dirty="0"/>
          </a:p>
        </p:txBody>
      </p:sp>
      <p:sp>
        <p:nvSpPr>
          <p:cNvPr id="85" name="Footer Placeholder 8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 bwMode="auto">
          <a:xfrm>
            <a:off x="71438" y="1928802"/>
            <a:ext cx="471487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/>
              <a:t>Empty </a:t>
            </a:r>
            <a:r>
              <a:rPr lang="en-US" sz="2200" dirty="0" smtClean="0"/>
              <a:t>queue:</a:t>
            </a:r>
          </a:p>
          <a:p>
            <a:pPr>
              <a:defRPr/>
            </a:pPr>
            <a:r>
              <a:rPr lang="en-US" sz="2200" dirty="0" smtClean="0"/>
              <a:t>Next to Rear = Front.</a:t>
            </a:r>
          </a:p>
          <a:p>
            <a:pPr>
              <a:defRPr/>
            </a:pPr>
            <a:r>
              <a:rPr lang="en-US" sz="2200" dirty="0" smtClean="0"/>
              <a:t>Size=0</a:t>
            </a:r>
            <a:endParaRPr lang="en-US" sz="2200" dirty="0"/>
          </a:p>
        </p:txBody>
      </p:sp>
      <p:grpSp>
        <p:nvGrpSpPr>
          <p:cNvPr id="2" name="Group 60"/>
          <p:cNvGrpSpPr/>
          <p:nvPr/>
        </p:nvGrpSpPr>
        <p:grpSpPr>
          <a:xfrm>
            <a:off x="4500562" y="916528"/>
            <a:ext cx="4643438" cy="369332"/>
            <a:chOff x="2071670" y="142852"/>
            <a:chExt cx="5357850" cy="369332"/>
          </a:xfrm>
        </p:grpSpPr>
        <p:sp>
          <p:nvSpPr>
            <p:cNvPr id="58" name="TextBox 57"/>
            <p:cNvSpPr txBox="1"/>
            <p:nvPr/>
          </p:nvSpPr>
          <p:spPr>
            <a:xfrm>
              <a:off x="2143108" y="142852"/>
              <a:ext cx="528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Rear and Front advance in this direction</a:t>
              </a:r>
              <a:endParaRPr lang="en-US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2071670" y="500042"/>
              <a:ext cx="435771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AD3CE-0F6E-4D4F-81FA-75D6E277670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1438"/>
            <a:ext cx="9144000" cy="714375"/>
          </a:xfrm>
          <a:noFill/>
          <a:ln/>
        </p:spPr>
        <p:txBody>
          <a:bodyPr anchor="ctr"/>
          <a:lstStyle/>
          <a:p>
            <a:r>
              <a:rPr lang="en-US" sz="3200" dirty="0" smtClean="0"/>
              <a:t>Better solution: Use indicator variable to distinguish between Empty and Full conditions.</a:t>
            </a:r>
            <a:endParaRPr lang="en-US" sz="3200" dirty="0"/>
          </a:p>
        </p:txBody>
      </p:sp>
      <p:sp>
        <p:nvSpPr>
          <p:cNvPr id="64" name="Rectangle 63"/>
          <p:cNvSpPr/>
          <p:nvPr/>
        </p:nvSpPr>
        <p:spPr>
          <a:xfrm>
            <a:off x="4500562" y="2285992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072066" y="2285992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643570" y="2285992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215074" y="2285992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786578" y="2285992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358082" y="2285992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929586" y="2285992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501090" y="2285992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500562" y="3438853"/>
            <a:ext cx="571504" cy="357190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072066" y="3438853"/>
            <a:ext cx="571504" cy="357190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643570" y="3438853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215074" y="3438853"/>
            <a:ext cx="571504" cy="357190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786578" y="3438853"/>
            <a:ext cx="571504" cy="357190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7358082" y="3438853"/>
            <a:ext cx="571504" cy="357190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7929586" y="3438853"/>
            <a:ext cx="571504" cy="357190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501090" y="3438853"/>
            <a:ext cx="571504" cy="357190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5786446" y="257174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286512" y="257174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143504" y="372460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6286512" y="372460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4500562" y="4702742"/>
            <a:ext cx="571504" cy="357190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072066" y="4702742"/>
            <a:ext cx="571504" cy="357190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643570" y="4702742"/>
            <a:ext cx="571504" cy="357190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215074" y="4702742"/>
            <a:ext cx="571504" cy="357190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786578" y="4702742"/>
            <a:ext cx="571504" cy="357190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358082" y="4702742"/>
            <a:ext cx="571504" cy="357190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7929586" y="4702742"/>
            <a:ext cx="571504" cy="357190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8501090" y="4702742"/>
            <a:ext cx="571504" cy="357190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5715008" y="498849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286512" y="498849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 bwMode="auto">
          <a:xfrm>
            <a:off x="-71438" y="4286256"/>
            <a:ext cx="471487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 smtClean="0"/>
              <a:t>Full queue:</a:t>
            </a:r>
          </a:p>
          <a:p>
            <a:pPr>
              <a:defRPr/>
            </a:pPr>
            <a:r>
              <a:rPr lang="en-US" sz="2200" dirty="0" smtClean="0"/>
              <a:t>Next to Rear = Front.</a:t>
            </a:r>
          </a:p>
          <a:p>
            <a:pPr>
              <a:defRPr/>
            </a:pPr>
            <a:r>
              <a:rPr lang="en-US" sz="2200" dirty="0" smtClean="0"/>
              <a:t>Size=MAX</a:t>
            </a:r>
            <a:endParaRPr lang="en-US" sz="2200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1729</Words>
  <Application>Microsoft Office PowerPoint</Application>
  <PresentationFormat>On-screen Show (4:3)</PresentationFormat>
  <Paragraphs>607</Paragraphs>
  <Slides>32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Default Design</vt:lpstr>
      <vt:lpstr>CS 214: Data Structures    Queues</vt:lpstr>
      <vt:lpstr>Slide 2</vt:lpstr>
      <vt:lpstr>E.g., Printing Queue</vt:lpstr>
      <vt:lpstr>Array Implementation1: Physical Model (Front is fixed as in physical lines)</vt:lpstr>
      <vt:lpstr>Array Implementation2: Linear Model  (Two indices, front and rear)</vt:lpstr>
      <vt:lpstr>Slide 6</vt:lpstr>
      <vt:lpstr>Array Implementation 3: Circular Implementation</vt:lpstr>
      <vt:lpstr>Checking the Boundary conditions</vt:lpstr>
      <vt:lpstr>Better solution: Use indicator variable to distinguish between Empty and Full conditions.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Linked Queues(to overcome fixed size limitations): Just get the idea now, do not worry about details.</vt:lpstr>
      <vt:lpstr>Linked Queues(to overcome fixed size limitations): Just get the idea now, do not worry about details.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Application of Queues: Simulation of an Airport Read it if you like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/>
  <cp:lastModifiedBy/>
  <cp:revision>495</cp:revision>
  <dcterms:created xsi:type="dcterms:W3CDTF">2008-09-26T22:29:51Z</dcterms:created>
  <dcterms:modified xsi:type="dcterms:W3CDTF">2012-10-30T08:30:23Z</dcterms:modified>
</cp:coreProperties>
</file>