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6" r:id="rId2"/>
    <p:sldId id="264" r:id="rId3"/>
    <p:sldId id="275" r:id="rId4"/>
    <p:sldId id="274" r:id="rId5"/>
    <p:sldId id="266" r:id="rId6"/>
    <p:sldId id="267" r:id="rId7"/>
    <p:sldId id="269" r:id="rId8"/>
    <p:sldId id="270" r:id="rId9"/>
    <p:sldId id="272" r:id="rId10"/>
    <p:sldId id="273" r:id="rId11"/>
    <p:sldId id="279" r:id="rId12"/>
    <p:sldId id="278" r:id="rId13"/>
    <p:sldId id="271" r:id="rId14"/>
  </p:sldIdLst>
  <p:sldSz cx="9144000" cy="6858000" type="screen4x3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7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-198" y="-84"/>
      </p:cViewPr>
      <p:guideLst>
        <p:guide orient="horz" pos="2236"/>
        <p:guide pos="32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838" y="0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6BC3F5C-DBD3-46C6-BC9D-518F6DDC71D1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2692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838" y="6742692"/>
            <a:ext cx="4434999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1F1AE99-82C5-40EA-B7D9-08E40A82F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1AE99-82C5-40EA-B7D9-08E40A82F26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1AE99-82C5-40EA-B7D9-08E40A82F26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1AE99-82C5-40EA-B7D9-08E40A82F26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1AE99-82C5-40EA-B7D9-08E40A82F26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A8EEF6-71D2-4922-B895-5A762F1F85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Waleed A. Yousef 2008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EF6-71D2-4922-B895-5A762F1F85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EF6-71D2-4922-B895-5A762F1F85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Blank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-108520" y="6553200"/>
            <a:ext cx="2895600" cy="476250"/>
          </a:xfrm>
          <a:ln/>
        </p:spPr>
        <p:txBody>
          <a:bodyPr/>
          <a:lstStyle>
            <a:lvl1pPr algn="l">
              <a:defRPr sz="1000"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9520" y="6553200"/>
            <a:ext cx="432048" cy="476250"/>
          </a:xfr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525963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668310"/>
            <a:ext cx="2133600" cy="212725"/>
          </a:xfrm>
        </p:spPr>
        <p:txBody>
          <a:bodyPr lIns="0" tIns="0" rIns="0" bIns="0"/>
          <a:lstStyle/>
          <a:p>
            <a:fld id="{88A8EEF6-71D2-4922-B895-5A762F1F85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EF6-71D2-4922-B895-5A762F1F85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EF6-71D2-4922-B895-5A762F1F85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EF6-71D2-4922-B895-5A762F1F85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EF6-71D2-4922-B895-5A762F1F85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EF6-71D2-4922-B895-5A762F1F85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A8EEF6-71D2-4922-B895-5A762F1F85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EEF6-71D2-4922-B895-5A762F1F85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8EEF6-71D2-4922-B895-5A762F1F85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9144000" cy="14287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 214: Data Structures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2800" dirty="0" smtClean="0"/>
              <a:t>Abstraction and Implementation-Related </a:t>
            </a:r>
            <a:r>
              <a:rPr lang="en-US" sz="2800" dirty="0" smtClean="0"/>
              <a:t>Issues</a:t>
            </a:r>
            <a:r>
              <a:rPr lang="en-US" sz="2800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(interesting)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643188"/>
            <a:ext cx="9144000" cy="27860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700" b="1" dirty="0" smtClean="0"/>
              <a:t>Slide contents follow</a:t>
            </a:r>
          </a:p>
          <a:p>
            <a:pPr>
              <a:buNone/>
            </a:pPr>
            <a:r>
              <a:rPr lang="en-US" sz="2700" i="1" dirty="0" smtClean="0"/>
              <a:t>Kruse and Leung “Data Structures &amp; Program Design in C”</a:t>
            </a:r>
          </a:p>
          <a:p>
            <a:endParaRPr lang="en-US" sz="2700" dirty="0" smtClean="0"/>
          </a:p>
          <a:p>
            <a:pPr>
              <a:buNone/>
            </a:pPr>
            <a:r>
              <a:rPr lang="en-US" sz="2700" b="1" dirty="0" smtClean="0"/>
              <a:t>Prepared by:</a:t>
            </a:r>
          </a:p>
          <a:p>
            <a:pPr>
              <a:buNone/>
            </a:pPr>
            <a:r>
              <a:rPr lang="en-US" sz="2700" dirty="0" smtClean="0"/>
              <a:t>Waleed A. Yousef, Ph.D.</a:t>
            </a:r>
            <a:endParaRPr lang="en-US" dirty="0" smtClean="0"/>
          </a:p>
        </p:txBody>
      </p:sp>
      <p:pic>
        <p:nvPicPr>
          <p:cNvPr id="1026" name="Picture 2" descr="C:\MyDocuments\Phd\Figures\HelwanLogo\HelwanLogo3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"/>
            <a:ext cx="1643042" cy="1643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b="1" dirty="0" smtClean="0"/>
              <a:t>Solution 3 (much </a:t>
            </a:r>
            <a:r>
              <a:rPr lang="en-US" sz="2400" b="1" dirty="0" smtClean="0"/>
              <a:t>smarter</a:t>
            </a:r>
            <a:r>
              <a:rPr lang="en-US" sz="2400" b="1" dirty="0" smtClean="0"/>
              <a:t>): </a:t>
            </a:r>
            <a:r>
              <a:rPr lang="en-US" sz="2400" dirty="0" smtClean="0"/>
              <a:t>not only solves the </a:t>
            </a:r>
            <a:r>
              <a:rPr lang="en-US" sz="2400" dirty="0" smtClean="0"/>
              <a:t>issue </a:t>
            </a:r>
            <a:r>
              <a:rPr lang="en-US" sz="2400" dirty="0" smtClean="0"/>
              <a:t>but also allows commercializing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Stack.obj</a:t>
            </a:r>
            <a:r>
              <a:rPr lang="en-US" sz="2400" dirty="0" smtClean="0"/>
              <a:t> without the dependency on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Stack.h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defRPr/>
            </a:pPr>
            <a:endParaRPr lang="en-US" sz="2400" dirty="0" smtClean="0">
              <a:latin typeface="+mj-lt"/>
              <a:cs typeface="Courier New" pitchFamily="49" charset="0"/>
            </a:endParaRPr>
          </a:p>
          <a:p>
            <a:pPr algn="just">
              <a:defRPr/>
            </a:pPr>
            <a:r>
              <a:rPr lang="en-US" sz="2200" dirty="0" smtClean="0">
                <a:latin typeface="+mj-lt"/>
                <a:cs typeface="Courier New" pitchFamily="49" charset="0"/>
              </a:rPr>
              <a:t>Notice: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Push</a:t>
            </a:r>
            <a:r>
              <a:rPr lang="en-US" sz="2200" dirty="0" smtClean="0"/>
              <a:t> </a:t>
            </a:r>
            <a:r>
              <a:rPr lang="en-US" sz="2200" dirty="0" smtClean="0"/>
              <a:t>calls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2200" dirty="0" smtClean="0"/>
              <a:t> and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sz="2200" dirty="0" smtClean="0"/>
              <a:t> contains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 smtClean="0"/>
              <a:t>, which was compiled </a:t>
            </a:r>
            <a:r>
              <a:rPr lang="en-US" sz="2200" b="1" u="sng" dirty="0" smtClean="0"/>
              <a:t>already</a:t>
            </a:r>
            <a:r>
              <a:rPr lang="en-US" sz="2200" dirty="0" smtClean="0"/>
              <a:t> into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Stack.obj</a:t>
            </a:r>
            <a:r>
              <a:rPr lang="en-US" sz="2200" dirty="0" smtClean="0"/>
              <a:t>. If the user defines another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 smtClean="0"/>
              <a:t> in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Global.h</a:t>
            </a:r>
            <a:r>
              <a:rPr lang="en-US" sz="2200" dirty="0" smtClean="0"/>
              <a:t> this will cause a runtime problem! (Try it home).</a:t>
            </a:r>
          </a:p>
          <a:p>
            <a:pPr algn="just">
              <a:defRPr/>
            </a:pPr>
            <a:endParaRPr lang="en-US" sz="2200" dirty="0" smtClean="0"/>
          </a:p>
          <a:p>
            <a:pPr algn="just">
              <a:defRPr/>
            </a:pPr>
            <a:r>
              <a:rPr lang="en-US" sz="2200" dirty="0" smtClean="0"/>
              <a:t>The </a:t>
            </a:r>
            <a:r>
              <a:rPr lang="en-US" sz="2200" dirty="0" smtClean="0"/>
              <a:t>solution, allows user for using both:</a:t>
            </a:r>
          </a:p>
          <a:p>
            <a:pPr marL="274320" indent="-274320" algn="just">
              <a:buFontTx/>
              <a:buChar char="-"/>
              <a:defRPr/>
            </a:pPr>
            <a:r>
              <a:rPr lang="en-US" sz="2000" dirty="0" smtClean="0"/>
              <a:t>more than one stack with different </a:t>
            </a:r>
            <a:r>
              <a:rPr lang="en-US" sz="2000" dirty="0" smtClean="0"/>
              <a:t>homogeneous element type</a:t>
            </a:r>
            <a:r>
              <a:rPr lang="en-US" sz="2000" dirty="0" smtClean="0"/>
              <a:t>.</a:t>
            </a:r>
          </a:p>
          <a:p>
            <a:pPr marL="274320" indent="-274320" algn="just">
              <a:buFontTx/>
              <a:buChar char="-"/>
              <a:defRPr/>
            </a:pPr>
            <a:r>
              <a:rPr lang="en-US" sz="2000" dirty="0" smtClean="0"/>
              <a:t>or even, a </a:t>
            </a:r>
            <a:r>
              <a:rPr lang="en-US" sz="2000" dirty="0" smtClean="0"/>
              <a:t>single stack of non- homogeneous element </a:t>
            </a:r>
            <a:r>
              <a:rPr lang="en-US" sz="2000" dirty="0" smtClean="0"/>
              <a:t>types.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60198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stack{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top;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*entry[MAXSTACK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}Stack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Push(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Stack 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z){</a:t>
            </a:r>
          </a:p>
          <a:p>
            <a:pPr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(z);</a:t>
            </a:r>
          </a:p>
          <a:p>
            <a:pPr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z);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-&gt;entry[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-&gt;top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-&gt;top++;</a:t>
            </a:r>
          </a:p>
          <a:p>
            <a:pPr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390032" y="1981200"/>
            <a:ext cx="4753968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(){	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//User Level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Stack	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e1;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e2;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(&amp;s);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Push((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*)&amp;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e1,&amp;s,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(e1));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Push((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*)&amp;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e2,&amp;s,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(e2));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r"/>
            <a:r>
              <a:rPr lang="en-US" sz="2200" dirty="0" smtClean="0">
                <a:solidFill>
                  <a:srgbClr val="FF0000"/>
                </a:solidFill>
              </a:rPr>
              <a:t>What about </a:t>
            </a: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sz="2200" dirty="0" smtClean="0">
                <a:solidFill>
                  <a:srgbClr val="FF0000"/>
                </a:solidFill>
              </a:rPr>
              <a:t>?</a:t>
            </a:r>
          </a:p>
          <a:p>
            <a:pPr algn="r"/>
            <a:r>
              <a:rPr lang="en-US" sz="2200" dirty="0" smtClean="0">
                <a:solidFill>
                  <a:srgbClr val="FF0000"/>
                </a:solidFill>
              </a:rPr>
              <a:t>If </a:t>
            </a:r>
            <a:r>
              <a:rPr lang="en-US" sz="2200" dirty="0" smtClean="0">
                <a:solidFill>
                  <a:srgbClr val="FF0000"/>
                </a:solidFill>
              </a:rPr>
              <a:t>a single </a:t>
            </a:r>
            <a:r>
              <a:rPr lang="en-US" sz="2200" dirty="0" smtClean="0">
                <a:solidFill>
                  <a:srgbClr val="FF0000"/>
                </a:solidFill>
              </a:rPr>
              <a:t>type exists </a:t>
            </a:r>
            <a:r>
              <a:rPr lang="en-US" sz="2200" dirty="0" smtClean="0">
                <a:solidFill>
                  <a:srgbClr val="FF0000"/>
                </a:solidFill>
              </a:rPr>
              <a:t>in the stack, </a:t>
            </a: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sz="2200" dirty="0" smtClean="0">
                <a:solidFill>
                  <a:srgbClr val="FF0000"/>
                </a:solidFill>
              </a:rPr>
              <a:t> is fine this way</a:t>
            </a:r>
            <a:r>
              <a:rPr lang="en-US" sz="2200" dirty="0" smtClean="0">
                <a:solidFill>
                  <a:srgbClr val="FF0000"/>
                </a:solidFill>
              </a:rPr>
              <a:t>. However, if non-homogeneous elements exist we have to add a field of Element size.</a:t>
            </a:r>
            <a:endParaRPr lang="en-US" sz="2200" dirty="0" smtClean="0">
              <a:solidFill>
                <a:srgbClr val="FF0000"/>
              </a:solidFill>
            </a:endParaRPr>
          </a:p>
        </p:txBody>
      </p:sp>
      <p:grpSp>
        <p:nvGrpSpPr>
          <p:cNvPr id="30" name="Group 40"/>
          <p:cNvGrpSpPr/>
          <p:nvPr/>
        </p:nvGrpSpPr>
        <p:grpSpPr>
          <a:xfrm>
            <a:off x="685800" y="4714884"/>
            <a:ext cx="3505200" cy="2143140"/>
            <a:chOff x="714348" y="4714884"/>
            <a:chExt cx="3629052" cy="2143140"/>
          </a:xfrm>
        </p:grpSpPr>
        <p:sp>
          <p:nvSpPr>
            <p:cNvPr id="31" name="Rectangle 30"/>
            <p:cNvSpPr/>
            <p:nvPr/>
          </p:nvSpPr>
          <p:spPr>
            <a:xfrm>
              <a:off x="3143240" y="4857760"/>
              <a:ext cx="895360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143240" y="5257800"/>
              <a:ext cx="89536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7660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14348" y="4714884"/>
              <a:ext cx="3629052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45487" y="4929198"/>
              <a:ext cx="1726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Euclid Symbol"/>
                </a:rPr>
                <a:t>s</a:t>
              </a:r>
              <a:endParaRPr lang="en-US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52366" y="5486400"/>
            <a:ext cx="55723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105" idx="4"/>
            <a:endCxn id="94" idx="1"/>
          </p:cNvCxnSpPr>
          <p:nvPr/>
        </p:nvCxnSpPr>
        <p:spPr>
          <a:xfrm>
            <a:off x="3467100" y="6047096"/>
            <a:ext cx="723900" cy="5561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oter Placeholder 45"/>
          <p:cNvSpPr>
            <a:spLocks noGrp="1"/>
          </p:cNvSpPr>
          <p:nvPr>
            <p:ph type="ftr" sz="quarter" idx="11"/>
          </p:nvPr>
        </p:nvSpPr>
        <p:spPr>
          <a:xfrm>
            <a:off x="-108520" y="655320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28588" y="5710238"/>
            <a:ext cx="633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2990840" y="5715000"/>
            <a:ext cx="89536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191000" y="6424610"/>
            <a:ext cx="55723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330983" y="3429000"/>
            <a:ext cx="4138634" cy="2995610"/>
            <a:chOff x="483383" y="3456296"/>
            <a:chExt cx="4138634" cy="2995610"/>
          </a:xfrm>
        </p:grpSpPr>
        <p:sp>
          <p:nvSpPr>
            <p:cNvPr id="45" name="Rounded Rectangle 44"/>
            <p:cNvSpPr/>
            <p:nvPr/>
          </p:nvSpPr>
          <p:spPr bwMode="auto">
            <a:xfrm>
              <a:off x="609600" y="3581400"/>
              <a:ext cx="3848097" cy="906283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2286001" y="350520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ps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50" name="Straight Arrow Connector 49"/>
            <p:cNvCxnSpPr>
              <a:stCxn id="52" idx="2"/>
            </p:cNvCxnSpPr>
            <p:nvPr/>
          </p:nvCxnSpPr>
          <p:spPr>
            <a:xfrm flipH="1">
              <a:off x="1828800" y="4129088"/>
              <a:ext cx="509588" cy="5953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2286000" y="3881438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&amp;s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2338388" y="3914775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1042988" y="3456296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pe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65" name="Straight Arrow Connector 64"/>
            <p:cNvCxnSpPr>
              <a:stCxn id="98" idx="3"/>
              <a:endCxn id="63" idx="0"/>
            </p:cNvCxnSpPr>
            <p:nvPr/>
          </p:nvCxnSpPr>
          <p:spPr>
            <a:xfrm flipH="1">
              <a:off x="483383" y="4252054"/>
              <a:ext cx="646188" cy="126164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3557588" y="3505200"/>
              <a:ext cx="7858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ptr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2" name="Straight Arrow Connector 91"/>
            <p:cNvCxnSpPr>
              <a:stCxn id="97" idx="5"/>
              <a:endCxn id="94" idx="0"/>
            </p:cNvCxnSpPr>
            <p:nvPr/>
          </p:nvCxnSpPr>
          <p:spPr>
            <a:xfrm>
              <a:off x="4023476" y="4280629"/>
              <a:ext cx="598541" cy="21712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3657622" y="3914775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066800" y="388620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5" name="Oval 104"/>
          <p:cNvSpPr/>
          <p:nvPr/>
        </p:nvSpPr>
        <p:spPr>
          <a:xfrm>
            <a:off x="3352800" y="581849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447800" y="3886200"/>
            <a:ext cx="55723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1576388" y="3424238"/>
            <a:ext cx="633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z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4391025" y="19812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391025" y="1990725"/>
            <a:ext cx="47720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1163062"/>
            <a:ext cx="44958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/>
              <a:t>Implementation</a:t>
            </a:r>
          </a:p>
          <a:p>
            <a:pPr algn="ctr">
              <a:defRPr/>
            </a:pPr>
            <a:endParaRPr lang="en-US" sz="2000" b="1" dirty="0" smtClean="0"/>
          </a:p>
          <a:p>
            <a:pPr algn="just">
              <a:defRPr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T&gt;				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defRPr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Stack{</a:t>
            </a:r>
          </a:p>
          <a:p>
            <a:pPr algn="just">
              <a:defRPr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just"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top;</a:t>
            </a:r>
          </a:p>
          <a:p>
            <a:pPr algn="just"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T *nodes;</a:t>
            </a:r>
          </a:p>
          <a:p>
            <a:pPr algn="just">
              <a:defRPr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just"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Stack();</a:t>
            </a:r>
          </a:p>
          <a:p>
            <a:pPr algn="just"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void Push(T&amp;);</a:t>
            </a:r>
          </a:p>
          <a:p>
            <a:pPr algn="just"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algn="just"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~Stack();</a:t>
            </a:r>
          </a:p>
          <a:p>
            <a:pPr algn="just"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Waleed A. Yousef 2008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05400" y="1143000"/>
            <a:ext cx="3276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/>
              <a:t>User</a:t>
            </a:r>
          </a:p>
          <a:p>
            <a:pPr algn="ctr">
              <a:defRPr/>
            </a:pPr>
            <a:endParaRPr lang="en-US" sz="2000" b="1" dirty="0" smtClean="0"/>
          </a:p>
          <a:p>
            <a:pPr algn="just">
              <a:defRPr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just">
              <a:defRPr/>
            </a:pPr>
            <a:endParaRPr lang="en-US" sz="20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defRPr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1;</a:t>
            </a:r>
          </a:p>
          <a:p>
            <a:pPr algn="just">
              <a:defRPr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029200" y="4387096"/>
            <a:ext cx="4114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200" b="1" dirty="0" smtClean="0"/>
              <a:t>Unfortunately, this requires:</a:t>
            </a:r>
          </a:p>
          <a:p>
            <a:pPr indent="-457200" algn="just">
              <a:buFont typeface="Arial" charset="0"/>
              <a:buChar char="•"/>
              <a:defRPr/>
            </a:pPr>
            <a:r>
              <a:rPr lang="en-US" sz="2200" dirty="0" smtClean="0"/>
              <a:t>Knowledge of OOP</a:t>
            </a:r>
          </a:p>
          <a:p>
            <a:pPr indent="-457200" algn="just">
              <a:buFont typeface="Arial" charset="0"/>
              <a:buChar char="•"/>
              <a:defRPr/>
            </a:pPr>
            <a:r>
              <a:rPr lang="en-US" sz="2200" dirty="0" smtClean="0"/>
              <a:t>Knowledge of C++,</a:t>
            </a:r>
          </a:p>
          <a:p>
            <a:pPr indent="-457200" algn="just">
              <a:buFont typeface="Arial" charset="0"/>
              <a:buChar char="•"/>
              <a:defRPr/>
            </a:pPr>
            <a:r>
              <a:rPr lang="en-US" sz="2200" dirty="0" smtClean="0"/>
              <a:t>Which means delaying the Data Structures course two semesters.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-7441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200" b="1" dirty="0" smtClean="0"/>
              <a:t>Solution </a:t>
            </a:r>
            <a:r>
              <a:rPr lang="en-US" sz="2200" b="1" dirty="0" smtClean="0"/>
              <a:t>4 (most </a:t>
            </a:r>
            <a:r>
              <a:rPr lang="en-US" sz="2200" b="1" dirty="0" smtClean="0"/>
              <a:t>efficient </a:t>
            </a:r>
            <a:r>
              <a:rPr lang="en-US" sz="2200" b="1" dirty="0" smtClean="0"/>
              <a:t>solution</a:t>
            </a:r>
            <a:r>
              <a:rPr lang="en-US" sz="2200" dirty="0" smtClean="0"/>
              <a:t>): using </a:t>
            </a:r>
            <a:r>
              <a:rPr lang="en-US" sz="2200" dirty="0" smtClean="0"/>
              <a:t>C++ (OOP language) supporting the definition of an </a:t>
            </a:r>
            <a:r>
              <a:rPr lang="en-US" sz="2200" u="sng" dirty="0" smtClean="0"/>
              <a:t>object of undetermined </a:t>
            </a:r>
            <a:r>
              <a:rPr lang="en-US" sz="2200" u="sng" dirty="0" smtClean="0"/>
              <a:t>type</a:t>
            </a:r>
            <a:r>
              <a:rPr lang="en-US" sz="2200" dirty="0" smtClean="0"/>
              <a:t> known by </a:t>
            </a:r>
            <a:r>
              <a:rPr lang="en-US" sz="2200" u="sng" dirty="0" smtClean="0"/>
              <a:t>Templates</a:t>
            </a:r>
            <a:r>
              <a:rPr lang="en-US" sz="2200" u="sng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985421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dirty="0" smtClean="0"/>
              <a:t>Much more of these issues are out of the scope of our course. They are classified as low-level Software Engineering aspects. </a:t>
            </a:r>
          </a:p>
          <a:p>
            <a:pPr algn="just">
              <a:defRPr/>
            </a:pPr>
            <a:endParaRPr lang="en-US" sz="2400" dirty="0" smtClean="0"/>
          </a:p>
          <a:p>
            <a:pPr algn="just">
              <a:defRPr/>
            </a:pPr>
            <a:r>
              <a:rPr lang="en-US" sz="2400" dirty="0" smtClean="0"/>
              <a:t>Also, solutions to these raised issues are language dependent. E.g., the definition of the structure completely disappeared from the header file by defining a pointer to an undefined structure. In some languages, e.g., Java, this is not available since there is no </a:t>
            </a:r>
            <a:r>
              <a:rPr lang="en-US" sz="2400" i="1" dirty="0" smtClean="0"/>
              <a:t>pointers. </a:t>
            </a:r>
            <a:endParaRPr lang="en-US" sz="2400" dirty="0" smtClean="0"/>
          </a:p>
          <a:p>
            <a:pPr algn="just">
              <a:defRPr/>
            </a:pPr>
            <a:endParaRPr lang="en-US" sz="2400" dirty="0" smtClean="0"/>
          </a:p>
          <a:p>
            <a:pPr algn="just">
              <a:defRPr/>
            </a:pPr>
            <a:r>
              <a:rPr lang="en-US" sz="2400" dirty="0" smtClean="0"/>
              <a:t>However, the student should be aware of them at the level that we discussed here.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More subtle issues and some answers: We just open the door for deeper thinking and robust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66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** How to use a queue, a stack, and other data structures with the same element type in the same program? </a:t>
            </a:r>
          </a:p>
          <a:p>
            <a:pPr algn="just">
              <a:defRPr/>
            </a:pPr>
            <a:endParaRPr lang="en-US" sz="2000" b="1" dirty="0" smtClean="0"/>
          </a:p>
          <a:p>
            <a:r>
              <a:rPr lang="en-US" sz="2000" dirty="0" smtClean="0"/>
              <a:t>Since the element type of the stack, queue, and the main program is the same, we need to be more structured define this common element type in a separate file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Global.h</a:t>
            </a:r>
            <a:r>
              <a:rPr lang="en-US" sz="2000" dirty="0" smtClean="0"/>
              <a:t>.  In this file we should have all the definitions that are common to all of the three modules; </a:t>
            </a:r>
          </a:p>
          <a:p>
            <a:r>
              <a:rPr lang="en-US" sz="2000" i="1" dirty="0" smtClean="0"/>
              <a:t>			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/******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Global.h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******/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elementtype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year;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age;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ElementType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MAXELEMENTS 100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ElementType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QueueEntry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MAXQUEUE MAXELEMENTS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ElementType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MAXSTACK MAXELEMENTS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Stack.cpp</a:t>
            </a:r>
            <a:r>
              <a:rPr lang="en-US" sz="2200" dirty="0" smtClean="0"/>
              <a:t> must include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Stack.h</a:t>
            </a:r>
            <a:r>
              <a:rPr lang="en-US" sz="2200" dirty="0" smtClean="0"/>
              <a:t> and the latter includes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Global.h</a:t>
            </a:r>
            <a:r>
              <a:rPr lang="en-US" sz="2200" dirty="0" smtClean="0"/>
              <a:t> why?</a:t>
            </a:r>
          </a:p>
          <a:p>
            <a:endParaRPr lang="en-US" sz="2200" dirty="0" smtClean="0"/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Queue.cpp</a:t>
            </a:r>
            <a:r>
              <a:rPr lang="en-US" sz="2200" dirty="0" smtClean="0"/>
              <a:t> must include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Queue.h</a:t>
            </a:r>
            <a:r>
              <a:rPr lang="en-US" sz="2200" dirty="0" smtClean="0"/>
              <a:t> and the latter includes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Global.h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smtClean="0"/>
              <a:t>Finally,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Main.cpp </a:t>
            </a:r>
            <a:r>
              <a:rPr lang="en-US" sz="2200" dirty="0" smtClean="0"/>
              <a:t>includes all the three header files; why?</a:t>
            </a:r>
          </a:p>
          <a:p>
            <a:endParaRPr lang="en-US" sz="2200" dirty="0" smtClean="0"/>
          </a:p>
          <a:p>
            <a:r>
              <a:rPr lang="en-US" sz="2200" dirty="0" smtClean="0"/>
              <a:t>However, this will cause a “redefinition” error since the definitions in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Global.h</a:t>
            </a:r>
            <a:r>
              <a:rPr lang="en-US" sz="2200" dirty="0" smtClean="0"/>
              <a:t> will appear again in the other two included header files because they also include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Global.h</a:t>
            </a:r>
            <a:r>
              <a:rPr lang="en-US" sz="2200" dirty="0" smtClean="0"/>
              <a:t>. </a:t>
            </a:r>
          </a:p>
          <a:p>
            <a:endParaRPr lang="en-US" sz="2200" dirty="0" smtClean="0"/>
          </a:p>
          <a:p>
            <a:r>
              <a:rPr lang="en-US" sz="2200" dirty="0" smtClean="0"/>
              <a:t>To resolve this problem, we need to start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Global.h</a:t>
            </a:r>
            <a:r>
              <a:rPr lang="en-US" sz="2200" dirty="0" smtClean="0"/>
              <a:t> by: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GLOBAL H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GLOBAL H</a:t>
            </a:r>
          </a:p>
          <a:p>
            <a:r>
              <a:rPr lang="en-US" sz="2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//here comes the previous definition of </a:t>
            </a:r>
            <a:r>
              <a:rPr lang="en-US" sz="22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Global.h</a:t>
            </a:r>
            <a:endParaRPr lang="en-US" sz="2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en-US" sz="2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200" dirty="0" smtClean="0"/>
          </a:p>
          <a:p>
            <a:r>
              <a:rPr lang="en-US" sz="2200" dirty="0" smtClean="0"/>
              <a:t>These statements are “Preprocessor Commands" that are processed before compilation. More explanation will be provided in labs; you can also refer to your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200" dirty="0" smtClean="0"/>
              <a:t> language text book.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b="1" dirty="0" smtClean="0"/>
              <a:t>Notice that:</a:t>
            </a:r>
          </a:p>
          <a:p>
            <a:pPr algn="just">
              <a:defRPr/>
            </a:pPr>
            <a:endParaRPr lang="en-US" sz="2400" b="1" dirty="0" smtClean="0"/>
          </a:p>
          <a:p>
            <a:pPr marL="274320" indent="-274320" algn="just">
              <a:buFont typeface="Arial" pitchFamily="34" charset="0"/>
              <a:buChar char="•"/>
              <a:defRPr/>
            </a:pPr>
            <a:r>
              <a:rPr lang="en-US" sz="2400" dirty="0" smtClean="0"/>
              <a:t>Each of the previous definition starts with “</a:t>
            </a:r>
            <a:r>
              <a:rPr lang="en-US" sz="2400" u="sng" dirty="0" smtClean="0"/>
              <a:t>… </a:t>
            </a:r>
            <a:r>
              <a:rPr lang="en-US" sz="2400" i="1" u="sng" dirty="0" smtClean="0"/>
              <a:t>of elements of type T is a finite sequence of elements of T together with the following operations:</a:t>
            </a:r>
            <a:r>
              <a:rPr lang="en-US" sz="2400" dirty="0" smtClean="0"/>
              <a:t>”. it is apparent that Stacks, Queues, and Lists differ only in the set of operations defined on each of them.</a:t>
            </a:r>
          </a:p>
          <a:p>
            <a:pPr marL="274320" indent="-274320" algn="just"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274320" indent="-274320" algn="just">
              <a:buFont typeface="Arial" pitchFamily="34" charset="0"/>
              <a:buChar char="•"/>
              <a:defRPr/>
            </a:pPr>
            <a:r>
              <a:rPr lang="en-US" sz="2400" dirty="0" smtClean="0"/>
              <a:t>The method of implementation is NOT mentioned in the definition.</a:t>
            </a:r>
          </a:p>
          <a:p>
            <a:pPr marL="274320" indent="-274320" algn="just"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274320" indent="-274320" algn="just">
              <a:buFont typeface="Arial" pitchFamily="34" charset="0"/>
              <a:buChar char="•"/>
              <a:defRPr/>
            </a:pPr>
            <a:r>
              <a:rPr lang="en-US" sz="2400" dirty="0" smtClean="0"/>
              <a:t>The interface of the ADT (the header file in case of C programming, along with the pre- and post-conditions of the functions) defines the contract between users and implementers that provides a precise means of communicating what each can expect from the other.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762000"/>
            <a:ext cx="9144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dirty="0" smtClean="0"/>
              <a:t>Should information about the efficiency of implementations be included in the interface so that the user chooses between different complexities (of course without letting him involved in the implementation details)?</a:t>
            </a:r>
          </a:p>
          <a:p>
            <a:pPr algn="just">
              <a:defRPr/>
            </a:pPr>
            <a:endParaRPr lang="en-US" sz="2400" dirty="0" smtClean="0"/>
          </a:p>
          <a:p>
            <a:pPr marL="274320" indent="-274320" algn="just">
              <a:defRPr/>
            </a:pPr>
            <a:r>
              <a:rPr lang="en-US" sz="2400" b="1" dirty="0" smtClean="0"/>
              <a:t>Possible Solution:</a:t>
            </a:r>
          </a:p>
          <a:p>
            <a:pPr algn="just">
              <a:defRPr/>
            </a:pPr>
            <a:r>
              <a:rPr lang="en-US" sz="2400" dirty="0" smtClean="0"/>
              <a:t>Tell the user to write 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Queue.h</a:t>
            </a:r>
            <a:r>
              <a:rPr lang="en-US" sz="2400" dirty="0" smtClean="0"/>
              <a:t> the following if he cares about memory utilization than speed</a:t>
            </a:r>
          </a:p>
          <a:p>
            <a:pPr marL="274320" indent="-274320" algn="just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LIMITED_MEMORY_</a:t>
            </a:r>
          </a:p>
          <a:p>
            <a:pPr marL="274320" indent="-274320" algn="just">
              <a:defRPr/>
            </a:pPr>
            <a:endParaRPr lang="en-US" sz="2400" dirty="0" smtClean="0"/>
          </a:p>
          <a:p>
            <a:pPr indent="-274320" algn="just">
              <a:defRPr/>
            </a:pPr>
            <a:r>
              <a:rPr lang="en-US" sz="2400" dirty="0" smtClean="0"/>
              <a:t>Then,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Queue.cpp</a:t>
            </a:r>
            <a:r>
              <a:rPr lang="en-US" sz="2400" dirty="0" smtClean="0"/>
              <a:t> write the two implementations of Queue with the following pre-processor:</a:t>
            </a:r>
          </a:p>
          <a:p>
            <a:pPr marL="274320" indent="-274320" algn="just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LIMITED_MEMORY_</a:t>
            </a:r>
          </a:p>
          <a:p>
            <a:pPr marL="274320" indent="-274320" algn="just">
              <a:defRPr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//Write here the implementation of Linked Queues;</a:t>
            </a:r>
          </a:p>
          <a:p>
            <a:pPr marL="274320" indent="-274320" algn="just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#else</a:t>
            </a:r>
          </a:p>
          <a:p>
            <a:pPr marL="274320" indent="-274320" algn="just">
              <a:defRPr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//Write here the implementation of Contiguous Queues;</a:t>
            </a:r>
          </a:p>
          <a:p>
            <a:pPr marL="274320" indent="-274320" algn="just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en-US" sz="2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5334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How can we selected among different implementations?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101090"/>
            <a:ext cx="5410200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LinkedStackMoreHiding.cpp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Global.h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entry;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*next;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//the same as before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stack{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*top;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//We do not use 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here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item,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PStack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l"/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//exactly the same code; we only use the type 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PStack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instead of Stack *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4320" indent="-274320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What about hiding the type definition from the header files?</a:t>
            </a:r>
          </a:p>
          <a:p>
            <a:pPr marL="274320" indent="-274320" algn="just">
              <a:defRPr/>
            </a:pPr>
            <a:r>
              <a:rPr lang="en-US" sz="2400" b="1" dirty="0" smtClean="0"/>
              <a:t>Possible Solution: </a:t>
            </a:r>
            <a:r>
              <a:rPr lang="en-US" sz="2400" dirty="0" smtClean="0"/>
              <a:t>we define the stack to be pointer to </a:t>
            </a:r>
            <a:r>
              <a:rPr lang="en-US" sz="2400" dirty="0" err="1" smtClean="0"/>
              <a:t>struct</a:t>
            </a:r>
            <a:r>
              <a:rPr lang="en-US" sz="2400" dirty="0" smtClean="0"/>
              <a:t>; this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will be defined only in the stack.cpp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5800" y="3056692"/>
            <a:ext cx="4648200" cy="677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New 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Stack.h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stack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Pstack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0" y="4180344"/>
            <a:ext cx="3810000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Main.cpp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Global.h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PStack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//This statement will compile correctly since 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PStack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a pointer; it does not matter a pointer to what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1619071"/>
            <a:ext cx="4648200" cy="12311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Old 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Stack.h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stack{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*top;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}Stack;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6200" y="948690"/>
            <a:ext cx="9220200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PStack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stack *)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stack));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)-&gt;top=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4320" indent="-274320" algn="just">
              <a:defRPr/>
            </a:pPr>
            <a:r>
              <a:rPr lang="en-US" sz="2400" dirty="0" smtClean="0"/>
              <a:t>The only difference will be in the functions that change </a:t>
            </a:r>
            <a:r>
              <a:rPr lang="en-US" sz="2400" dirty="0" err="1" smtClean="0"/>
              <a:t>ps</a:t>
            </a:r>
            <a:r>
              <a:rPr lang="en-US" sz="2400" dirty="0" smtClean="0"/>
              <a:t>; namely, </a:t>
            </a:r>
            <a:r>
              <a:rPr lang="en-US" sz="2400" dirty="0" err="1" smtClean="0"/>
              <a:t>CreateStack</a:t>
            </a:r>
            <a:r>
              <a:rPr lang="en-US" sz="2400" dirty="0" smtClean="0"/>
              <a:t> and </a:t>
            </a:r>
            <a:r>
              <a:rPr lang="en-US" sz="2400" dirty="0" err="1" smtClean="0"/>
              <a:t>ClearStack</a:t>
            </a:r>
            <a:r>
              <a:rPr lang="en-US" sz="2400" dirty="0" smtClean="0"/>
              <a:t>. </a:t>
            </a:r>
            <a:endParaRPr lang="en-US" sz="24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48200" y="1088066"/>
            <a:ext cx="4648200" cy="1261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Stack.h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stack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PStack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PStack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*);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8800" y="2362200"/>
            <a:ext cx="3505200" cy="350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Main.cpp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Global.h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PStack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/*When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defined no structures is created yet; Therefore,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has to use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create the top and other fields.*/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4320" indent="-274320" algn="just"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What about using different element types in the same ADT? For example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StackEntry1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and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StackEntry2</a:t>
            </a:r>
            <a:r>
              <a:rPr lang="en-US" sz="2400" b="1" dirty="0" smtClean="0">
                <a:solidFill>
                  <a:srgbClr val="FF0000"/>
                </a:solidFill>
              </a:rPr>
              <a:t>?</a:t>
            </a:r>
          </a:p>
          <a:p>
            <a:pPr marL="274320" indent="-274320" algn="just">
              <a:defRPr/>
            </a:pPr>
            <a:r>
              <a:rPr lang="en-US" sz="2400" dirty="0" smtClean="0"/>
              <a:t>Imagine!! So far we cannot use:</a:t>
            </a:r>
          </a:p>
          <a:p>
            <a:pPr marL="274320" indent="-274320" algn="just">
              <a:buFontTx/>
              <a:buChar char="-"/>
              <a:defRPr/>
            </a:pPr>
            <a:r>
              <a:rPr lang="en-US" sz="2400" dirty="0" smtClean="0"/>
              <a:t>more than one stack with different homogeneous element type.</a:t>
            </a:r>
          </a:p>
          <a:p>
            <a:pPr marL="274320" indent="-274320" algn="just">
              <a:buFontTx/>
              <a:buChar char="-"/>
              <a:defRPr/>
            </a:pPr>
            <a:r>
              <a:rPr lang="en-US" sz="2400" dirty="0" smtClean="0"/>
              <a:t>or even, a single stack of non- homogeneous element types.</a:t>
            </a:r>
          </a:p>
          <a:p>
            <a:pPr marL="274320" indent="-274320" algn="just">
              <a:defRPr/>
            </a:pPr>
            <a:endParaRPr lang="en-US" sz="2400" dirty="0" smtClean="0"/>
          </a:p>
          <a:p>
            <a:pPr marL="274320" indent="-274320" algn="just">
              <a:defRPr/>
            </a:pPr>
            <a:r>
              <a:rPr lang="en-US" sz="2400" b="1" dirty="0" smtClean="0"/>
              <a:t>Solution 1: (but </a:t>
            </a:r>
            <a:r>
              <a:rPr lang="en-US" sz="2400" b="1" dirty="0" smtClean="0"/>
              <a:t>very un-smart)</a:t>
            </a:r>
          </a:p>
          <a:p>
            <a:pPr marL="274320" indent="-274320" algn="just">
              <a:buFontTx/>
              <a:buChar char="-"/>
              <a:defRPr/>
            </a:pPr>
            <a:r>
              <a:rPr lang="en-US" sz="2400" dirty="0" smtClean="0"/>
              <a:t>Combine the fields of the different possible types in one data type.</a:t>
            </a:r>
          </a:p>
          <a:p>
            <a:pPr marL="274320" indent="-274320" algn="just">
              <a:buFontTx/>
              <a:buChar char="-"/>
              <a:defRPr/>
            </a:pPr>
            <a:r>
              <a:rPr lang="en-US" sz="2400" dirty="0" smtClean="0"/>
              <a:t>Add an extra field, name it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etype</a:t>
            </a:r>
            <a:r>
              <a:rPr lang="en-US" sz="2400" dirty="0" smtClean="0"/>
              <a:t>, and give it a code for every type.</a:t>
            </a:r>
          </a:p>
          <a:p>
            <a:pPr marL="274320" indent="-274320" algn="just">
              <a:buFontTx/>
              <a:buChar char="-"/>
              <a:defRPr/>
            </a:pPr>
            <a:r>
              <a:rPr lang="en-US" sz="2400" dirty="0" smtClean="0"/>
              <a:t>Then, it is the responsibility of the user level to check for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etype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28600" y="3733800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Elementtype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short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 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Type0	 data;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Type1	 voice;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Type2	 fax; }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ElementType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//Waste of memory for that all the fields are reserved and only one will be used</a:t>
            </a:r>
            <a:endParaRPr lang="en-US" sz="2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3733800"/>
            <a:ext cx="35052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 DATA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VOICE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FAX	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main(){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ElementType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Pop(&amp;e, &amp;s);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e.etype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case DATA: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case VOICE: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486400" y="0"/>
            <a:ext cx="35052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 DATA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VOICE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FAX	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main(){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ElementType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Pop(&amp;e, &amp;s);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switch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e.etype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case DATA: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	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e.info.data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case VOICE: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e.info.voice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case FAX: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e.info.fax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5334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just">
              <a:defRPr/>
            </a:pPr>
            <a:r>
              <a:rPr lang="en-US" sz="2400" b="1" dirty="0" smtClean="0"/>
              <a:t>Solution 2: </a:t>
            </a:r>
            <a:r>
              <a:rPr lang="en-US" sz="2400" b="1" dirty="0" smtClean="0"/>
              <a:t>(unions </a:t>
            </a:r>
            <a:r>
              <a:rPr lang="en-US" sz="2400" b="1" dirty="0" smtClean="0"/>
              <a:t>to save </a:t>
            </a:r>
            <a:r>
              <a:rPr lang="en-US" sz="2400" b="1" dirty="0" smtClean="0"/>
              <a:t>memory)</a:t>
            </a:r>
            <a:endParaRPr lang="en-US" sz="2400" b="1" dirty="0" smtClean="0"/>
          </a:p>
          <a:p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elementtype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short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union{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Type0    data;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Type1    voice;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Type2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fax;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}info;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ElementType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//The maximum of the fields will be reserved in the memory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1331</Words>
  <Application>Microsoft Office PowerPoint</Application>
  <PresentationFormat>On-screen Show (4:3)</PresentationFormat>
  <Paragraphs>279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CS 214: Data Structures    Abstraction and Implementation-Related Issues  (interesting)</vt:lpstr>
      <vt:lpstr>Slide 2</vt:lpstr>
      <vt:lpstr>Slide 3</vt:lpstr>
      <vt:lpstr>Slide 4</vt:lpstr>
      <vt:lpstr>How can we selected among different implementations?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Data Types</dc:title>
  <dc:creator/>
  <cp:lastModifiedBy/>
  <cp:revision>128</cp:revision>
  <dcterms:created xsi:type="dcterms:W3CDTF">2008-11-01T06:08:53Z</dcterms:created>
  <dcterms:modified xsi:type="dcterms:W3CDTF">2012-10-15T18:51:10Z</dcterms:modified>
</cp:coreProperties>
</file>