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41" r:id="rId2"/>
    <p:sldId id="313" r:id="rId3"/>
    <p:sldId id="314" r:id="rId4"/>
    <p:sldId id="316" r:id="rId5"/>
    <p:sldId id="317" r:id="rId6"/>
    <p:sldId id="319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37" r:id="rId18"/>
    <p:sldId id="329" r:id="rId19"/>
    <p:sldId id="330" r:id="rId20"/>
    <p:sldId id="333" r:id="rId21"/>
    <p:sldId id="340" r:id="rId22"/>
    <p:sldId id="331" r:id="rId23"/>
    <p:sldId id="332" r:id="rId24"/>
    <p:sldId id="334" r:id="rId25"/>
    <p:sldId id="335" r:id="rId26"/>
    <p:sldId id="339" r:id="rId27"/>
    <p:sldId id="33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E0F1F2"/>
    <a:srgbClr val="33CCCC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30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3D74F6-4756-4E3C-9A57-6600B1DDB956}" type="datetimeFigureOut">
              <a:rPr lang="en-US"/>
              <a:pPr>
                <a:defRPr/>
              </a:pPr>
              <a:t>11/23/2012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A3F0F0-86A9-452D-B16C-CC14F517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50D26-8997-45B6-8683-BBC0EF1BD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13264-D4AA-4BD2-B7EB-2F0E8E671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Blank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08520" y="6669360"/>
            <a:ext cx="2895600" cy="476250"/>
          </a:xfrm>
          <a:ln/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9520" y="6660416"/>
            <a:ext cx="432048" cy="476250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4008" y="6524674"/>
            <a:ext cx="400024" cy="47622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54AD8-068E-43B2-B0DD-8C1BD1059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819E-2538-4A6E-A4F9-E5BFC0006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39EF-0EB3-47BD-9A5B-4B3604A7C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719B-D76E-488F-A24B-4CB8A8EA3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1870" y="6596088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F4EC-E173-45E0-9521-F47907C7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BAA7-3839-4385-BBDA-B25747CE6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1BBD-E405-4A63-A113-DD73C0EEA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D5E294-2CA2-45DE-85D6-22B300F1F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1428750"/>
          </a:xfrm>
        </p:spPr>
        <p:txBody>
          <a:bodyPr/>
          <a:lstStyle/>
          <a:p>
            <a:r>
              <a:rPr lang="en-US" dirty="0" smtClean="0"/>
              <a:t>CS 214: Data Structures</a:t>
            </a:r>
            <a:br>
              <a:rPr lang="en-US" dirty="0" smtClean="0"/>
            </a:br>
            <a:r>
              <a:rPr lang="en-US" smtClean="0"/>
              <a:t>   </a:t>
            </a:r>
            <a:r>
              <a:rPr lang="en-US" sz="2800" smtClean="0"/>
              <a:t>General Lists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643188"/>
            <a:ext cx="9144000" cy="278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b="1" dirty="0" smtClean="0"/>
              <a:t>Slide contents follow</a:t>
            </a:r>
          </a:p>
          <a:p>
            <a:pPr>
              <a:buNone/>
            </a:pPr>
            <a:r>
              <a:rPr lang="en-US" sz="2700" i="1" dirty="0" smtClean="0"/>
              <a:t>Kruse and Leung “Data Structures &amp; Program Design in C”</a:t>
            </a:r>
          </a:p>
          <a:p>
            <a:endParaRPr lang="en-US" sz="2700" dirty="0" smtClean="0"/>
          </a:p>
          <a:p>
            <a:pPr>
              <a:buNone/>
            </a:pPr>
            <a:r>
              <a:rPr lang="en-US" sz="2700" b="1" dirty="0" smtClean="0"/>
              <a:t>Prepared by:</a:t>
            </a:r>
          </a:p>
          <a:p>
            <a:pPr>
              <a:buNone/>
            </a:pPr>
            <a:r>
              <a:rPr lang="en-US" sz="2700" dirty="0" smtClean="0"/>
              <a:t>Waleed A. Yousef, Ph.D.</a:t>
            </a:r>
            <a:endParaRPr lang="en-US" dirty="0" smtClean="0"/>
          </a:p>
        </p:txBody>
      </p:sp>
      <p:pic>
        <p:nvPicPr>
          <p:cNvPr id="1026" name="Picture 2" descr="C:\MyDocuments\Phd\Figures\HelwanLogo\HelwanLogo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"/>
            <a:ext cx="1643042" cy="164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715140" y="3429000"/>
            <a:ext cx="2432723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2330" y="355973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MAXLIST-1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8453574" y="3583409"/>
            <a:ext cx="323351" cy="337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8453574" y="3904955"/>
            <a:ext cx="323351" cy="337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8453574" y="4207553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8453574" y="4553462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8453574" y="4876813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8453574" y="5200164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453574" y="5523515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8453574" y="5846866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72462" y="5857892"/>
            <a:ext cx="493113" cy="20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7000893" y="5955179"/>
            <a:ext cx="540612" cy="202094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00892" y="6211032"/>
            <a:ext cx="898572" cy="20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49321" y="6211032"/>
            <a:ext cx="898572" cy="20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71414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/*0&lt;= p &lt;= size-1 and List not empty*/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List *pl){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=pl-&gt;entry[p];</a:t>
            </a:r>
          </a:p>
          <a:p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	/*The loop shifts down all the elements in 	the range [p+1, size-1] to free the </a:t>
            </a:r>
            <a:r>
              <a:rPr lang="en-US" sz="24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aseline="300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	location*/</a:t>
            </a:r>
          </a:p>
          <a:p>
            <a:r>
              <a:rPr lang="nn-NO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2400" dirty="0" smtClean="0">
                <a:latin typeface="Courier New" pitchFamily="49" charset="0"/>
                <a:cs typeface="Courier New" pitchFamily="49" charset="0"/>
              </a:rPr>
              <a:t>(i=p+1; i&lt;=pl-&gt;size-1; i++)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pl-&gt;entry[i-1]=pl-&gt;entry[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pl-&gt;size--;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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(n)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Special Cases are all the combination of the following:</a:t>
            </a:r>
          </a:p>
          <a:p>
            <a:r>
              <a:rPr lang="en-US" sz="2400" dirty="0" smtClean="0">
                <a:latin typeface="Euclid" pitchFamily="18" charset="0"/>
                <a:cs typeface="Courier New" pitchFamily="49" charset="0"/>
              </a:rPr>
              <a:t>p = 0 or p = size - 1</a:t>
            </a:r>
          </a:p>
          <a:p>
            <a:r>
              <a:rPr lang="en-US" sz="2400" dirty="0" smtClean="0">
                <a:latin typeface="Euclid" pitchFamily="18" charset="0"/>
                <a:cs typeface="Courier New" pitchFamily="49" charset="0"/>
              </a:rPr>
              <a:t>size = 1</a:t>
            </a: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All the cases will work</a:t>
            </a: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Deleting one element requires too many shifting!!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72396" y="4214818"/>
            <a:ext cx="9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93663" y="4845618"/>
            <a:ext cx="9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+1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79415" y="5143512"/>
            <a:ext cx="9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429388" y="3643314"/>
            <a:ext cx="2432723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6578" y="377404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MAXLIST-1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8167822" y="3797723"/>
            <a:ext cx="323351" cy="337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8167822" y="4119269"/>
            <a:ext cx="323351" cy="337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8167822" y="4421867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8167822" y="4767776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8167822" y="5091127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8167822" y="5414478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167822" y="5737829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8167822" y="6061180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86710" y="6072206"/>
            <a:ext cx="493113" cy="20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6715141" y="6169493"/>
            <a:ext cx="540612" cy="202094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15140" y="6425346"/>
            <a:ext cx="898572" cy="20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63569" y="6425346"/>
            <a:ext cx="898572" cy="20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71414"/>
            <a:ext cx="98584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0&lt;= p &lt;= size-1*/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RetrieveList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=pl-&gt;entry[p];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(1)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0&lt;= p &lt;= size-1*/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ReplaceList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e, 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pl-&gt;entry[p]=e;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(1)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TraverseList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(List* pl, void (*Visit)(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&lt;pl-&gt;size;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(*Visit)(pl-&gt;entry[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(n)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6644" y="4429132"/>
            <a:ext cx="9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7911" y="5059932"/>
            <a:ext cx="9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+1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93663" y="5357826"/>
            <a:ext cx="9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861467"/>
            <a:ext cx="878684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ourier New" pitchFamily="49" charset="0"/>
              </a:rPr>
              <a:t>Issues at the user level:</a:t>
            </a:r>
          </a:p>
          <a:p>
            <a:endParaRPr lang="en-US" sz="24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How to insert at the beginning of the List?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InsertList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(0, e, &amp;l);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How to insert at the end of the List?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InsertList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(&amp;l), e, &amp;l);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How to use it as a stack?</a:t>
            </a: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How to use it as a queue? </a:t>
            </a: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Think at home</a:t>
            </a: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pPr algn="ctr"/>
            <a:r>
              <a:rPr lang="en-US" sz="2400" b="1" dirty="0" smtClean="0">
                <a:latin typeface="Calibri" pitchFamily="34" charset="0"/>
                <a:cs typeface="Courier New" pitchFamily="49" charset="0"/>
                <a:sym typeface="Symbol"/>
              </a:rPr>
              <a:t>Now let us start the linked Implementation</a:t>
            </a:r>
            <a:endParaRPr lang="en-US" sz="2400" b="1" dirty="0" smtClean="0">
              <a:latin typeface="Calibri" pitchFamily="34" charset="0"/>
              <a:sym typeface="Symbol"/>
            </a:endParaRP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7290" y="414956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28794" y="414956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00298" y="414956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71802" y="414956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43306" y="414956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14810" y="414956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6314" y="414956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57818" y="414956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00166" y="1170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86314" y="10190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size-1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29322" y="414956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500826" y="414956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72330" y="414956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58016" y="7141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MAXLIST-1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142852"/>
            <a:ext cx="550069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0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entry;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list{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*head;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size;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}List;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2" name="Group 129"/>
          <p:cNvGrpSpPr/>
          <p:nvPr/>
        </p:nvGrpSpPr>
        <p:grpSpPr>
          <a:xfrm>
            <a:off x="636548" y="5269292"/>
            <a:ext cx="857271" cy="445485"/>
            <a:chOff x="4581524" y="3054953"/>
            <a:chExt cx="857271" cy="445485"/>
          </a:xfrm>
        </p:grpSpPr>
        <p:sp>
          <p:nvSpPr>
            <p:cNvPr id="23" name="Rectangle 22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192"/>
          <p:cNvSpPr txBox="1">
            <a:spLocks noChangeArrowheads="1"/>
          </p:cNvSpPr>
          <p:nvPr/>
        </p:nvSpPr>
        <p:spPr bwMode="auto">
          <a:xfrm>
            <a:off x="1071538" y="5702874"/>
            <a:ext cx="785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192"/>
          <p:cNvSpPr txBox="1">
            <a:spLocks noChangeArrowheads="1"/>
          </p:cNvSpPr>
          <p:nvPr/>
        </p:nvSpPr>
        <p:spPr bwMode="auto">
          <a:xfrm>
            <a:off x="428596" y="5702874"/>
            <a:ext cx="7921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39"/>
          <p:cNvGrpSpPr>
            <a:grpSpLocks/>
          </p:cNvGrpSpPr>
          <p:nvPr/>
        </p:nvGrpSpPr>
        <p:grpSpPr bwMode="auto">
          <a:xfrm>
            <a:off x="2071701" y="4817903"/>
            <a:ext cx="1669917" cy="556640"/>
            <a:chOff x="1111" y="1797"/>
            <a:chExt cx="1224" cy="408"/>
          </a:xfrm>
        </p:grpSpPr>
        <p:grpSp>
          <p:nvGrpSpPr>
            <p:cNvPr id="44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p=0</a:t>
                </a:r>
                <a:endParaRPr lang="en-US" dirty="0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4"/>
          <p:cNvGrpSpPr>
            <a:grpSpLocks/>
          </p:cNvGrpSpPr>
          <p:nvPr/>
        </p:nvGrpSpPr>
        <p:grpSpPr bwMode="auto">
          <a:xfrm>
            <a:off x="4300986" y="4817903"/>
            <a:ext cx="1669917" cy="556640"/>
            <a:chOff x="1111" y="1797"/>
            <a:chExt cx="1224" cy="408"/>
          </a:xfrm>
        </p:grpSpPr>
        <p:grpSp>
          <p:nvGrpSpPr>
            <p:cNvPr id="49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51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p=1</a:t>
                </a:r>
                <a:endParaRPr lang="en-US" dirty="0"/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3" name="Group 49"/>
          <p:cNvGrpSpPr>
            <a:grpSpLocks/>
          </p:cNvGrpSpPr>
          <p:nvPr/>
        </p:nvGrpSpPr>
        <p:grpSpPr bwMode="auto">
          <a:xfrm>
            <a:off x="6564379" y="4756509"/>
            <a:ext cx="1669917" cy="556640"/>
            <a:chOff x="1111" y="1797"/>
            <a:chExt cx="1224" cy="408"/>
          </a:xfrm>
        </p:grpSpPr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p=size-1</a:t>
                </a:r>
                <a:endParaRPr lang="en-US" dirty="0"/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8" name="Group 229"/>
          <p:cNvGrpSpPr>
            <a:grpSpLocks/>
          </p:cNvGrpSpPr>
          <p:nvPr/>
        </p:nvGrpSpPr>
        <p:grpSpPr bwMode="auto">
          <a:xfrm>
            <a:off x="5778535" y="5002085"/>
            <a:ext cx="798122" cy="122788"/>
            <a:chOff x="2928926" y="5643578"/>
            <a:chExt cx="928694" cy="142876"/>
          </a:xfrm>
        </p:grpSpPr>
        <p:sp>
          <p:nvSpPr>
            <p:cNvPr id="59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232"/>
          <p:cNvGrpSpPr>
            <a:grpSpLocks/>
          </p:cNvGrpSpPr>
          <p:nvPr/>
        </p:nvGrpSpPr>
        <p:grpSpPr bwMode="auto">
          <a:xfrm>
            <a:off x="3506957" y="5002085"/>
            <a:ext cx="798122" cy="122788"/>
            <a:chOff x="2928926" y="5643578"/>
            <a:chExt cx="928694" cy="142876"/>
          </a:xfrm>
        </p:grpSpPr>
        <p:sp>
          <p:nvSpPr>
            <p:cNvPr id="62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128"/>
          <p:cNvGrpSpPr>
            <a:grpSpLocks/>
          </p:cNvGrpSpPr>
          <p:nvPr/>
        </p:nvGrpSpPr>
        <p:grpSpPr bwMode="auto">
          <a:xfrm>
            <a:off x="7988720" y="4927048"/>
            <a:ext cx="798122" cy="368365"/>
            <a:chOff x="8143900" y="5572140"/>
            <a:chExt cx="928662" cy="428628"/>
          </a:xfrm>
        </p:grpSpPr>
        <p:sp>
          <p:nvSpPr>
            <p:cNvPr id="65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 rot="16200000" flipV="1">
            <a:off x="1464072" y="4737085"/>
            <a:ext cx="518828" cy="875206"/>
            <a:chOff x="1357272" y="5930124"/>
            <a:chExt cx="5644414" cy="230390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-71470" y="-24"/>
            <a:ext cx="4786314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pl-&gt;head=NULL;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pl-&gt;size=0;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 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(pl-&gt;size==0);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//or return !pl-&gt;head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 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(1)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 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(1)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ListSize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pl-&gt;size;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 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</p:txBody>
      </p:sp>
      <p:grpSp>
        <p:nvGrpSpPr>
          <p:cNvPr id="2" name="Group 129"/>
          <p:cNvGrpSpPr/>
          <p:nvPr/>
        </p:nvGrpSpPr>
        <p:grpSpPr>
          <a:xfrm>
            <a:off x="636548" y="6055349"/>
            <a:ext cx="857271" cy="445485"/>
            <a:chOff x="4581524" y="3054953"/>
            <a:chExt cx="857271" cy="445485"/>
          </a:xfrm>
        </p:grpSpPr>
        <p:sp>
          <p:nvSpPr>
            <p:cNvPr id="23" name="Rectangle 22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192"/>
          <p:cNvSpPr txBox="1">
            <a:spLocks noChangeArrowheads="1"/>
          </p:cNvSpPr>
          <p:nvPr/>
        </p:nvSpPr>
        <p:spPr bwMode="auto">
          <a:xfrm>
            <a:off x="1071538" y="6488692"/>
            <a:ext cx="785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192"/>
          <p:cNvSpPr txBox="1">
            <a:spLocks noChangeArrowheads="1"/>
          </p:cNvSpPr>
          <p:nvPr/>
        </p:nvSpPr>
        <p:spPr bwMode="auto">
          <a:xfrm>
            <a:off x="428596" y="6488692"/>
            <a:ext cx="7921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928794" y="6029286"/>
            <a:ext cx="1048137" cy="530004"/>
            <a:chOff x="1111" y="1797"/>
            <a:chExt cx="1224" cy="408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3328022" y="6029286"/>
            <a:ext cx="1048137" cy="530004"/>
            <a:chOff x="1111" y="1797"/>
            <a:chExt cx="1224" cy="408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51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7606179" y="6012330"/>
            <a:ext cx="1048137" cy="530004"/>
            <a:chOff x="1111" y="1797"/>
            <a:chExt cx="1224" cy="408"/>
          </a:xfrm>
        </p:grpSpPr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size-1</a:t>
                </a:r>
                <a:endParaRPr lang="en-US" dirty="0"/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229"/>
          <p:cNvGrpSpPr>
            <a:grpSpLocks/>
          </p:cNvGrpSpPr>
          <p:nvPr/>
        </p:nvGrpSpPr>
        <p:grpSpPr bwMode="auto">
          <a:xfrm>
            <a:off x="4255417" y="6204655"/>
            <a:ext cx="500948" cy="116912"/>
            <a:chOff x="2928926" y="5643578"/>
            <a:chExt cx="928694" cy="142876"/>
          </a:xfrm>
        </p:grpSpPr>
        <p:sp>
          <p:nvSpPr>
            <p:cNvPr id="59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32"/>
          <p:cNvGrpSpPr>
            <a:grpSpLocks/>
          </p:cNvGrpSpPr>
          <p:nvPr/>
        </p:nvGrpSpPr>
        <p:grpSpPr bwMode="auto">
          <a:xfrm>
            <a:off x="2829644" y="6204655"/>
            <a:ext cx="500948" cy="116912"/>
            <a:chOff x="2928926" y="5643578"/>
            <a:chExt cx="928694" cy="142876"/>
          </a:xfrm>
        </p:grpSpPr>
        <p:sp>
          <p:nvSpPr>
            <p:cNvPr id="62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8"/>
          <p:cNvGrpSpPr>
            <a:grpSpLocks/>
          </p:cNvGrpSpPr>
          <p:nvPr/>
        </p:nvGrpSpPr>
        <p:grpSpPr bwMode="auto">
          <a:xfrm>
            <a:off x="8500177" y="6174708"/>
            <a:ext cx="500948" cy="350738"/>
            <a:chOff x="8143900" y="5572140"/>
            <a:chExt cx="928662" cy="428628"/>
          </a:xfrm>
        </p:grpSpPr>
        <p:sp>
          <p:nvSpPr>
            <p:cNvPr id="65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86"/>
          <p:cNvGrpSpPr/>
          <p:nvPr/>
        </p:nvGrpSpPr>
        <p:grpSpPr>
          <a:xfrm rot="16200000" flipV="1">
            <a:off x="1461924" y="5824727"/>
            <a:ext cx="219391" cy="571472"/>
            <a:chOff x="1357272" y="5930124"/>
            <a:chExt cx="5644414" cy="230390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44"/>
          <p:cNvGrpSpPr>
            <a:grpSpLocks/>
          </p:cNvGrpSpPr>
          <p:nvPr/>
        </p:nvGrpSpPr>
        <p:grpSpPr bwMode="auto">
          <a:xfrm>
            <a:off x="4786700" y="6042268"/>
            <a:ext cx="1048137" cy="530004"/>
            <a:chOff x="1111" y="1797"/>
            <a:chExt cx="1224" cy="408"/>
          </a:xfrm>
        </p:grpSpPr>
        <p:grpSp>
          <p:nvGrpSpPr>
            <p:cNvPr id="58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64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66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61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2" name="Group 229"/>
          <p:cNvGrpSpPr>
            <a:grpSpLocks/>
          </p:cNvGrpSpPr>
          <p:nvPr/>
        </p:nvGrpSpPr>
        <p:grpSpPr bwMode="auto">
          <a:xfrm>
            <a:off x="5714095" y="6217637"/>
            <a:ext cx="500948" cy="116912"/>
            <a:chOff x="2928926" y="5643578"/>
            <a:chExt cx="928694" cy="142876"/>
          </a:xfrm>
        </p:grpSpPr>
        <p:sp>
          <p:nvSpPr>
            <p:cNvPr id="73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44"/>
          <p:cNvGrpSpPr>
            <a:grpSpLocks/>
          </p:cNvGrpSpPr>
          <p:nvPr/>
        </p:nvGrpSpPr>
        <p:grpSpPr bwMode="auto">
          <a:xfrm>
            <a:off x="6215460" y="6042268"/>
            <a:ext cx="1048137" cy="530004"/>
            <a:chOff x="1111" y="1797"/>
            <a:chExt cx="1224" cy="408"/>
          </a:xfrm>
        </p:grpSpPr>
        <p:grpSp>
          <p:nvGrpSpPr>
            <p:cNvPr id="76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78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79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77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229"/>
          <p:cNvGrpSpPr>
            <a:grpSpLocks/>
          </p:cNvGrpSpPr>
          <p:nvPr/>
        </p:nvGrpSpPr>
        <p:grpSpPr bwMode="auto">
          <a:xfrm>
            <a:off x="7142855" y="6217637"/>
            <a:ext cx="500948" cy="116912"/>
            <a:chOff x="2928926" y="5643578"/>
            <a:chExt cx="928694" cy="142876"/>
          </a:xfrm>
        </p:grpSpPr>
        <p:sp>
          <p:nvSpPr>
            <p:cNvPr id="81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Footer Placeholder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-32" y="-23"/>
            <a:ext cx="914403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DestroyList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*q;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while(pl-&gt;head){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q=pl-&gt;head-&gt;next;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free(pl-&gt;head);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pl-&gt;head=q;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pl-&gt;size=0;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//we took it before many times: //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 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(n)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TraverseList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(List* pl,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(*Visit)(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*p=pl-&gt;head;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(p){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(*Visit)(p-&gt;entry);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p=p-&gt;next;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 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(n)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2" name="Group 129"/>
          <p:cNvGrpSpPr/>
          <p:nvPr/>
        </p:nvGrpSpPr>
        <p:grpSpPr>
          <a:xfrm>
            <a:off x="565141" y="6126787"/>
            <a:ext cx="857271" cy="445485"/>
            <a:chOff x="4581524" y="3054953"/>
            <a:chExt cx="857271" cy="445485"/>
          </a:xfrm>
        </p:grpSpPr>
        <p:sp>
          <p:nvSpPr>
            <p:cNvPr id="75" name="Rectangle 74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" name="TextBox 192"/>
          <p:cNvSpPr txBox="1">
            <a:spLocks noChangeArrowheads="1"/>
          </p:cNvSpPr>
          <p:nvPr/>
        </p:nvSpPr>
        <p:spPr bwMode="auto">
          <a:xfrm>
            <a:off x="1000131" y="6560130"/>
            <a:ext cx="785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TextBox 192"/>
          <p:cNvSpPr txBox="1">
            <a:spLocks noChangeArrowheads="1"/>
          </p:cNvSpPr>
          <p:nvPr/>
        </p:nvSpPr>
        <p:spPr bwMode="auto">
          <a:xfrm>
            <a:off x="357189" y="6560130"/>
            <a:ext cx="7921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6" name="Group 39"/>
          <p:cNvGrpSpPr>
            <a:grpSpLocks/>
          </p:cNvGrpSpPr>
          <p:nvPr/>
        </p:nvGrpSpPr>
        <p:grpSpPr bwMode="auto">
          <a:xfrm>
            <a:off x="1857387" y="6100724"/>
            <a:ext cx="1048137" cy="530004"/>
            <a:chOff x="1111" y="1797"/>
            <a:chExt cx="1224" cy="408"/>
          </a:xfrm>
        </p:grpSpPr>
        <p:grpSp>
          <p:nvGrpSpPr>
            <p:cNvPr id="87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91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2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3" name="Group 44"/>
          <p:cNvGrpSpPr>
            <a:grpSpLocks/>
          </p:cNvGrpSpPr>
          <p:nvPr/>
        </p:nvGrpSpPr>
        <p:grpSpPr bwMode="auto">
          <a:xfrm>
            <a:off x="3256615" y="6100724"/>
            <a:ext cx="1048137" cy="530004"/>
            <a:chOff x="1111" y="1797"/>
            <a:chExt cx="1224" cy="408"/>
          </a:xfrm>
        </p:grpSpPr>
        <p:grpSp>
          <p:nvGrpSpPr>
            <p:cNvPr id="94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5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8" name="Group 49"/>
          <p:cNvGrpSpPr>
            <a:grpSpLocks/>
          </p:cNvGrpSpPr>
          <p:nvPr/>
        </p:nvGrpSpPr>
        <p:grpSpPr bwMode="auto">
          <a:xfrm>
            <a:off x="7534772" y="6083768"/>
            <a:ext cx="1048137" cy="530004"/>
            <a:chOff x="1111" y="1797"/>
            <a:chExt cx="1224" cy="408"/>
          </a:xfrm>
        </p:grpSpPr>
        <p:grpSp>
          <p:nvGrpSpPr>
            <p:cNvPr id="99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01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size-1</a:t>
                </a:r>
                <a:endParaRPr lang="en-US" dirty="0"/>
              </a:p>
            </p:txBody>
          </p:sp>
          <p:sp>
            <p:nvSpPr>
              <p:cNvPr id="102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00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3" name="Group 229"/>
          <p:cNvGrpSpPr>
            <a:grpSpLocks/>
          </p:cNvGrpSpPr>
          <p:nvPr/>
        </p:nvGrpSpPr>
        <p:grpSpPr bwMode="auto">
          <a:xfrm>
            <a:off x="4184010" y="6276093"/>
            <a:ext cx="500948" cy="116912"/>
            <a:chOff x="2928926" y="5643578"/>
            <a:chExt cx="928694" cy="142876"/>
          </a:xfrm>
        </p:grpSpPr>
        <p:sp>
          <p:nvSpPr>
            <p:cNvPr id="104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232"/>
          <p:cNvGrpSpPr>
            <a:grpSpLocks/>
          </p:cNvGrpSpPr>
          <p:nvPr/>
        </p:nvGrpSpPr>
        <p:grpSpPr bwMode="auto">
          <a:xfrm>
            <a:off x="2758237" y="6276093"/>
            <a:ext cx="500948" cy="116912"/>
            <a:chOff x="2928926" y="5643578"/>
            <a:chExt cx="928694" cy="142876"/>
          </a:xfrm>
        </p:grpSpPr>
        <p:sp>
          <p:nvSpPr>
            <p:cNvPr id="107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28"/>
          <p:cNvGrpSpPr>
            <a:grpSpLocks/>
          </p:cNvGrpSpPr>
          <p:nvPr/>
        </p:nvGrpSpPr>
        <p:grpSpPr bwMode="auto">
          <a:xfrm>
            <a:off x="8428770" y="6246146"/>
            <a:ext cx="500948" cy="350738"/>
            <a:chOff x="8143900" y="5572140"/>
            <a:chExt cx="928662" cy="428628"/>
          </a:xfrm>
        </p:grpSpPr>
        <p:sp>
          <p:nvSpPr>
            <p:cNvPr id="110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86"/>
          <p:cNvGrpSpPr/>
          <p:nvPr/>
        </p:nvGrpSpPr>
        <p:grpSpPr>
          <a:xfrm rot="16200000" flipV="1">
            <a:off x="1390517" y="5896165"/>
            <a:ext cx="219391" cy="571472"/>
            <a:chOff x="1357272" y="5930124"/>
            <a:chExt cx="5644414" cy="230390"/>
          </a:xfrm>
        </p:grpSpPr>
        <p:cxnSp>
          <p:nvCxnSpPr>
            <p:cNvPr id="118" name="Straight Connector 117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44"/>
          <p:cNvGrpSpPr>
            <a:grpSpLocks/>
          </p:cNvGrpSpPr>
          <p:nvPr/>
        </p:nvGrpSpPr>
        <p:grpSpPr bwMode="auto">
          <a:xfrm>
            <a:off x="4715293" y="6113706"/>
            <a:ext cx="1048137" cy="530004"/>
            <a:chOff x="1111" y="1797"/>
            <a:chExt cx="1224" cy="408"/>
          </a:xfrm>
        </p:grpSpPr>
        <p:grpSp>
          <p:nvGrpSpPr>
            <p:cNvPr id="121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23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124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22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5" name="Group 229"/>
          <p:cNvGrpSpPr>
            <a:grpSpLocks/>
          </p:cNvGrpSpPr>
          <p:nvPr/>
        </p:nvGrpSpPr>
        <p:grpSpPr bwMode="auto">
          <a:xfrm>
            <a:off x="5642688" y="6289075"/>
            <a:ext cx="500948" cy="116912"/>
            <a:chOff x="2928926" y="5643578"/>
            <a:chExt cx="928694" cy="142876"/>
          </a:xfrm>
        </p:grpSpPr>
        <p:sp>
          <p:nvSpPr>
            <p:cNvPr id="126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44"/>
          <p:cNvGrpSpPr>
            <a:grpSpLocks/>
          </p:cNvGrpSpPr>
          <p:nvPr/>
        </p:nvGrpSpPr>
        <p:grpSpPr bwMode="auto">
          <a:xfrm>
            <a:off x="6144053" y="6113706"/>
            <a:ext cx="1048137" cy="530004"/>
            <a:chOff x="1111" y="1797"/>
            <a:chExt cx="1224" cy="408"/>
          </a:xfrm>
        </p:grpSpPr>
        <p:grpSp>
          <p:nvGrpSpPr>
            <p:cNvPr id="129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31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32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30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3" name="Group 229"/>
          <p:cNvGrpSpPr>
            <a:grpSpLocks/>
          </p:cNvGrpSpPr>
          <p:nvPr/>
        </p:nvGrpSpPr>
        <p:grpSpPr bwMode="auto">
          <a:xfrm>
            <a:off x="7071448" y="6289075"/>
            <a:ext cx="500948" cy="116912"/>
            <a:chOff x="2928926" y="5643578"/>
            <a:chExt cx="928694" cy="142876"/>
          </a:xfrm>
        </p:grpSpPr>
        <p:sp>
          <p:nvSpPr>
            <p:cNvPr id="134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-71470" y="-27418"/>
            <a:ext cx="914403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InsertList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pos,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e, List *pl){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*p, *q;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p=(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p-&gt;entry=e;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p-&gt;next=NULL;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(pos==0){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//will work also for head equals NULL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p-&gt;next=pl-&gt;head;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pl-&gt;head=p;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(q=pl-&gt;head, i=0; i&lt;pos-1; i++)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q=q-&gt;next;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p-&gt;next=q-&gt;next;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q-&gt;next=p;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pl-&gt;size++;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 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(n) but without shifting elements.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29"/>
          <p:cNvGrpSpPr/>
          <p:nvPr/>
        </p:nvGrpSpPr>
        <p:grpSpPr>
          <a:xfrm rot="5400000">
            <a:off x="8277552" y="299600"/>
            <a:ext cx="657243" cy="519733"/>
            <a:chOff x="4581524" y="3054953"/>
            <a:chExt cx="857271" cy="445485"/>
          </a:xfrm>
        </p:grpSpPr>
        <p:sp>
          <p:nvSpPr>
            <p:cNvPr id="75" name="Rectangle 74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" name="TextBox 192"/>
          <p:cNvSpPr txBox="1">
            <a:spLocks noChangeArrowheads="1"/>
          </p:cNvSpPr>
          <p:nvPr/>
        </p:nvSpPr>
        <p:spPr bwMode="auto">
          <a:xfrm>
            <a:off x="7627226" y="650125"/>
            <a:ext cx="1016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TextBox 192"/>
          <p:cNvSpPr txBox="1">
            <a:spLocks noChangeArrowheads="1"/>
          </p:cNvSpPr>
          <p:nvPr/>
        </p:nvSpPr>
        <p:spPr bwMode="auto">
          <a:xfrm>
            <a:off x="7624794" y="159635"/>
            <a:ext cx="1019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 rot="5400000">
            <a:off x="8185488" y="1280846"/>
            <a:ext cx="803575" cy="685023"/>
            <a:chOff x="1111" y="1775"/>
            <a:chExt cx="1224" cy="452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91" name="Rectangle 4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2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 rot="5400000">
            <a:off x="8185488" y="2353591"/>
            <a:ext cx="803575" cy="685023"/>
            <a:chOff x="1111" y="1775"/>
            <a:chExt cx="1224" cy="452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pos-1</a:t>
                </a:r>
                <a:endParaRPr lang="en-US" dirty="0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5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 rot="5400000">
            <a:off x="8205270" y="5633524"/>
            <a:ext cx="803575" cy="685023"/>
            <a:chOff x="1111" y="1775"/>
            <a:chExt cx="1224" cy="452"/>
          </a:xfrm>
        </p:grpSpPr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101" name="Rectangle 5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size-1</a:t>
                </a:r>
                <a:endParaRPr lang="en-US" dirty="0"/>
              </a:p>
            </p:txBody>
          </p:sp>
          <p:sp>
            <p:nvSpPr>
              <p:cNvPr id="102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00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232"/>
          <p:cNvGrpSpPr>
            <a:grpSpLocks/>
          </p:cNvGrpSpPr>
          <p:nvPr/>
        </p:nvGrpSpPr>
        <p:grpSpPr bwMode="auto">
          <a:xfrm rot="5400000">
            <a:off x="8431620" y="2036056"/>
            <a:ext cx="384062" cy="136397"/>
            <a:chOff x="2928926" y="5643578"/>
            <a:chExt cx="928694" cy="142876"/>
          </a:xfrm>
        </p:grpSpPr>
        <p:sp>
          <p:nvSpPr>
            <p:cNvPr id="107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28"/>
          <p:cNvGrpSpPr>
            <a:grpSpLocks/>
          </p:cNvGrpSpPr>
          <p:nvPr/>
        </p:nvGrpSpPr>
        <p:grpSpPr bwMode="auto">
          <a:xfrm rot="5400000">
            <a:off x="8330160" y="6247082"/>
            <a:ext cx="384062" cy="409195"/>
            <a:chOff x="8143900" y="5572140"/>
            <a:chExt cx="928662" cy="428628"/>
          </a:xfrm>
        </p:grpSpPr>
        <p:sp>
          <p:nvSpPr>
            <p:cNvPr id="110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86"/>
          <p:cNvGrpSpPr/>
          <p:nvPr/>
        </p:nvGrpSpPr>
        <p:grpSpPr>
          <a:xfrm flipV="1">
            <a:off x="8673762" y="728670"/>
            <a:ext cx="255956" cy="438130"/>
            <a:chOff x="1357272" y="5930124"/>
            <a:chExt cx="5644414" cy="230390"/>
          </a:xfrm>
        </p:grpSpPr>
        <p:cxnSp>
          <p:nvCxnSpPr>
            <p:cNvPr id="118" name="Straight Connector 117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4"/>
          <p:cNvGrpSpPr>
            <a:grpSpLocks/>
          </p:cNvGrpSpPr>
          <p:nvPr/>
        </p:nvGrpSpPr>
        <p:grpSpPr bwMode="auto">
          <a:xfrm rot="5400000">
            <a:off x="8170343" y="3471915"/>
            <a:ext cx="803575" cy="685023"/>
            <a:chOff x="1111" y="1775"/>
            <a:chExt cx="1224" cy="452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123" name="Rectangle 46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pos</a:t>
                </a:r>
                <a:endParaRPr lang="en-US" dirty="0"/>
              </a:p>
            </p:txBody>
          </p:sp>
          <p:sp>
            <p:nvSpPr>
              <p:cNvPr id="124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22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44"/>
          <p:cNvGrpSpPr>
            <a:grpSpLocks/>
          </p:cNvGrpSpPr>
          <p:nvPr/>
        </p:nvGrpSpPr>
        <p:grpSpPr bwMode="auto">
          <a:xfrm rot="5400000">
            <a:off x="8170345" y="4600644"/>
            <a:ext cx="803575" cy="618339"/>
            <a:chOff x="1111" y="1797"/>
            <a:chExt cx="1224" cy="408"/>
          </a:xfrm>
        </p:grpSpPr>
        <p:grpSp>
          <p:nvGrpSpPr>
            <p:cNvPr id="19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31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32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30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229"/>
          <p:cNvGrpSpPr>
            <a:grpSpLocks/>
          </p:cNvGrpSpPr>
          <p:nvPr/>
        </p:nvGrpSpPr>
        <p:grpSpPr bwMode="auto">
          <a:xfrm rot="5400000">
            <a:off x="8416474" y="5342863"/>
            <a:ext cx="384062" cy="136397"/>
            <a:chOff x="2928926" y="5643578"/>
            <a:chExt cx="928694" cy="142876"/>
          </a:xfrm>
        </p:grpSpPr>
        <p:sp>
          <p:nvSpPr>
            <p:cNvPr id="134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9"/>
          <p:cNvGrpSpPr>
            <a:grpSpLocks/>
          </p:cNvGrpSpPr>
          <p:nvPr/>
        </p:nvGrpSpPr>
        <p:grpSpPr bwMode="auto">
          <a:xfrm rot="5400000">
            <a:off x="8431620" y="3129153"/>
            <a:ext cx="384062" cy="136397"/>
            <a:chOff x="2928926" y="5643578"/>
            <a:chExt cx="928694" cy="142876"/>
          </a:xfrm>
        </p:grpSpPr>
        <p:sp>
          <p:nvSpPr>
            <p:cNvPr id="104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29"/>
          <p:cNvGrpSpPr>
            <a:grpSpLocks/>
          </p:cNvGrpSpPr>
          <p:nvPr/>
        </p:nvGrpSpPr>
        <p:grpSpPr bwMode="auto">
          <a:xfrm rot="5400000">
            <a:off x="8416474" y="4247477"/>
            <a:ext cx="384062" cy="136397"/>
            <a:chOff x="2928926" y="5643578"/>
            <a:chExt cx="928694" cy="142876"/>
          </a:xfrm>
        </p:grpSpPr>
        <p:sp>
          <p:nvSpPr>
            <p:cNvPr id="126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44"/>
          <p:cNvGrpSpPr>
            <a:grpSpLocks/>
          </p:cNvGrpSpPr>
          <p:nvPr/>
        </p:nvGrpSpPr>
        <p:grpSpPr bwMode="auto">
          <a:xfrm rot="5400000">
            <a:off x="6655864" y="4836572"/>
            <a:ext cx="803575" cy="685023"/>
            <a:chOff x="1111" y="1775"/>
            <a:chExt cx="1224" cy="452"/>
          </a:xfrm>
        </p:grpSpPr>
        <p:grpSp>
          <p:nvGrpSpPr>
            <p:cNvPr id="61" name="Group 45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63" name="Rectangle 46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4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8" name="Group 128"/>
          <p:cNvGrpSpPr>
            <a:grpSpLocks/>
          </p:cNvGrpSpPr>
          <p:nvPr/>
        </p:nvGrpSpPr>
        <p:grpSpPr bwMode="auto">
          <a:xfrm rot="5400000">
            <a:off x="6727707" y="5461263"/>
            <a:ext cx="384062" cy="409195"/>
            <a:chOff x="8143900" y="5572140"/>
            <a:chExt cx="928662" cy="428628"/>
          </a:xfrm>
        </p:grpSpPr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Arrow Connector 78"/>
          <p:cNvCxnSpPr/>
          <p:nvPr/>
        </p:nvCxnSpPr>
        <p:spPr>
          <a:xfrm>
            <a:off x="6572266" y="4330823"/>
            <a:ext cx="551312" cy="446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92"/>
          <p:cNvSpPr txBox="1">
            <a:spLocks noChangeArrowheads="1"/>
          </p:cNvSpPr>
          <p:nvPr/>
        </p:nvSpPr>
        <p:spPr bwMode="auto">
          <a:xfrm>
            <a:off x="6269904" y="4116507"/>
            <a:ext cx="373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7306836" y="2571744"/>
            <a:ext cx="908502" cy="714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92"/>
          <p:cNvSpPr txBox="1">
            <a:spLocks noChangeArrowheads="1"/>
          </p:cNvSpPr>
          <p:nvPr/>
        </p:nvSpPr>
        <p:spPr bwMode="auto">
          <a:xfrm>
            <a:off x="7004474" y="3071810"/>
            <a:ext cx="373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1438" y="1583470"/>
            <a:ext cx="9144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We should make sure that the memory is not full when we call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(as we did previously).  We have to design the function to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not void and we modify the contiguous implementation accordingly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1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always.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-71470" y="-27418"/>
            <a:ext cx="914403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InsertList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pos,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e, List *pl){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*p, *q;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if (p=(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p-&gt;entry=e;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p-&gt;next=NULL;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(pos==0){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//works also for head = NULL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p-&gt;next=pl-&gt;head;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pl-&gt;head=p;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(q=pl-&gt;head, i=0; i&lt;pos-1; i++)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q=q-&gt;next;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p-&gt;next=q-&gt;next;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q-&gt;next=p;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pl-&gt;size++;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return 1;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else return 0;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29"/>
          <p:cNvGrpSpPr/>
          <p:nvPr/>
        </p:nvGrpSpPr>
        <p:grpSpPr>
          <a:xfrm rot="5400000">
            <a:off x="8277552" y="299600"/>
            <a:ext cx="657243" cy="519733"/>
            <a:chOff x="4581524" y="3054953"/>
            <a:chExt cx="857271" cy="445485"/>
          </a:xfrm>
        </p:grpSpPr>
        <p:sp>
          <p:nvSpPr>
            <p:cNvPr id="75" name="Rectangle 74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" name="TextBox 192"/>
          <p:cNvSpPr txBox="1">
            <a:spLocks noChangeArrowheads="1"/>
          </p:cNvSpPr>
          <p:nvPr/>
        </p:nvSpPr>
        <p:spPr bwMode="auto">
          <a:xfrm>
            <a:off x="7627226" y="650125"/>
            <a:ext cx="1016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TextBox 192"/>
          <p:cNvSpPr txBox="1">
            <a:spLocks noChangeArrowheads="1"/>
          </p:cNvSpPr>
          <p:nvPr/>
        </p:nvSpPr>
        <p:spPr bwMode="auto">
          <a:xfrm>
            <a:off x="7624794" y="159635"/>
            <a:ext cx="1019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 rot="5400000">
            <a:off x="8185488" y="1280846"/>
            <a:ext cx="803575" cy="685023"/>
            <a:chOff x="1111" y="1775"/>
            <a:chExt cx="1224" cy="452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91" name="Rectangle 4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2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 rot="5400000">
            <a:off x="8185488" y="2353591"/>
            <a:ext cx="803575" cy="685023"/>
            <a:chOff x="1111" y="1775"/>
            <a:chExt cx="1224" cy="452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pos-1</a:t>
                </a:r>
                <a:endParaRPr lang="en-US" dirty="0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5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 rot="5400000">
            <a:off x="8205270" y="5633524"/>
            <a:ext cx="803575" cy="685023"/>
            <a:chOff x="1111" y="1775"/>
            <a:chExt cx="1224" cy="452"/>
          </a:xfrm>
        </p:grpSpPr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101" name="Rectangle 5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size-1</a:t>
                </a:r>
                <a:endParaRPr lang="en-US" dirty="0"/>
              </a:p>
            </p:txBody>
          </p:sp>
          <p:sp>
            <p:nvSpPr>
              <p:cNvPr id="102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00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232"/>
          <p:cNvGrpSpPr>
            <a:grpSpLocks/>
          </p:cNvGrpSpPr>
          <p:nvPr/>
        </p:nvGrpSpPr>
        <p:grpSpPr bwMode="auto">
          <a:xfrm rot="5400000">
            <a:off x="8431620" y="2036056"/>
            <a:ext cx="384062" cy="136397"/>
            <a:chOff x="2928926" y="5643578"/>
            <a:chExt cx="928694" cy="142876"/>
          </a:xfrm>
        </p:grpSpPr>
        <p:sp>
          <p:nvSpPr>
            <p:cNvPr id="107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28"/>
          <p:cNvGrpSpPr>
            <a:grpSpLocks/>
          </p:cNvGrpSpPr>
          <p:nvPr/>
        </p:nvGrpSpPr>
        <p:grpSpPr bwMode="auto">
          <a:xfrm rot="5400000">
            <a:off x="8330160" y="6247082"/>
            <a:ext cx="384062" cy="409195"/>
            <a:chOff x="8143900" y="5572140"/>
            <a:chExt cx="928662" cy="428628"/>
          </a:xfrm>
        </p:grpSpPr>
        <p:sp>
          <p:nvSpPr>
            <p:cNvPr id="110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86"/>
          <p:cNvGrpSpPr/>
          <p:nvPr/>
        </p:nvGrpSpPr>
        <p:grpSpPr>
          <a:xfrm flipV="1">
            <a:off x="8673762" y="728670"/>
            <a:ext cx="255956" cy="438130"/>
            <a:chOff x="1357272" y="5930124"/>
            <a:chExt cx="5644414" cy="230390"/>
          </a:xfrm>
        </p:grpSpPr>
        <p:cxnSp>
          <p:nvCxnSpPr>
            <p:cNvPr id="118" name="Straight Connector 117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44"/>
          <p:cNvGrpSpPr>
            <a:grpSpLocks/>
          </p:cNvGrpSpPr>
          <p:nvPr/>
        </p:nvGrpSpPr>
        <p:grpSpPr bwMode="auto">
          <a:xfrm rot="5400000">
            <a:off x="8170343" y="3471915"/>
            <a:ext cx="803575" cy="685023"/>
            <a:chOff x="1111" y="1775"/>
            <a:chExt cx="1224" cy="452"/>
          </a:xfrm>
        </p:grpSpPr>
        <p:grpSp>
          <p:nvGrpSpPr>
            <p:cNvPr id="15" name="Group 45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123" name="Rectangle 46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pos</a:t>
                </a:r>
                <a:endParaRPr lang="en-US" dirty="0"/>
              </a:p>
            </p:txBody>
          </p:sp>
          <p:sp>
            <p:nvSpPr>
              <p:cNvPr id="124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22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44"/>
          <p:cNvGrpSpPr>
            <a:grpSpLocks/>
          </p:cNvGrpSpPr>
          <p:nvPr/>
        </p:nvGrpSpPr>
        <p:grpSpPr bwMode="auto">
          <a:xfrm rot="5400000">
            <a:off x="8170345" y="4600644"/>
            <a:ext cx="803575" cy="618339"/>
            <a:chOff x="1111" y="1797"/>
            <a:chExt cx="1224" cy="408"/>
          </a:xfrm>
        </p:grpSpPr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31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32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30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229"/>
          <p:cNvGrpSpPr>
            <a:grpSpLocks/>
          </p:cNvGrpSpPr>
          <p:nvPr/>
        </p:nvGrpSpPr>
        <p:grpSpPr bwMode="auto">
          <a:xfrm rot="5400000">
            <a:off x="8416474" y="5342863"/>
            <a:ext cx="384062" cy="136397"/>
            <a:chOff x="2928926" y="5643578"/>
            <a:chExt cx="928694" cy="142876"/>
          </a:xfrm>
        </p:grpSpPr>
        <p:sp>
          <p:nvSpPr>
            <p:cNvPr id="134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229"/>
          <p:cNvGrpSpPr>
            <a:grpSpLocks/>
          </p:cNvGrpSpPr>
          <p:nvPr/>
        </p:nvGrpSpPr>
        <p:grpSpPr bwMode="auto">
          <a:xfrm rot="5400000">
            <a:off x="8431620" y="3129153"/>
            <a:ext cx="384062" cy="136397"/>
            <a:chOff x="2928926" y="5643578"/>
            <a:chExt cx="928694" cy="142876"/>
          </a:xfrm>
        </p:grpSpPr>
        <p:sp>
          <p:nvSpPr>
            <p:cNvPr id="104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29"/>
          <p:cNvGrpSpPr>
            <a:grpSpLocks/>
          </p:cNvGrpSpPr>
          <p:nvPr/>
        </p:nvGrpSpPr>
        <p:grpSpPr bwMode="auto">
          <a:xfrm rot="5400000">
            <a:off x="8416474" y="4247477"/>
            <a:ext cx="384062" cy="136397"/>
            <a:chOff x="2928926" y="5643578"/>
            <a:chExt cx="928694" cy="142876"/>
          </a:xfrm>
        </p:grpSpPr>
        <p:sp>
          <p:nvSpPr>
            <p:cNvPr id="126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44"/>
          <p:cNvGrpSpPr>
            <a:grpSpLocks/>
          </p:cNvGrpSpPr>
          <p:nvPr/>
        </p:nvGrpSpPr>
        <p:grpSpPr bwMode="auto">
          <a:xfrm rot="5400000">
            <a:off x="6655864" y="4836572"/>
            <a:ext cx="803575" cy="685023"/>
            <a:chOff x="1111" y="1775"/>
            <a:chExt cx="1224" cy="452"/>
          </a:xfrm>
        </p:grpSpPr>
        <p:grpSp>
          <p:nvGrpSpPr>
            <p:cNvPr id="22" name="Group 45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63" name="Rectangle 46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128"/>
          <p:cNvGrpSpPr>
            <a:grpSpLocks/>
          </p:cNvGrpSpPr>
          <p:nvPr/>
        </p:nvGrpSpPr>
        <p:grpSpPr bwMode="auto">
          <a:xfrm rot="5400000">
            <a:off x="6727707" y="5461263"/>
            <a:ext cx="384062" cy="409195"/>
            <a:chOff x="8143900" y="5572140"/>
            <a:chExt cx="928662" cy="428628"/>
          </a:xfrm>
        </p:grpSpPr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Arrow Connector 78"/>
          <p:cNvCxnSpPr/>
          <p:nvPr/>
        </p:nvCxnSpPr>
        <p:spPr>
          <a:xfrm>
            <a:off x="6572266" y="4330823"/>
            <a:ext cx="551312" cy="446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92"/>
          <p:cNvSpPr txBox="1">
            <a:spLocks noChangeArrowheads="1"/>
          </p:cNvSpPr>
          <p:nvPr/>
        </p:nvSpPr>
        <p:spPr bwMode="auto">
          <a:xfrm>
            <a:off x="6269904" y="4116507"/>
            <a:ext cx="373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7306836" y="2571744"/>
            <a:ext cx="908502" cy="714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92"/>
          <p:cNvSpPr txBox="1">
            <a:spLocks noChangeArrowheads="1"/>
          </p:cNvSpPr>
          <p:nvPr/>
        </p:nvSpPr>
        <p:spPr bwMode="auto">
          <a:xfrm>
            <a:off x="7004474" y="3071810"/>
            <a:ext cx="373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-71470" y="-27418"/>
            <a:ext cx="914403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DeleteList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pos,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List *pl){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*q,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(pos==0){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=pl-&gt;head-&gt;entry;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=pl-&gt;head-&gt;next;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free(pl-&gt;head);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pl-&gt;head=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it works also for one node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2000" dirty="0" smtClean="0">
                <a:latin typeface="Courier New" pitchFamily="49" charset="0"/>
                <a:cs typeface="Courier New" pitchFamily="49" charset="0"/>
              </a:rPr>
              <a:t>(q=pl-&gt;head, i=0; i&lt;pos-1; i++)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q=q-&gt;next;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=q-&gt;next-&gt;entry;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=q-&gt;next-&gt;next;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free(q-&gt;next);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q-&gt;next=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check for pos=size-1 (</a:t>
            </a:r>
            <a:r>
              <a:rPr lang="en-US" sz="20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will be NULL)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pl-&gt;size--;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US" sz="2000" i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(n) but without shifting elements.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29"/>
          <p:cNvGrpSpPr/>
          <p:nvPr/>
        </p:nvGrpSpPr>
        <p:grpSpPr>
          <a:xfrm rot="5400000">
            <a:off x="8277552" y="68503"/>
            <a:ext cx="657243" cy="519733"/>
            <a:chOff x="4581524" y="3054953"/>
            <a:chExt cx="857271" cy="445485"/>
          </a:xfrm>
        </p:grpSpPr>
        <p:sp>
          <p:nvSpPr>
            <p:cNvPr id="75" name="Rectangle 74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" name="TextBox 192"/>
          <p:cNvSpPr txBox="1">
            <a:spLocks noChangeArrowheads="1"/>
          </p:cNvSpPr>
          <p:nvPr/>
        </p:nvSpPr>
        <p:spPr bwMode="auto">
          <a:xfrm>
            <a:off x="7627226" y="419028"/>
            <a:ext cx="1016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TextBox 192"/>
          <p:cNvSpPr txBox="1">
            <a:spLocks noChangeArrowheads="1"/>
          </p:cNvSpPr>
          <p:nvPr/>
        </p:nvSpPr>
        <p:spPr bwMode="auto">
          <a:xfrm>
            <a:off x="7624794" y="-71462"/>
            <a:ext cx="1019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 rot="5400000">
            <a:off x="8185488" y="984800"/>
            <a:ext cx="803575" cy="685023"/>
            <a:chOff x="1111" y="1775"/>
            <a:chExt cx="1224" cy="452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91" name="Rectangle 4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2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28"/>
          <p:cNvGrpSpPr>
            <a:grpSpLocks/>
          </p:cNvGrpSpPr>
          <p:nvPr/>
        </p:nvGrpSpPr>
        <p:grpSpPr bwMode="auto">
          <a:xfrm rot="5400000">
            <a:off x="8330160" y="6461395"/>
            <a:ext cx="384062" cy="409195"/>
            <a:chOff x="8143900" y="5572140"/>
            <a:chExt cx="928662" cy="428628"/>
          </a:xfrm>
        </p:grpSpPr>
        <p:sp>
          <p:nvSpPr>
            <p:cNvPr id="110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86"/>
          <p:cNvGrpSpPr/>
          <p:nvPr/>
        </p:nvGrpSpPr>
        <p:grpSpPr>
          <a:xfrm flipV="1">
            <a:off x="8673762" y="497573"/>
            <a:ext cx="255956" cy="438130"/>
            <a:chOff x="1357272" y="5930124"/>
            <a:chExt cx="5644414" cy="230390"/>
          </a:xfrm>
        </p:grpSpPr>
        <p:cxnSp>
          <p:nvCxnSpPr>
            <p:cNvPr id="118" name="Straight Connector 117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8229619" y="2857496"/>
            <a:ext cx="658442" cy="3734640"/>
            <a:chOff x="8229619" y="2508628"/>
            <a:chExt cx="719950" cy="4083508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 rot="5400000">
              <a:off x="8185488" y="2567904"/>
              <a:ext cx="803575" cy="685023"/>
              <a:chOff x="1111" y="1775"/>
              <a:chExt cx="1224" cy="452"/>
            </a:xfrm>
          </p:grpSpPr>
          <p:grpSp>
            <p:nvGrpSpPr>
              <p:cNvPr id="7" name="Group 45"/>
              <p:cNvGrpSpPr>
                <a:grpSpLocks/>
              </p:cNvGrpSpPr>
              <p:nvPr/>
            </p:nvGrpSpPr>
            <p:grpSpPr bwMode="auto">
              <a:xfrm>
                <a:off x="1162" y="1775"/>
                <a:ext cx="1173" cy="452"/>
                <a:chOff x="1162" y="1775"/>
                <a:chExt cx="1173" cy="452"/>
              </a:xfrm>
            </p:grpSpPr>
            <p:sp>
              <p:nvSpPr>
                <p:cNvPr id="96" name="Rectangle 46"/>
                <p:cNvSpPr>
                  <a:spLocks noChangeArrowheads="1"/>
                </p:cNvSpPr>
                <p:nvPr/>
              </p:nvSpPr>
              <p:spPr bwMode="auto">
                <a:xfrm rot="16200000">
                  <a:off x="1407" y="1530"/>
                  <a:ext cx="452" cy="942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 dirty="0" smtClean="0"/>
                    <a:t>pos-1</a:t>
                  </a:r>
                  <a:endParaRPr lang="en-US" dirty="0"/>
                </a:p>
              </p:txBody>
            </p:sp>
            <p:sp>
              <p:nvSpPr>
                <p:cNvPr id="97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49"/>
            <p:cNvGrpSpPr>
              <a:grpSpLocks/>
            </p:cNvGrpSpPr>
            <p:nvPr/>
          </p:nvGrpSpPr>
          <p:grpSpPr bwMode="auto">
            <a:xfrm rot="5400000">
              <a:off x="8205270" y="5847837"/>
              <a:ext cx="803575" cy="685023"/>
              <a:chOff x="1111" y="1775"/>
              <a:chExt cx="1224" cy="452"/>
            </a:xfrm>
          </p:grpSpPr>
          <p:grpSp>
            <p:nvGrpSpPr>
              <p:cNvPr id="9" name="Group 50"/>
              <p:cNvGrpSpPr>
                <a:grpSpLocks/>
              </p:cNvGrpSpPr>
              <p:nvPr/>
            </p:nvGrpSpPr>
            <p:grpSpPr bwMode="auto">
              <a:xfrm>
                <a:off x="1162" y="1775"/>
                <a:ext cx="1173" cy="452"/>
                <a:chOff x="1162" y="1775"/>
                <a:chExt cx="1173" cy="452"/>
              </a:xfrm>
            </p:grpSpPr>
            <p:sp>
              <p:nvSpPr>
                <p:cNvPr id="101" name="Rectangle 51"/>
                <p:cNvSpPr>
                  <a:spLocks noChangeArrowheads="1"/>
                </p:cNvSpPr>
                <p:nvPr/>
              </p:nvSpPr>
              <p:spPr bwMode="auto">
                <a:xfrm rot="16200000">
                  <a:off x="1407" y="1530"/>
                  <a:ext cx="452" cy="942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 dirty="0" smtClean="0"/>
                    <a:t>size-1</a:t>
                  </a:r>
                  <a:endParaRPr lang="en-US" dirty="0"/>
                </a:p>
              </p:txBody>
            </p:sp>
            <p:sp>
              <p:nvSpPr>
                <p:cNvPr id="102" name="Rectangle 5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0" name="Text Box 5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44"/>
            <p:cNvGrpSpPr>
              <a:grpSpLocks/>
            </p:cNvGrpSpPr>
            <p:nvPr/>
          </p:nvGrpSpPr>
          <p:grpSpPr bwMode="auto">
            <a:xfrm rot="5400000">
              <a:off x="8170343" y="3686228"/>
              <a:ext cx="803575" cy="685023"/>
              <a:chOff x="1111" y="1775"/>
              <a:chExt cx="1224" cy="452"/>
            </a:xfrm>
          </p:grpSpPr>
          <p:grpSp>
            <p:nvGrpSpPr>
              <p:cNvPr id="15" name="Group 45"/>
              <p:cNvGrpSpPr>
                <a:grpSpLocks/>
              </p:cNvGrpSpPr>
              <p:nvPr/>
            </p:nvGrpSpPr>
            <p:grpSpPr bwMode="auto">
              <a:xfrm>
                <a:off x="1162" y="1775"/>
                <a:ext cx="1173" cy="452"/>
                <a:chOff x="1162" y="1775"/>
                <a:chExt cx="1173" cy="452"/>
              </a:xfrm>
            </p:grpSpPr>
            <p:sp>
              <p:nvSpPr>
                <p:cNvPr id="123" name="Rectangle 46"/>
                <p:cNvSpPr>
                  <a:spLocks noChangeArrowheads="1"/>
                </p:cNvSpPr>
                <p:nvPr/>
              </p:nvSpPr>
              <p:spPr bwMode="auto">
                <a:xfrm rot="16200000">
                  <a:off x="1407" y="1530"/>
                  <a:ext cx="452" cy="942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 dirty="0" smtClean="0"/>
                    <a:t>pos</a:t>
                  </a:r>
                  <a:endParaRPr lang="en-US" dirty="0"/>
                </a:p>
              </p:txBody>
            </p:sp>
            <p:sp>
              <p:nvSpPr>
                <p:cNvPr id="124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2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44"/>
            <p:cNvGrpSpPr>
              <a:grpSpLocks/>
            </p:cNvGrpSpPr>
            <p:nvPr/>
          </p:nvGrpSpPr>
          <p:grpSpPr bwMode="auto">
            <a:xfrm rot="5400000">
              <a:off x="8170343" y="4781615"/>
              <a:ext cx="803575" cy="685023"/>
              <a:chOff x="1111" y="1775"/>
              <a:chExt cx="1224" cy="452"/>
            </a:xfrm>
          </p:grpSpPr>
          <p:grpSp>
            <p:nvGrpSpPr>
              <p:cNvPr id="17" name="Group 45"/>
              <p:cNvGrpSpPr>
                <a:grpSpLocks/>
              </p:cNvGrpSpPr>
              <p:nvPr/>
            </p:nvGrpSpPr>
            <p:grpSpPr bwMode="auto">
              <a:xfrm>
                <a:off x="1162" y="1775"/>
                <a:ext cx="1173" cy="452"/>
                <a:chOff x="1162" y="1775"/>
                <a:chExt cx="1173" cy="452"/>
              </a:xfrm>
            </p:grpSpPr>
            <p:sp>
              <p:nvSpPr>
                <p:cNvPr id="131" name="Rectangle 46"/>
                <p:cNvSpPr>
                  <a:spLocks noChangeArrowheads="1"/>
                </p:cNvSpPr>
                <p:nvPr/>
              </p:nvSpPr>
              <p:spPr bwMode="auto">
                <a:xfrm rot="16200000">
                  <a:off x="1407" y="1530"/>
                  <a:ext cx="452" cy="942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 dirty="0" smtClean="0"/>
                    <a:t>pos+1</a:t>
                  </a:r>
                  <a:endParaRPr lang="en-US" dirty="0"/>
                </a:p>
              </p:txBody>
            </p:sp>
            <p:sp>
              <p:nvSpPr>
                <p:cNvPr id="132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0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229"/>
            <p:cNvGrpSpPr>
              <a:grpSpLocks/>
            </p:cNvGrpSpPr>
            <p:nvPr/>
          </p:nvGrpSpPr>
          <p:grpSpPr bwMode="auto">
            <a:xfrm rot="5400000">
              <a:off x="8416474" y="5557176"/>
              <a:ext cx="384062" cy="136397"/>
              <a:chOff x="2928926" y="5643578"/>
              <a:chExt cx="928694" cy="142876"/>
            </a:xfrm>
          </p:grpSpPr>
          <p:sp>
            <p:nvSpPr>
              <p:cNvPr id="134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 rot="5400000" flipH="1" flipV="1">
                <a:off x="3470266" y="5329251"/>
                <a:ext cx="1587" cy="7731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229"/>
            <p:cNvGrpSpPr>
              <a:grpSpLocks/>
            </p:cNvGrpSpPr>
            <p:nvPr/>
          </p:nvGrpSpPr>
          <p:grpSpPr bwMode="auto">
            <a:xfrm rot="5400000">
              <a:off x="8431620" y="3343466"/>
              <a:ext cx="384062" cy="136397"/>
              <a:chOff x="2928926" y="5643578"/>
              <a:chExt cx="928694" cy="142876"/>
            </a:xfrm>
          </p:grpSpPr>
          <p:sp>
            <p:nvSpPr>
              <p:cNvPr id="104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rot="5400000" flipH="1" flipV="1">
                <a:off x="3470266" y="5329251"/>
                <a:ext cx="1587" cy="7731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229"/>
            <p:cNvGrpSpPr>
              <a:grpSpLocks/>
            </p:cNvGrpSpPr>
            <p:nvPr/>
          </p:nvGrpSpPr>
          <p:grpSpPr bwMode="auto">
            <a:xfrm rot="5400000">
              <a:off x="8416474" y="4461790"/>
              <a:ext cx="384062" cy="136397"/>
              <a:chOff x="2928926" y="5643578"/>
              <a:chExt cx="928694" cy="142876"/>
            </a:xfrm>
          </p:grpSpPr>
          <p:sp>
            <p:nvSpPr>
              <p:cNvPr id="126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7" name="Straight Arrow Connector 126"/>
              <p:cNvCxnSpPr/>
              <p:nvPr/>
            </p:nvCxnSpPr>
            <p:spPr>
              <a:xfrm rot="5400000" flipH="1" flipV="1">
                <a:off x="3470266" y="5329251"/>
                <a:ext cx="1587" cy="7731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Straight Arrow Connector 85"/>
          <p:cNvCxnSpPr/>
          <p:nvPr/>
        </p:nvCxnSpPr>
        <p:spPr>
          <a:xfrm flipV="1">
            <a:off x="7306836" y="3059668"/>
            <a:ext cx="908502" cy="714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92"/>
          <p:cNvSpPr txBox="1">
            <a:spLocks noChangeArrowheads="1"/>
          </p:cNvSpPr>
          <p:nvPr/>
        </p:nvSpPr>
        <p:spPr bwMode="auto">
          <a:xfrm>
            <a:off x="7004474" y="3559734"/>
            <a:ext cx="373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8" name="Group 49"/>
          <p:cNvGrpSpPr>
            <a:grpSpLocks/>
          </p:cNvGrpSpPr>
          <p:nvPr/>
        </p:nvGrpSpPr>
        <p:grpSpPr bwMode="auto">
          <a:xfrm rot="5400000">
            <a:off x="8156062" y="1970321"/>
            <a:ext cx="803575" cy="685023"/>
            <a:chOff x="1111" y="1775"/>
            <a:chExt cx="1224" cy="452"/>
          </a:xfrm>
        </p:grpSpPr>
        <p:grpSp>
          <p:nvGrpSpPr>
            <p:cNvPr id="82" name="Group 5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89" name="Rectangle 5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3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88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232"/>
          <p:cNvGrpSpPr>
            <a:grpSpLocks/>
          </p:cNvGrpSpPr>
          <p:nvPr/>
        </p:nvGrpSpPr>
        <p:grpSpPr bwMode="auto">
          <a:xfrm rot="5400000">
            <a:off x="8431620" y="1740010"/>
            <a:ext cx="384062" cy="136397"/>
            <a:chOff x="2928926" y="5643578"/>
            <a:chExt cx="928694" cy="142876"/>
          </a:xfrm>
        </p:grpSpPr>
        <p:sp>
          <p:nvSpPr>
            <p:cNvPr id="107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232"/>
          <p:cNvGrpSpPr>
            <a:grpSpLocks/>
          </p:cNvGrpSpPr>
          <p:nvPr/>
        </p:nvGrpSpPr>
        <p:grpSpPr bwMode="auto">
          <a:xfrm rot="5400000">
            <a:off x="8448696" y="2668704"/>
            <a:ext cx="384062" cy="136397"/>
            <a:chOff x="2928926" y="5643578"/>
            <a:chExt cx="928694" cy="142876"/>
          </a:xfrm>
        </p:grpSpPr>
        <p:sp>
          <p:nvSpPr>
            <p:cNvPr id="99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/>
          <p:cNvCxnSpPr/>
          <p:nvPr/>
        </p:nvCxnSpPr>
        <p:spPr>
          <a:xfrm flipV="1">
            <a:off x="7231816" y="2285992"/>
            <a:ext cx="908502" cy="714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92"/>
          <p:cNvSpPr txBox="1">
            <a:spLocks noChangeArrowheads="1"/>
          </p:cNvSpPr>
          <p:nvPr/>
        </p:nvSpPr>
        <p:spPr bwMode="auto">
          <a:xfrm>
            <a:off x="6500826" y="2786058"/>
            <a:ext cx="8024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7235398" y="5131370"/>
            <a:ext cx="908502" cy="714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92"/>
          <p:cNvSpPr txBox="1">
            <a:spLocks noChangeArrowheads="1"/>
          </p:cNvSpPr>
          <p:nvPr/>
        </p:nvSpPr>
        <p:spPr bwMode="auto">
          <a:xfrm>
            <a:off x="6504408" y="5631436"/>
            <a:ext cx="8024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09" grpId="0"/>
      <p:bldP spid="1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54AD8-068E-43B2-B0DD-8C1BD10590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r>
              <a:rPr lang="en-US" sz="3000" b="1" dirty="0" smtClean="0"/>
              <a:t>Motivation: Why </a:t>
            </a:r>
            <a:r>
              <a:rPr lang="en-US" sz="3000" b="1" dirty="0" smtClean="0">
                <a:latin typeface="Courier New" pitchFamily="49" charset="0"/>
              </a:rPr>
              <a:t>Lists?</a:t>
            </a:r>
            <a:endParaRPr lang="en-US" sz="3000" b="1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00125"/>
            <a:ext cx="9144000" cy="564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In </a:t>
            </a:r>
            <a:r>
              <a:rPr lang="en-US" sz="2400" b="1" dirty="0" smtClean="0"/>
              <a:t>a general list:</a:t>
            </a:r>
          </a:p>
          <a:p>
            <a:pPr lvl="1">
              <a:lnSpc>
                <a:spcPct val="90000"/>
              </a:lnSpc>
            </a:pPr>
            <a:r>
              <a:rPr lang="en-US" sz="2400" u="sng" dirty="0"/>
              <a:t>new</a:t>
            </a:r>
            <a:r>
              <a:rPr lang="en-US" sz="2400" dirty="0"/>
              <a:t> values are </a:t>
            </a:r>
            <a:r>
              <a:rPr lang="en-US" sz="2400" u="sng" dirty="0" smtClean="0"/>
              <a:t>added</a:t>
            </a:r>
            <a:r>
              <a:rPr lang="en-US" sz="2400" dirty="0" smtClean="0"/>
              <a:t> in position determined by the user.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Element is </a:t>
            </a:r>
            <a:r>
              <a:rPr lang="en-US" sz="2400" u="sng" dirty="0"/>
              <a:t>removed</a:t>
            </a:r>
            <a:r>
              <a:rPr lang="en-US" sz="2400" dirty="0"/>
              <a:t> from </a:t>
            </a:r>
            <a:r>
              <a:rPr lang="en-US" sz="2400" dirty="0" smtClean="0"/>
              <a:t>a position determined by the user.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Important notice: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we keep adding and removing from the first position (the head of the list) the general list will behave as a stack.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we keep adding from one end and removing from another end the list will behave as a queue.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Application: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queues, sometimes we need a priority for some elements. We may need to put an emergency call prior to others.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2" name="Group 129"/>
          <p:cNvGrpSpPr/>
          <p:nvPr/>
        </p:nvGrpSpPr>
        <p:grpSpPr>
          <a:xfrm rot="5400000">
            <a:off x="8277552" y="68503"/>
            <a:ext cx="657243" cy="519733"/>
            <a:chOff x="4581524" y="3054953"/>
            <a:chExt cx="857271" cy="445485"/>
          </a:xfrm>
        </p:grpSpPr>
        <p:sp>
          <p:nvSpPr>
            <p:cNvPr id="75" name="Rectangle 74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" name="TextBox 192"/>
          <p:cNvSpPr txBox="1">
            <a:spLocks noChangeArrowheads="1"/>
          </p:cNvSpPr>
          <p:nvPr/>
        </p:nvSpPr>
        <p:spPr bwMode="auto">
          <a:xfrm>
            <a:off x="7627226" y="419028"/>
            <a:ext cx="1016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TextBox 192"/>
          <p:cNvSpPr txBox="1">
            <a:spLocks noChangeArrowheads="1"/>
          </p:cNvSpPr>
          <p:nvPr/>
        </p:nvSpPr>
        <p:spPr bwMode="auto">
          <a:xfrm>
            <a:off x="7624794" y="-71462"/>
            <a:ext cx="1019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 rot="5400000">
            <a:off x="8185488" y="984800"/>
            <a:ext cx="803575" cy="685023"/>
            <a:chOff x="1111" y="1775"/>
            <a:chExt cx="1224" cy="452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91" name="Rectangle 4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2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28"/>
          <p:cNvGrpSpPr>
            <a:grpSpLocks/>
          </p:cNvGrpSpPr>
          <p:nvPr/>
        </p:nvGrpSpPr>
        <p:grpSpPr bwMode="auto">
          <a:xfrm rot="5400000">
            <a:off x="8330160" y="6461395"/>
            <a:ext cx="384062" cy="409195"/>
            <a:chOff x="8143900" y="5572140"/>
            <a:chExt cx="928662" cy="428628"/>
          </a:xfrm>
        </p:grpSpPr>
        <p:sp>
          <p:nvSpPr>
            <p:cNvPr id="110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86"/>
          <p:cNvGrpSpPr/>
          <p:nvPr/>
        </p:nvGrpSpPr>
        <p:grpSpPr>
          <a:xfrm flipV="1">
            <a:off x="8673762" y="497573"/>
            <a:ext cx="255956" cy="438130"/>
            <a:chOff x="1357272" y="5930124"/>
            <a:chExt cx="5644414" cy="230390"/>
          </a:xfrm>
        </p:grpSpPr>
        <p:cxnSp>
          <p:nvCxnSpPr>
            <p:cNvPr id="118" name="Straight Connector 117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3"/>
          <p:cNvGrpSpPr/>
          <p:nvPr/>
        </p:nvGrpSpPr>
        <p:grpSpPr>
          <a:xfrm>
            <a:off x="8229619" y="2857496"/>
            <a:ext cx="658442" cy="3734640"/>
            <a:chOff x="8229619" y="2508628"/>
            <a:chExt cx="719950" cy="4083508"/>
          </a:xfrm>
        </p:grpSpPr>
        <p:grpSp>
          <p:nvGrpSpPr>
            <p:cNvPr id="10" name="Group 44"/>
            <p:cNvGrpSpPr>
              <a:grpSpLocks/>
            </p:cNvGrpSpPr>
            <p:nvPr/>
          </p:nvGrpSpPr>
          <p:grpSpPr bwMode="auto">
            <a:xfrm rot="5400000">
              <a:off x="8185488" y="2567904"/>
              <a:ext cx="803575" cy="685023"/>
              <a:chOff x="1111" y="1775"/>
              <a:chExt cx="1224" cy="452"/>
            </a:xfrm>
          </p:grpSpPr>
          <p:grpSp>
            <p:nvGrpSpPr>
              <p:cNvPr id="11" name="Group 45"/>
              <p:cNvGrpSpPr>
                <a:grpSpLocks/>
              </p:cNvGrpSpPr>
              <p:nvPr/>
            </p:nvGrpSpPr>
            <p:grpSpPr bwMode="auto">
              <a:xfrm>
                <a:off x="1162" y="1775"/>
                <a:ext cx="1173" cy="452"/>
                <a:chOff x="1162" y="1775"/>
                <a:chExt cx="1173" cy="452"/>
              </a:xfrm>
            </p:grpSpPr>
            <p:sp>
              <p:nvSpPr>
                <p:cNvPr id="96" name="Rectangle 46"/>
                <p:cNvSpPr>
                  <a:spLocks noChangeArrowheads="1"/>
                </p:cNvSpPr>
                <p:nvPr/>
              </p:nvSpPr>
              <p:spPr bwMode="auto">
                <a:xfrm rot="16200000">
                  <a:off x="1407" y="1530"/>
                  <a:ext cx="452" cy="942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 dirty="0" smtClean="0"/>
                    <a:t>pos-1</a:t>
                  </a:r>
                  <a:endParaRPr lang="en-US" dirty="0"/>
                </a:p>
              </p:txBody>
            </p:sp>
            <p:sp>
              <p:nvSpPr>
                <p:cNvPr id="97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5400000">
              <a:off x="8205270" y="5847837"/>
              <a:ext cx="803575" cy="685023"/>
              <a:chOff x="1111" y="1775"/>
              <a:chExt cx="1224" cy="452"/>
            </a:xfrm>
          </p:grpSpPr>
          <p:grpSp>
            <p:nvGrpSpPr>
              <p:cNvPr id="13" name="Group 50"/>
              <p:cNvGrpSpPr>
                <a:grpSpLocks/>
              </p:cNvGrpSpPr>
              <p:nvPr/>
            </p:nvGrpSpPr>
            <p:grpSpPr bwMode="auto">
              <a:xfrm>
                <a:off x="1162" y="1775"/>
                <a:ext cx="1173" cy="452"/>
                <a:chOff x="1162" y="1775"/>
                <a:chExt cx="1173" cy="452"/>
              </a:xfrm>
            </p:grpSpPr>
            <p:sp>
              <p:nvSpPr>
                <p:cNvPr id="101" name="Rectangle 51"/>
                <p:cNvSpPr>
                  <a:spLocks noChangeArrowheads="1"/>
                </p:cNvSpPr>
                <p:nvPr/>
              </p:nvSpPr>
              <p:spPr bwMode="auto">
                <a:xfrm rot="16200000">
                  <a:off x="1407" y="1530"/>
                  <a:ext cx="452" cy="942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 dirty="0" smtClean="0"/>
                    <a:t>size-1</a:t>
                  </a:r>
                  <a:endParaRPr lang="en-US" dirty="0"/>
                </a:p>
              </p:txBody>
            </p:sp>
            <p:sp>
              <p:nvSpPr>
                <p:cNvPr id="102" name="Rectangle 52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0" name="Text Box 53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44"/>
            <p:cNvGrpSpPr>
              <a:grpSpLocks/>
            </p:cNvGrpSpPr>
            <p:nvPr/>
          </p:nvGrpSpPr>
          <p:grpSpPr bwMode="auto">
            <a:xfrm rot="5400000">
              <a:off x="8170343" y="3686228"/>
              <a:ext cx="803575" cy="685023"/>
              <a:chOff x="1111" y="1775"/>
              <a:chExt cx="1224" cy="452"/>
            </a:xfrm>
          </p:grpSpPr>
          <p:grpSp>
            <p:nvGrpSpPr>
              <p:cNvPr id="15" name="Group 45"/>
              <p:cNvGrpSpPr>
                <a:grpSpLocks/>
              </p:cNvGrpSpPr>
              <p:nvPr/>
            </p:nvGrpSpPr>
            <p:grpSpPr bwMode="auto">
              <a:xfrm>
                <a:off x="1162" y="1775"/>
                <a:ext cx="1173" cy="452"/>
                <a:chOff x="1162" y="1775"/>
                <a:chExt cx="1173" cy="452"/>
              </a:xfrm>
            </p:grpSpPr>
            <p:sp>
              <p:nvSpPr>
                <p:cNvPr id="123" name="Rectangle 46"/>
                <p:cNvSpPr>
                  <a:spLocks noChangeArrowheads="1"/>
                </p:cNvSpPr>
                <p:nvPr/>
              </p:nvSpPr>
              <p:spPr bwMode="auto">
                <a:xfrm rot="16200000">
                  <a:off x="1407" y="1530"/>
                  <a:ext cx="452" cy="942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 dirty="0" smtClean="0"/>
                    <a:t>pos</a:t>
                  </a:r>
                  <a:endParaRPr lang="en-US" dirty="0"/>
                </a:p>
              </p:txBody>
            </p:sp>
            <p:sp>
              <p:nvSpPr>
                <p:cNvPr id="124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2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44"/>
            <p:cNvGrpSpPr>
              <a:grpSpLocks/>
            </p:cNvGrpSpPr>
            <p:nvPr/>
          </p:nvGrpSpPr>
          <p:grpSpPr bwMode="auto">
            <a:xfrm rot="5400000">
              <a:off x="8170343" y="4781615"/>
              <a:ext cx="803575" cy="685023"/>
              <a:chOff x="1111" y="1775"/>
              <a:chExt cx="1224" cy="452"/>
            </a:xfrm>
          </p:grpSpPr>
          <p:grpSp>
            <p:nvGrpSpPr>
              <p:cNvPr id="17" name="Group 45"/>
              <p:cNvGrpSpPr>
                <a:grpSpLocks/>
              </p:cNvGrpSpPr>
              <p:nvPr/>
            </p:nvGrpSpPr>
            <p:grpSpPr bwMode="auto">
              <a:xfrm>
                <a:off x="1162" y="1775"/>
                <a:ext cx="1173" cy="452"/>
                <a:chOff x="1162" y="1775"/>
                <a:chExt cx="1173" cy="452"/>
              </a:xfrm>
            </p:grpSpPr>
            <p:sp>
              <p:nvSpPr>
                <p:cNvPr id="131" name="Rectangle 46"/>
                <p:cNvSpPr>
                  <a:spLocks noChangeArrowheads="1"/>
                </p:cNvSpPr>
                <p:nvPr/>
              </p:nvSpPr>
              <p:spPr bwMode="auto">
                <a:xfrm rot="16200000">
                  <a:off x="1407" y="1530"/>
                  <a:ext cx="452" cy="942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l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algn="ctr"/>
                  <a:r>
                    <a:rPr lang="en-US" dirty="0" smtClean="0"/>
                    <a:t>pos+1</a:t>
                  </a:r>
                  <a:endParaRPr lang="en-US" dirty="0"/>
                </a:p>
              </p:txBody>
            </p:sp>
            <p:sp>
              <p:nvSpPr>
                <p:cNvPr id="132" name="Rectangle 47"/>
                <p:cNvSpPr>
                  <a:spLocks noChangeArrowheads="1"/>
                </p:cNvSpPr>
                <p:nvPr/>
              </p:nvSpPr>
              <p:spPr bwMode="auto">
                <a:xfrm>
                  <a:off x="2154" y="1797"/>
                  <a:ext cx="181" cy="40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chemeClr val="bg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0" name="Text Box 48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10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229"/>
            <p:cNvGrpSpPr>
              <a:grpSpLocks/>
            </p:cNvGrpSpPr>
            <p:nvPr/>
          </p:nvGrpSpPr>
          <p:grpSpPr bwMode="auto">
            <a:xfrm rot="5400000">
              <a:off x="8416474" y="5557176"/>
              <a:ext cx="384062" cy="136397"/>
              <a:chOff x="2928926" y="5643578"/>
              <a:chExt cx="928694" cy="142876"/>
            </a:xfrm>
          </p:grpSpPr>
          <p:sp>
            <p:nvSpPr>
              <p:cNvPr id="134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 rot="5400000" flipH="1" flipV="1">
                <a:off x="3470266" y="5329251"/>
                <a:ext cx="1587" cy="7731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229"/>
            <p:cNvGrpSpPr>
              <a:grpSpLocks/>
            </p:cNvGrpSpPr>
            <p:nvPr/>
          </p:nvGrpSpPr>
          <p:grpSpPr bwMode="auto">
            <a:xfrm rot="5400000">
              <a:off x="8431620" y="3343466"/>
              <a:ext cx="384062" cy="136397"/>
              <a:chOff x="2928926" y="5643578"/>
              <a:chExt cx="928694" cy="142876"/>
            </a:xfrm>
          </p:grpSpPr>
          <p:sp>
            <p:nvSpPr>
              <p:cNvPr id="104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rot="5400000" flipH="1" flipV="1">
                <a:off x="3470266" y="5329251"/>
                <a:ext cx="1587" cy="7731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229"/>
            <p:cNvGrpSpPr>
              <a:grpSpLocks/>
            </p:cNvGrpSpPr>
            <p:nvPr/>
          </p:nvGrpSpPr>
          <p:grpSpPr bwMode="auto">
            <a:xfrm rot="5400000">
              <a:off x="8416474" y="4461790"/>
              <a:ext cx="384062" cy="136397"/>
              <a:chOff x="2928926" y="5643578"/>
              <a:chExt cx="928694" cy="142876"/>
            </a:xfrm>
          </p:grpSpPr>
          <p:sp>
            <p:nvSpPr>
              <p:cNvPr id="126" name="Oval 55"/>
              <p:cNvSpPr>
                <a:spLocks noChangeArrowheads="1"/>
              </p:cNvSpPr>
              <p:nvPr/>
            </p:nvSpPr>
            <p:spPr bwMode="auto">
              <a:xfrm>
                <a:off x="2928926" y="5643578"/>
                <a:ext cx="168854" cy="14287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7" name="Straight Arrow Connector 126"/>
              <p:cNvCxnSpPr/>
              <p:nvPr/>
            </p:nvCxnSpPr>
            <p:spPr>
              <a:xfrm rot="5400000" flipH="1" flipV="1">
                <a:off x="3470266" y="5329251"/>
                <a:ext cx="1587" cy="7731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49"/>
          <p:cNvGrpSpPr>
            <a:grpSpLocks/>
          </p:cNvGrpSpPr>
          <p:nvPr/>
        </p:nvGrpSpPr>
        <p:grpSpPr bwMode="auto">
          <a:xfrm rot="5400000">
            <a:off x="8156062" y="1970321"/>
            <a:ext cx="803575" cy="685023"/>
            <a:chOff x="1111" y="1775"/>
            <a:chExt cx="1224" cy="452"/>
          </a:xfrm>
        </p:grpSpPr>
        <p:grpSp>
          <p:nvGrpSpPr>
            <p:cNvPr id="22" name="Group 5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89" name="Rectangle 5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3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88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32"/>
          <p:cNvGrpSpPr>
            <a:grpSpLocks/>
          </p:cNvGrpSpPr>
          <p:nvPr/>
        </p:nvGrpSpPr>
        <p:grpSpPr bwMode="auto">
          <a:xfrm rot="5400000">
            <a:off x="8431620" y="1740010"/>
            <a:ext cx="384062" cy="136397"/>
            <a:chOff x="2928926" y="5643578"/>
            <a:chExt cx="928694" cy="142876"/>
          </a:xfrm>
        </p:grpSpPr>
        <p:sp>
          <p:nvSpPr>
            <p:cNvPr id="107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2"/>
          <p:cNvGrpSpPr>
            <a:grpSpLocks/>
          </p:cNvGrpSpPr>
          <p:nvPr/>
        </p:nvGrpSpPr>
        <p:grpSpPr bwMode="auto">
          <a:xfrm rot="5400000">
            <a:off x="8448696" y="2668704"/>
            <a:ext cx="384062" cy="136397"/>
            <a:chOff x="2928926" y="5643578"/>
            <a:chExt cx="928694" cy="142876"/>
          </a:xfrm>
        </p:grpSpPr>
        <p:sp>
          <p:nvSpPr>
            <p:cNvPr id="99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-32" y="863159"/>
            <a:ext cx="87154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RetrieveList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pos,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, List *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pl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*q;</a:t>
            </a:r>
          </a:p>
          <a:p>
            <a:r>
              <a:rPr lang="nn-NO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2000" dirty="0" smtClean="0">
                <a:latin typeface="Courier New" pitchFamily="49" charset="0"/>
                <a:cs typeface="Courier New" pitchFamily="49" charset="0"/>
              </a:rPr>
              <a:t>(q=pl-&gt;head, i=0; i&lt;pos; i++)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q=q-&gt;next;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=q-&gt;entry;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ReplaceList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pos,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e, List *pl){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*q;</a:t>
            </a:r>
          </a:p>
          <a:p>
            <a:r>
              <a:rPr lang="nn-NO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2000" dirty="0" smtClean="0">
                <a:latin typeface="Courier New" pitchFamily="49" charset="0"/>
                <a:cs typeface="Courier New" pitchFamily="49" charset="0"/>
              </a:rPr>
              <a:t>(q=pl-&gt;head, i=0; i&lt;pos; i++)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q=q-&gt;next;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q-&gt;entry=e;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0" y="-4445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Comparison between the array-based and the linked implementation: </a:t>
            </a:r>
            <a:r>
              <a:rPr lang="en-US" sz="2400">
                <a:solidFill>
                  <a:srgbClr val="FF0000"/>
                </a:solidFill>
              </a:rPr>
              <a:t>“Which is </a:t>
            </a:r>
            <a:r>
              <a:rPr lang="en-US" sz="2400" b="1">
                <a:solidFill>
                  <a:srgbClr val="FF0000"/>
                </a:solidFill>
              </a:rPr>
              <a:t>always</a:t>
            </a:r>
            <a:r>
              <a:rPr lang="en-US" sz="2400">
                <a:solidFill>
                  <a:srgbClr val="FF0000"/>
                </a:solidFill>
              </a:rPr>
              <a:t> better?” is a wrong question!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3108" y="1194436"/>
          <a:ext cx="52864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32"/>
                <a:gridCol w="1714520"/>
                <a:gridCol w="14287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Array-based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Linked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CreateList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2000" dirty="0" smtClean="0">
                          <a:latin typeface="Euclid" pitchFamily="18" charset="0"/>
                        </a:rPr>
                        <a:t>(1)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2000" dirty="0" smtClean="0">
                          <a:latin typeface="Euclid" pitchFamily="18" charset="0"/>
                        </a:rPr>
                        <a:t>(1)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InsertList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2000" dirty="0" smtClean="0">
                          <a:latin typeface="Euclid" pitchFamily="18" charset="0"/>
                        </a:rPr>
                        <a:t>(n)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2000" dirty="0" smtClean="0">
                          <a:latin typeface="Euclid" pitchFamily="18" charset="0"/>
                        </a:rPr>
                        <a:t>(n)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DeleteList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2000" dirty="0" smtClean="0">
                          <a:latin typeface="Euclid" pitchFamily="18" charset="0"/>
                        </a:rPr>
                        <a:t>(n)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2000" dirty="0" smtClean="0">
                          <a:latin typeface="Euclid" pitchFamily="18" charset="0"/>
                        </a:rPr>
                        <a:t>(n)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RetrieveList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2000" dirty="0" smtClean="0">
                          <a:latin typeface="Euclid" pitchFamily="18" charset="0"/>
                        </a:rPr>
                        <a:t>(1)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2000" dirty="0" smtClean="0">
                          <a:latin typeface="Euclid" pitchFamily="18" charset="0"/>
                        </a:rPr>
                        <a:t>(n)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ReplaceList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2000" dirty="0" smtClean="0">
                          <a:latin typeface="Euclid" pitchFamily="18" charset="0"/>
                        </a:rPr>
                        <a:t>(1)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>
                          <a:latin typeface="Euclid" pitchFamily="18" charset="0"/>
                          <a:sym typeface="Euclid Symbol"/>
                        </a:rPr>
                        <a:t></a:t>
                      </a:r>
                      <a:r>
                        <a:rPr lang="en-US" sz="2000" dirty="0" smtClean="0">
                          <a:latin typeface="Euclid" pitchFamily="18" charset="0"/>
                        </a:rPr>
                        <a:t>(n)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41" name="TextBox 7"/>
          <p:cNvSpPr txBox="1">
            <a:spLocks noChangeArrowheads="1"/>
          </p:cNvSpPr>
          <p:nvPr/>
        </p:nvSpPr>
        <p:spPr bwMode="auto">
          <a:xfrm>
            <a:off x="0" y="4071942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 err="1" smtClean="0"/>
              <a:t>InsertList</a:t>
            </a:r>
            <a:r>
              <a:rPr lang="en-US" sz="2400" dirty="0" smtClean="0"/>
              <a:t> is very time consuming for Array-based because of copying elements, especially if the elements are large records.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RetrieveList</a:t>
            </a:r>
            <a:r>
              <a:rPr lang="en-US" sz="2400" dirty="0" smtClean="0"/>
              <a:t> and </a:t>
            </a:r>
            <a:r>
              <a:rPr lang="en-US" sz="2400" dirty="0" err="1" smtClean="0"/>
              <a:t>ReplaceList</a:t>
            </a:r>
            <a:r>
              <a:rPr lang="en-US" sz="2400" dirty="0" smtClean="0"/>
              <a:t> are always better for contiguous implementation.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Read the book very well.</a:t>
            </a:r>
            <a:endParaRPr lang="en-US" sz="2400" dirty="0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-71462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Design Enhancement</a:t>
            </a:r>
            <a:r>
              <a:rPr lang="en-US" sz="2800" b="1" dirty="0" smtClean="0">
                <a:latin typeface="Calibri" pitchFamily="34" charset="0"/>
                <a:cs typeface="Courier New" pitchFamily="49" charset="0"/>
              </a:rPr>
              <a:t>: Learn how you modify your design to enhance the performance</a:t>
            </a:r>
          </a:p>
          <a:p>
            <a:endParaRPr lang="en-US" sz="28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Many applications processes the entries in order, i.e., moving from one entry to the next.</a:t>
            </a: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Many other applications refer to the same entry many times.</a:t>
            </a: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Then, our current linked implementation is very inefficient, since it moves from the head to the element every time!</a:t>
            </a: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Then, we need to </a:t>
            </a:r>
            <a:r>
              <a:rPr lang="en-US" sz="2400" i="1" dirty="0" smtClean="0">
                <a:latin typeface="Calibri" pitchFamily="34" charset="0"/>
                <a:cs typeface="Courier New" pitchFamily="49" charset="0"/>
              </a:rPr>
              <a:t>remember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the last position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and start navigating from it, and we use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current 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to start walking 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29"/>
          <p:cNvGrpSpPr/>
          <p:nvPr/>
        </p:nvGrpSpPr>
        <p:grpSpPr>
          <a:xfrm>
            <a:off x="2285984" y="5855856"/>
            <a:ext cx="1449375" cy="445485"/>
            <a:chOff x="4581524" y="3054953"/>
            <a:chExt cx="857271" cy="445485"/>
          </a:xfrm>
        </p:grpSpPr>
        <p:sp>
          <p:nvSpPr>
            <p:cNvPr id="15" name="Rectangle 14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Box 192"/>
          <p:cNvSpPr txBox="1">
            <a:spLocks noChangeArrowheads="1"/>
          </p:cNvSpPr>
          <p:nvPr/>
        </p:nvSpPr>
        <p:spPr bwMode="auto">
          <a:xfrm>
            <a:off x="3313078" y="6289199"/>
            <a:ext cx="785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92"/>
          <p:cNvSpPr txBox="1">
            <a:spLocks noChangeArrowheads="1"/>
          </p:cNvSpPr>
          <p:nvPr/>
        </p:nvSpPr>
        <p:spPr bwMode="auto">
          <a:xfrm>
            <a:off x="2493951" y="6257199"/>
            <a:ext cx="7921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3929058" y="5829793"/>
            <a:ext cx="1048137" cy="530004"/>
            <a:chOff x="1111" y="1797"/>
            <a:chExt cx="1224" cy="408"/>
          </a:xfrm>
        </p:grpSpPr>
        <p:grpSp>
          <p:nvGrpSpPr>
            <p:cNvPr id="23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25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" name="Group 49"/>
          <p:cNvGrpSpPr>
            <a:grpSpLocks/>
          </p:cNvGrpSpPr>
          <p:nvPr/>
        </p:nvGrpSpPr>
        <p:grpSpPr bwMode="auto">
          <a:xfrm>
            <a:off x="7786710" y="5812837"/>
            <a:ext cx="1048137" cy="530004"/>
            <a:chOff x="1111" y="1797"/>
            <a:chExt cx="1224" cy="408"/>
          </a:xfrm>
        </p:grpSpPr>
        <p:grpSp>
          <p:nvGrpSpPr>
            <p:cNvPr id="42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44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size-1</a:t>
                </a:r>
                <a:endParaRPr lang="en-US" dirty="0"/>
              </a:p>
            </p:txBody>
          </p:sp>
          <p:sp>
            <p:nvSpPr>
              <p:cNvPr id="45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232"/>
          <p:cNvGrpSpPr>
            <a:grpSpLocks/>
          </p:cNvGrpSpPr>
          <p:nvPr/>
        </p:nvGrpSpPr>
        <p:grpSpPr bwMode="auto">
          <a:xfrm>
            <a:off x="4829908" y="5944151"/>
            <a:ext cx="385034" cy="177923"/>
            <a:chOff x="2928926" y="5643578"/>
            <a:chExt cx="928694" cy="142876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128"/>
          <p:cNvGrpSpPr>
            <a:grpSpLocks/>
          </p:cNvGrpSpPr>
          <p:nvPr/>
        </p:nvGrpSpPr>
        <p:grpSpPr bwMode="auto">
          <a:xfrm>
            <a:off x="8680708" y="5975215"/>
            <a:ext cx="500948" cy="350738"/>
            <a:chOff x="8143900" y="5572140"/>
            <a:chExt cx="928662" cy="428628"/>
          </a:xfrm>
        </p:grpSpPr>
        <p:sp>
          <p:nvSpPr>
            <p:cNvPr id="53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86"/>
          <p:cNvGrpSpPr/>
          <p:nvPr/>
        </p:nvGrpSpPr>
        <p:grpSpPr>
          <a:xfrm rot="16200000" flipV="1">
            <a:off x="3703464" y="5625234"/>
            <a:ext cx="219391" cy="571472"/>
            <a:chOff x="1357272" y="5930124"/>
            <a:chExt cx="5644414" cy="23039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39"/>
          <p:cNvGrpSpPr>
            <a:grpSpLocks/>
          </p:cNvGrpSpPr>
          <p:nvPr/>
        </p:nvGrpSpPr>
        <p:grpSpPr bwMode="auto">
          <a:xfrm>
            <a:off x="5238375" y="5801275"/>
            <a:ext cx="1048137" cy="530004"/>
            <a:chOff x="1111" y="1797"/>
            <a:chExt cx="1224" cy="408"/>
          </a:xfrm>
        </p:grpSpPr>
        <p:grpSp>
          <p:nvGrpSpPr>
            <p:cNvPr id="80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82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3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232"/>
          <p:cNvGrpSpPr>
            <a:grpSpLocks/>
          </p:cNvGrpSpPr>
          <p:nvPr/>
        </p:nvGrpSpPr>
        <p:grpSpPr bwMode="auto">
          <a:xfrm>
            <a:off x="6642820" y="6018144"/>
            <a:ext cx="500948" cy="116912"/>
            <a:chOff x="2928926" y="5643578"/>
            <a:chExt cx="928694" cy="142876"/>
          </a:xfrm>
        </p:grpSpPr>
        <p:sp>
          <p:nvSpPr>
            <p:cNvPr id="85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1" y="5872713"/>
            <a:ext cx="228598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16200000" flipH="1">
            <a:off x="1001047" y="6086080"/>
            <a:ext cx="428625" cy="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92"/>
          <p:cNvSpPr txBox="1">
            <a:spLocks noChangeArrowheads="1"/>
          </p:cNvSpPr>
          <p:nvPr/>
        </p:nvSpPr>
        <p:spPr bwMode="auto">
          <a:xfrm>
            <a:off x="1428728" y="6243551"/>
            <a:ext cx="11493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192"/>
          <p:cNvSpPr txBox="1">
            <a:spLocks noChangeArrowheads="1"/>
          </p:cNvSpPr>
          <p:nvPr/>
        </p:nvSpPr>
        <p:spPr bwMode="auto">
          <a:xfrm>
            <a:off x="-71470" y="6229903"/>
            <a:ext cx="16430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1" name="Group 39"/>
          <p:cNvGrpSpPr>
            <a:grpSpLocks/>
          </p:cNvGrpSpPr>
          <p:nvPr/>
        </p:nvGrpSpPr>
        <p:grpSpPr bwMode="auto">
          <a:xfrm>
            <a:off x="6527788" y="5801275"/>
            <a:ext cx="1048137" cy="530004"/>
            <a:chOff x="1111" y="1797"/>
            <a:chExt cx="1224" cy="408"/>
          </a:xfrm>
        </p:grpSpPr>
        <p:grpSp>
          <p:nvGrpSpPr>
            <p:cNvPr id="92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94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95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3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6" name="Group 232"/>
          <p:cNvGrpSpPr>
            <a:grpSpLocks/>
          </p:cNvGrpSpPr>
          <p:nvPr/>
        </p:nvGrpSpPr>
        <p:grpSpPr bwMode="auto">
          <a:xfrm>
            <a:off x="7428638" y="5976644"/>
            <a:ext cx="500948" cy="116912"/>
            <a:chOff x="2928926" y="5643578"/>
            <a:chExt cx="928694" cy="142876"/>
          </a:xfrm>
        </p:grpSpPr>
        <p:sp>
          <p:nvSpPr>
            <p:cNvPr id="97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232"/>
          <p:cNvGrpSpPr>
            <a:grpSpLocks/>
          </p:cNvGrpSpPr>
          <p:nvPr/>
        </p:nvGrpSpPr>
        <p:grpSpPr bwMode="auto">
          <a:xfrm>
            <a:off x="6215074" y="5944151"/>
            <a:ext cx="385034" cy="177923"/>
            <a:chOff x="2928926" y="5643578"/>
            <a:chExt cx="928694" cy="142876"/>
          </a:xfrm>
        </p:grpSpPr>
        <p:sp>
          <p:nvSpPr>
            <p:cNvPr id="100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357158" y="594415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3" name="Oval 55"/>
          <p:cNvSpPr>
            <a:spLocks noChangeArrowheads="1"/>
          </p:cNvSpPr>
          <p:nvPr/>
        </p:nvSpPr>
        <p:spPr bwMode="auto">
          <a:xfrm>
            <a:off x="1714480" y="6015589"/>
            <a:ext cx="24155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9" name="Straight Connector 108"/>
          <p:cNvCxnSpPr>
            <a:stCxn id="103" idx="0"/>
          </p:cNvCxnSpPr>
          <p:nvPr/>
        </p:nvCxnSpPr>
        <p:spPr>
          <a:xfrm rot="5400000" flipH="1" flipV="1">
            <a:off x="1524836" y="5683070"/>
            <a:ext cx="642942" cy="2209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857356" y="5301209"/>
            <a:ext cx="5000660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94" idx="0"/>
          </p:cNvCxnSpPr>
          <p:nvPr/>
        </p:nvCxnSpPr>
        <p:spPr>
          <a:xfrm rot="16200000" flipH="1">
            <a:off x="6666155" y="5493070"/>
            <a:ext cx="500066" cy="116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-24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Design Enhancement</a:t>
            </a:r>
            <a:r>
              <a:rPr lang="en-US" sz="2800" b="1" dirty="0" smtClean="0">
                <a:latin typeface="Calibri" pitchFamily="34" charset="0"/>
                <a:cs typeface="Courier New" pitchFamily="49" charset="0"/>
              </a:rPr>
              <a:t>: Learn how you modify your design to enhance the performance</a:t>
            </a:r>
          </a:p>
          <a:p>
            <a:endParaRPr lang="en-US" sz="28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Of course, this will not help if the new element is preceding the last element visited.</a:t>
            </a:r>
          </a:p>
          <a:p>
            <a:endParaRPr lang="en-US" sz="28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Only the type definition,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InsertList</a:t>
            </a:r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DeleteList</a:t>
            </a:r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ReplaceList</a:t>
            </a:r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, and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RetrieveList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will change.</a:t>
            </a:r>
          </a:p>
        </p:txBody>
      </p:sp>
      <p:grpSp>
        <p:nvGrpSpPr>
          <p:cNvPr id="2" name="Group 129"/>
          <p:cNvGrpSpPr/>
          <p:nvPr/>
        </p:nvGrpSpPr>
        <p:grpSpPr>
          <a:xfrm>
            <a:off x="2285984" y="5866685"/>
            <a:ext cx="1449375" cy="445485"/>
            <a:chOff x="4581524" y="3054953"/>
            <a:chExt cx="857271" cy="445485"/>
          </a:xfrm>
        </p:grpSpPr>
        <p:sp>
          <p:nvSpPr>
            <p:cNvPr id="15" name="Rectangle 14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Box 192"/>
          <p:cNvSpPr txBox="1">
            <a:spLocks noChangeArrowheads="1"/>
          </p:cNvSpPr>
          <p:nvPr/>
        </p:nvSpPr>
        <p:spPr bwMode="auto">
          <a:xfrm>
            <a:off x="3313078" y="6300028"/>
            <a:ext cx="785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92"/>
          <p:cNvSpPr txBox="1">
            <a:spLocks noChangeArrowheads="1"/>
          </p:cNvSpPr>
          <p:nvPr/>
        </p:nvSpPr>
        <p:spPr bwMode="auto">
          <a:xfrm>
            <a:off x="2493951" y="6268028"/>
            <a:ext cx="7921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929058" y="5840622"/>
            <a:ext cx="1048137" cy="530004"/>
            <a:chOff x="1111" y="1797"/>
            <a:chExt cx="1224" cy="408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25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786710" y="5823666"/>
            <a:ext cx="1048137" cy="530004"/>
            <a:chOff x="1111" y="1797"/>
            <a:chExt cx="1224" cy="408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44" name="Rectangle 5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size-1</a:t>
                </a:r>
                <a:endParaRPr lang="en-US" dirty="0"/>
              </a:p>
            </p:txBody>
          </p:sp>
          <p:sp>
            <p:nvSpPr>
              <p:cNvPr id="45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4829908" y="5954980"/>
            <a:ext cx="385034" cy="177923"/>
            <a:chOff x="2928926" y="5643578"/>
            <a:chExt cx="928694" cy="142876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28"/>
          <p:cNvGrpSpPr>
            <a:grpSpLocks/>
          </p:cNvGrpSpPr>
          <p:nvPr/>
        </p:nvGrpSpPr>
        <p:grpSpPr bwMode="auto">
          <a:xfrm>
            <a:off x="8680708" y="5986044"/>
            <a:ext cx="500948" cy="350738"/>
            <a:chOff x="8143900" y="5572140"/>
            <a:chExt cx="928662" cy="428628"/>
          </a:xfrm>
        </p:grpSpPr>
        <p:sp>
          <p:nvSpPr>
            <p:cNvPr id="53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86"/>
          <p:cNvGrpSpPr/>
          <p:nvPr/>
        </p:nvGrpSpPr>
        <p:grpSpPr>
          <a:xfrm rot="16200000" flipV="1">
            <a:off x="3703464" y="5636063"/>
            <a:ext cx="219391" cy="571472"/>
            <a:chOff x="1357272" y="5930124"/>
            <a:chExt cx="5644414" cy="23039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5238375" y="5812104"/>
            <a:ext cx="1048137" cy="530004"/>
            <a:chOff x="1111" y="1797"/>
            <a:chExt cx="1224" cy="408"/>
          </a:xfrm>
        </p:grpSpPr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82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3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232"/>
          <p:cNvGrpSpPr>
            <a:grpSpLocks/>
          </p:cNvGrpSpPr>
          <p:nvPr/>
        </p:nvGrpSpPr>
        <p:grpSpPr bwMode="auto">
          <a:xfrm>
            <a:off x="6642820" y="6028973"/>
            <a:ext cx="500948" cy="116912"/>
            <a:chOff x="2928926" y="5643578"/>
            <a:chExt cx="928694" cy="142876"/>
          </a:xfrm>
        </p:grpSpPr>
        <p:sp>
          <p:nvSpPr>
            <p:cNvPr id="85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1" y="5883542"/>
            <a:ext cx="228598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16200000" flipH="1">
            <a:off x="1001047" y="6096909"/>
            <a:ext cx="428625" cy="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92"/>
          <p:cNvSpPr txBox="1">
            <a:spLocks noChangeArrowheads="1"/>
          </p:cNvSpPr>
          <p:nvPr/>
        </p:nvSpPr>
        <p:spPr bwMode="auto">
          <a:xfrm>
            <a:off x="1428728" y="6254380"/>
            <a:ext cx="11493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192"/>
          <p:cNvSpPr txBox="1">
            <a:spLocks noChangeArrowheads="1"/>
          </p:cNvSpPr>
          <p:nvPr/>
        </p:nvSpPr>
        <p:spPr bwMode="auto">
          <a:xfrm>
            <a:off x="-71470" y="6240732"/>
            <a:ext cx="16430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6527788" y="5812104"/>
            <a:ext cx="1048137" cy="530004"/>
            <a:chOff x="1111" y="1797"/>
            <a:chExt cx="1224" cy="408"/>
          </a:xfrm>
        </p:grpSpPr>
        <p:grpSp>
          <p:nvGrpSpPr>
            <p:cNvPr id="22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94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95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3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32"/>
          <p:cNvGrpSpPr>
            <a:grpSpLocks/>
          </p:cNvGrpSpPr>
          <p:nvPr/>
        </p:nvGrpSpPr>
        <p:grpSpPr bwMode="auto">
          <a:xfrm>
            <a:off x="7428638" y="5987473"/>
            <a:ext cx="500948" cy="116912"/>
            <a:chOff x="2928926" y="5643578"/>
            <a:chExt cx="928694" cy="142876"/>
          </a:xfrm>
        </p:grpSpPr>
        <p:sp>
          <p:nvSpPr>
            <p:cNvPr id="97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32"/>
          <p:cNvGrpSpPr>
            <a:grpSpLocks/>
          </p:cNvGrpSpPr>
          <p:nvPr/>
        </p:nvGrpSpPr>
        <p:grpSpPr bwMode="auto">
          <a:xfrm>
            <a:off x="6215074" y="5954980"/>
            <a:ext cx="385034" cy="177923"/>
            <a:chOff x="2928926" y="5643578"/>
            <a:chExt cx="928694" cy="142876"/>
          </a:xfrm>
        </p:grpSpPr>
        <p:sp>
          <p:nvSpPr>
            <p:cNvPr id="100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357158" y="595498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3" name="Oval 55"/>
          <p:cNvSpPr>
            <a:spLocks noChangeArrowheads="1"/>
          </p:cNvSpPr>
          <p:nvPr/>
        </p:nvSpPr>
        <p:spPr bwMode="auto">
          <a:xfrm>
            <a:off x="1714480" y="6026418"/>
            <a:ext cx="24155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9" name="Straight Connector 108"/>
          <p:cNvCxnSpPr>
            <a:stCxn id="103" idx="0"/>
          </p:cNvCxnSpPr>
          <p:nvPr/>
        </p:nvCxnSpPr>
        <p:spPr>
          <a:xfrm rot="5400000" flipH="1" flipV="1">
            <a:off x="1524836" y="5693899"/>
            <a:ext cx="642942" cy="2209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1857356" y="5312038"/>
            <a:ext cx="5000660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94" idx="0"/>
          </p:cNvCxnSpPr>
          <p:nvPr/>
        </p:nvCxnSpPr>
        <p:spPr>
          <a:xfrm rot="16200000" flipH="1">
            <a:off x="6666155" y="5503899"/>
            <a:ext cx="500066" cy="116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143108" y="3891511"/>
            <a:ext cx="57864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*head, *current;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size,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}List;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71406" y="-98856"/>
            <a:ext cx="9144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InsertList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pos,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e, List *pl){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*p;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p=(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p-&gt;entry=e;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p-&gt;next=NULL;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(pos==0){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p-&gt;next=pl-&gt;head;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pl-&gt;head=p;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pl-&gt;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//new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pl-&gt;current=pl-&gt;head; 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//new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//pl-&gt;current is used in place of q previously.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(pos&lt;=pl-&gt;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pl-&gt;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//as </a:t>
            </a:r>
            <a:r>
              <a:rPr lang="en-US" sz="20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=0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pl-&gt;current=pl-&gt;head;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//as q=pl-&gt;head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//new.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(; pl-&gt;currentpos!=pos-1; pl-&gt;currentpos++)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pl-&gt;current=pl-&gt;current-&gt;next;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p-&gt;next=pl-&gt;current-&gt;next;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pl-&gt;current-&gt;next=p;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20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pl-&gt;size++;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 rot="5400000">
            <a:off x="8185488" y="1280846"/>
            <a:ext cx="803575" cy="685023"/>
            <a:chOff x="1111" y="1775"/>
            <a:chExt cx="1224" cy="452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91" name="Rectangle 4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err="1" smtClean="0"/>
                  <a:t>currentpos</a:t>
                </a:r>
                <a:endParaRPr lang="en-US" dirty="0"/>
              </a:p>
            </p:txBody>
          </p:sp>
          <p:sp>
            <p:nvSpPr>
              <p:cNvPr id="92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 rot="5400000">
            <a:off x="8185488" y="2353591"/>
            <a:ext cx="803575" cy="685023"/>
            <a:chOff x="1111" y="1775"/>
            <a:chExt cx="1224" cy="452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pos-1</a:t>
                </a:r>
                <a:endParaRPr lang="en-US" dirty="0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5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 rot="5400000">
            <a:off x="8205270" y="5633524"/>
            <a:ext cx="803575" cy="685023"/>
            <a:chOff x="1111" y="1775"/>
            <a:chExt cx="1224" cy="452"/>
          </a:xfrm>
        </p:grpSpPr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101" name="Rectangle 5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size-1</a:t>
                </a:r>
                <a:endParaRPr lang="en-US" dirty="0"/>
              </a:p>
            </p:txBody>
          </p:sp>
          <p:sp>
            <p:nvSpPr>
              <p:cNvPr id="102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00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232"/>
          <p:cNvGrpSpPr>
            <a:grpSpLocks/>
          </p:cNvGrpSpPr>
          <p:nvPr/>
        </p:nvGrpSpPr>
        <p:grpSpPr bwMode="auto">
          <a:xfrm rot="5400000">
            <a:off x="8431620" y="2036056"/>
            <a:ext cx="384062" cy="136397"/>
            <a:chOff x="2928926" y="5643578"/>
            <a:chExt cx="928694" cy="142876"/>
          </a:xfrm>
        </p:grpSpPr>
        <p:sp>
          <p:nvSpPr>
            <p:cNvPr id="107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28"/>
          <p:cNvGrpSpPr>
            <a:grpSpLocks/>
          </p:cNvGrpSpPr>
          <p:nvPr/>
        </p:nvGrpSpPr>
        <p:grpSpPr bwMode="auto">
          <a:xfrm rot="5400000">
            <a:off x="8330160" y="6247082"/>
            <a:ext cx="384062" cy="409195"/>
            <a:chOff x="8143900" y="5572140"/>
            <a:chExt cx="928662" cy="428628"/>
          </a:xfrm>
        </p:grpSpPr>
        <p:sp>
          <p:nvSpPr>
            <p:cNvPr id="110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44"/>
          <p:cNvGrpSpPr>
            <a:grpSpLocks/>
          </p:cNvGrpSpPr>
          <p:nvPr/>
        </p:nvGrpSpPr>
        <p:grpSpPr bwMode="auto">
          <a:xfrm rot="5400000">
            <a:off x="8170343" y="3471915"/>
            <a:ext cx="803575" cy="685023"/>
            <a:chOff x="1111" y="1775"/>
            <a:chExt cx="1224" cy="452"/>
          </a:xfrm>
        </p:grpSpPr>
        <p:grpSp>
          <p:nvGrpSpPr>
            <p:cNvPr id="15" name="Group 45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123" name="Rectangle 46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pos</a:t>
                </a:r>
                <a:endParaRPr lang="en-US" dirty="0"/>
              </a:p>
            </p:txBody>
          </p:sp>
          <p:sp>
            <p:nvSpPr>
              <p:cNvPr id="124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22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44"/>
          <p:cNvGrpSpPr>
            <a:grpSpLocks/>
          </p:cNvGrpSpPr>
          <p:nvPr/>
        </p:nvGrpSpPr>
        <p:grpSpPr bwMode="auto">
          <a:xfrm rot="5400000">
            <a:off x="8170345" y="4600644"/>
            <a:ext cx="803575" cy="618339"/>
            <a:chOff x="1111" y="1797"/>
            <a:chExt cx="1224" cy="408"/>
          </a:xfrm>
        </p:grpSpPr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31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32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30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229"/>
          <p:cNvGrpSpPr>
            <a:grpSpLocks/>
          </p:cNvGrpSpPr>
          <p:nvPr/>
        </p:nvGrpSpPr>
        <p:grpSpPr bwMode="auto">
          <a:xfrm rot="5400000">
            <a:off x="8416474" y="5342863"/>
            <a:ext cx="384062" cy="136397"/>
            <a:chOff x="2928926" y="5643578"/>
            <a:chExt cx="928694" cy="142876"/>
          </a:xfrm>
        </p:grpSpPr>
        <p:sp>
          <p:nvSpPr>
            <p:cNvPr id="134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229"/>
          <p:cNvGrpSpPr>
            <a:grpSpLocks/>
          </p:cNvGrpSpPr>
          <p:nvPr/>
        </p:nvGrpSpPr>
        <p:grpSpPr bwMode="auto">
          <a:xfrm rot="5400000">
            <a:off x="8431620" y="3129153"/>
            <a:ext cx="384062" cy="136397"/>
            <a:chOff x="2928926" y="5643578"/>
            <a:chExt cx="928694" cy="142876"/>
          </a:xfrm>
        </p:grpSpPr>
        <p:sp>
          <p:nvSpPr>
            <p:cNvPr id="104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29"/>
          <p:cNvGrpSpPr>
            <a:grpSpLocks/>
          </p:cNvGrpSpPr>
          <p:nvPr/>
        </p:nvGrpSpPr>
        <p:grpSpPr bwMode="auto">
          <a:xfrm rot="5400000">
            <a:off x="8416474" y="4247477"/>
            <a:ext cx="384062" cy="136397"/>
            <a:chOff x="2928926" y="5643578"/>
            <a:chExt cx="928694" cy="142876"/>
          </a:xfrm>
        </p:grpSpPr>
        <p:sp>
          <p:nvSpPr>
            <p:cNvPr id="126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44"/>
          <p:cNvGrpSpPr>
            <a:grpSpLocks/>
          </p:cNvGrpSpPr>
          <p:nvPr/>
        </p:nvGrpSpPr>
        <p:grpSpPr bwMode="auto">
          <a:xfrm rot="5400000">
            <a:off x="6970973" y="5777408"/>
            <a:ext cx="803575" cy="685023"/>
            <a:chOff x="1111" y="1775"/>
            <a:chExt cx="1224" cy="452"/>
          </a:xfrm>
        </p:grpSpPr>
        <p:grpSp>
          <p:nvGrpSpPr>
            <p:cNvPr id="22" name="Group 45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63" name="Rectangle 46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128"/>
          <p:cNvGrpSpPr>
            <a:grpSpLocks/>
          </p:cNvGrpSpPr>
          <p:nvPr/>
        </p:nvGrpSpPr>
        <p:grpSpPr bwMode="auto">
          <a:xfrm rot="5400000">
            <a:off x="7042816" y="6273954"/>
            <a:ext cx="384062" cy="409195"/>
            <a:chOff x="8143900" y="5572140"/>
            <a:chExt cx="928662" cy="428628"/>
          </a:xfrm>
        </p:grpSpPr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Arrow Connector 78"/>
          <p:cNvCxnSpPr/>
          <p:nvPr/>
        </p:nvCxnSpPr>
        <p:spPr>
          <a:xfrm>
            <a:off x="6887375" y="5271659"/>
            <a:ext cx="551312" cy="446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92"/>
          <p:cNvSpPr txBox="1">
            <a:spLocks noChangeArrowheads="1"/>
          </p:cNvSpPr>
          <p:nvPr/>
        </p:nvSpPr>
        <p:spPr bwMode="auto">
          <a:xfrm>
            <a:off x="6585013" y="5000636"/>
            <a:ext cx="373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2" name="Group 129"/>
          <p:cNvGrpSpPr/>
          <p:nvPr/>
        </p:nvGrpSpPr>
        <p:grpSpPr>
          <a:xfrm>
            <a:off x="7215206" y="554623"/>
            <a:ext cx="734995" cy="445485"/>
            <a:chOff x="4581524" y="3054953"/>
            <a:chExt cx="857271" cy="445485"/>
          </a:xfrm>
        </p:grpSpPr>
        <p:sp>
          <p:nvSpPr>
            <p:cNvPr id="88" name="Rectangle 87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86"/>
          <p:cNvGrpSpPr/>
          <p:nvPr/>
        </p:nvGrpSpPr>
        <p:grpSpPr>
          <a:xfrm rot="16200000" flipV="1">
            <a:off x="7693032" y="334926"/>
            <a:ext cx="571505" cy="473105"/>
            <a:chOff x="1357272" y="5930124"/>
            <a:chExt cx="5644414" cy="230390"/>
          </a:xfrm>
        </p:grpSpPr>
        <p:cxnSp>
          <p:nvCxnSpPr>
            <p:cNvPr id="103" name="Straight Connector 102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39"/>
          <p:cNvGrpSpPr>
            <a:grpSpLocks/>
          </p:cNvGrpSpPr>
          <p:nvPr/>
        </p:nvGrpSpPr>
        <p:grpSpPr bwMode="auto">
          <a:xfrm rot="5400000">
            <a:off x="8185419" y="202128"/>
            <a:ext cx="803575" cy="685023"/>
            <a:chOff x="1111" y="1775"/>
            <a:chExt cx="1224" cy="452"/>
          </a:xfrm>
        </p:grpSpPr>
        <p:grpSp>
          <p:nvGrpSpPr>
            <p:cNvPr id="137" name="Group 4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139" name="Rectangle 4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40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38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1" name="Group 232"/>
          <p:cNvGrpSpPr>
            <a:grpSpLocks/>
          </p:cNvGrpSpPr>
          <p:nvPr/>
        </p:nvGrpSpPr>
        <p:grpSpPr bwMode="auto">
          <a:xfrm rot="5400000">
            <a:off x="8455174" y="981065"/>
            <a:ext cx="384062" cy="136397"/>
            <a:chOff x="2928926" y="5643578"/>
            <a:chExt cx="928694" cy="142876"/>
          </a:xfrm>
        </p:grpSpPr>
        <p:sp>
          <p:nvSpPr>
            <p:cNvPr id="142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29"/>
          <p:cNvGrpSpPr/>
          <p:nvPr/>
        </p:nvGrpSpPr>
        <p:grpSpPr>
          <a:xfrm>
            <a:off x="6480211" y="554623"/>
            <a:ext cx="734995" cy="445485"/>
            <a:chOff x="4581524" y="3054953"/>
            <a:chExt cx="857271" cy="445485"/>
          </a:xfrm>
        </p:grpSpPr>
        <p:sp>
          <p:nvSpPr>
            <p:cNvPr id="145" name="Rectangle 144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48" name="Straight Arrow Connector 147"/>
          <p:cNvCxnSpPr/>
          <p:nvPr/>
        </p:nvCxnSpPr>
        <p:spPr>
          <a:xfrm>
            <a:off x="7072330" y="785794"/>
            <a:ext cx="1214446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92"/>
          <p:cNvSpPr txBox="1">
            <a:spLocks noChangeArrowheads="1"/>
          </p:cNvSpPr>
          <p:nvPr/>
        </p:nvSpPr>
        <p:spPr bwMode="auto">
          <a:xfrm rot="18516663">
            <a:off x="6117646" y="1147323"/>
            <a:ext cx="1285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</a:t>
            </a:r>
          </a:p>
        </p:txBody>
      </p:sp>
      <p:sp>
        <p:nvSpPr>
          <p:cNvPr id="153" name="TextBox 192"/>
          <p:cNvSpPr txBox="1">
            <a:spLocks noChangeArrowheads="1"/>
          </p:cNvSpPr>
          <p:nvPr/>
        </p:nvSpPr>
        <p:spPr bwMode="auto">
          <a:xfrm rot="18501938">
            <a:off x="5357818" y="1271130"/>
            <a:ext cx="16430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 flipV="1">
            <a:off x="1500166" y="4429132"/>
            <a:ext cx="3786214" cy="57150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1571604" y="4143380"/>
            <a:ext cx="3429024" cy="8572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7786710" y="2714620"/>
            <a:ext cx="353608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92"/>
          <p:cNvSpPr txBox="1">
            <a:spLocks noChangeArrowheads="1"/>
          </p:cNvSpPr>
          <p:nvPr/>
        </p:nvSpPr>
        <p:spPr bwMode="auto">
          <a:xfrm>
            <a:off x="6429388" y="2773916"/>
            <a:ext cx="185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pl-&gt;current</a:t>
            </a:r>
          </a:p>
        </p:txBody>
      </p: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-71470" y="-71462"/>
            <a:ext cx="9144032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DeleteList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pos,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List *pl){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(pos==0){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=pl-&gt;head-&gt;entry;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pl-&gt;current=pl-&gt;head-&gt;next;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free(pl-&gt;head);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	pl-&gt;head=pl-&gt;current; 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//new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pl-&gt;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//new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(pos&lt;=pl-&gt;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pl-&gt;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pl-&gt;current=pl-&gt;head;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(; pl-&gt;currentpos!=pos-1; pl-&gt;currentpos++)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pl-&gt;current=pl-&gt;current-&gt;next;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=pl-&gt;current-&gt;next-&gt;entry;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=pl-&gt;current-&gt;next-&gt;next;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free(pl-&gt;current-&gt;next);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pl-&gt;current-&gt;next=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pl-&gt;size--;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74" name="Group 39"/>
          <p:cNvGrpSpPr>
            <a:grpSpLocks/>
          </p:cNvGrpSpPr>
          <p:nvPr/>
        </p:nvGrpSpPr>
        <p:grpSpPr bwMode="auto">
          <a:xfrm rot="5400000">
            <a:off x="8185488" y="1280846"/>
            <a:ext cx="803575" cy="685023"/>
            <a:chOff x="1111" y="1775"/>
            <a:chExt cx="1224" cy="452"/>
          </a:xfrm>
        </p:grpSpPr>
        <p:grpSp>
          <p:nvGrpSpPr>
            <p:cNvPr id="77" name="Group 4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79" name="Rectangle 4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err="1" smtClean="0"/>
                  <a:t>currentpos</a:t>
                </a:r>
                <a:endParaRPr lang="en-US" dirty="0"/>
              </a:p>
            </p:txBody>
          </p:sp>
          <p:sp>
            <p:nvSpPr>
              <p:cNvPr id="81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78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2" name="Group 44"/>
          <p:cNvGrpSpPr>
            <a:grpSpLocks/>
          </p:cNvGrpSpPr>
          <p:nvPr/>
        </p:nvGrpSpPr>
        <p:grpSpPr bwMode="auto">
          <a:xfrm rot="5400000">
            <a:off x="8185488" y="2353591"/>
            <a:ext cx="803575" cy="685023"/>
            <a:chOff x="1111" y="1775"/>
            <a:chExt cx="1224" cy="452"/>
          </a:xfrm>
        </p:grpSpPr>
        <p:grpSp>
          <p:nvGrpSpPr>
            <p:cNvPr id="94" name="Group 45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120" name="Rectangle 46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pos-1</a:t>
                </a:r>
                <a:endParaRPr lang="en-US" dirty="0"/>
              </a:p>
            </p:txBody>
          </p:sp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8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5" name="Group 49"/>
          <p:cNvGrpSpPr>
            <a:grpSpLocks/>
          </p:cNvGrpSpPr>
          <p:nvPr/>
        </p:nvGrpSpPr>
        <p:grpSpPr bwMode="auto">
          <a:xfrm rot="5400000">
            <a:off x="8205270" y="5633524"/>
            <a:ext cx="803575" cy="685023"/>
            <a:chOff x="1111" y="1775"/>
            <a:chExt cx="1224" cy="452"/>
          </a:xfrm>
        </p:grpSpPr>
        <p:grpSp>
          <p:nvGrpSpPr>
            <p:cNvPr id="128" name="Group 5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133" name="Rectangle 5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size-1</a:t>
                </a:r>
                <a:endParaRPr lang="en-US" dirty="0"/>
              </a:p>
            </p:txBody>
          </p:sp>
          <p:sp>
            <p:nvSpPr>
              <p:cNvPr id="136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29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7" name="Group 232"/>
          <p:cNvGrpSpPr>
            <a:grpSpLocks/>
          </p:cNvGrpSpPr>
          <p:nvPr/>
        </p:nvGrpSpPr>
        <p:grpSpPr bwMode="auto">
          <a:xfrm rot="5400000">
            <a:off x="8431620" y="2036056"/>
            <a:ext cx="384062" cy="136397"/>
            <a:chOff x="2928926" y="5643578"/>
            <a:chExt cx="928694" cy="142876"/>
          </a:xfrm>
        </p:grpSpPr>
        <p:sp>
          <p:nvSpPr>
            <p:cNvPr id="138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28"/>
          <p:cNvGrpSpPr>
            <a:grpSpLocks/>
          </p:cNvGrpSpPr>
          <p:nvPr/>
        </p:nvGrpSpPr>
        <p:grpSpPr bwMode="auto">
          <a:xfrm rot="5400000">
            <a:off x="8330160" y="6247082"/>
            <a:ext cx="384062" cy="409195"/>
            <a:chOff x="8143900" y="5572140"/>
            <a:chExt cx="928662" cy="428628"/>
          </a:xfrm>
        </p:grpSpPr>
        <p:sp>
          <p:nvSpPr>
            <p:cNvPr id="141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44"/>
          <p:cNvGrpSpPr>
            <a:grpSpLocks/>
          </p:cNvGrpSpPr>
          <p:nvPr/>
        </p:nvGrpSpPr>
        <p:grpSpPr bwMode="auto">
          <a:xfrm rot="5400000">
            <a:off x="8170343" y="3471915"/>
            <a:ext cx="803575" cy="685023"/>
            <a:chOff x="1111" y="1775"/>
            <a:chExt cx="1224" cy="452"/>
          </a:xfrm>
        </p:grpSpPr>
        <p:grpSp>
          <p:nvGrpSpPr>
            <p:cNvPr id="149" name="Group 45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151" name="Rectangle 46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pos</a:t>
                </a:r>
                <a:endParaRPr lang="en-US" dirty="0"/>
              </a:p>
            </p:txBody>
          </p:sp>
          <p:sp>
            <p:nvSpPr>
              <p:cNvPr id="152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50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3" name="Group 44"/>
          <p:cNvGrpSpPr>
            <a:grpSpLocks/>
          </p:cNvGrpSpPr>
          <p:nvPr/>
        </p:nvGrpSpPr>
        <p:grpSpPr bwMode="auto">
          <a:xfrm rot="5400000">
            <a:off x="8170345" y="4600644"/>
            <a:ext cx="803575" cy="618339"/>
            <a:chOff x="1111" y="1797"/>
            <a:chExt cx="1224" cy="408"/>
          </a:xfrm>
        </p:grpSpPr>
        <p:grpSp>
          <p:nvGrpSpPr>
            <p:cNvPr id="154" name="Group 45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156" name="Rectangle 46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57" name="Rectangle 47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55" name="Text Box 48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8" name="Group 229"/>
          <p:cNvGrpSpPr>
            <a:grpSpLocks/>
          </p:cNvGrpSpPr>
          <p:nvPr/>
        </p:nvGrpSpPr>
        <p:grpSpPr bwMode="auto">
          <a:xfrm rot="5400000">
            <a:off x="8416474" y="5342863"/>
            <a:ext cx="384062" cy="136397"/>
            <a:chOff x="2928926" y="5643578"/>
            <a:chExt cx="928694" cy="142876"/>
          </a:xfrm>
        </p:grpSpPr>
        <p:sp>
          <p:nvSpPr>
            <p:cNvPr id="159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229"/>
          <p:cNvGrpSpPr>
            <a:grpSpLocks/>
          </p:cNvGrpSpPr>
          <p:nvPr/>
        </p:nvGrpSpPr>
        <p:grpSpPr bwMode="auto">
          <a:xfrm rot="5400000">
            <a:off x="8431620" y="3129153"/>
            <a:ext cx="384062" cy="136397"/>
            <a:chOff x="2928926" y="5643578"/>
            <a:chExt cx="928694" cy="142876"/>
          </a:xfrm>
        </p:grpSpPr>
        <p:sp>
          <p:nvSpPr>
            <p:cNvPr id="162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229"/>
          <p:cNvGrpSpPr>
            <a:grpSpLocks/>
          </p:cNvGrpSpPr>
          <p:nvPr/>
        </p:nvGrpSpPr>
        <p:grpSpPr bwMode="auto">
          <a:xfrm rot="5400000">
            <a:off x="8416474" y="4247477"/>
            <a:ext cx="384062" cy="136397"/>
            <a:chOff x="2928926" y="5643578"/>
            <a:chExt cx="928694" cy="142876"/>
          </a:xfrm>
        </p:grpSpPr>
        <p:sp>
          <p:nvSpPr>
            <p:cNvPr id="165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rot="5400000" flipH="1" flipV="1">
              <a:off x="3470266" y="5329251"/>
              <a:ext cx="1587" cy="773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29"/>
          <p:cNvGrpSpPr/>
          <p:nvPr/>
        </p:nvGrpSpPr>
        <p:grpSpPr>
          <a:xfrm>
            <a:off x="7215206" y="554623"/>
            <a:ext cx="734995" cy="445485"/>
            <a:chOff x="4581524" y="3054953"/>
            <a:chExt cx="857271" cy="445485"/>
          </a:xfrm>
        </p:grpSpPr>
        <p:sp>
          <p:nvSpPr>
            <p:cNvPr id="183" name="Rectangle 182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" name="Group 86"/>
          <p:cNvGrpSpPr/>
          <p:nvPr/>
        </p:nvGrpSpPr>
        <p:grpSpPr>
          <a:xfrm rot="16200000" flipV="1">
            <a:off x="7693032" y="334926"/>
            <a:ext cx="571505" cy="473105"/>
            <a:chOff x="1357272" y="5930124"/>
            <a:chExt cx="5644414" cy="23039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1357272" y="6143644"/>
              <a:ext cx="5643620" cy="168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rot="5400000" flipH="1" flipV="1">
              <a:off x="6893735" y="6036487"/>
              <a:ext cx="21431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39"/>
          <p:cNvGrpSpPr>
            <a:grpSpLocks/>
          </p:cNvGrpSpPr>
          <p:nvPr/>
        </p:nvGrpSpPr>
        <p:grpSpPr bwMode="auto">
          <a:xfrm rot="5400000">
            <a:off x="8185419" y="202128"/>
            <a:ext cx="803575" cy="685023"/>
            <a:chOff x="1111" y="1775"/>
            <a:chExt cx="1224" cy="452"/>
          </a:xfrm>
        </p:grpSpPr>
        <p:grpSp>
          <p:nvGrpSpPr>
            <p:cNvPr id="190" name="Group 40"/>
            <p:cNvGrpSpPr>
              <a:grpSpLocks/>
            </p:cNvGrpSpPr>
            <p:nvPr/>
          </p:nvGrpSpPr>
          <p:grpSpPr bwMode="auto">
            <a:xfrm>
              <a:off x="1162" y="1775"/>
              <a:ext cx="1173" cy="452"/>
              <a:chOff x="1162" y="1775"/>
              <a:chExt cx="1173" cy="452"/>
            </a:xfrm>
          </p:grpSpPr>
          <p:sp>
            <p:nvSpPr>
              <p:cNvPr id="192" name="Rectangle 41"/>
              <p:cNvSpPr>
                <a:spLocks noChangeArrowheads="1"/>
              </p:cNvSpPr>
              <p:nvPr/>
            </p:nvSpPr>
            <p:spPr bwMode="auto">
              <a:xfrm rot="16200000">
                <a:off x="1407" y="1530"/>
                <a:ext cx="452" cy="942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93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191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4" name="Group 232"/>
          <p:cNvGrpSpPr>
            <a:grpSpLocks/>
          </p:cNvGrpSpPr>
          <p:nvPr/>
        </p:nvGrpSpPr>
        <p:grpSpPr bwMode="auto">
          <a:xfrm rot="5400000">
            <a:off x="8455174" y="981065"/>
            <a:ext cx="384062" cy="136397"/>
            <a:chOff x="2928926" y="5643578"/>
            <a:chExt cx="928694" cy="142876"/>
          </a:xfrm>
        </p:grpSpPr>
        <p:sp>
          <p:nvSpPr>
            <p:cNvPr id="195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6" name="Straight Arrow Connector 195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29"/>
          <p:cNvGrpSpPr/>
          <p:nvPr/>
        </p:nvGrpSpPr>
        <p:grpSpPr>
          <a:xfrm>
            <a:off x="6480211" y="554623"/>
            <a:ext cx="734995" cy="445485"/>
            <a:chOff x="4581524" y="3054953"/>
            <a:chExt cx="857271" cy="445485"/>
          </a:xfrm>
        </p:grpSpPr>
        <p:sp>
          <p:nvSpPr>
            <p:cNvPr id="198" name="Rectangle 197"/>
            <p:cNvSpPr/>
            <p:nvPr/>
          </p:nvSpPr>
          <p:spPr>
            <a:xfrm>
              <a:off x="4581524" y="3071813"/>
              <a:ext cx="857271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16200000" flipH="1">
              <a:off x="4802996" y="3268472"/>
              <a:ext cx="42862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55"/>
            <p:cNvSpPr>
              <a:spLocks noChangeArrowheads="1"/>
            </p:cNvSpPr>
            <p:nvPr/>
          </p:nvSpPr>
          <p:spPr bwMode="auto">
            <a:xfrm>
              <a:off x="5153026" y="3214699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1" name="Straight Arrow Connector 200"/>
          <p:cNvCxnSpPr/>
          <p:nvPr/>
        </p:nvCxnSpPr>
        <p:spPr>
          <a:xfrm>
            <a:off x="7072330" y="785794"/>
            <a:ext cx="1214446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92"/>
          <p:cNvSpPr txBox="1">
            <a:spLocks noChangeArrowheads="1"/>
          </p:cNvSpPr>
          <p:nvPr/>
        </p:nvSpPr>
        <p:spPr bwMode="auto">
          <a:xfrm rot="18516663">
            <a:off x="6117646" y="1147323"/>
            <a:ext cx="1285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</a:t>
            </a:r>
          </a:p>
        </p:txBody>
      </p:sp>
      <p:sp>
        <p:nvSpPr>
          <p:cNvPr id="203" name="TextBox 192"/>
          <p:cNvSpPr txBox="1">
            <a:spLocks noChangeArrowheads="1"/>
          </p:cNvSpPr>
          <p:nvPr/>
        </p:nvSpPr>
        <p:spPr bwMode="auto">
          <a:xfrm rot="18501938">
            <a:off x="5357818" y="1271130"/>
            <a:ext cx="16430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4" name="Straight Arrow Connector 203"/>
          <p:cNvCxnSpPr/>
          <p:nvPr/>
        </p:nvCxnSpPr>
        <p:spPr>
          <a:xfrm flipV="1">
            <a:off x="7786710" y="2714620"/>
            <a:ext cx="353608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192"/>
          <p:cNvSpPr txBox="1">
            <a:spLocks noChangeArrowheads="1"/>
          </p:cNvSpPr>
          <p:nvPr/>
        </p:nvSpPr>
        <p:spPr bwMode="auto">
          <a:xfrm>
            <a:off x="6357950" y="2786058"/>
            <a:ext cx="2000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pl-&gt;current</a:t>
            </a: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7143768" y="3857628"/>
            <a:ext cx="1194254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192"/>
          <p:cNvSpPr txBox="1">
            <a:spLocks noChangeArrowheads="1"/>
          </p:cNvSpPr>
          <p:nvPr/>
        </p:nvSpPr>
        <p:spPr bwMode="auto">
          <a:xfrm>
            <a:off x="6504408" y="3714752"/>
            <a:ext cx="8024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928662" y="1583470"/>
            <a:ext cx="78581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You have to modify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ReplaceList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RetrieveList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in the same manner. (Do it as a homework). Check also for other functions, 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for initialization)</a:t>
            </a: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Compare the previous functions to the functions of the book, where it has a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SetPosition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that is called from within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InsertList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DeleteList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.</a:t>
            </a: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Having this function may simplify the code for the case of having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current 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.</a:t>
            </a: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-71462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Design Enhancement</a:t>
            </a:r>
            <a:r>
              <a:rPr lang="en-US" sz="2800" b="1" dirty="0" smtClean="0">
                <a:latin typeface="Calibri" pitchFamily="34" charset="0"/>
                <a:cs typeface="Courier New" pitchFamily="49" charset="0"/>
              </a:rPr>
              <a:t>: Learn how you modify your design to enhance the performance</a:t>
            </a:r>
          </a:p>
          <a:p>
            <a:endParaRPr lang="en-US" sz="28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Accessing the list at a position preceding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will be slow, since we cannot move back. A possible remedy is using doubly linked list.</a:t>
            </a:r>
          </a:p>
          <a:p>
            <a:endParaRPr lang="en-US" sz="28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We need just a pointer,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, not necessarily point to the first node.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 will always indicates the order of the current node.</a:t>
            </a:r>
          </a:p>
          <a:p>
            <a:endParaRPr lang="en-US" sz="28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800" dirty="0" smtClean="0">
                <a:latin typeface="Calibri" pitchFamily="34" charset="0"/>
                <a:cs typeface="Courier New" pitchFamily="49" charset="0"/>
              </a:rPr>
              <a:t>Read the code from the book and solve the review problems</a:t>
            </a:r>
          </a:p>
        </p:txBody>
      </p:sp>
      <p:sp>
        <p:nvSpPr>
          <p:cNvPr id="19" name="TextBox 192"/>
          <p:cNvSpPr txBox="1">
            <a:spLocks noChangeArrowheads="1"/>
          </p:cNvSpPr>
          <p:nvPr/>
        </p:nvSpPr>
        <p:spPr bwMode="auto">
          <a:xfrm>
            <a:off x="2708265" y="6185191"/>
            <a:ext cx="7921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929058" y="5757785"/>
            <a:ext cx="1048137" cy="530004"/>
            <a:chOff x="1111" y="1797"/>
            <a:chExt cx="1224" cy="408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25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786710" y="5740829"/>
            <a:ext cx="1071258" cy="530004"/>
            <a:chOff x="1111" y="1797"/>
            <a:chExt cx="1251" cy="408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1319" y="1797"/>
              <a:ext cx="1043" cy="408"/>
              <a:chOff x="1319" y="1797"/>
              <a:chExt cx="1043" cy="408"/>
            </a:xfrm>
          </p:grpSpPr>
          <p:sp>
            <p:nvSpPr>
              <p:cNvPr id="44" name="Rectangle 51"/>
              <p:cNvSpPr>
                <a:spLocks noChangeArrowheads="1"/>
              </p:cNvSpPr>
              <p:nvPr/>
            </p:nvSpPr>
            <p:spPr bwMode="auto">
              <a:xfrm>
                <a:off x="1319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size-1</a:t>
                </a:r>
                <a:endParaRPr lang="en-US" dirty="0"/>
              </a:p>
            </p:txBody>
          </p:sp>
          <p:sp>
            <p:nvSpPr>
              <p:cNvPr id="45" name="Rectangle 5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4829908" y="5872143"/>
            <a:ext cx="385034" cy="177923"/>
            <a:chOff x="2928926" y="5643578"/>
            <a:chExt cx="928694" cy="142876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28"/>
          <p:cNvGrpSpPr>
            <a:grpSpLocks/>
          </p:cNvGrpSpPr>
          <p:nvPr/>
        </p:nvGrpSpPr>
        <p:grpSpPr bwMode="auto">
          <a:xfrm>
            <a:off x="8680708" y="5903207"/>
            <a:ext cx="500948" cy="350738"/>
            <a:chOff x="8143900" y="5572140"/>
            <a:chExt cx="928662" cy="428628"/>
          </a:xfrm>
        </p:grpSpPr>
        <p:sp>
          <p:nvSpPr>
            <p:cNvPr id="53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Rectangle 41"/>
          <p:cNvSpPr>
            <a:spLocks noChangeArrowheads="1"/>
          </p:cNvSpPr>
          <p:nvPr/>
        </p:nvSpPr>
        <p:spPr bwMode="auto">
          <a:xfrm>
            <a:off x="5238375" y="5729267"/>
            <a:ext cx="893143" cy="530004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Rectangle 42"/>
          <p:cNvSpPr>
            <a:spLocks noChangeArrowheads="1"/>
          </p:cNvSpPr>
          <p:nvPr/>
        </p:nvSpPr>
        <p:spPr bwMode="auto">
          <a:xfrm>
            <a:off x="6131518" y="5729267"/>
            <a:ext cx="154994" cy="530004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1" name="Text Box 43"/>
          <p:cNvSpPr txBox="1">
            <a:spLocks noChangeArrowheads="1"/>
          </p:cNvSpPr>
          <p:nvPr/>
        </p:nvSpPr>
        <p:spPr bwMode="auto">
          <a:xfrm>
            <a:off x="5238375" y="5787723"/>
            <a:ext cx="893143" cy="30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/>
          </a:p>
        </p:txBody>
      </p:sp>
      <p:grpSp>
        <p:nvGrpSpPr>
          <p:cNvPr id="14" name="Group 232"/>
          <p:cNvGrpSpPr>
            <a:grpSpLocks/>
          </p:cNvGrpSpPr>
          <p:nvPr/>
        </p:nvGrpSpPr>
        <p:grpSpPr bwMode="auto">
          <a:xfrm>
            <a:off x="6642820" y="5946136"/>
            <a:ext cx="500948" cy="116912"/>
            <a:chOff x="2928926" y="5643578"/>
            <a:chExt cx="928694" cy="142876"/>
          </a:xfrm>
        </p:grpSpPr>
        <p:sp>
          <p:nvSpPr>
            <p:cNvPr id="85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214315" y="5800705"/>
            <a:ext cx="228598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16200000" flipH="1">
            <a:off x="1215361" y="6014072"/>
            <a:ext cx="428625" cy="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92"/>
          <p:cNvSpPr txBox="1">
            <a:spLocks noChangeArrowheads="1"/>
          </p:cNvSpPr>
          <p:nvPr/>
        </p:nvSpPr>
        <p:spPr bwMode="auto">
          <a:xfrm>
            <a:off x="1643042" y="6171543"/>
            <a:ext cx="11493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current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192"/>
          <p:cNvSpPr txBox="1">
            <a:spLocks noChangeArrowheads="1"/>
          </p:cNvSpPr>
          <p:nvPr/>
        </p:nvSpPr>
        <p:spPr bwMode="auto">
          <a:xfrm>
            <a:off x="142844" y="6157895"/>
            <a:ext cx="16430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currentpos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6527788" y="5729267"/>
            <a:ext cx="1048137" cy="530004"/>
            <a:chOff x="1111" y="1797"/>
            <a:chExt cx="1224" cy="408"/>
          </a:xfrm>
        </p:grpSpPr>
        <p:grpSp>
          <p:nvGrpSpPr>
            <p:cNvPr id="22" name="Group 40"/>
            <p:cNvGrpSpPr>
              <a:grpSpLocks/>
            </p:cNvGrpSpPr>
            <p:nvPr/>
          </p:nvGrpSpPr>
          <p:grpSpPr bwMode="auto">
            <a:xfrm>
              <a:off x="1111" y="1797"/>
              <a:ext cx="1224" cy="408"/>
              <a:chOff x="1111" y="1797"/>
              <a:chExt cx="1224" cy="408"/>
            </a:xfrm>
          </p:grpSpPr>
          <p:sp>
            <p:nvSpPr>
              <p:cNvPr id="94" name="Rectangle 41"/>
              <p:cNvSpPr>
                <a:spLocks noChangeArrowheads="1"/>
              </p:cNvSpPr>
              <p:nvPr/>
            </p:nvSpPr>
            <p:spPr bwMode="auto">
              <a:xfrm>
                <a:off x="1111" y="1797"/>
                <a:ext cx="1043" cy="408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95" name="Rectangle 42"/>
              <p:cNvSpPr>
                <a:spLocks noChangeArrowheads="1"/>
              </p:cNvSpPr>
              <p:nvPr/>
            </p:nvSpPr>
            <p:spPr bwMode="auto">
              <a:xfrm>
                <a:off x="2154" y="1797"/>
                <a:ext cx="181" cy="408"/>
              </a:xfrm>
              <a:prstGeom prst="rect">
                <a:avLst/>
              </a:prstGeom>
              <a:solidFill>
                <a:schemeClr val="bg2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93" name="Text Box 43"/>
            <p:cNvSpPr txBox="1">
              <a:spLocks noChangeArrowheads="1"/>
            </p:cNvSpPr>
            <p:nvPr/>
          </p:nvSpPr>
          <p:spPr bwMode="auto">
            <a:xfrm>
              <a:off x="1111" y="184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71472" y="5872143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3" name="Oval 55"/>
          <p:cNvSpPr>
            <a:spLocks noChangeArrowheads="1"/>
          </p:cNvSpPr>
          <p:nvPr/>
        </p:nvSpPr>
        <p:spPr bwMode="auto">
          <a:xfrm>
            <a:off x="1928794" y="5943581"/>
            <a:ext cx="24155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9" name="Straight Connector 108"/>
          <p:cNvCxnSpPr>
            <a:stCxn id="103" idx="0"/>
          </p:cNvCxnSpPr>
          <p:nvPr/>
        </p:nvCxnSpPr>
        <p:spPr>
          <a:xfrm rot="5400000" flipH="1" flipV="1">
            <a:off x="1739150" y="5611062"/>
            <a:ext cx="642942" cy="2209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071670" y="5229201"/>
            <a:ext cx="4786346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94" idx="0"/>
          </p:cNvCxnSpPr>
          <p:nvPr/>
        </p:nvCxnSpPr>
        <p:spPr>
          <a:xfrm rot="16200000" flipH="1">
            <a:off x="6666155" y="5421062"/>
            <a:ext cx="500066" cy="116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42"/>
          <p:cNvSpPr>
            <a:spLocks noChangeArrowheads="1"/>
          </p:cNvSpPr>
          <p:nvPr/>
        </p:nvSpPr>
        <p:spPr bwMode="auto">
          <a:xfrm>
            <a:off x="5214942" y="5729267"/>
            <a:ext cx="154994" cy="530004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64" name="Group 232"/>
          <p:cNvGrpSpPr>
            <a:grpSpLocks/>
          </p:cNvGrpSpPr>
          <p:nvPr/>
        </p:nvGrpSpPr>
        <p:grpSpPr bwMode="auto">
          <a:xfrm flipH="1">
            <a:off x="4901346" y="6015019"/>
            <a:ext cx="385034" cy="177923"/>
            <a:chOff x="2928926" y="5643578"/>
            <a:chExt cx="928694" cy="142876"/>
          </a:xfrm>
        </p:grpSpPr>
        <p:sp>
          <p:nvSpPr>
            <p:cNvPr id="65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42"/>
          <p:cNvSpPr>
            <a:spLocks noChangeArrowheads="1"/>
          </p:cNvSpPr>
          <p:nvPr/>
        </p:nvSpPr>
        <p:spPr bwMode="auto">
          <a:xfrm>
            <a:off x="6500826" y="5729267"/>
            <a:ext cx="154994" cy="530004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4" name="Rectangle 42"/>
          <p:cNvSpPr>
            <a:spLocks noChangeArrowheads="1"/>
          </p:cNvSpPr>
          <p:nvPr/>
        </p:nvSpPr>
        <p:spPr bwMode="auto">
          <a:xfrm>
            <a:off x="7786710" y="5729267"/>
            <a:ext cx="154994" cy="530004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70" name="Group 232"/>
          <p:cNvGrpSpPr>
            <a:grpSpLocks/>
          </p:cNvGrpSpPr>
          <p:nvPr/>
        </p:nvGrpSpPr>
        <p:grpSpPr bwMode="auto">
          <a:xfrm flipH="1">
            <a:off x="7500958" y="6086457"/>
            <a:ext cx="385034" cy="177923"/>
            <a:chOff x="2928926" y="5643578"/>
            <a:chExt cx="928694" cy="142876"/>
          </a:xfrm>
        </p:grpSpPr>
        <p:sp>
          <p:nvSpPr>
            <p:cNvPr id="71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32"/>
          <p:cNvGrpSpPr>
            <a:grpSpLocks/>
          </p:cNvGrpSpPr>
          <p:nvPr/>
        </p:nvGrpSpPr>
        <p:grpSpPr bwMode="auto">
          <a:xfrm>
            <a:off x="7428638" y="5904636"/>
            <a:ext cx="500948" cy="116912"/>
            <a:chOff x="2928926" y="5643578"/>
            <a:chExt cx="928694" cy="142876"/>
          </a:xfrm>
        </p:grpSpPr>
        <p:sp>
          <p:nvSpPr>
            <p:cNvPr id="97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232"/>
          <p:cNvGrpSpPr>
            <a:grpSpLocks/>
          </p:cNvGrpSpPr>
          <p:nvPr/>
        </p:nvGrpSpPr>
        <p:grpSpPr bwMode="auto">
          <a:xfrm flipH="1">
            <a:off x="6187230" y="6051410"/>
            <a:ext cx="385034" cy="177923"/>
            <a:chOff x="2928926" y="5643578"/>
            <a:chExt cx="928694" cy="142876"/>
          </a:xfrm>
        </p:grpSpPr>
        <p:sp>
          <p:nvSpPr>
            <p:cNvPr id="68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32"/>
          <p:cNvGrpSpPr>
            <a:grpSpLocks/>
          </p:cNvGrpSpPr>
          <p:nvPr/>
        </p:nvGrpSpPr>
        <p:grpSpPr bwMode="auto">
          <a:xfrm>
            <a:off x="6215074" y="5872143"/>
            <a:ext cx="385034" cy="177923"/>
            <a:chOff x="2928926" y="5643578"/>
            <a:chExt cx="928694" cy="142876"/>
          </a:xfrm>
        </p:grpSpPr>
        <p:sp>
          <p:nvSpPr>
            <p:cNvPr id="100" name="Oval 55"/>
            <p:cNvSpPr>
              <a:spLocks noChangeArrowheads="1"/>
            </p:cNvSpPr>
            <p:nvPr/>
          </p:nvSpPr>
          <p:spPr bwMode="auto">
            <a:xfrm>
              <a:off x="2928926" y="5643578"/>
              <a:ext cx="168854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rot="5400000" flipH="1" flipV="1">
              <a:off x="3470266" y="5329252"/>
              <a:ext cx="1587" cy="773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42"/>
          <p:cNvSpPr>
            <a:spLocks noChangeArrowheads="1"/>
          </p:cNvSpPr>
          <p:nvPr/>
        </p:nvSpPr>
        <p:spPr bwMode="auto">
          <a:xfrm>
            <a:off x="3929058" y="5770767"/>
            <a:ext cx="154994" cy="530004"/>
          </a:xfrm>
          <a:prstGeom prst="rect">
            <a:avLst/>
          </a:prstGeom>
          <a:solidFill>
            <a:schemeClr val="bg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00299" y="5800705"/>
            <a:ext cx="57150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7" name="Group 128"/>
          <p:cNvGrpSpPr>
            <a:grpSpLocks/>
          </p:cNvGrpSpPr>
          <p:nvPr/>
        </p:nvGrpSpPr>
        <p:grpSpPr bwMode="auto">
          <a:xfrm flipH="1">
            <a:off x="3500430" y="5872143"/>
            <a:ext cx="500948" cy="350738"/>
            <a:chOff x="8143900" y="5572140"/>
            <a:chExt cx="928662" cy="428628"/>
          </a:xfrm>
        </p:grpSpPr>
        <p:sp>
          <p:nvSpPr>
            <p:cNvPr id="78" name="Oval 55"/>
            <p:cNvSpPr>
              <a:spLocks noChangeArrowheads="1"/>
            </p:cNvSpPr>
            <p:nvPr/>
          </p:nvSpPr>
          <p:spPr bwMode="auto">
            <a:xfrm>
              <a:off x="8143900" y="5572140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127"/>
            <p:cNvGrpSpPr>
              <a:grpSpLocks/>
            </p:cNvGrpSpPr>
            <p:nvPr/>
          </p:nvGrpSpPr>
          <p:grpSpPr bwMode="auto">
            <a:xfrm>
              <a:off x="8275658" y="5643577"/>
              <a:ext cx="796903" cy="357190"/>
              <a:chOff x="8275658" y="5643577"/>
              <a:chExt cx="796903" cy="357190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rot="5400000" flipH="1" flipV="1">
                <a:off x="8601880" y="5317355"/>
                <a:ext cx="1588" cy="654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8821739" y="5751528"/>
                <a:ext cx="2143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8715383" y="5857891"/>
                <a:ext cx="35717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8786819" y="5929329"/>
                <a:ext cx="21430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8858254" y="5999179"/>
                <a:ext cx="7143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Footer Placeholder 9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54AD8-068E-43B2-B0DD-8C1BD10590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r>
              <a:rPr lang="en-US" sz="3000" b="1" dirty="0" smtClean="0"/>
              <a:t>Motivation: Why </a:t>
            </a:r>
            <a:r>
              <a:rPr lang="en-US" sz="3000" b="1" dirty="0" smtClean="0">
                <a:latin typeface="Courier New" pitchFamily="49" charset="0"/>
              </a:rPr>
              <a:t>Lists?</a:t>
            </a:r>
            <a:endParaRPr lang="en-US" sz="3000" b="1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28813"/>
            <a:ext cx="9144000" cy="1928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This is a list (just a logical view, no implementation yet) with number of entries equals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We can add a new element in position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 p 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  <a:cs typeface="Courier New" pitchFamily="49" charset="0"/>
                <a:sym typeface="Symbol"/>
              </a:rPr>
              <a:t>However, we delete from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 p 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-1.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+mj-lt"/>
                <a:cs typeface="Courier New" pitchFamily="49" charset="0"/>
                <a:sym typeface="Symbol"/>
              </a:rPr>
              <a:t>Now, let us be rigorous and define lists.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1604" y="121442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3108" y="121442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14612" y="121442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86116" y="121442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57620" y="121442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29124" y="121442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0628" y="121442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72132" y="1214422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669848">
            <a:off x="1662533" y="93041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0287806">
            <a:off x="5389767" y="84627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size-1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43636" y="121442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15140" y="121442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86644" y="1214422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20306935">
            <a:off x="7095471" y="718696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MAXLIST-1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0" y="52822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1" u="sng" dirty="0"/>
              <a:t>Definition:</a:t>
            </a:r>
            <a:r>
              <a:rPr lang="en-US" sz="2400" b="1" dirty="0"/>
              <a:t> </a:t>
            </a:r>
            <a:r>
              <a:rPr lang="en-US" sz="2400" dirty="0"/>
              <a:t>A </a:t>
            </a:r>
            <a:r>
              <a:rPr lang="en-US" sz="2400" b="1" i="1" dirty="0" smtClean="0"/>
              <a:t>general list </a:t>
            </a:r>
            <a:r>
              <a:rPr lang="en-US" sz="2400" dirty="0" smtClean="0"/>
              <a:t>of </a:t>
            </a:r>
            <a:r>
              <a:rPr lang="en-US" sz="2400" dirty="0"/>
              <a:t>elements of type T is a finite sequence of elements of T together with the following operations</a:t>
            </a:r>
            <a:r>
              <a:rPr lang="en-US" sz="2400" dirty="0" smtClean="0"/>
              <a:t>:</a:t>
            </a:r>
          </a:p>
          <a:p>
            <a:pPr algn="just">
              <a:defRPr/>
            </a:pPr>
            <a:endParaRPr lang="en-US" sz="2400" dirty="0"/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Create the </a:t>
            </a:r>
            <a:r>
              <a:rPr lang="en-US" sz="2400" dirty="0" smtClean="0"/>
              <a:t>list, </a:t>
            </a:r>
            <a:r>
              <a:rPr lang="en-US" sz="2400" dirty="0"/>
              <a:t>leaving it empty.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Determine whether the </a:t>
            </a:r>
            <a:r>
              <a:rPr lang="en-US" sz="2400" dirty="0" smtClean="0"/>
              <a:t>list is </a:t>
            </a:r>
            <a:r>
              <a:rPr lang="en-US" sz="2400" dirty="0"/>
              <a:t>empty or not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Determine whether the </a:t>
            </a:r>
            <a:r>
              <a:rPr lang="en-US" sz="2400" dirty="0" smtClean="0"/>
              <a:t>list is </a:t>
            </a:r>
            <a:r>
              <a:rPr lang="en-US" sz="2400" dirty="0"/>
              <a:t>full or not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Find the size of the </a:t>
            </a:r>
            <a:r>
              <a:rPr lang="en-US" sz="2400" dirty="0" smtClean="0"/>
              <a:t>list.</a:t>
            </a:r>
            <a:endParaRPr lang="en-US" sz="2400" dirty="0"/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 smtClean="0"/>
              <a:t>Insert a </a:t>
            </a:r>
            <a:r>
              <a:rPr lang="en-US" sz="2400" dirty="0"/>
              <a:t>new entry </a:t>
            </a:r>
            <a:r>
              <a:rPr lang="en-US" sz="2400" dirty="0" smtClean="0"/>
              <a:t>in the position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 p  size.</a:t>
            </a:r>
            <a:endParaRPr lang="en-US" sz="2400" dirty="0"/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 smtClean="0"/>
              <a:t>Delete an entry from the position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 p  size-1</a:t>
            </a:r>
            <a:endParaRPr lang="en-US" sz="2400" dirty="0"/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 smtClean="0"/>
              <a:t>Traverse </a:t>
            </a:r>
            <a:r>
              <a:rPr lang="en-US" sz="2400" dirty="0"/>
              <a:t>the </a:t>
            </a:r>
            <a:r>
              <a:rPr lang="en-US" sz="2400" dirty="0" smtClean="0"/>
              <a:t>list, </a:t>
            </a:r>
            <a:r>
              <a:rPr lang="en-US" sz="2400" dirty="0"/>
              <a:t>visiting each entry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400" dirty="0"/>
              <a:t>Clear the </a:t>
            </a:r>
            <a:r>
              <a:rPr lang="en-US" sz="2400" dirty="0" smtClean="0"/>
              <a:t>list </a:t>
            </a:r>
            <a:r>
              <a:rPr lang="en-US" sz="2400" dirty="0"/>
              <a:t>to make it empty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0" y="1107121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InsertList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e, List *pl);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Precondition: 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   1- The list pl has been created.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   2- not full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cs typeface="Courier New" pitchFamily="49" charset="0"/>
              </a:rPr>
              <a:t>    3- 0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cs typeface="Courier New" pitchFamily="49" charset="0"/>
                <a:sym typeface="Symbol"/>
              </a:rPr>
              <a:t>p size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.</a:t>
            </a:r>
          </a:p>
          <a:p>
            <a:pPr algn="just">
              <a:defRPr/>
            </a:pPr>
            <a:r>
              <a:rPr lang="en-US" sz="2400" dirty="0" err="1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Postcondition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: 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    1- e has been inserted at position p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    2- all elements at old positions p, p+1, …, size-1 are incremented by 1.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    3- size increases by 1.</a:t>
            </a:r>
          </a:p>
          <a:p>
            <a:pPr algn="just">
              <a:defRPr/>
            </a:pPr>
            <a:endParaRPr lang="en-US" sz="2400" dirty="0" smtClean="0">
              <a:sym typeface="Symbol"/>
            </a:endParaRPr>
          </a:p>
          <a:p>
            <a:pPr algn="just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DeleteList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p,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ListEntry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, List *pl);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Precondition: The list pl has been created, not empty, and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cs typeface="Courier New" pitchFamily="49" charset="0"/>
              </a:rPr>
              <a:t>0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cs typeface="Courier New" pitchFamily="49" charset="0"/>
                <a:sym typeface="Symbol"/>
              </a:rPr>
              <a:t> p  size-1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.</a:t>
            </a:r>
          </a:p>
          <a:p>
            <a:pPr algn="just">
              <a:defRPr/>
            </a:pPr>
            <a:r>
              <a:rPr lang="en-US" sz="2400" dirty="0" err="1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Postcondition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: e has been retrieved from position p, and all elements at old positions p+1, …, size-1 are decremented by 1. size decreases by 1.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57290" y="486394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28794" y="486394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0298" y="486394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71802" y="486394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43306" y="486394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14810" y="486394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86314" y="486394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57818" y="486394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00166" y="1885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86314" y="17334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size-1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9322" y="486394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00826" y="486394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72330" y="486394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58016" y="14285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MAXLIST-1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0" y="769980"/>
            <a:ext cx="9144000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/>
              </a:rPr>
              <a:t>void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  <a:sym typeface="Symbol"/>
              </a:rPr>
              <a:t>RetrieveList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sym typeface="Symbol"/>
              </a:rPr>
              <a:t>(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/>
              </a:rPr>
              <a:t>int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sym typeface="Symbol"/>
              </a:rPr>
              <a:t> p,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  <a:sym typeface="Symbol"/>
              </a:rPr>
              <a:t>ListEntry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sym typeface="Symbol"/>
              </a:rPr>
              <a:t> *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  <a:sym typeface="Symbol"/>
              </a:rPr>
              <a:t>pe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sym typeface="Symbol"/>
              </a:rPr>
              <a:t>, List *pl);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same precondition as </a:t>
            </a:r>
            <a:r>
              <a:rPr lang="en-US" sz="2400" dirty="0" err="1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DeleteList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. And the list is unchanged</a:t>
            </a:r>
          </a:p>
          <a:p>
            <a:pPr algn="just">
              <a:defRPr/>
            </a:pPr>
            <a:endParaRPr lang="en-US" sz="2400" dirty="0" smtClean="0">
              <a:sym typeface="Symbol"/>
            </a:endParaRPr>
          </a:p>
          <a:p>
            <a:pPr algn="just">
              <a:defRPr/>
            </a:pPr>
            <a:r>
              <a:rPr lang="en-US" sz="23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/>
              </a:rPr>
              <a:t>void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  <a:sym typeface="Symbol"/>
              </a:rPr>
              <a:t>ReplaceList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sym typeface="Symbol"/>
              </a:rPr>
              <a:t>(</a:t>
            </a:r>
            <a:r>
              <a:rPr lang="en-US" sz="23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/>
              </a:rPr>
              <a:t>int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sym typeface="Symbol"/>
              </a:rPr>
              <a:t> p,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  <a:sym typeface="Symbol"/>
              </a:rPr>
              <a:t>ListEntry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  <a:sym typeface="Symbol"/>
              </a:rPr>
              <a:t> e, List *pl);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  <a:sym typeface="Symbol"/>
              </a:rPr>
              <a:t>same precondition. And the element is replaced</a:t>
            </a:r>
          </a:p>
          <a:p>
            <a:pPr algn="just">
              <a:defRPr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  <a:sym typeface="Symbol"/>
            </a:endParaRPr>
          </a:p>
          <a:p>
            <a:pPr algn="just">
              <a:defRPr/>
            </a:pPr>
            <a:r>
              <a:rPr lang="en-US" sz="2400" b="1" dirty="0" smtClean="0">
                <a:latin typeface="Calibri" pitchFamily="34" charset="0"/>
                <a:cs typeface="Courier New" pitchFamily="49" charset="0"/>
              </a:rPr>
              <a:t>Other functions have similar pre- and post-conditions to the Queue and Stack.</a:t>
            </a:r>
          </a:p>
          <a:p>
            <a:pPr algn="just">
              <a:defRPr/>
            </a:pPr>
            <a:endParaRPr lang="en-US" sz="2400" b="1" dirty="0" smtClean="0">
              <a:latin typeface="Calibri" pitchFamily="34" charset="0"/>
              <a:cs typeface="Courier New" pitchFamily="49" charset="0"/>
              <a:sym typeface="Symbol"/>
            </a:endParaRPr>
          </a:p>
          <a:p>
            <a:pPr algn="ctr">
              <a:defRPr/>
            </a:pPr>
            <a:r>
              <a:rPr lang="en-US" sz="2400" b="1" dirty="0" smtClean="0">
                <a:latin typeface="Calibri" pitchFamily="34" charset="0"/>
                <a:cs typeface="Courier New" pitchFamily="49" charset="0"/>
                <a:sym typeface="Symbol"/>
              </a:rPr>
              <a:t>Now let us start the Contiguous (array-based) Implementation</a:t>
            </a:r>
            <a:endParaRPr lang="en-US" sz="2400" b="1" dirty="0" smtClean="0">
              <a:latin typeface="Calibri" pitchFamily="34" charset="0"/>
              <a:sym typeface="Symbol"/>
            </a:endParaRPr>
          </a:p>
          <a:p>
            <a:pPr algn="just">
              <a:defRPr/>
            </a:pPr>
            <a:endParaRPr lang="en-US" sz="2400" dirty="0" smtClean="0">
              <a:latin typeface="Calibri" pitchFamily="34" charset="0"/>
              <a:sym typeface="Symbo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5852" y="34351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57356" y="34351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28860" y="34351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00364" y="34351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71868" y="34351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43372" y="34351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14876" y="34351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86380" y="343518"/>
            <a:ext cx="571504" cy="35719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28728" y="456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4876" y="3047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size-1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57884" y="34351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29388" y="34351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00892" y="343518"/>
            <a:ext cx="57150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86578" y="-2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MAXLIST-1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500826" y="71414"/>
            <a:ext cx="2571736" cy="542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5522766" y="1620980"/>
            <a:ext cx="4572032" cy="1901533"/>
            <a:chOff x="2143108" y="285728"/>
            <a:chExt cx="4572032" cy="1901533"/>
          </a:xfrm>
        </p:grpSpPr>
        <p:sp>
          <p:nvSpPr>
            <p:cNvPr id="4" name="Rectangle 3"/>
            <p:cNvSpPr/>
            <p:nvPr/>
          </p:nvSpPr>
          <p:spPr>
            <a:xfrm>
              <a:off x="2143108" y="285728"/>
              <a:ext cx="57150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14612" y="285728"/>
              <a:ext cx="57150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86116" y="285728"/>
              <a:ext cx="57150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7620" y="285728"/>
              <a:ext cx="571504" cy="357190"/>
            </a:xfrm>
            <a:prstGeom prst="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9124" y="285728"/>
              <a:ext cx="571504" cy="357190"/>
            </a:xfrm>
            <a:prstGeom prst="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00628" y="285728"/>
              <a:ext cx="571504" cy="357190"/>
            </a:xfrm>
            <a:prstGeom prst="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72132" y="285728"/>
              <a:ext cx="571504" cy="357190"/>
            </a:xfrm>
            <a:prstGeom prst="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3636" y="285728"/>
              <a:ext cx="571504" cy="357190"/>
            </a:xfrm>
            <a:prstGeom prst="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678760" y="1216777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MAXLIST-1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122675" y="4429132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7215207" y="4464851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15206" y="4917056"/>
            <a:ext cx="94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94113" y="4917056"/>
            <a:ext cx="94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714356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0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entry[MAXLIST];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}List;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(List *);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ListEmpty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(List *);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ListFull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(List *);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ListSize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(List *);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DestroyList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(List *);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InsertList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List *);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DeleteList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*, List *);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TraverseList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(List *, void (*Visit)(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RetrieveList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*, List *);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ReplaceList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List *);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72396" y="2071678"/>
            <a:ext cx="9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-1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90285"/>
            <a:ext cx="614363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pl-&gt;size=0;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!pl-&gt;size;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(1)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pl-&gt;size==MAXLIST;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(1)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ListSize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pl-&gt;size;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(1)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DestroyList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(List *pl){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pl-&gt;size=0;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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(1)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00826" y="71414"/>
            <a:ext cx="2571736" cy="542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5522766" y="1620980"/>
            <a:ext cx="4572032" cy="1901533"/>
            <a:chOff x="2143108" y="285728"/>
            <a:chExt cx="4572032" cy="1901533"/>
          </a:xfrm>
        </p:grpSpPr>
        <p:sp>
          <p:nvSpPr>
            <p:cNvPr id="24" name="Rectangle 23"/>
            <p:cNvSpPr/>
            <p:nvPr/>
          </p:nvSpPr>
          <p:spPr>
            <a:xfrm>
              <a:off x="2143108" y="285728"/>
              <a:ext cx="57150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14612" y="285728"/>
              <a:ext cx="57150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57620" y="285728"/>
              <a:ext cx="571504" cy="357190"/>
            </a:xfrm>
            <a:prstGeom prst="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29124" y="285728"/>
              <a:ext cx="571504" cy="357190"/>
            </a:xfrm>
            <a:prstGeom prst="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00628" y="285728"/>
              <a:ext cx="571504" cy="357190"/>
            </a:xfrm>
            <a:prstGeom prst="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2132" y="285728"/>
              <a:ext cx="571504" cy="357190"/>
            </a:xfrm>
            <a:prstGeom prst="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43636" y="285728"/>
              <a:ext cx="571504" cy="357190"/>
            </a:xfrm>
            <a:prstGeom prst="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678760" y="1216777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MAXLIST-1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86116" y="285728"/>
              <a:ext cx="57150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122675" y="4429132"/>
            <a:ext cx="52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0800000">
            <a:off x="7215207" y="4464851"/>
            <a:ext cx="571504" cy="357190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215206" y="4917056"/>
            <a:ext cx="94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194113" y="4917056"/>
            <a:ext cx="94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72396" y="2071678"/>
            <a:ext cx="9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-1</a:t>
            </a:r>
            <a:endParaRPr lang="en-US" dirty="0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AD3CE-0F6E-4D4F-81FA-75D6E277670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715140" y="3429000"/>
            <a:ext cx="2432723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2330" y="355973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MAXLIST-1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8453574" y="3583409"/>
            <a:ext cx="323351" cy="337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8453574" y="3904955"/>
            <a:ext cx="323351" cy="337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8453574" y="4207553"/>
            <a:ext cx="323351" cy="337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8453574" y="4553462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8453574" y="4876813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8453574" y="5200164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453574" y="5523515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8453574" y="5846866"/>
            <a:ext cx="323351" cy="337882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72462" y="5857892"/>
            <a:ext cx="493113" cy="20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7000893" y="5955179"/>
            <a:ext cx="540612" cy="202094"/>
          </a:xfrm>
          <a:prstGeom prst="rect">
            <a:avLst/>
          </a:prstGeom>
          <a:solidFill>
            <a:srgbClr val="E0F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00892" y="6211032"/>
            <a:ext cx="898572" cy="20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49321" y="6211032"/>
            <a:ext cx="898572" cy="20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71414"/>
            <a:ext cx="885828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/*0 &lt;= p &lt;= size*/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InsertList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ListEntry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e, List *pl){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	/*The loop shifts up all the elements in 	the range [p, size-1] to free the </a:t>
            </a:r>
            <a:r>
              <a:rPr lang="en-US" sz="24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aseline="300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	location*/</a:t>
            </a:r>
          </a:p>
          <a:p>
            <a:r>
              <a:rPr lang="nn-NO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2400" dirty="0" smtClean="0">
                <a:latin typeface="Courier New" pitchFamily="49" charset="0"/>
                <a:cs typeface="Courier New" pitchFamily="49" charset="0"/>
              </a:rPr>
              <a:t>(i=pl-&gt;size-1; i&gt;=p; i--)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pl-&gt;entry[i+1]=pl-&gt;entry[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pl-&gt;entry[p]=e;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pl-&gt;size++;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</a:t>
            </a:r>
            <a:r>
              <a:rPr lang="en-US" sz="24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(n)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Special Cases are all the combination of the following:</a:t>
            </a:r>
          </a:p>
          <a:p>
            <a:r>
              <a:rPr lang="en-US" sz="2400" dirty="0" smtClean="0">
                <a:latin typeface="Euclid" pitchFamily="18" charset="0"/>
                <a:cs typeface="Courier New" pitchFamily="49" charset="0"/>
              </a:rPr>
              <a:t>p = 0 or p = size</a:t>
            </a:r>
          </a:p>
          <a:p>
            <a:r>
              <a:rPr lang="en-US" sz="2400" dirty="0" smtClean="0">
                <a:latin typeface="Euclid" pitchFamily="18" charset="0"/>
                <a:cs typeface="Courier New" pitchFamily="49" charset="0"/>
              </a:rPr>
              <a:t>size = 0</a:t>
            </a:r>
          </a:p>
          <a:p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All the cases will work</a:t>
            </a: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Inserting one element requires too many shifting!!</a:t>
            </a:r>
          </a:p>
          <a:p>
            <a:endParaRPr lang="en-US" sz="2400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2396" y="4572008"/>
            <a:ext cx="9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93663" y="5559998"/>
            <a:ext cx="9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-1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79415" y="5143512"/>
            <a:ext cx="9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Microsoft Office PowerPoint</Application>
  <PresentationFormat>On-screen Show (4:3)</PresentationFormat>
  <Paragraphs>600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CS 214: Data Structures    General Lists</vt:lpstr>
      <vt:lpstr>Motivation: Why Lists?</vt:lpstr>
      <vt:lpstr>Motivation: Why Lists?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700</cp:revision>
  <dcterms:created xsi:type="dcterms:W3CDTF">2008-09-26T22:29:51Z</dcterms:created>
  <dcterms:modified xsi:type="dcterms:W3CDTF">2012-11-23T04:55:00Z</dcterms:modified>
</cp:coreProperties>
</file>