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343" r:id="rId2"/>
    <p:sldId id="313" r:id="rId3"/>
    <p:sldId id="314" r:id="rId4"/>
    <p:sldId id="315" r:id="rId5"/>
    <p:sldId id="316" r:id="rId6"/>
    <p:sldId id="317" r:id="rId7"/>
    <p:sldId id="320" r:id="rId8"/>
    <p:sldId id="319" r:id="rId9"/>
    <p:sldId id="321" r:id="rId10"/>
    <p:sldId id="341" r:id="rId11"/>
    <p:sldId id="322" r:id="rId12"/>
    <p:sldId id="323" r:id="rId13"/>
    <p:sldId id="324" r:id="rId14"/>
    <p:sldId id="325" r:id="rId15"/>
    <p:sldId id="327" r:id="rId16"/>
    <p:sldId id="342" r:id="rId17"/>
    <p:sldId id="329" r:id="rId18"/>
    <p:sldId id="330" r:id="rId19"/>
    <p:sldId id="331" r:id="rId20"/>
    <p:sldId id="333" r:id="rId21"/>
    <p:sldId id="332" r:id="rId22"/>
    <p:sldId id="336" r:id="rId23"/>
    <p:sldId id="337" r:id="rId24"/>
    <p:sldId id="335" r:id="rId25"/>
    <p:sldId id="338" r:id="rId26"/>
    <p:sldId id="339" r:id="rId27"/>
    <p:sldId id="340" r:id="rId2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33"/>
    <a:srgbClr val="E0F1F2"/>
    <a:srgbClr val="33CCCC"/>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430" y="-7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pPr>
              <a:defRPr/>
            </a:pPr>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pPr>
              <a:defRPr/>
            </a:pPr>
            <a:fld id="{5D3D74F6-4756-4E3C-9A57-6600B1DDB956}" type="datetimeFigureOut">
              <a:rPr lang="en-US"/>
              <a:pPr>
                <a:defRPr/>
              </a:pPr>
              <a:t>12/9/2012</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en-US" noProof="0" smtClean="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pPr>
              <a:defRPr/>
            </a:pPr>
            <a:fld id="{28A3F0F0-86A9-452D-B16C-CC14F5174A6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Double implication for complete</a:t>
            </a:r>
            <a:r>
              <a:rPr lang="en-US" baseline="0" dirty="0" smtClean="0"/>
              <a:t> tree</a:t>
            </a:r>
            <a:endParaRPr lang="en-US" dirty="0"/>
          </a:p>
        </p:txBody>
      </p:sp>
      <p:sp>
        <p:nvSpPr>
          <p:cNvPr id="4" name="Slide Number Placeholder 3"/>
          <p:cNvSpPr>
            <a:spLocks noGrp="1"/>
          </p:cNvSpPr>
          <p:nvPr>
            <p:ph type="sldNum" sz="quarter" idx="10"/>
          </p:nvPr>
        </p:nvSpPr>
        <p:spPr/>
        <p:txBody>
          <a:bodyPr/>
          <a:lstStyle/>
          <a:p>
            <a:pPr>
              <a:defRPr/>
            </a:pPr>
            <a:fld id="{28A3F0F0-86A9-452D-B16C-CC14F5174A6B}"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50D26-8997-45B6-8683-BBC0EF1BD6C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913264-D4AA-4BD2-B7EB-2F0E8E671D8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MyBlankSlides">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108520" y="6669360"/>
            <a:ext cx="2895600" cy="476250"/>
          </a:xfrm>
          <a:ln/>
        </p:spPr>
        <p:txBody>
          <a:bodyPr/>
          <a:lstStyle>
            <a:lvl1pPr algn="l">
              <a:defRPr sz="1000"/>
            </a:lvl1pPr>
          </a:lstStyle>
          <a:p>
            <a:pPr>
              <a:defRPr/>
            </a:pPr>
            <a:r>
              <a:rPr lang="en-US" smtClean="0"/>
              <a:t>© Waleed A. Yousef 2008</a:t>
            </a:r>
            <a:endParaRPr lang="en-US" dirty="0"/>
          </a:p>
        </p:txBody>
      </p:sp>
      <p:sp>
        <p:nvSpPr>
          <p:cNvPr id="4" name="Rectangle 6"/>
          <p:cNvSpPr>
            <a:spLocks noGrp="1" noChangeArrowheads="1"/>
          </p:cNvSpPr>
          <p:nvPr>
            <p:ph type="sldNum" sz="quarter" idx="12"/>
          </p:nvPr>
        </p:nvSpPr>
        <p:spPr>
          <a:xfrm>
            <a:off x="8739520" y="6660416"/>
            <a:ext cx="432048" cy="476250"/>
          </a:xfrm>
          <a:ln/>
        </p:spPr>
        <p:txBody>
          <a:bodyPr/>
          <a:lstStyle>
            <a:lvl1pPr>
              <a:defRPr sz="1000"/>
            </a:lvl1pPr>
          </a:lstStyle>
          <a:p>
            <a:pPr>
              <a:defRPr/>
            </a:pPr>
            <a:fld id="{E5047CAE-3724-4018-9635-BDB0A7C4C39D}"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xfrm>
            <a:off x="8744008" y="6524674"/>
            <a:ext cx="400024" cy="476226"/>
          </a:xfrm>
          <a:ln/>
        </p:spPr>
        <p:txBody>
          <a:bodyPr/>
          <a:lstStyle>
            <a:lvl1pPr>
              <a:defRPr/>
            </a:lvl1pPr>
          </a:lstStyle>
          <a:p>
            <a:pPr>
              <a:defRPr/>
            </a:pPr>
            <a:fld id="{5E254AD8-068E-43B2-B0DD-8C1BD105902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68819E-2538-4A6E-A4F9-E5BFC000671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B339EF-0EB3-47BD-9A5B-4B3604A7C05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B6D719B-D76E-488F-A24B-4CB8A8EA31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rmp">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dirty="0"/>
          </a:p>
        </p:txBody>
      </p:sp>
      <p:sp>
        <p:nvSpPr>
          <p:cNvPr id="4" name="Rectangle 6"/>
          <p:cNvSpPr>
            <a:spLocks noGrp="1" noChangeArrowheads="1"/>
          </p:cNvSpPr>
          <p:nvPr>
            <p:ph type="sldNum" sz="quarter" idx="12"/>
          </p:nvPr>
        </p:nvSpPr>
        <p:spPr>
          <a:xfrm>
            <a:off x="7081870" y="6596088"/>
            <a:ext cx="2133600" cy="476250"/>
          </a:xfrm>
          <a:ln/>
        </p:spPr>
        <p:txBody>
          <a:bodyPr/>
          <a:lstStyle>
            <a:lvl1pPr>
              <a:defRPr/>
            </a:lvl1pPr>
          </a:lstStyle>
          <a:p>
            <a:pPr>
              <a:defRPr/>
            </a:pPr>
            <a:fld id="{E5047CAE-3724-4018-9635-BDB0A7C4C39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F91F4EC-E173-45E0-9521-F47907C78C1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0ABAA7-3839-4385-BBDA-B25747CE66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 Waleed A. Yousef 2008</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CC1BBD-E405-4A63-A113-DD73C0EEAD4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 Waleed A. Yousef 2008</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ED5E294-2CA2-45DE-85D6-22B300F1F8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4.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1.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 Waleed A. Yousef 2008</a:t>
            </a:r>
            <a:endParaRPr lang="en-US" dirty="0"/>
          </a:p>
        </p:txBody>
      </p:sp>
      <p:sp>
        <p:nvSpPr>
          <p:cNvPr id="5" name="Slide Number Placeholder 4"/>
          <p:cNvSpPr>
            <a:spLocks noGrp="1"/>
          </p:cNvSpPr>
          <p:nvPr>
            <p:ph type="sldNum" sz="quarter" idx="12"/>
          </p:nvPr>
        </p:nvSpPr>
        <p:spPr/>
        <p:txBody>
          <a:bodyPr/>
          <a:lstStyle/>
          <a:p>
            <a:pPr>
              <a:defRPr/>
            </a:pPr>
            <a:fld id="{E5047CAE-3724-4018-9635-BDB0A7C4C39D}" type="slidenum">
              <a:rPr lang="en-US" smtClean="0"/>
              <a:pPr>
                <a:defRPr/>
              </a:pPr>
              <a:t>1</a:t>
            </a:fld>
            <a:endParaRPr lang="en-US" dirty="0"/>
          </a:p>
        </p:txBody>
      </p:sp>
      <p:sp>
        <p:nvSpPr>
          <p:cNvPr id="2" name="Title 1"/>
          <p:cNvSpPr>
            <a:spLocks noGrp="1"/>
          </p:cNvSpPr>
          <p:nvPr>
            <p:ph type="ctrTitle" idx="4294967295"/>
          </p:nvPr>
        </p:nvSpPr>
        <p:spPr>
          <a:xfrm>
            <a:off x="0" y="0"/>
            <a:ext cx="9144000" cy="1428750"/>
          </a:xfrm>
        </p:spPr>
        <p:txBody>
          <a:bodyPr/>
          <a:lstStyle/>
          <a:p>
            <a:r>
              <a:rPr lang="en-US" dirty="0" smtClean="0"/>
              <a:t>CS 214: Data Structures</a:t>
            </a:r>
            <a:br>
              <a:rPr lang="en-US" dirty="0" smtClean="0"/>
            </a:br>
            <a:r>
              <a:rPr lang="en-US" dirty="0" smtClean="0"/>
              <a:t>   </a:t>
            </a:r>
            <a:r>
              <a:rPr lang="en-US" sz="2800" dirty="0" smtClean="0"/>
              <a:t>Search and Analysis of Algorithms</a:t>
            </a:r>
            <a:endParaRPr lang="en-US" sz="2800" dirty="0"/>
          </a:p>
        </p:txBody>
      </p:sp>
      <p:sp>
        <p:nvSpPr>
          <p:cNvPr id="3" name="Subtitle 2"/>
          <p:cNvSpPr>
            <a:spLocks noGrp="1"/>
          </p:cNvSpPr>
          <p:nvPr>
            <p:ph type="subTitle" idx="4294967295"/>
          </p:nvPr>
        </p:nvSpPr>
        <p:spPr>
          <a:xfrm>
            <a:off x="0" y="2643188"/>
            <a:ext cx="9144000" cy="2786062"/>
          </a:xfrm>
        </p:spPr>
        <p:txBody>
          <a:bodyPr>
            <a:normAutofit/>
          </a:bodyPr>
          <a:lstStyle/>
          <a:p>
            <a:pPr>
              <a:buNone/>
            </a:pPr>
            <a:r>
              <a:rPr lang="en-US" sz="2700" b="1" dirty="0" smtClean="0"/>
              <a:t>Slide contents follow</a:t>
            </a:r>
          </a:p>
          <a:p>
            <a:pPr>
              <a:buNone/>
            </a:pPr>
            <a:r>
              <a:rPr lang="en-US" sz="2700" i="1" dirty="0" smtClean="0"/>
              <a:t>Kruse and Leung “Data Structures &amp; Program Design in C”</a:t>
            </a:r>
          </a:p>
          <a:p>
            <a:endParaRPr lang="en-US" sz="2700" dirty="0" smtClean="0"/>
          </a:p>
          <a:p>
            <a:pPr>
              <a:buNone/>
            </a:pPr>
            <a:r>
              <a:rPr lang="en-US" sz="2700" b="1" dirty="0" smtClean="0"/>
              <a:t>Prepared by:</a:t>
            </a:r>
          </a:p>
          <a:p>
            <a:pPr>
              <a:buNone/>
            </a:pPr>
            <a:r>
              <a:rPr lang="en-US" sz="2700" dirty="0" smtClean="0"/>
              <a:t>Waleed A. Yousef, Ph.D.</a:t>
            </a:r>
            <a:endParaRPr lang="en-US" dirty="0" smtClean="0"/>
          </a:p>
        </p:txBody>
      </p:sp>
      <p:pic>
        <p:nvPicPr>
          <p:cNvPr id="1026" name="Picture 2" descr="C:\MyDocuments\Phd\Figures\HelwanLogo\HelwanLogo3.emf"/>
          <p:cNvPicPr>
            <a:picLocks noChangeAspect="1" noChangeArrowheads="1"/>
          </p:cNvPicPr>
          <p:nvPr/>
        </p:nvPicPr>
        <p:blipFill>
          <a:blip r:embed="rId2" cstate="print"/>
          <a:srcRect/>
          <a:stretch>
            <a:fillRect/>
          </a:stretch>
        </p:blipFill>
        <p:spPr bwMode="auto">
          <a:xfrm>
            <a:off x="0" y="9"/>
            <a:ext cx="1643042" cy="164304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10</a:t>
            </a:fld>
            <a:endParaRPr lang="en-US"/>
          </a:p>
        </p:txBody>
      </p:sp>
      <p:sp>
        <p:nvSpPr>
          <p:cNvPr id="105474" name="Rectangle 2"/>
          <p:cNvSpPr>
            <a:spLocks noGrp="1" noChangeArrowheads="1"/>
          </p:cNvSpPr>
          <p:nvPr>
            <p:ph type="title" idx="4294967295"/>
          </p:nvPr>
        </p:nvSpPr>
        <p:spPr>
          <a:xfrm>
            <a:off x="0" y="-214313"/>
            <a:ext cx="8915400" cy="762001"/>
          </a:xfrm>
        </p:spPr>
        <p:txBody>
          <a:bodyPr/>
          <a:lstStyle/>
          <a:p>
            <a:r>
              <a:rPr lang="en-US" sz="3000" b="1" dirty="0" smtClean="0">
                <a:latin typeface="Calibri" pitchFamily="34" charset="0"/>
              </a:rPr>
              <a:t>Binary Search</a:t>
            </a:r>
            <a:endParaRPr lang="en-US" sz="3000" b="1" dirty="0">
              <a:latin typeface="Calibri" pitchFamily="34" charset="0"/>
            </a:endParaRPr>
          </a:p>
        </p:txBody>
      </p:sp>
      <p:sp>
        <p:nvSpPr>
          <p:cNvPr id="9" name="Rectangle 3"/>
          <p:cNvSpPr txBox="1">
            <a:spLocks noChangeArrowheads="1"/>
          </p:cNvSpPr>
          <p:nvPr/>
        </p:nvSpPr>
        <p:spPr bwMode="auto">
          <a:xfrm>
            <a:off x="-32" y="5286388"/>
            <a:ext cx="9144000" cy="157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mn-ea"/>
                <a:cs typeface="Courier New" pitchFamily="49" charset="0"/>
                <a:sym typeface="Wingdings" pitchFamily="2" charset="2"/>
              </a:rPr>
              <a:t>It looks recursive;</a:t>
            </a:r>
            <a:r>
              <a:rPr kumimoji="0" lang="en-US" sz="2000" b="1" i="0" u="none" strike="noStrike" kern="0" cap="none" spc="0" normalizeH="0" noProof="0" dirty="0" smtClean="0">
                <a:ln>
                  <a:noFill/>
                </a:ln>
                <a:solidFill>
                  <a:schemeClr val="tx1"/>
                </a:solidFill>
                <a:effectLst/>
                <a:uLnTx/>
                <a:uFillTx/>
                <a:latin typeface="Calibri" pitchFamily="34" charset="0"/>
                <a:ea typeface="+mn-ea"/>
                <a:cs typeface="Courier New" pitchFamily="49" charset="0"/>
                <a:sym typeface="Wingdings" pitchFamily="2" charset="2"/>
              </a:rPr>
              <a:t> let us try it. The interface has to be:</a:t>
            </a:r>
          </a:p>
          <a:p>
            <a:pPr eaLnBrk="0" hangingPunct="0">
              <a:lnSpc>
                <a:spcPct val="90000"/>
              </a:lnSpc>
              <a:spcBef>
                <a:spcPct val="20000"/>
              </a:spcBef>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RecBinary2Search(</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List *)</a:t>
            </a:r>
          </a:p>
          <a:p>
            <a:pPr eaLnBrk="0" hangingPunct="0">
              <a:lnSpc>
                <a:spcPct val="90000"/>
              </a:lnSpc>
              <a:spcBef>
                <a:spcPct val="20000"/>
              </a:spcBef>
            </a:pPr>
            <a:r>
              <a:rPr lang="en-US" sz="2000" dirty="0" smtClean="0">
                <a:latin typeface="Calibri" pitchFamily="34" charset="0"/>
                <a:cs typeface="Courier New" pitchFamily="49" charset="0"/>
              </a:rPr>
              <a:t>However, it seems from the table that we need to specify the start and the end indices. Therefore, we have to write another recursive function and call it in the above.</a:t>
            </a:r>
          </a:p>
          <a:p>
            <a:pPr marL="0" marR="0" lvl="0" indent="0" algn="l" defTabSz="914400" rtl="0" eaLnBrk="0" fontAlgn="base" latinLnBrk="0" hangingPunct="0">
              <a:lnSpc>
                <a:spcPct val="90000"/>
              </a:lnSpc>
              <a:spcBef>
                <a:spcPct val="20000"/>
              </a:spcBef>
              <a:spcAft>
                <a:spcPct val="0"/>
              </a:spcAft>
              <a:buClrTx/>
              <a:buSzTx/>
              <a:buFontTx/>
              <a:buNone/>
              <a:tabLst/>
              <a:defRPr/>
            </a:pPr>
            <a:endParaRPr kumimoji="0" lang="en-US" sz="2000" b="1" i="0" u="none" strike="noStrike" kern="0" cap="none" spc="0" normalizeH="0" noProof="0" dirty="0" smtClean="0">
              <a:ln>
                <a:noFill/>
              </a:ln>
              <a:solidFill>
                <a:schemeClr val="tx1"/>
              </a:solidFill>
              <a:effectLst/>
              <a:uLnTx/>
              <a:uFillTx/>
              <a:latin typeface="Calibri" pitchFamily="34" charset="0"/>
              <a:ea typeface="+mn-ea"/>
              <a:cs typeface="Courier New" pitchFamily="49" charset="0"/>
              <a:sym typeface="Wingdings" pitchFamily="2" charset="2"/>
            </a:endParaRPr>
          </a:p>
          <a:p>
            <a:pPr marL="0" marR="0" lvl="0" indent="0" algn="l" defTabSz="914400" rtl="0" eaLnBrk="0" fontAlgn="base" latinLnBrk="0" hangingPunct="0">
              <a:lnSpc>
                <a:spcPct val="90000"/>
              </a:lnSpc>
              <a:spcBef>
                <a:spcPct val="20000"/>
              </a:spcBef>
              <a:spcAft>
                <a:spcPct val="0"/>
              </a:spcAft>
              <a:buClrTx/>
              <a:buSzTx/>
              <a:buFontTx/>
              <a:buNone/>
              <a:tabLst/>
              <a:defRPr/>
            </a:pPr>
            <a:endParaRPr kumimoji="0" lang="en-US" sz="2000" b="1" i="0" u="none" strike="noStrike" kern="0" cap="none" spc="0" normalizeH="0" baseline="0" noProof="0" dirty="0" smtClean="0">
              <a:ln>
                <a:noFill/>
              </a:ln>
              <a:solidFill>
                <a:schemeClr val="tx1"/>
              </a:solidFill>
              <a:effectLst/>
              <a:uLnTx/>
              <a:uFillTx/>
              <a:latin typeface="Euclid" pitchFamily="18" charset="0"/>
              <a:ea typeface="+mn-ea"/>
              <a:cs typeface="Courier New" pitchFamily="49" charset="0"/>
              <a:sym typeface="Wingdings" pitchFamily="2" charset="2"/>
            </a:endParaRPr>
          </a:p>
        </p:txBody>
      </p:sp>
      <p:sp>
        <p:nvSpPr>
          <p:cNvPr id="7" name="Rectangle 6"/>
          <p:cNvSpPr/>
          <p:nvPr/>
        </p:nvSpPr>
        <p:spPr>
          <a:xfrm>
            <a:off x="2285984"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57488"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28992"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00496"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0"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43504"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5008"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86512" y="3214686"/>
            <a:ext cx="571504" cy="357190"/>
          </a:xfrm>
          <a:prstGeom prst="rect">
            <a:avLst/>
          </a:prstGeom>
          <a:solidFill>
            <a:srgbClr val="E0F1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428860" y="2915286"/>
            <a:ext cx="357190" cy="338554"/>
          </a:xfrm>
          <a:prstGeom prst="rect">
            <a:avLst/>
          </a:prstGeom>
          <a:noFill/>
        </p:spPr>
        <p:txBody>
          <a:bodyPr wrap="square" rtlCol="0">
            <a:spAutoFit/>
          </a:bodyPr>
          <a:lstStyle/>
          <a:p>
            <a:r>
              <a:rPr lang="en-US" sz="1600" dirty="0" smtClean="0">
                <a:latin typeface="Euclid" pitchFamily="18" charset="0"/>
              </a:rPr>
              <a:t>f</a:t>
            </a:r>
            <a:endParaRPr lang="en-US" sz="1600" dirty="0">
              <a:latin typeface="Euclid" pitchFamily="18" charset="0"/>
            </a:endParaRPr>
          </a:p>
        </p:txBody>
      </p:sp>
      <p:sp>
        <p:nvSpPr>
          <p:cNvPr id="20" name="TextBox 19"/>
          <p:cNvSpPr txBox="1"/>
          <p:nvPr/>
        </p:nvSpPr>
        <p:spPr>
          <a:xfrm>
            <a:off x="2928926" y="2916792"/>
            <a:ext cx="642942" cy="338554"/>
          </a:xfrm>
          <a:prstGeom prst="rect">
            <a:avLst/>
          </a:prstGeom>
          <a:noFill/>
        </p:spPr>
        <p:txBody>
          <a:bodyPr wrap="square" rtlCol="0">
            <a:spAutoFit/>
          </a:bodyPr>
          <a:lstStyle/>
          <a:p>
            <a:r>
              <a:rPr lang="en-US" sz="1600" dirty="0" smtClean="0">
                <a:latin typeface="Euclid" pitchFamily="18" charset="0"/>
              </a:rPr>
              <a:t>f+1</a:t>
            </a:r>
            <a:endParaRPr lang="en-US" sz="1600" dirty="0">
              <a:latin typeface="Euclid" pitchFamily="18" charset="0"/>
            </a:endParaRPr>
          </a:p>
        </p:txBody>
      </p:sp>
      <p:sp>
        <p:nvSpPr>
          <p:cNvPr id="28" name="TextBox 27"/>
          <p:cNvSpPr txBox="1"/>
          <p:nvPr/>
        </p:nvSpPr>
        <p:spPr>
          <a:xfrm>
            <a:off x="3428992" y="2915286"/>
            <a:ext cx="642942" cy="338554"/>
          </a:xfrm>
          <a:prstGeom prst="rect">
            <a:avLst/>
          </a:prstGeom>
          <a:noFill/>
        </p:spPr>
        <p:txBody>
          <a:bodyPr wrap="square" rtlCol="0">
            <a:spAutoFit/>
          </a:bodyPr>
          <a:lstStyle/>
          <a:p>
            <a:r>
              <a:rPr lang="en-US" sz="1600" dirty="0" smtClean="0">
                <a:latin typeface="Euclid" pitchFamily="18" charset="0"/>
              </a:rPr>
              <a:t>f+2</a:t>
            </a:r>
            <a:endParaRPr lang="en-US" sz="1600" dirty="0">
              <a:latin typeface="Euclid" pitchFamily="18" charset="0"/>
            </a:endParaRPr>
          </a:p>
        </p:txBody>
      </p:sp>
      <p:sp>
        <p:nvSpPr>
          <p:cNvPr id="29" name="TextBox 28"/>
          <p:cNvSpPr txBox="1"/>
          <p:nvPr/>
        </p:nvSpPr>
        <p:spPr>
          <a:xfrm>
            <a:off x="6286512" y="2915286"/>
            <a:ext cx="857256" cy="338554"/>
          </a:xfrm>
          <a:prstGeom prst="rect">
            <a:avLst/>
          </a:prstGeom>
          <a:noFill/>
        </p:spPr>
        <p:txBody>
          <a:bodyPr wrap="square" rtlCol="0">
            <a:spAutoFit/>
          </a:bodyPr>
          <a:lstStyle/>
          <a:p>
            <a:r>
              <a:rPr lang="en-US" sz="1600" dirty="0" smtClean="0">
                <a:latin typeface="Euclid" pitchFamily="18" charset="0"/>
              </a:rPr>
              <a:t>f+n-1</a:t>
            </a:r>
            <a:endParaRPr lang="en-US" sz="1600" dirty="0">
              <a:latin typeface="Euclid" pitchFamily="18" charset="0"/>
            </a:endParaRPr>
          </a:p>
        </p:txBody>
      </p:sp>
      <p:graphicFrame>
        <p:nvGraphicFramePr>
          <p:cNvPr id="30" name="Object 29"/>
          <p:cNvGraphicFramePr>
            <a:graphicFrameLocks noChangeAspect="1"/>
          </p:cNvGraphicFramePr>
          <p:nvPr/>
        </p:nvGraphicFramePr>
        <p:xfrm>
          <a:off x="71406" y="714356"/>
          <a:ext cx="9043081" cy="1714512"/>
        </p:xfrm>
        <a:graphic>
          <a:graphicData uri="http://schemas.openxmlformats.org/presentationml/2006/ole">
            <p:oleObj spid="_x0000_s32769" name="Equation" r:id="rId4" imgW="11874240" imgH="3022560" progId="Equation.DSMT4">
              <p:embed/>
            </p:oleObj>
          </a:graphicData>
        </a:graphic>
      </p:graphicFrame>
      <p:cxnSp>
        <p:nvCxnSpPr>
          <p:cNvPr id="32" name="Straight Connector 31"/>
          <p:cNvCxnSpPr>
            <a:stCxn id="11" idx="0"/>
          </p:cNvCxnSpPr>
          <p:nvPr/>
        </p:nvCxnSpPr>
        <p:spPr>
          <a:xfrm flipV="1">
            <a:off x="4286248" y="1357298"/>
            <a:ext cx="4143404" cy="18573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9" name="Footer Placeholder 1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11</a:t>
            </a:fld>
            <a:endParaRPr lang="en-US"/>
          </a:p>
        </p:txBody>
      </p:sp>
      <p:sp>
        <p:nvSpPr>
          <p:cNvPr id="9" name="Rectangle 8"/>
          <p:cNvSpPr/>
          <p:nvPr/>
        </p:nvSpPr>
        <p:spPr>
          <a:xfrm>
            <a:off x="-32" y="71414"/>
            <a:ext cx="9144032" cy="5324535"/>
          </a:xfrm>
          <a:prstGeom prst="rect">
            <a:avLst/>
          </a:prstGeom>
        </p:spPr>
        <p:txBody>
          <a:bodyPr wrap="square">
            <a:spAutoFit/>
          </a:bodyPr>
          <a:lstStyle/>
          <a:p>
            <a:r>
              <a:rPr lang="en-US" sz="2000" dirty="0" smtClean="0">
                <a:solidFill>
                  <a:srgbClr val="339933"/>
                </a:solidFill>
                <a:latin typeface="Courier New" pitchFamily="49" charset="0"/>
                <a:cs typeface="Courier New" pitchFamily="49" charset="0"/>
              </a:rPr>
              <a:t>/*pre: list is ordered	Post: location returned, O.W. -1*/</a:t>
            </a:r>
          </a:p>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RecBinary2(List *pl, </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k,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bottom,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top){</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middle;</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(bottom&lt;=top){</a:t>
            </a:r>
          </a:p>
          <a:p>
            <a:r>
              <a:rPr lang="en-US" sz="2000" dirty="0" smtClean="0">
                <a:latin typeface="Courier New" pitchFamily="49" charset="0"/>
                <a:cs typeface="Courier New" pitchFamily="49" charset="0"/>
              </a:rPr>
              <a:t>	middle=(</a:t>
            </a:r>
            <a:r>
              <a:rPr lang="en-US" sz="2000" dirty="0" err="1" smtClean="0">
                <a:latin typeface="Courier New" pitchFamily="49" charset="0"/>
                <a:cs typeface="Courier New" pitchFamily="49" charset="0"/>
              </a:rPr>
              <a:t>bottom+top</a:t>
            </a:r>
            <a:r>
              <a:rPr lang="en-US" sz="2000" dirty="0" smtClean="0">
                <a:latin typeface="Courier New" pitchFamily="49" charset="0"/>
                <a:cs typeface="Courier New" pitchFamily="49" charset="0"/>
              </a:rPr>
              <a:t>)/2;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(EQ(k, pl-&gt;entry[middle].key))</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middle;</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(LT(k, pl-&gt;entry[middle].key)) </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RecBinary2(pl, k, bottom, middle-1);</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else</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RecBinary2(pl, k, middle+1, top);</a:t>
            </a:r>
          </a:p>
          <a:p>
            <a:r>
              <a:rPr lang="en-US" sz="2000" dirty="0" smtClean="0">
                <a:latin typeface="Courier New" pitchFamily="49" charset="0"/>
                <a:cs typeface="Courier New" pitchFamily="49" charset="0"/>
              </a:rPr>
              <a:t>   }</a:t>
            </a:r>
          </a:p>
          <a:p>
            <a:r>
              <a:rPr lang="en-US" sz="2000" dirty="0" smtClean="0">
                <a:solidFill>
                  <a:srgbClr val="0000FF"/>
                </a:solidFill>
                <a:latin typeface="Courier New" pitchFamily="49" charset="0"/>
                <a:cs typeface="Courier New" pitchFamily="49" charset="0"/>
              </a:rPr>
              <a:t>   return</a:t>
            </a:r>
            <a:r>
              <a:rPr lang="en-US" sz="2000" dirty="0" smtClean="0">
                <a:latin typeface="Courier New" pitchFamily="49" charset="0"/>
                <a:cs typeface="Courier New" pitchFamily="49" charset="0"/>
              </a:rPr>
              <a:t> -1;//</a:t>
            </a:r>
            <a:r>
              <a:rPr lang="en-US" sz="2000" dirty="0" smtClean="0">
                <a:solidFill>
                  <a:srgbClr val="339933"/>
                </a:solidFill>
                <a:latin typeface="Courier New" pitchFamily="49" charset="0"/>
                <a:cs typeface="Courier New" pitchFamily="49" charset="0"/>
              </a:rPr>
              <a:t>Base condition</a:t>
            </a:r>
          </a:p>
          <a:p>
            <a:r>
              <a:rPr lang="en-US" sz="2000" dirty="0" smtClean="0">
                <a:latin typeface="Courier New" pitchFamily="49" charset="0"/>
                <a:cs typeface="Courier New" pitchFamily="49" charset="0"/>
              </a:rPr>
              <a:t>}</a:t>
            </a:r>
          </a:p>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RecBinary2Search(</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k, List *pl){</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RecBinary2(pl, k, 0, pl-&gt;size-1);</a:t>
            </a:r>
          </a:p>
          <a:p>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graphicFrame>
        <p:nvGraphicFramePr>
          <p:cNvPr id="10" name="Table 9"/>
          <p:cNvGraphicFramePr>
            <a:graphicFrameLocks noGrp="1"/>
          </p:cNvGraphicFramePr>
          <p:nvPr/>
        </p:nvGraphicFramePr>
        <p:xfrm>
          <a:off x="-88322" y="5476191"/>
          <a:ext cx="9303792" cy="1238957"/>
        </p:xfrm>
        <a:graphic>
          <a:graphicData uri="http://schemas.openxmlformats.org/drawingml/2006/table">
            <a:tbl>
              <a:tblPr firstRow="1" bandRow="1">
                <a:tableStyleId>{9D7B26C5-4107-4FEC-AEDC-1716B250A1EF}</a:tableStyleId>
              </a:tblPr>
              <a:tblGrid>
                <a:gridCol w="581487"/>
                <a:gridCol w="581487"/>
                <a:gridCol w="581487"/>
                <a:gridCol w="581487"/>
                <a:gridCol w="581487"/>
                <a:gridCol w="581487"/>
                <a:gridCol w="581487"/>
                <a:gridCol w="581487"/>
                <a:gridCol w="581487"/>
                <a:gridCol w="581487"/>
                <a:gridCol w="581487"/>
                <a:gridCol w="581487"/>
                <a:gridCol w="581487"/>
                <a:gridCol w="581487"/>
                <a:gridCol w="581487"/>
                <a:gridCol w="581487"/>
              </a:tblGrid>
              <a:tr h="500065">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509</a:t>
                      </a:r>
                      <a:endParaRPr lang="en-US" sz="1700" b="0" u="sng"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677</a:t>
                      </a:r>
                      <a:endParaRPr lang="en-US" sz="1700" b="0" u="sng"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612</a:t>
                      </a:r>
                      <a:endParaRPr lang="en-US" sz="1700" b="0" u="sng"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12</a:t>
            </a:fld>
            <a:endParaRPr lang="en-US"/>
          </a:p>
        </p:txBody>
      </p:sp>
      <p:sp>
        <p:nvSpPr>
          <p:cNvPr id="9" name="Rectangle 8"/>
          <p:cNvSpPr/>
          <p:nvPr/>
        </p:nvSpPr>
        <p:spPr>
          <a:xfrm>
            <a:off x="-32" y="71414"/>
            <a:ext cx="9144032" cy="4401205"/>
          </a:xfrm>
          <a:prstGeom prst="rect">
            <a:avLst/>
          </a:prstGeom>
        </p:spPr>
        <p:txBody>
          <a:bodyPr wrap="square">
            <a:spAutoFit/>
          </a:bodyPr>
          <a:lstStyle/>
          <a:p>
            <a:r>
              <a:rPr lang="en-US" sz="2000" dirty="0" smtClean="0">
                <a:solidFill>
                  <a:srgbClr val="339933"/>
                </a:solidFill>
                <a:latin typeface="Courier New" pitchFamily="49" charset="0"/>
                <a:cs typeface="Courier New" pitchFamily="49" charset="0"/>
              </a:rPr>
              <a:t>/*pre: list is ordered	Post: location returned, O.W. -1*/</a:t>
            </a:r>
          </a:p>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Binary2Search(</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k, List *pl){</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middle, bottom=0, top=pl-</a:t>
            </a:r>
            <a:r>
              <a:rPr lang="en-US" sz="2000" smtClean="0">
                <a:latin typeface="Courier New" pitchFamily="49" charset="0"/>
                <a:cs typeface="Courier New" pitchFamily="49" charset="0"/>
              </a:rPr>
              <a:t>&gt;size-1;</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while</a:t>
            </a:r>
            <a:r>
              <a:rPr lang="en-US" sz="2000" dirty="0" smtClean="0">
                <a:latin typeface="Courier New" pitchFamily="49" charset="0"/>
                <a:cs typeface="Courier New" pitchFamily="49" charset="0"/>
              </a:rPr>
              <a:t>(bottom&lt;=top){</a:t>
            </a:r>
          </a:p>
          <a:p>
            <a:r>
              <a:rPr lang="en-US" sz="2000" dirty="0" smtClean="0">
                <a:latin typeface="Courier New" pitchFamily="49" charset="0"/>
                <a:cs typeface="Courier New" pitchFamily="49" charset="0"/>
              </a:rPr>
              <a:t>	middle=(</a:t>
            </a:r>
            <a:r>
              <a:rPr lang="en-US" sz="2000" dirty="0" err="1" smtClean="0">
                <a:latin typeface="Courier New" pitchFamily="49" charset="0"/>
                <a:cs typeface="Courier New" pitchFamily="49" charset="0"/>
              </a:rPr>
              <a:t>bottom+top</a:t>
            </a:r>
            <a:r>
              <a:rPr lang="en-US" sz="2000" dirty="0" smtClean="0">
                <a:latin typeface="Courier New" pitchFamily="49" charset="0"/>
                <a:cs typeface="Courier New" pitchFamily="49" charset="0"/>
              </a:rPr>
              <a:t>)/2;</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(EQ(k, pl-&gt;entry[middle].key))</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middle;</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(LT(k, pl-&gt;entry[middle].key)) </a:t>
            </a:r>
          </a:p>
          <a:p>
            <a:r>
              <a:rPr lang="en-US" sz="2000" dirty="0" smtClean="0">
                <a:latin typeface="Courier New" pitchFamily="49" charset="0"/>
                <a:cs typeface="Courier New" pitchFamily="49" charset="0"/>
              </a:rPr>
              <a:t>	   top=middle-1;</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else</a:t>
            </a:r>
          </a:p>
          <a:p>
            <a:r>
              <a:rPr lang="en-US" sz="2000" dirty="0" smtClean="0">
                <a:latin typeface="Courier New" pitchFamily="49" charset="0"/>
                <a:cs typeface="Courier New" pitchFamily="49" charset="0"/>
              </a:rPr>
              <a:t>	   bottom=middle+1;</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-1;</a:t>
            </a:r>
          </a:p>
          <a:p>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graphicFrame>
        <p:nvGraphicFramePr>
          <p:cNvPr id="10" name="Table 9"/>
          <p:cNvGraphicFramePr>
            <a:graphicFrameLocks noGrp="1"/>
          </p:cNvGraphicFramePr>
          <p:nvPr/>
        </p:nvGraphicFramePr>
        <p:xfrm>
          <a:off x="-88322" y="5476191"/>
          <a:ext cx="9303792" cy="1238957"/>
        </p:xfrm>
        <a:graphic>
          <a:graphicData uri="http://schemas.openxmlformats.org/drawingml/2006/table">
            <a:tbl>
              <a:tblPr firstRow="1" bandRow="1">
                <a:tableStyleId>{9D7B26C5-4107-4FEC-AEDC-1716B250A1EF}</a:tableStyleId>
              </a:tblPr>
              <a:tblGrid>
                <a:gridCol w="581487"/>
                <a:gridCol w="581487"/>
                <a:gridCol w="581487"/>
                <a:gridCol w="581487"/>
                <a:gridCol w="581487"/>
                <a:gridCol w="581487"/>
                <a:gridCol w="581487"/>
                <a:gridCol w="581487"/>
                <a:gridCol w="581487"/>
                <a:gridCol w="581487"/>
                <a:gridCol w="581487"/>
                <a:gridCol w="581487"/>
                <a:gridCol w="581487"/>
                <a:gridCol w="581487"/>
                <a:gridCol w="581487"/>
                <a:gridCol w="581487"/>
              </a:tblGrid>
              <a:tr h="500065">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509</a:t>
                      </a:r>
                      <a:endParaRPr lang="en-US" sz="1700" b="0" u="sng"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677</a:t>
                      </a:r>
                      <a:endParaRPr lang="en-US" sz="1700" b="0" u="sng"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612</a:t>
                      </a:r>
                      <a:endParaRPr lang="en-US" sz="1700" b="0" u="sng"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13</a:t>
            </a:fld>
            <a:endParaRPr lang="en-US"/>
          </a:p>
        </p:txBody>
      </p:sp>
      <p:sp>
        <p:nvSpPr>
          <p:cNvPr id="9" name="Rectangle 8"/>
          <p:cNvSpPr/>
          <p:nvPr/>
        </p:nvSpPr>
        <p:spPr>
          <a:xfrm>
            <a:off x="-32" y="71414"/>
            <a:ext cx="6000792" cy="3293209"/>
          </a:xfrm>
          <a:prstGeom prst="rect">
            <a:avLst/>
          </a:prstGeom>
        </p:spPr>
        <p:txBody>
          <a:bodyPr wrap="square">
            <a:spAutoFit/>
          </a:bodyPr>
          <a:lstStyle/>
          <a:p>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Binary2Search(</a:t>
            </a:r>
            <a:r>
              <a:rPr lang="en-US" sz="1600" dirty="0" err="1" smtClean="0">
                <a:latin typeface="Courier New" pitchFamily="49" charset="0"/>
                <a:cs typeface="Courier New" pitchFamily="49" charset="0"/>
              </a:rPr>
              <a:t>KeyType</a:t>
            </a:r>
            <a:r>
              <a:rPr lang="en-US" sz="1600" dirty="0" smtClean="0">
                <a:latin typeface="Courier New" pitchFamily="49" charset="0"/>
                <a:cs typeface="Courier New" pitchFamily="49" charset="0"/>
              </a:rPr>
              <a:t> k, List *pl){</a:t>
            </a:r>
          </a:p>
          <a:p>
            <a:r>
              <a:rPr lang="en-US" sz="1600" dirty="0" smtClean="0">
                <a:latin typeface="Courier New" pitchFamily="49" charset="0"/>
                <a:cs typeface="Courier New" pitchFamily="49" charset="0"/>
              </a:rPr>
              <a:t>   </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middle, bottom=0, top=pl-&gt;size-1;</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while</a:t>
            </a:r>
            <a:r>
              <a:rPr lang="en-US" sz="1600" dirty="0" smtClean="0">
                <a:latin typeface="Courier New" pitchFamily="49" charset="0"/>
                <a:cs typeface="Courier New" pitchFamily="49" charset="0"/>
              </a:rPr>
              <a:t>(bottom&lt;=top){</a:t>
            </a:r>
          </a:p>
          <a:p>
            <a:r>
              <a:rPr lang="en-US" sz="1600" dirty="0" smtClean="0">
                <a:latin typeface="Courier New" pitchFamily="49" charset="0"/>
                <a:cs typeface="Courier New" pitchFamily="49" charset="0"/>
              </a:rPr>
              <a:t>	middle=(</a:t>
            </a:r>
            <a:r>
              <a:rPr lang="en-US" sz="1600" dirty="0" err="1" smtClean="0">
                <a:latin typeface="Courier New" pitchFamily="49" charset="0"/>
                <a:cs typeface="Courier New" pitchFamily="49" charset="0"/>
              </a:rPr>
              <a:t>bottom+top</a:t>
            </a:r>
            <a:r>
              <a:rPr lang="en-US" sz="1600" dirty="0" smtClean="0">
                <a:latin typeface="Courier New" pitchFamily="49" charset="0"/>
                <a:cs typeface="Courier New" pitchFamily="49" charset="0"/>
              </a:rPr>
              <a:t>)/2;</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if</a:t>
            </a:r>
            <a:r>
              <a:rPr lang="en-US" sz="1600" dirty="0" smtClean="0">
                <a:latin typeface="Courier New" pitchFamily="49" charset="0"/>
                <a:cs typeface="Courier New" pitchFamily="49" charset="0"/>
              </a:rPr>
              <a:t> (EQ(k, pl-&gt;entry[middle].key))</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 middle;</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if</a:t>
            </a:r>
            <a:r>
              <a:rPr lang="en-US" sz="1600" dirty="0" smtClean="0">
                <a:latin typeface="Courier New" pitchFamily="49" charset="0"/>
                <a:cs typeface="Courier New" pitchFamily="49" charset="0"/>
              </a:rPr>
              <a:t> (LT(k, pl-&gt;entry[middle].key)) </a:t>
            </a:r>
          </a:p>
          <a:p>
            <a:r>
              <a:rPr lang="en-US" sz="1600" dirty="0" smtClean="0">
                <a:latin typeface="Courier New" pitchFamily="49" charset="0"/>
                <a:cs typeface="Courier New" pitchFamily="49" charset="0"/>
              </a:rPr>
              <a:t>	   top=middle-1;</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else</a:t>
            </a:r>
          </a:p>
          <a:p>
            <a:r>
              <a:rPr lang="en-US" sz="1600" dirty="0" smtClean="0">
                <a:latin typeface="Courier New" pitchFamily="49" charset="0"/>
                <a:cs typeface="Courier New" pitchFamily="49" charset="0"/>
              </a:rPr>
              <a:t>	   bottom=middle+1;</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 -1;</a:t>
            </a:r>
          </a:p>
          <a:p>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5" name="Rectangle 4"/>
          <p:cNvSpPr/>
          <p:nvPr/>
        </p:nvSpPr>
        <p:spPr>
          <a:xfrm>
            <a:off x="-32" y="3493377"/>
            <a:ext cx="9144032" cy="3293209"/>
          </a:xfrm>
          <a:prstGeom prst="rect">
            <a:avLst/>
          </a:prstGeom>
        </p:spPr>
        <p:txBody>
          <a:bodyPr wrap="square">
            <a:spAutoFit/>
          </a:bodyPr>
          <a:lstStyle/>
          <a:p>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RecBinary2(List *pl, </a:t>
            </a:r>
            <a:r>
              <a:rPr lang="en-US" sz="1600" dirty="0" err="1" smtClean="0">
                <a:latin typeface="Courier New" pitchFamily="49" charset="0"/>
                <a:cs typeface="Courier New" pitchFamily="49" charset="0"/>
              </a:rPr>
              <a:t>KeyType</a:t>
            </a:r>
            <a:r>
              <a:rPr lang="en-US" sz="1600" dirty="0" smtClean="0">
                <a:latin typeface="Courier New" pitchFamily="49" charset="0"/>
                <a:cs typeface="Courier New" pitchFamily="49" charset="0"/>
              </a:rPr>
              <a:t> k, </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bottom, </a:t>
            </a: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top){</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middle;</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if</a:t>
            </a:r>
            <a:r>
              <a:rPr lang="en-US" sz="1600" dirty="0" smtClean="0">
                <a:latin typeface="Courier New" pitchFamily="49" charset="0"/>
                <a:cs typeface="Courier New" pitchFamily="49" charset="0"/>
              </a:rPr>
              <a:t> (bottom&lt;=top){</a:t>
            </a:r>
          </a:p>
          <a:p>
            <a:r>
              <a:rPr lang="en-US" sz="1600" dirty="0" smtClean="0">
                <a:latin typeface="Courier New" pitchFamily="49" charset="0"/>
                <a:cs typeface="Courier New" pitchFamily="49" charset="0"/>
              </a:rPr>
              <a:t>	middle=(</a:t>
            </a:r>
            <a:r>
              <a:rPr lang="en-US" sz="1600" dirty="0" err="1" smtClean="0">
                <a:latin typeface="Courier New" pitchFamily="49" charset="0"/>
                <a:cs typeface="Courier New" pitchFamily="49" charset="0"/>
              </a:rPr>
              <a:t>bottom+top</a:t>
            </a:r>
            <a:r>
              <a:rPr lang="en-US" sz="1600" dirty="0" smtClean="0">
                <a:latin typeface="Courier New" pitchFamily="49" charset="0"/>
                <a:cs typeface="Courier New" pitchFamily="49" charset="0"/>
              </a:rPr>
              <a:t>)/2;</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if</a:t>
            </a:r>
            <a:r>
              <a:rPr lang="en-US" sz="1600" dirty="0" smtClean="0">
                <a:latin typeface="Courier New" pitchFamily="49" charset="0"/>
                <a:cs typeface="Courier New" pitchFamily="49" charset="0"/>
              </a:rPr>
              <a:t> (EQ(target, pl-&gt;entry[middle].key))</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 middle;</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if</a:t>
            </a:r>
            <a:r>
              <a:rPr lang="en-US" sz="1600" dirty="0" smtClean="0">
                <a:latin typeface="Courier New" pitchFamily="49" charset="0"/>
                <a:cs typeface="Courier New" pitchFamily="49" charset="0"/>
              </a:rPr>
              <a:t> (LT(k, pl-&gt;entry[middle].key)) </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 RecBinary2(pl, k, bottom, middle-1);</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else</a:t>
            </a:r>
          </a:p>
          <a:p>
            <a:r>
              <a:rPr lang="en-US" sz="1600" dirty="0" smtClean="0">
                <a:latin typeface="Courier New" pitchFamily="49" charset="0"/>
                <a:cs typeface="Courier New" pitchFamily="49" charset="0"/>
              </a:rPr>
              <a:t>	   </a:t>
            </a:r>
            <a:r>
              <a:rPr lang="en-US" sz="1600" dirty="0" smtClean="0">
                <a:solidFill>
                  <a:srgbClr val="0000FF"/>
                </a:solidFill>
                <a:latin typeface="Courier New" pitchFamily="49" charset="0"/>
                <a:cs typeface="Courier New" pitchFamily="49" charset="0"/>
              </a:rPr>
              <a:t>return</a:t>
            </a:r>
            <a:r>
              <a:rPr lang="en-US" sz="1600" dirty="0" smtClean="0">
                <a:latin typeface="Courier New" pitchFamily="49" charset="0"/>
                <a:cs typeface="Courier New" pitchFamily="49" charset="0"/>
              </a:rPr>
              <a:t> RecBinary2(pl, k, middle+1, top);</a:t>
            </a:r>
          </a:p>
          <a:p>
            <a:r>
              <a:rPr lang="en-US" sz="1600" dirty="0" smtClean="0">
                <a:latin typeface="Courier New" pitchFamily="49" charset="0"/>
                <a:cs typeface="Courier New" pitchFamily="49" charset="0"/>
              </a:rPr>
              <a:t>   }</a:t>
            </a:r>
          </a:p>
          <a:p>
            <a:r>
              <a:rPr lang="en-US" sz="1600" dirty="0" smtClean="0">
                <a:solidFill>
                  <a:srgbClr val="0000FF"/>
                </a:solidFill>
                <a:latin typeface="Courier New" pitchFamily="49" charset="0"/>
                <a:cs typeface="Courier New" pitchFamily="49" charset="0"/>
              </a:rPr>
              <a:t>   return</a:t>
            </a:r>
            <a:r>
              <a:rPr lang="en-US" sz="1600" dirty="0" smtClean="0">
                <a:latin typeface="Courier New" pitchFamily="49" charset="0"/>
                <a:cs typeface="Courier New" pitchFamily="49" charset="0"/>
              </a:rPr>
              <a:t> -1;</a:t>
            </a:r>
          </a:p>
          <a:p>
            <a:r>
              <a:rPr lang="en-US" sz="1600" dirty="0" smtClean="0">
                <a:latin typeface="Courier New" pitchFamily="49" charset="0"/>
                <a:cs typeface="Courier New" pitchFamily="49" charset="0"/>
              </a:rPr>
              <a:t>}</a:t>
            </a:r>
          </a:p>
        </p:txBody>
      </p:sp>
      <p:cxnSp>
        <p:nvCxnSpPr>
          <p:cNvPr id="8" name="Straight Connector 7"/>
          <p:cNvCxnSpPr/>
          <p:nvPr/>
        </p:nvCxnSpPr>
        <p:spPr>
          <a:xfrm>
            <a:off x="2857488" y="1928802"/>
            <a:ext cx="3714776" cy="57150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4929190" y="3714752"/>
            <a:ext cx="2857520" cy="42862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14678" y="2500306"/>
            <a:ext cx="2500330" cy="42862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071934" y="4071942"/>
            <a:ext cx="2786082" cy="50006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15008" y="285728"/>
            <a:ext cx="3143272" cy="369332"/>
          </a:xfrm>
          <a:prstGeom prst="rect">
            <a:avLst/>
          </a:prstGeom>
          <a:noFill/>
        </p:spPr>
        <p:txBody>
          <a:bodyPr wrap="square" rtlCol="0">
            <a:spAutoFit/>
          </a:bodyPr>
          <a:lstStyle/>
          <a:p>
            <a:r>
              <a:rPr lang="en-US" b="1" dirty="0" smtClean="0"/>
              <a:t>Comparison Side-by-Side</a:t>
            </a:r>
            <a:endParaRPr lang="en-US" b="1" dirty="0"/>
          </a:p>
        </p:txBody>
      </p:sp>
      <p:sp>
        <p:nvSpPr>
          <p:cNvPr id="10" name="Footer Placeholder 9"/>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p:cNvSpPr/>
          <p:nvPr/>
        </p:nvSpPr>
        <p:spPr>
          <a:xfrm>
            <a:off x="7715272" y="5131370"/>
            <a:ext cx="428628" cy="4286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14</a:t>
            </a:fld>
            <a:endParaRPr lang="en-US" dirty="0"/>
          </a:p>
        </p:txBody>
      </p:sp>
      <p:sp>
        <p:nvSpPr>
          <p:cNvPr id="13" name="Rectangle 3"/>
          <p:cNvSpPr txBox="1">
            <a:spLocks noChangeArrowheads="1"/>
          </p:cNvSpPr>
          <p:nvPr/>
        </p:nvSpPr>
        <p:spPr bwMode="auto">
          <a:xfrm>
            <a:off x="-32" y="-13977"/>
            <a:ext cx="9144032" cy="32008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dirty="0" smtClean="0">
                <a:solidFill>
                  <a:srgbClr val="FF0000"/>
                </a:solidFill>
                <a:latin typeface="Calibri" pitchFamily="34" charset="0"/>
              </a:rPr>
              <a:t>Another important connection between algorithms and data structures is this</a:t>
            </a:r>
            <a:r>
              <a:rPr lang="en-US" sz="2000" dirty="0" smtClean="0">
                <a:latin typeface="Calibri" pitchFamily="34" charset="0"/>
              </a:rPr>
              <a:t>. Binary Search is suitable only for the contiguous implementation. However, if we have to place the data in a linked structures (linked list) and be able in the same time to fasten the search what should we do?</a:t>
            </a:r>
          </a:p>
          <a:p>
            <a:r>
              <a:rPr lang="en-US" sz="2000" dirty="0" smtClean="0">
                <a:latin typeface="Calibri" pitchFamily="34" charset="0"/>
              </a:rPr>
              <a:t>This will be achieved by implementing the linked list as a binary tree as we will see later (Ch. 9). To see the connection let us see first how we analyze binary search. The idea comes from analyzing the binary search for contiguous implementation.</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kern="0" dirty="0" smtClean="0">
                <a:latin typeface="Calibri" pitchFamily="34" charset="0"/>
                <a:cs typeface="+mn-cs"/>
                <a:sym typeface="Wingdings" pitchFamily="2" charset="2"/>
              </a:rPr>
              <a:t>The analysis of Binary Search requires basic definitions and mathematical relations for trees as a mathematical structure NOT yet an ADT data structure.</a:t>
            </a:r>
          </a:p>
        </p:txBody>
      </p:sp>
      <p:sp>
        <p:nvSpPr>
          <p:cNvPr id="6" name="Oval 5"/>
          <p:cNvSpPr/>
          <p:nvPr/>
        </p:nvSpPr>
        <p:spPr bwMode="auto">
          <a:xfrm>
            <a:off x="2357433" y="3774054"/>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9" name="Oval 8"/>
          <p:cNvSpPr/>
          <p:nvPr/>
        </p:nvSpPr>
        <p:spPr bwMode="auto">
          <a:xfrm>
            <a:off x="5929325" y="3774050"/>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15" name="Oval 14"/>
          <p:cNvSpPr/>
          <p:nvPr/>
        </p:nvSpPr>
        <p:spPr bwMode="auto">
          <a:xfrm>
            <a:off x="5143504" y="4488429"/>
            <a:ext cx="357188"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16" name="Oval 15"/>
          <p:cNvSpPr/>
          <p:nvPr/>
        </p:nvSpPr>
        <p:spPr bwMode="auto">
          <a:xfrm>
            <a:off x="7215209" y="4488429"/>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18" name="Oval 17"/>
          <p:cNvSpPr/>
          <p:nvPr/>
        </p:nvSpPr>
        <p:spPr bwMode="auto">
          <a:xfrm>
            <a:off x="4286249" y="3131117"/>
            <a:ext cx="357187" cy="3571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19" name="Straight Connector 18"/>
          <p:cNvCxnSpPr>
            <a:stCxn id="18" idx="2"/>
            <a:endCxn id="6" idx="0"/>
          </p:cNvCxnSpPr>
          <p:nvPr/>
        </p:nvCxnSpPr>
        <p:spPr bwMode="auto">
          <a:xfrm rot="10800000" flipV="1">
            <a:off x="2536027" y="3309710"/>
            <a:ext cx="1750222" cy="464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6"/>
            <a:endCxn id="9" idx="0"/>
          </p:cNvCxnSpPr>
          <p:nvPr/>
        </p:nvCxnSpPr>
        <p:spPr bwMode="auto">
          <a:xfrm>
            <a:off x="4643436" y="3309711"/>
            <a:ext cx="1464483" cy="464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3"/>
            <a:endCxn id="15" idx="0"/>
          </p:cNvCxnSpPr>
          <p:nvPr/>
        </p:nvCxnSpPr>
        <p:spPr bwMode="auto">
          <a:xfrm rot="5400000">
            <a:off x="5447116" y="3953911"/>
            <a:ext cx="409500" cy="659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6"/>
            <a:endCxn id="16" idx="0"/>
          </p:cNvCxnSpPr>
          <p:nvPr/>
        </p:nvCxnSpPr>
        <p:spPr bwMode="auto">
          <a:xfrm>
            <a:off x="6286512" y="3952644"/>
            <a:ext cx="1107291" cy="53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1000100" y="4469375"/>
            <a:ext cx="357188"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30" name="Oval 29"/>
          <p:cNvSpPr/>
          <p:nvPr/>
        </p:nvSpPr>
        <p:spPr bwMode="auto">
          <a:xfrm>
            <a:off x="2928929" y="4469375"/>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31" name="Straight Connector 30"/>
          <p:cNvCxnSpPr>
            <a:stCxn id="6" idx="2"/>
            <a:endCxn id="29" idx="0"/>
          </p:cNvCxnSpPr>
          <p:nvPr/>
        </p:nvCxnSpPr>
        <p:spPr bwMode="auto">
          <a:xfrm rot="10800000" flipV="1">
            <a:off x="1178695" y="3952647"/>
            <a:ext cx="1178739" cy="516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 idx="5"/>
            <a:endCxn id="30" idx="0"/>
          </p:cNvCxnSpPr>
          <p:nvPr/>
        </p:nvCxnSpPr>
        <p:spPr bwMode="auto">
          <a:xfrm rot="16200000" flipH="1">
            <a:off x="2689696" y="4051548"/>
            <a:ext cx="390442" cy="445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auto">
          <a:xfrm rot="5400000">
            <a:off x="732604" y="4863875"/>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auto">
          <a:xfrm rot="16200000" flipH="1">
            <a:off x="1251716" y="4827363"/>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3409942" y="5183755"/>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4</a:t>
            </a:r>
            <a:endParaRPr lang="en-US" dirty="0">
              <a:solidFill>
                <a:schemeClr val="tx1"/>
              </a:solidFill>
            </a:endParaRPr>
          </a:p>
        </p:txBody>
      </p:sp>
      <p:cxnSp>
        <p:nvCxnSpPr>
          <p:cNvPr id="39" name="Straight Connector 38"/>
          <p:cNvCxnSpPr/>
          <p:nvPr/>
        </p:nvCxnSpPr>
        <p:spPr bwMode="auto">
          <a:xfrm rot="16200000" flipH="1">
            <a:off x="3215474" y="4846414"/>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5570543" y="5202810"/>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43" name="Straight Connector 42"/>
          <p:cNvCxnSpPr/>
          <p:nvPr/>
        </p:nvCxnSpPr>
        <p:spPr bwMode="auto">
          <a:xfrm rot="16200000" flipH="1">
            <a:off x="5376075" y="4865469"/>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6" idx="5"/>
            <a:endCxn id="47" idx="0"/>
          </p:cNvCxnSpPr>
          <p:nvPr/>
        </p:nvCxnSpPr>
        <p:spPr bwMode="auto">
          <a:xfrm rot="16200000" flipH="1">
            <a:off x="7555805" y="4757589"/>
            <a:ext cx="338062" cy="409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715272" y="5190666"/>
            <a:ext cx="500066" cy="369332"/>
          </a:xfrm>
          <a:prstGeom prst="rect">
            <a:avLst/>
          </a:prstGeom>
          <a:noFill/>
        </p:spPr>
        <p:txBody>
          <a:bodyPr wrap="square" rtlCol="0">
            <a:spAutoFit/>
          </a:bodyPr>
          <a:lstStyle/>
          <a:p>
            <a:r>
              <a:rPr lang="en-US" dirty="0" smtClean="0"/>
              <a:t>10</a:t>
            </a:r>
            <a:endParaRPr lang="en-US" dirty="0"/>
          </a:p>
        </p:txBody>
      </p:sp>
      <p:sp>
        <p:nvSpPr>
          <p:cNvPr id="48" name="Rectangle 47"/>
          <p:cNvSpPr/>
          <p:nvPr/>
        </p:nvSpPr>
        <p:spPr>
          <a:xfrm>
            <a:off x="1428728" y="5202808"/>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00166" y="5202808"/>
            <a:ext cx="500066" cy="369332"/>
          </a:xfrm>
          <a:prstGeom prst="rect">
            <a:avLst/>
          </a:prstGeom>
          <a:noFill/>
        </p:spPr>
        <p:txBody>
          <a:bodyPr wrap="square" rtlCol="0">
            <a:spAutoFit/>
          </a:bodyPr>
          <a:lstStyle/>
          <a:p>
            <a:r>
              <a:rPr lang="en-US" dirty="0" smtClean="0"/>
              <a:t>F</a:t>
            </a:r>
            <a:endParaRPr lang="en-US" dirty="0"/>
          </a:p>
        </p:txBody>
      </p:sp>
      <p:sp>
        <p:nvSpPr>
          <p:cNvPr id="50" name="Rectangle 49"/>
          <p:cNvSpPr/>
          <p:nvPr/>
        </p:nvSpPr>
        <p:spPr>
          <a:xfrm>
            <a:off x="571472" y="5190666"/>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42910" y="5190666"/>
            <a:ext cx="500066" cy="369332"/>
          </a:xfrm>
          <a:prstGeom prst="rect">
            <a:avLst/>
          </a:prstGeom>
          <a:noFill/>
        </p:spPr>
        <p:txBody>
          <a:bodyPr wrap="square" rtlCol="0">
            <a:spAutoFit/>
          </a:bodyPr>
          <a:lstStyle/>
          <a:p>
            <a:r>
              <a:rPr lang="en-US" dirty="0" smtClean="0"/>
              <a:t>F</a:t>
            </a:r>
            <a:endParaRPr lang="en-US" dirty="0"/>
          </a:p>
        </p:txBody>
      </p:sp>
      <p:cxnSp>
        <p:nvCxnSpPr>
          <p:cNvPr id="52" name="Straight Connector 51"/>
          <p:cNvCxnSpPr/>
          <p:nvPr/>
        </p:nvCxnSpPr>
        <p:spPr bwMode="auto">
          <a:xfrm rot="5400000">
            <a:off x="2661430" y="4863875"/>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500298" y="5190666"/>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571736" y="5190666"/>
            <a:ext cx="500066" cy="369332"/>
          </a:xfrm>
          <a:prstGeom prst="rect">
            <a:avLst/>
          </a:prstGeom>
          <a:noFill/>
        </p:spPr>
        <p:txBody>
          <a:bodyPr wrap="square" rtlCol="0">
            <a:spAutoFit/>
          </a:bodyPr>
          <a:lstStyle/>
          <a:p>
            <a:r>
              <a:rPr lang="en-US" dirty="0" smtClean="0"/>
              <a:t>F</a:t>
            </a:r>
            <a:endParaRPr lang="en-US" dirty="0"/>
          </a:p>
        </p:txBody>
      </p:sp>
      <p:cxnSp>
        <p:nvCxnSpPr>
          <p:cNvPr id="55" name="Straight Connector 54"/>
          <p:cNvCxnSpPr/>
          <p:nvPr/>
        </p:nvCxnSpPr>
        <p:spPr bwMode="auto">
          <a:xfrm rot="5400000">
            <a:off x="3161496" y="557825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200000" flipH="1">
            <a:off x="3680608" y="5541742"/>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857620" y="5917187"/>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000364" y="590504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071802" y="5905045"/>
            <a:ext cx="500066" cy="369332"/>
          </a:xfrm>
          <a:prstGeom prst="rect">
            <a:avLst/>
          </a:prstGeom>
          <a:noFill/>
        </p:spPr>
        <p:txBody>
          <a:bodyPr wrap="square" rtlCol="0">
            <a:spAutoFit/>
          </a:bodyPr>
          <a:lstStyle/>
          <a:p>
            <a:r>
              <a:rPr lang="en-US" dirty="0" smtClean="0"/>
              <a:t>F</a:t>
            </a:r>
            <a:endParaRPr lang="en-US" dirty="0"/>
          </a:p>
        </p:txBody>
      </p:sp>
      <p:sp>
        <p:nvSpPr>
          <p:cNvPr id="60" name="TextBox 59"/>
          <p:cNvSpPr txBox="1"/>
          <p:nvPr/>
        </p:nvSpPr>
        <p:spPr>
          <a:xfrm>
            <a:off x="3857620" y="5917188"/>
            <a:ext cx="500066" cy="369332"/>
          </a:xfrm>
          <a:prstGeom prst="rect">
            <a:avLst/>
          </a:prstGeom>
          <a:noFill/>
        </p:spPr>
        <p:txBody>
          <a:bodyPr wrap="square" rtlCol="0">
            <a:spAutoFit/>
          </a:bodyPr>
          <a:lstStyle/>
          <a:p>
            <a:r>
              <a:rPr lang="en-US" dirty="0" smtClean="0"/>
              <a:t>F</a:t>
            </a:r>
            <a:endParaRPr lang="en-US" dirty="0"/>
          </a:p>
        </p:txBody>
      </p:sp>
      <p:cxnSp>
        <p:nvCxnSpPr>
          <p:cNvPr id="61" name="Straight Connector 60"/>
          <p:cNvCxnSpPr/>
          <p:nvPr/>
        </p:nvCxnSpPr>
        <p:spPr bwMode="auto">
          <a:xfrm rot="5400000">
            <a:off x="4876008" y="486387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714876" y="519066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786314" y="5202808"/>
            <a:ext cx="500066" cy="369332"/>
          </a:xfrm>
          <a:prstGeom prst="rect">
            <a:avLst/>
          </a:prstGeom>
          <a:noFill/>
        </p:spPr>
        <p:txBody>
          <a:bodyPr wrap="square" rtlCol="0">
            <a:spAutoFit/>
          </a:bodyPr>
          <a:lstStyle/>
          <a:p>
            <a:r>
              <a:rPr lang="en-US" dirty="0" smtClean="0"/>
              <a:t>F</a:t>
            </a:r>
            <a:endParaRPr lang="en-US" dirty="0"/>
          </a:p>
        </p:txBody>
      </p:sp>
      <p:cxnSp>
        <p:nvCxnSpPr>
          <p:cNvPr id="64" name="Straight Connector 63"/>
          <p:cNvCxnSpPr/>
          <p:nvPr/>
        </p:nvCxnSpPr>
        <p:spPr bwMode="auto">
          <a:xfrm rot="5400000">
            <a:off x="5304636" y="557825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bwMode="auto">
          <a:xfrm rot="16200000" flipH="1">
            <a:off x="5823748" y="5541742"/>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000760" y="5917187"/>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143504" y="590504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5214942" y="5905045"/>
            <a:ext cx="500066" cy="369332"/>
          </a:xfrm>
          <a:prstGeom prst="rect">
            <a:avLst/>
          </a:prstGeom>
          <a:noFill/>
        </p:spPr>
        <p:txBody>
          <a:bodyPr wrap="square" rtlCol="0">
            <a:spAutoFit/>
          </a:bodyPr>
          <a:lstStyle/>
          <a:p>
            <a:r>
              <a:rPr lang="en-US" dirty="0" smtClean="0"/>
              <a:t>F</a:t>
            </a:r>
            <a:endParaRPr lang="en-US" dirty="0"/>
          </a:p>
        </p:txBody>
      </p:sp>
      <p:sp>
        <p:nvSpPr>
          <p:cNvPr id="69" name="TextBox 68"/>
          <p:cNvSpPr txBox="1"/>
          <p:nvPr/>
        </p:nvSpPr>
        <p:spPr>
          <a:xfrm>
            <a:off x="6000760" y="5917188"/>
            <a:ext cx="500066" cy="369332"/>
          </a:xfrm>
          <a:prstGeom prst="rect">
            <a:avLst/>
          </a:prstGeom>
          <a:noFill/>
        </p:spPr>
        <p:txBody>
          <a:bodyPr wrap="square" rtlCol="0">
            <a:spAutoFit/>
          </a:bodyPr>
          <a:lstStyle/>
          <a:p>
            <a:r>
              <a:rPr lang="en-US" dirty="0" smtClean="0"/>
              <a:t>F</a:t>
            </a:r>
            <a:endParaRPr lang="en-US" dirty="0"/>
          </a:p>
        </p:txBody>
      </p:sp>
      <p:cxnSp>
        <p:nvCxnSpPr>
          <p:cNvPr id="70" name="Straight Connector 69"/>
          <p:cNvCxnSpPr/>
          <p:nvPr/>
        </p:nvCxnSpPr>
        <p:spPr bwMode="auto">
          <a:xfrm rot="5400000">
            <a:off x="7519214" y="557825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auto">
          <a:xfrm rot="16200000" flipH="1">
            <a:off x="8038326" y="5541742"/>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8215338" y="5917187"/>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58082" y="590504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7429520" y="5905045"/>
            <a:ext cx="500066" cy="369332"/>
          </a:xfrm>
          <a:prstGeom prst="rect">
            <a:avLst/>
          </a:prstGeom>
          <a:noFill/>
        </p:spPr>
        <p:txBody>
          <a:bodyPr wrap="square" rtlCol="0">
            <a:spAutoFit/>
          </a:bodyPr>
          <a:lstStyle/>
          <a:p>
            <a:r>
              <a:rPr lang="en-US" dirty="0" smtClean="0"/>
              <a:t>F</a:t>
            </a:r>
            <a:endParaRPr lang="en-US" dirty="0"/>
          </a:p>
        </p:txBody>
      </p:sp>
      <p:sp>
        <p:nvSpPr>
          <p:cNvPr id="75" name="TextBox 74"/>
          <p:cNvSpPr txBox="1"/>
          <p:nvPr/>
        </p:nvSpPr>
        <p:spPr>
          <a:xfrm>
            <a:off x="8215338" y="5917188"/>
            <a:ext cx="500066" cy="369332"/>
          </a:xfrm>
          <a:prstGeom prst="rect">
            <a:avLst/>
          </a:prstGeom>
          <a:noFill/>
        </p:spPr>
        <p:txBody>
          <a:bodyPr wrap="square" rtlCol="0">
            <a:spAutoFit/>
          </a:bodyPr>
          <a:lstStyle/>
          <a:p>
            <a:r>
              <a:rPr lang="en-US" dirty="0" smtClean="0"/>
              <a:t>F</a:t>
            </a:r>
            <a:endParaRPr lang="en-US" dirty="0"/>
          </a:p>
        </p:txBody>
      </p:sp>
      <p:cxnSp>
        <p:nvCxnSpPr>
          <p:cNvPr id="76" name="Straight Connector 75"/>
          <p:cNvCxnSpPr/>
          <p:nvPr/>
        </p:nvCxnSpPr>
        <p:spPr bwMode="auto">
          <a:xfrm rot="5400000">
            <a:off x="6947710" y="486387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786578" y="519066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6858016" y="5190665"/>
            <a:ext cx="500066" cy="369332"/>
          </a:xfrm>
          <a:prstGeom prst="rect">
            <a:avLst/>
          </a:prstGeom>
          <a:noFill/>
        </p:spPr>
        <p:txBody>
          <a:bodyPr wrap="square" rtlCol="0">
            <a:spAutoFit/>
          </a:bodyPr>
          <a:lstStyle/>
          <a:p>
            <a:r>
              <a:rPr lang="en-US" dirty="0" smtClean="0"/>
              <a:t>F</a:t>
            </a:r>
            <a:endParaRPr lang="en-US" dirty="0"/>
          </a:p>
        </p:txBody>
      </p:sp>
      <p:graphicFrame>
        <p:nvGraphicFramePr>
          <p:cNvPr id="84" name="Table 83"/>
          <p:cNvGraphicFramePr>
            <a:graphicFrameLocks noGrp="1"/>
          </p:cNvGraphicFramePr>
          <p:nvPr/>
        </p:nvGraphicFramePr>
        <p:xfrm>
          <a:off x="1757526" y="6286510"/>
          <a:ext cx="5814870" cy="500065"/>
        </p:xfrm>
        <a:graphic>
          <a:graphicData uri="http://schemas.openxmlformats.org/drawingml/2006/table">
            <a:tbl>
              <a:tblPr firstRow="1" bandRow="1">
                <a:tableStyleId>{9D7B26C5-4107-4FEC-AEDC-1716B250A1EF}</a:tableStyleId>
              </a:tblPr>
              <a:tblGrid>
                <a:gridCol w="581487"/>
                <a:gridCol w="581487"/>
                <a:gridCol w="581487"/>
                <a:gridCol w="581487"/>
                <a:gridCol w="581487"/>
                <a:gridCol w="581487"/>
                <a:gridCol w="581487"/>
                <a:gridCol w="581487"/>
                <a:gridCol w="581487"/>
                <a:gridCol w="581487"/>
              </a:tblGrid>
              <a:tr h="500065">
                <a:tc>
                  <a:txBody>
                    <a:bodyPr/>
                    <a:lstStyle/>
                    <a:p>
                      <a:r>
                        <a:rPr lang="en-US" sz="1700" b="0" dirty="0" smtClean="0">
                          <a:latin typeface="Euclid" pitchFamily="18" charset="0"/>
                        </a:rPr>
                        <a:t>1</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4</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7</a:t>
                      </a:r>
                      <a:endParaRPr lang="en-US" sz="1700" b="0" u="none"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8</a:t>
                      </a:r>
                      <a:endParaRPr lang="en-US" sz="1700" b="0" u="none"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10</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r>
            </a:tbl>
          </a:graphicData>
        </a:graphic>
      </p:graphicFrame>
      <p:sp>
        <p:nvSpPr>
          <p:cNvPr id="79" name="Footer Placeholder 7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p:cNvSpPr txBox="1"/>
          <p:nvPr/>
        </p:nvSpPr>
        <p:spPr>
          <a:xfrm>
            <a:off x="2500298" y="1428736"/>
            <a:ext cx="3357586" cy="369332"/>
          </a:xfrm>
          <a:prstGeom prst="rect">
            <a:avLst/>
          </a:prstGeom>
          <a:noFill/>
        </p:spPr>
        <p:txBody>
          <a:bodyPr wrap="square" rtlCol="0">
            <a:spAutoFit/>
          </a:bodyPr>
          <a:lstStyle/>
          <a:p>
            <a:r>
              <a:rPr lang="en-US" dirty="0" smtClean="0"/>
              <a:t>Lists (contiguous and linked)</a:t>
            </a:r>
            <a:endParaRPr lang="en-US" dirty="0"/>
          </a:p>
        </p:txBody>
      </p:sp>
      <p:sp>
        <p:nvSpPr>
          <p:cNvPr id="86" name="TextBox 85"/>
          <p:cNvSpPr txBox="1"/>
          <p:nvPr/>
        </p:nvSpPr>
        <p:spPr>
          <a:xfrm>
            <a:off x="6786578" y="3429000"/>
            <a:ext cx="2143140" cy="923330"/>
          </a:xfrm>
          <a:prstGeom prst="rect">
            <a:avLst/>
          </a:prstGeom>
          <a:noFill/>
        </p:spPr>
        <p:txBody>
          <a:bodyPr wrap="square" rtlCol="0">
            <a:spAutoFit/>
          </a:bodyPr>
          <a:lstStyle/>
          <a:p>
            <a:r>
              <a:rPr lang="en-US" dirty="0" err="1" smtClean="0"/>
              <a:t>InsertOrder</a:t>
            </a:r>
            <a:r>
              <a:rPr lang="en-US" dirty="0" smtClean="0"/>
              <a:t> </a:t>
            </a:r>
          </a:p>
          <a:p>
            <a:r>
              <a:rPr lang="en-US" dirty="0" err="1" smtClean="0"/>
              <a:t>SequentialSearch</a:t>
            </a:r>
            <a:endParaRPr lang="en-US" dirty="0" smtClean="0"/>
          </a:p>
          <a:p>
            <a:r>
              <a:rPr lang="en-US" dirty="0" err="1" smtClean="0"/>
              <a:t>BinarySearch</a:t>
            </a:r>
            <a:endParaRPr lang="en-US" dirty="0"/>
          </a:p>
        </p:txBody>
      </p:sp>
      <p:sp>
        <p:nvSpPr>
          <p:cNvPr id="88" name="Rectangle 3"/>
          <p:cNvSpPr txBox="1">
            <a:spLocks noChangeArrowheads="1"/>
          </p:cNvSpPr>
          <p:nvPr/>
        </p:nvSpPr>
        <p:spPr bwMode="auto">
          <a:xfrm>
            <a:off x="-32" y="-13977"/>
            <a:ext cx="9144032" cy="954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90000"/>
              </a:lnSpc>
              <a:spcBef>
                <a:spcPct val="20000"/>
              </a:spcBef>
              <a:spcAft>
                <a:spcPct val="0"/>
              </a:spcAft>
              <a:buClrTx/>
              <a:buSzTx/>
              <a:tabLst/>
              <a:defRPr/>
            </a:pPr>
            <a:r>
              <a:rPr lang="en-US" sz="2800" b="1" kern="0" noProof="0" dirty="0" smtClean="0">
                <a:latin typeface="Calibri" pitchFamily="34" charset="0"/>
                <a:cs typeface="+mn-cs"/>
                <a:sym typeface="Wingdings" pitchFamily="2" charset="2"/>
              </a:rPr>
              <a:t>How the different topics are related to each other</a:t>
            </a:r>
          </a:p>
          <a:p>
            <a:pPr marR="0" lvl="0" algn="ctr" defTabSz="914400" rtl="0" eaLnBrk="0" fontAlgn="base" latinLnBrk="0" hangingPunct="0">
              <a:lnSpc>
                <a:spcPct val="90000"/>
              </a:lnSpc>
              <a:spcBef>
                <a:spcPct val="20000"/>
              </a:spcBef>
              <a:spcAft>
                <a:spcPct val="0"/>
              </a:spcAft>
              <a:buClrTx/>
              <a:buSzTx/>
              <a:tabLst/>
              <a:defRPr/>
            </a:pPr>
            <a:r>
              <a:rPr lang="en-US" sz="2800" b="1" kern="0" dirty="0" smtClean="0">
                <a:latin typeface="Calibri" pitchFamily="34" charset="0"/>
                <a:cs typeface="+mn-cs"/>
                <a:sym typeface="Wingdings" pitchFamily="2" charset="2"/>
              </a:rPr>
              <a:t>(Different order of study)</a:t>
            </a:r>
            <a:endParaRPr lang="en-US" sz="2000" kern="0" dirty="0" smtClean="0">
              <a:latin typeface="Calibri" pitchFamily="34" charset="0"/>
              <a:cs typeface="+mn-cs"/>
              <a:sym typeface="Wingdings" pitchFamily="2" charset="2"/>
            </a:endParaRPr>
          </a:p>
        </p:txBody>
      </p:sp>
      <p:sp>
        <p:nvSpPr>
          <p:cNvPr id="89" name="TextBox 88"/>
          <p:cNvSpPr txBox="1"/>
          <p:nvPr/>
        </p:nvSpPr>
        <p:spPr>
          <a:xfrm>
            <a:off x="5857884" y="2214554"/>
            <a:ext cx="2714644" cy="646331"/>
          </a:xfrm>
          <a:prstGeom prst="rect">
            <a:avLst/>
          </a:prstGeom>
          <a:noFill/>
        </p:spPr>
        <p:txBody>
          <a:bodyPr wrap="square" rtlCol="0">
            <a:spAutoFit/>
          </a:bodyPr>
          <a:lstStyle/>
          <a:p>
            <a:r>
              <a:rPr lang="en-US" dirty="0" smtClean="0"/>
              <a:t>Another mechanism of Insertion and retrieval</a:t>
            </a:r>
            <a:endParaRPr lang="en-US" dirty="0"/>
          </a:p>
        </p:txBody>
      </p:sp>
      <p:cxnSp>
        <p:nvCxnSpPr>
          <p:cNvPr id="91" name="Straight Arrow Connector 90"/>
          <p:cNvCxnSpPr>
            <a:stCxn id="79" idx="2"/>
            <a:endCxn id="86" idx="0"/>
          </p:cNvCxnSpPr>
          <p:nvPr/>
        </p:nvCxnSpPr>
        <p:spPr>
          <a:xfrm rot="16200000" flipH="1">
            <a:off x="5203153" y="774005"/>
            <a:ext cx="1630932" cy="36790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6" idx="2"/>
            <a:endCxn id="96" idx="0"/>
          </p:cNvCxnSpPr>
          <p:nvPr/>
        </p:nvCxnSpPr>
        <p:spPr>
          <a:xfrm rot="5400000">
            <a:off x="5283698" y="3283442"/>
            <a:ext cx="1505562" cy="3643338"/>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500694" y="5282999"/>
            <a:ext cx="3286148" cy="646331"/>
          </a:xfrm>
          <a:prstGeom prst="rect">
            <a:avLst/>
          </a:prstGeom>
          <a:noFill/>
        </p:spPr>
        <p:txBody>
          <a:bodyPr wrap="square" rtlCol="0">
            <a:spAutoFit/>
          </a:bodyPr>
          <a:lstStyle/>
          <a:p>
            <a:r>
              <a:rPr lang="en-US" dirty="0" smtClean="0"/>
              <a:t>How to apply </a:t>
            </a:r>
            <a:r>
              <a:rPr lang="en-US" dirty="0" err="1" smtClean="0"/>
              <a:t>BinarySearch</a:t>
            </a:r>
            <a:r>
              <a:rPr lang="en-US" dirty="0" smtClean="0"/>
              <a:t> to linked list</a:t>
            </a:r>
            <a:endParaRPr lang="en-US" dirty="0"/>
          </a:p>
        </p:txBody>
      </p:sp>
      <p:sp>
        <p:nvSpPr>
          <p:cNvPr id="96" name="TextBox 95"/>
          <p:cNvSpPr txBox="1"/>
          <p:nvPr/>
        </p:nvSpPr>
        <p:spPr>
          <a:xfrm>
            <a:off x="3214678" y="5857892"/>
            <a:ext cx="2000264" cy="369332"/>
          </a:xfrm>
          <a:prstGeom prst="rect">
            <a:avLst/>
          </a:prstGeom>
          <a:noFill/>
        </p:spPr>
        <p:txBody>
          <a:bodyPr wrap="square" rtlCol="0">
            <a:spAutoFit/>
          </a:bodyPr>
          <a:lstStyle/>
          <a:p>
            <a:r>
              <a:rPr lang="en-US" dirty="0" smtClean="0"/>
              <a:t>Binary Trees ADT</a:t>
            </a:r>
            <a:endParaRPr lang="en-US" dirty="0"/>
          </a:p>
        </p:txBody>
      </p:sp>
      <p:sp>
        <p:nvSpPr>
          <p:cNvPr id="97" name="TextBox 96"/>
          <p:cNvSpPr txBox="1"/>
          <p:nvPr/>
        </p:nvSpPr>
        <p:spPr>
          <a:xfrm>
            <a:off x="500034" y="3429000"/>
            <a:ext cx="857256" cy="369332"/>
          </a:xfrm>
          <a:prstGeom prst="rect">
            <a:avLst/>
          </a:prstGeom>
          <a:noFill/>
        </p:spPr>
        <p:txBody>
          <a:bodyPr wrap="square" rtlCol="0">
            <a:spAutoFit/>
          </a:bodyPr>
          <a:lstStyle/>
          <a:p>
            <a:r>
              <a:rPr lang="en-US" dirty="0" smtClean="0"/>
              <a:t>Graph</a:t>
            </a:r>
            <a:endParaRPr lang="en-US" dirty="0"/>
          </a:p>
        </p:txBody>
      </p:sp>
      <p:cxnSp>
        <p:nvCxnSpPr>
          <p:cNvPr id="99" name="Straight Arrow Connector 98"/>
          <p:cNvCxnSpPr>
            <a:stCxn id="97" idx="2"/>
            <a:endCxn id="96" idx="0"/>
          </p:cNvCxnSpPr>
          <p:nvPr/>
        </p:nvCxnSpPr>
        <p:spPr>
          <a:xfrm rot="16200000" flipH="1">
            <a:off x="1541956" y="3185038"/>
            <a:ext cx="2059560" cy="32861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0" y="4497181"/>
            <a:ext cx="2857488" cy="369332"/>
          </a:xfrm>
          <a:prstGeom prst="rect">
            <a:avLst/>
          </a:prstGeom>
          <a:noFill/>
        </p:spPr>
        <p:txBody>
          <a:bodyPr wrap="square" rtlCol="0">
            <a:spAutoFit/>
          </a:bodyPr>
          <a:lstStyle/>
          <a:p>
            <a:r>
              <a:rPr lang="en-US" dirty="0" smtClean="0"/>
              <a:t>Un-connected graphs</a:t>
            </a:r>
            <a:endParaRPr lang="en-US" dirty="0"/>
          </a:p>
        </p:txBody>
      </p:sp>
      <p:cxnSp>
        <p:nvCxnSpPr>
          <p:cNvPr id="15" name="Straight Arrow Connector 14"/>
          <p:cNvCxnSpPr>
            <a:stCxn id="79" idx="2"/>
            <a:endCxn id="96" idx="0"/>
          </p:cNvCxnSpPr>
          <p:nvPr/>
        </p:nvCxnSpPr>
        <p:spPr>
          <a:xfrm rot="16200000" flipH="1">
            <a:off x="2167038" y="3810120"/>
            <a:ext cx="4059824" cy="357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2069975" y="3212991"/>
            <a:ext cx="3500462" cy="646331"/>
          </a:xfrm>
          <a:prstGeom prst="rect">
            <a:avLst/>
          </a:prstGeom>
          <a:noFill/>
        </p:spPr>
        <p:txBody>
          <a:bodyPr wrap="square" rtlCol="0">
            <a:spAutoFit/>
          </a:bodyPr>
          <a:lstStyle/>
          <a:p>
            <a:r>
              <a:rPr lang="en-US" dirty="0" smtClean="0"/>
              <a:t>To study the rest of ADT data structures before algorithms</a:t>
            </a:r>
            <a:endParaRPr lang="en-US" dirty="0"/>
          </a:p>
        </p:txBody>
      </p:sp>
      <p:sp>
        <p:nvSpPr>
          <p:cNvPr id="17" name="Slide Number Placeholder 28"/>
          <p:cNvSpPr>
            <a:spLocks noGrp="1"/>
          </p:cNvSpPr>
          <p:nvPr>
            <p:ph type="sldNum" sz="quarter" idx="12"/>
          </p:nvPr>
        </p:nvSpPr>
        <p:spPr/>
        <p:txBody>
          <a:bodyPr/>
          <a:lstStyle/>
          <a:p>
            <a:pPr>
              <a:defRPr/>
            </a:pPr>
            <a:fld id="{E3EAD3CE-0F6E-4D4F-81FA-75D6E2776705}" type="slidenum">
              <a:rPr lang="en-US" smtClean="0"/>
              <a:pPr>
                <a:defRPr/>
              </a:pPr>
              <a:t>15</a:t>
            </a:fld>
            <a:endParaRPr lang="en-US" dirty="0"/>
          </a:p>
        </p:txBody>
      </p:sp>
      <p:sp>
        <p:nvSpPr>
          <p:cNvPr id="18" name="Footer Placeholder 17"/>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3"/>
          <p:cNvSpPr txBox="1">
            <a:spLocks noChangeArrowheads="1"/>
          </p:cNvSpPr>
          <p:nvPr/>
        </p:nvSpPr>
        <p:spPr bwMode="auto">
          <a:xfrm>
            <a:off x="-32" y="-13977"/>
            <a:ext cx="9144032" cy="480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90000"/>
              </a:lnSpc>
              <a:spcBef>
                <a:spcPct val="20000"/>
              </a:spcBef>
              <a:spcAft>
                <a:spcPct val="0"/>
              </a:spcAft>
              <a:buClrTx/>
              <a:buSzTx/>
              <a:tabLst/>
              <a:defRPr/>
            </a:pPr>
            <a:r>
              <a:rPr lang="en-US" sz="2800" b="1" kern="0" noProof="0" dirty="0" smtClean="0">
                <a:latin typeface="Calibri" pitchFamily="34" charset="0"/>
                <a:cs typeface="+mn-cs"/>
                <a:sym typeface="Wingdings" pitchFamily="2" charset="2"/>
              </a:rPr>
              <a:t>Analysis of </a:t>
            </a:r>
            <a:r>
              <a:rPr lang="en-US" sz="2800" b="1" kern="0" noProof="0" smtClean="0">
                <a:latin typeface="Calibri" pitchFamily="34" charset="0"/>
                <a:cs typeface="+mn-cs"/>
                <a:sym typeface="Wingdings" pitchFamily="2" charset="2"/>
              </a:rPr>
              <a:t>Binary Search Algorithm</a:t>
            </a:r>
            <a:endParaRPr lang="en-US" sz="2000" kern="0" dirty="0" smtClean="0">
              <a:latin typeface="Calibri" pitchFamily="34" charset="0"/>
              <a:cs typeface="+mn-cs"/>
              <a:sym typeface="Wingdings" pitchFamily="2" charset="2"/>
            </a:endParaRPr>
          </a:p>
        </p:txBody>
      </p:sp>
      <p:sp>
        <p:nvSpPr>
          <p:cNvPr id="17" name="TextBox 16"/>
          <p:cNvSpPr txBox="1"/>
          <p:nvPr/>
        </p:nvSpPr>
        <p:spPr>
          <a:xfrm>
            <a:off x="0" y="472604"/>
            <a:ext cx="9144000" cy="1754326"/>
          </a:xfrm>
          <a:prstGeom prst="rect">
            <a:avLst/>
          </a:prstGeom>
          <a:noFill/>
        </p:spPr>
        <p:txBody>
          <a:bodyPr wrap="square" rtlCol="0">
            <a:spAutoFit/>
          </a:bodyPr>
          <a:lstStyle/>
          <a:p>
            <a:r>
              <a:rPr lang="en-US" dirty="0" smtClean="0"/>
              <a:t>Main references of the following material are:</a:t>
            </a:r>
          </a:p>
          <a:p>
            <a:endParaRPr lang="en-US" dirty="0" smtClean="0"/>
          </a:p>
          <a:p>
            <a:r>
              <a:rPr lang="en-US" dirty="0" smtClean="0"/>
              <a:t>Knuth, D. E. (1997). </a:t>
            </a:r>
            <a:r>
              <a:rPr lang="en-US" u="sng" dirty="0" smtClean="0"/>
              <a:t>The art of computer programming. Reading, Mass., Addison-Wesley.</a:t>
            </a:r>
          </a:p>
          <a:p>
            <a:endParaRPr lang="en-US" u="sng" dirty="0" smtClean="0"/>
          </a:p>
          <a:p>
            <a:r>
              <a:rPr lang="en-US" dirty="0" smtClean="0"/>
              <a:t>Mahmoud, H. M. (2000). </a:t>
            </a:r>
            <a:r>
              <a:rPr lang="en-US" u="sng" dirty="0" smtClean="0"/>
              <a:t>Sorting : a distribution theory. New York, John Wiley &amp; Sons.</a:t>
            </a:r>
            <a:endParaRPr lang="en-US" dirty="0"/>
          </a:p>
        </p:txBody>
      </p:sp>
      <p:sp>
        <p:nvSpPr>
          <p:cNvPr id="4" name="Slide Number Placeholder 28"/>
          <p:cNvSpPr>
            <a:spLocks noGrp="1"/>
          </p:cNvSpPr>
          <p:nvPr>
            <p:ph type="sldNum" sz="quarter" idx="12"/>
          </p:nvPr>
        </p:nvSpPr>
        <p:spPr/>
        <p:txBody>
          <a:bodyPr/>
          <a:lstStyle/>
          <a:p>
            <a:pPr>
              <a:defRPr/>
            </a:pPr>
            <a:fld id="{E3EAD3CE-0F6E-4D4F-81FA-75D6E2776705}"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
        <p:nvSpPr>
          <p:cNvPr id="6" name="Oval 5"/>
          <p:cNvSpPr/>
          <p:nvPr/>
        </p:nvSpPr>
        <p:spPr>
          <a:xfrm>
            <a:off x="7715272" y="4853189"/>
            <a:ext cx="428628" cy="4286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bwMode="auto">
          <a:xfrm>
            <a:off x="2357433" y="3495873"/>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8" name="Oval 7"/>
          <p:cNvSpPr/>
          <p:nvPr/>
        </p:nvSpPr>
        <p:spPr bwMode="auto">
          <a:xfrm>
            <a:off x="5929325" y="3495869"/>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9" name="Oval 8"/>
          <p:cNvSpPr/>
          <p:nvPr/>
        </p:nvSpPr>
        <p:spPr bwMode="auto">
          <a:xfrm>
            <a:off x="5143504" y="4210248"/>
            <a:ext cx="357188"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10" name="Oval 9"/>
          <p:cNvSpPr/>
          <p:nvPr/>
        </p:nvSpPr>
        <p:spPr bwMode="auto">
          <a:xfrm>
            <a:off x="7215209" y="4210248"/>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11" name="Oval 10"/>
          <p:cNvSpPr/>
          <p:nvPr/>
        </p:nvSpPr>
        <p:spPr bwMode="auto">
          <a:xfrm>
            <a:off x="4286249" y="2852936"/>
            <a:ext cx="357187" cy="35718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12" name="Straight Connector 11"/>
          <p:cNvCxnSpPr>
            <a:stCxn id="11" idx="2"/>
            <a:endCxn id="7" idx="0"/>
          </p:cNvCxnSpPr>
          <p:nvPr/>
        </p:nvCxnSpPr>
        <p:spPr bwMode="auto">
          <a:xfrm rot="10800000" flipV="1">
            <a:off x="2536027" y="3031529"/>
            <a:ext cx="1750222" cy="464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6"/>
            <a:endCxn id="8" idx="0"/>
          </p:cNvCxnSpPr>
          <p:nvPr/>
        </p:nvCxnSpPr>
        <p:spPr bwMode="auto">
          <a:xfrm>
            <a:off x="4643436" y="3031530"/>
            <a:ext cx="1464483" cy="4643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a:endCxn id="9" idx="0"/>
          </p:cNvCxnSpPr>
          <p:nvPr/>
        </p:nvCxnSpPr>
        <p:spPr bwMode="auto">
          <a:xfrm rot="5400000">
            <a:off x="5447116" y="3675730"/>
            <a:ext cx="409500" cy="659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6"/>
            <a:endCxn id="10" idx="0"/>
          </p:cNvCxnSpPr>
          <p:nvPr/>
        </p:nvCxnSpPr>
        <p:spPr bwMode="auto">
          <a:xfrm>
            <a:off x="6286512" y="3674463"/>
            <a:ext cx="1107291" cy="535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1000100" y="4191194"/>
            <a:ext cx="357188"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18" name="Oval 17"/>
          <p:cNvSpPr/>
          <p:nvPr/>
        </p:nvSpPr>
        <p:spPr bwMode="auto">
          <a:xfrm>
            <a:off x="2928929" y="4191194"/>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19" name="Straight Connector 18"/>
          <p:cNvCxnSpPr>
            <a:stCxn id="7" idx="2"/>
            <a:endCxn id="16" idx="0"/>
          </p:cNvCxnSpPr>
          <p:nvPr/>
        </p:nvCxnSpPr>
        <p:spPr bwMode="auto">
          <a:xfrm rot="10800000" flipV="1">
            <a:off x="1178695" y="3674466"/>
            <a:ext cx="1178739" cy="516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5"/>
            <a:endCxn id="18" idx="0"/>
          </p:cNvCxnSpPr>
          <p:nvPr/>
        </p:nvCxnSpPr>
        <p:spPr bwMode="auto">
          <a:xfrm rot="16200000" flipH="1">
            <a:off x="2689696" y="3773367"/>
            <a:ext cx="390442" cy="445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auto">
          <a:xfrm rot="5400000">
            <a:off x="732604" y="458569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rot="16200000" flipH="1">
            <a:off x="1251716" y="4549182"/>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bwMode="auto">
          <a:xfrm>
            <a:off x="3409942" y="4905574"/>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4</a:t>
            </a:r>
            <a:endParaRPr lang="en-US" dirty="0">
              <a:solidFill>
                <a:schemeClr val="tx1"/>
              </a:solidFill>
            </a:endParaRPr>
          </a:p>
        </p:txBody>
      </p:sp>
      <p:cxnSp>
        <p:nvCxnSpPr>
          <p:cNvPr id="24" name="Straight Connector 23"/>
          <p:cNvCxnSpPr/>
          <p:nvPr/>
        </p:nvCxnSpPr>
        <p:spPr bwMode="auto">
          <a:xfrm rot="16200000" flipH="1">
            <a:off x="3215474" y="4568233"/>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5570543" y="4924629"/>
            <a:ext cx="357187" cy="35718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26" name="Straight Connector 25"/>
          <p:cNvCxnSpPr/>
          <p:nvPr/>
        </p:nvCxnSpPr>
        <p:spPr bwMode="auto">
          <a:xfrm rot="16200000" flipH="1">
            <a:off x="5376075" y="4587288"/>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5"/>
            <a:endCxn id="6" idx="0"/>
          </p:cNvCxnSpPr>
          <p:nvPr/>
        </p:nvCxnSpPr>
        <p:spPr bwMode="auto">
          <a:xfrm rot="16200000" flipH="1">
            <a:off x="7555805" y="4479408"/>
            <a:ext cx="338062" cy="409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715272" y="4912485"/>
            <a:ext cx="500066" cy="369332"/>
          </a:xfrm>
          <a:prstGeom prst="rect">
            <a:avLst/>
          </a:prstGeom>
          <a:noFill/>
        </p:spPr>
        <p:txBody>
          <a:bodyPr wrap="square" rtlCol="0">
            <a:spAutoFit/>
          </a:bodyPr>
          <a:lstStyle/>
          <a:p>
            <a:r>
              <a:rPr lang="en-US" dirty="0" smtClean="0"/>
              <a:t>10</a:t>
            </a:r>
            <a:endParaRPr lang="en-US" dirty="0"/>
          </a:p>
        </p:txBody>
      </p:sp>
      <p:sp>
        <p:nvSpPr>
          <p:cNvPr id="29" name="Rectangle 28"/>
          <p:cNvSpPr/>
          <p:nvPr/>
        </p:nvSpPr>
        <p:spPr>
          <a:xfrm>
            <a:off x="1428728" y="4924627"/>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00166" y="4924627"/>
            <a:ext cx="500066" cy="369332"/>
          </a:xfrm>
          <a:prstGeom prst="rect">
            <a:avLst/>
          </a:prstGeom>
          <a:noFill/>
        </p:spPr>
        <p:txBody>
          <a:bodyPr wrap="square" rtlCol="0">
            <a:spAutoFit/>
          </a:bodyPr>
          <a:lstStyle/>
          <a:p>
            <a:r>
              <a:rPr lang="en-US" dirty="0" smtClean="0"/>
              <a:t>F</a:t>
            </a:r>
            <a:endParaRPr lang="en-US" dirty="0"/>
          </a:p>
        </p:txBody>
      </p:sp>
      <p:sp>
        <p:nvSpPr>
          <p:cNvPr id="31" name="Rectangle 30"/>
          <p:cNvSpPr/>
          <p:nvPr/>
        </p:nvSpPr>
        <p:spPr>
          <a:xfrm>
            <a:off x="571472" y="491248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42910" y="4912485"/>
            <a:ext cx="500066" cy="369332"/>
          </a:xfrm>
          <a:prstGeom prst="rect">
            <a:avLst/>
          </a:prstGeom>
          <a:noFill/>
        </p:spPr>
        <p:txBody>
          <a:bodyPr wrap="square" rtlCol="0">
            <a:spAutoFit/>
          </a:bodyPr>
          <a:lstStyle/>
          <a:p>
            <a:r>
              <a:rPr lang="en-US" dirty="0" smtClean="0"/>
              <a:t>F</a:t>
            </a:r>
            <a:endParaRPr lang="en-US" dirty="0"/>
          </a:p>
        </p:txBody>
      </p:sp>
      <p:cxnSp>
        <p:nvCxnSpPr>
          <p:cNvPr id="33" name="Straight Connector 32"/>
          <p:cNvCxnSpPr/>
          <p:nvPr/>
        </p:nvCxnSpPr>
        <p:spPr bwMode="auto">
          <a:xfrm rot="5400000">
            <a:off x="2661430" y="4585694"/>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00298" y="4912485"/>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571736" y="4912485"/>
            <a:ext cx="500066" cy="369332"/>
          </a:xfrm>
          <a:prstGeom prst="rect">
            <a:avLst/>
          </a:prstGeom>
          <a:noFill/>
        </p:spPr>
        <p:txBody>
          <a:bodyPr wrap="square" rtlCol="0">
            <a:spAutoFit/>
          </a:bodyPr>
          <a:lstStyle/>
          <a:p>
            <a:r>
              <a:rPr lang="en-US" dirty="0" smtClean="0"/>
              <a:t>F</a:t>
            </a:r>
            <a:endParaRPr lang="en-US" dirty="0"/>
          </a:p>
        </p:txBody>
      </p:sp>
      <p:cxnSp>
        <p:nvCxnSpPr>
          <p:cNvPr id="36" name="Straight Connector 35"/>
          <p:cNvCxnSpPr/>
          <p:nvPr/>
        </p:nvCxnSpPr>
        <p:spPr bwMode="auto">
          <a:xfrm rot="5400000">
            <a:off x="3161496" y="5300073"/>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rot="16200000" flipH="1">
            <a:off x="3680608" y="5263561"/>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57620" y="5639006"/>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000364" y="5626864"/>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071802" y="5626864"/>
            <a:ext cx="500066" cy="369332"/>
          </a:xfrm>
          <a:prstGeom prst="rect">
            <a:avLst/>
          </a:prstGeom>
          <a:noFill/>
        </p:spPr>
        <p:txBody>
          <a:bodyPr wrap="square" rtlCol="0">
            <a:spAutoFit/>
          </a:bodyPr>
          <a:lstStyle/>
          <a:p>
            <a:r>
              <a:rPr lang="en-US" dirty="0" smtClean="0"/>
              <a:t>F</a:t>
            </a:r>
            <a:endParaRPr lang="en-US" dirty="0"/>
          </a:p>
        </p:txBody>
      </p:sp>
      <p:sp>
        <p:nvSpPr>
          <p:cNvPr id="41" name="TextBox 40"/>
          <p:cNvSpPr txBox="1"/>
          <p:nvPr/>
        </p:nvSpPr>
        <p:spPr>
          <a:xfrm>
            <a:off x="3857620" y="5639007"/>
            <a:ext cx="500066" cy="369332"/>
          </a:xfrm>
          <a:prstGeom prst="rect">
            <a:avLst/>
          </a:prstGeom>
          <a:noFill/>
        </p:spPr>
        <p:txBody>
          <a:bodyPr wrap="square" rtlCol="0">
            <a:spAutoFit/>
          </a:bodyPr>
          <a:lstStyle/>
          <a:p>
            <a:r>
              <a:rPr lang="en-US" dirty="0" smtClean="0"/>
              <a:t>F</a:t>
            </a:r>
            <a:endParaRPr lang="en-US" dirty="0"/>
          </a:p>
        </p:txBody>
      </p:sp>
      <p:cxnSp>
        <p:nvCxnSpPr>
          <p:cNvPr id="42" name="Straight Connector 41"/>
          <p:cNvCxnSpPr/>
          <p:nvPr/>
        </p:nvCxnSpPr>
        <p:spPr bwMode="auto">
          <a:xfrm rot="5400000">
            <a:off x="4876008" y="4585693"/>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714876" y="4912484"/>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786314" y="4924627"/>
            <a:ext cx="500066" cy="369332"/>
          </a:xfrm>
          <a:prstGeom prst="rect">
            <a:avLst/>
          </a:prstGeom>
          <a:noFill/>
        </p:spPr>
        <p:txBody>
          <a:bodyPr wrap="square" rtlCol="0">
            <a:spAutoFit/>
          </a:bodyPr>
          <a:lstStyle/>
          <a:p>
            <a:r>
              <a:rPr lang="en-US" dirty="0" smtClean="0"/>
              <a:t>F</a:t>
            </a:r>
            <a:endParaRPr lang="en-US" dirty="0"/>
          </a:p>
        </p:txBody>
      </p:sp>
      <p:cxnSp>
        <p:nvCxnSpPr>
          <p:cNvPr id="45" name="Straight Connector 44"/>
          <p:cNvCxnSpPr/>
          <p:nvPr/>
        </p:nvCxnSpPr>
        <p:spPr bwMode="auto">
          <a:xfrm rot="5400000">
            <a:off x="5304636" y="5300073"/>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auto">
          <a:xfrm rot="16200000" flipH="1">
            <a:off x="5823748" y="5263561"/>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000760" y="5639006"/>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143504" y="5626864"/>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214942" y="5626864"/>
            <a:ext cx="500066" cy="369332"/>
          </a:xfrm>
          <a:prstGeom prst="rect">
            <a:avLst/>
          </a:prstGeom>
          <a:noFill/>
        </p:spPr>
        <p:txBody>
          <a:bodyPr wrap="square" rtlCol="0">
            <a:spAutoFit/>
          </a:bodyPr>
          <a:lstStyle/>
          <a:p>
            <a:r>
              <a:rPr lang="en-US" dirty="0" smtClean="0"/>
              <a:t>F</a:t>
            </a:r>
            <a:endParaRPr lang="en-US" dirty="0"/>
          </a:p>
        </p:txBody>
      </p:sp>
      <p:sp>
        <p:nvSpPr>
          <p:cNvPr id="50" name="TextBox 49"/>
          <p:cNvSpPr txBox="1"/>
          <p:nvPr/>
        </p:nvSpPr>
        <p:spPr>
          <a:xfrm>
            <a:off x="6000760" y="5639007"/>
            <a:ext cx="500066" cy="369332"/>
          </a:xfrm>
          <a:prstGeom prst="rect">
            <a:avLst/>
          </a:prstGeom>
          <a:noFill/>
        </p:spPr>
        <p:txBody>
          <a:bodyPr wrap="square" rtlCol="0">
            <a:spAutoFit/>
          </a:bodyPr>
          <a:lstStyle/>
          <a:p>
            <a:r>
              <a:rPr lang="en-US" dirty="0" smtClean="0"/>
              <a:t>F</a:t>
            </a:r>
            <a:endParaRPr lang="en-US" dirty="0"/>
          </a:p>
        </p:txBody>
      </p:sp>
      <p:cxnSp>
        <p:nvCxnSpPr>
          <p:cNvPr id="51" name="Straight Connector 50"/>
          <p:cNvCxnSpPr/>
          <p:nvPr/>
        </p:nvCxnSpPr>
        <p:spPr bwMode="auto">
          <a:xfrm rot="5400000">
            <a:off x="7519214" y="5300073"/>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rot="16200000" flipH="1">
            <a:off x="8038326" y="5263561"/>
            <a:ext cx="409575" cy="3032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215338" y="5639006"/>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358082" y="5626864"/>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429520" y="5626864"/>
            <a:ext cx="500066" cy="369332"/>
          </a:xfrm>
          <a:prstGeom prst="rect">
            <a:avLst/>
          </a:prstGeom>
          <a:noFill/>
        </p:spPr>
        <p:txBody>
          <a:bodyPr wrap="square" rtlCol="0">
            <a:spAutoFit/>
          </a:bodyPr>
          <a:lstStyle/>
          <a:p>
            <a:r>
              <a:rPr lang="en-US" dirty="0" smtClean="0"/>
              <a:t>F</a:t>
            </a:r>
            <a:endParaRPr lang="en-US" dirty="0"/>
          </a:p>
        </p:txBody>
      </p:sp>
      <p:sp>
        <p:nvSpPr>
          <p:cNvPr id="56" name="TextBox 55"/>
          <p:cNvSpPr txBox="1"/>
          <p:nvPr/>
        </p:nvSpPr>
        <p:spPr>
          <a:xfrm>
            <a:off x="8215338" y="5639007"/>
            <a:ext cx="500066" cy="369332"/>
          </a:xfrm>
          <a:prstGeom prst="rect">
            <a:avLst/>
          </a:prstGeom>
          <a:noFill/>
        </p:spPr>
        <p:txBody>
          <a:bodyPr wrap="square" rtlCol="0">
            <a:spAutoFit/>
          </a:bodyPr>
          <a:lstStyle/>
          <a:p>
            <a:r>
              <a:rPr lang="en-US" dirty="0" smtClean="0"/>
              <a:t>F</a:t>
            </a:r>
            <a:endParaRPr lang="en-US" dirty="0"/>
          </a:p>
        </p:txBody>
      </p:sp>
      <p:cxnSp>
        <p:nvCxnSpPr>
          <p:cNvPr id="57" name="Straight Connector 56"/>
          <p:cNvCxnSpPr/>
          <p:nvPr/>
        </p:nvCxnSpPr>
        <p:spPr bwMode="auto">
          <a:xfrm rot="5400000">
            <a:off x="6947710" y="4585693"/>
            <a:ext cx="409575" cy="2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786578" y="4912484"/>
            <a:ext cx="428628" cy="367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858016" y="4912484"/>
            <a:ext cx="500066" cy="369332"/>
          </a:xfrm>
          <a:prstGeom prst="rect">
            <a:avLst/>
          </a:prstGeom>
          <a:noFill/>
        </p:spPr>
        <p:txBody>
          <a:bodyPr wrap="square" rtlCol="0">
            <a:spAutoFit/>
          </a:bodyPr>
          <a:lstStyle/>
          <a:p>
            <a:r>
              <a:rPr lang="en-US" dirty="0" smtClean="0"/>
              <a:t>F</a:t>
            </a:r>
            <a:endParaRPr lang="en-US" dirty="0"/>
          </a:p>
        </p:txBody>
      </p:sp>
      <p:graphicFrame>
        <p:nvGraphicFramePr>
          <p:cNvPr id="60" name="Table 59"/>
          <p:cNvGraphicFramePr>
            <a:graphicFrameLocks noGrp="1"/>
          </p:cNvGraphicFramePr>
          <p:nvPr/>
        </p:nvGraphicFramePr>
        <p:xfrm>
          <a:off x="1757526" y="6008329"/>
          <a:ext cx="5814870" cy="500065"/>
        </p:xfrm>
        <a:graphic>
          <a:graphicData uri="http://schemas.openxmlformats.org/drawingml/2006/table">
            <a:tbl>
              <a:tblPr firstRow="1" bandRow="1">
                <a:tableStyleId>{9D7B26C5-4107-4FEC-AEDC-1716B250A1EF}</a:tableStyleId>
              </a:tblPr>
              <a:tblGrid>
                <a:gridCol w="581487"/>
                <a:gridCol w="581487"/>
                <a:gridCol w="581487"/>
                <a:gridCol w="581487"/>
                <a:gridCol w="581487"/>
                <a:gridCol w="581487"/>
                <a:gridCol w="581487"/>
                <a:gridCol w="581487"/>
                <a:gridCol w="581487"/>
                <a:gridCol w="581487"/>
              </a:tblGrid>
              <a:tr h="500065">
                <a:tc>
                  <a:txBody>
                    <a:bodyPr/>
                    <a:lstStyle/>
                    <a:p>
                      <a:r>
                        <a:rPr lang="en-US" sz="1700" b="0" dirty="0" smtClean="0">
                          <a:latin typeface="Euclid" pitchFamily="18" charset="0"/>
                        </a:rPr>
                        <a:t>1</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4</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7</a:t>
                      </a:r>
                      <a:endParaRPr lang="en-US" sz="1700" b="0" u="none"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8</a:t>
                      </a:r>
                      <a:endParaRPr lang="en-US" sz="1700" b="0" u="none"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10</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17</a:t>
            </a:fld>
            <a:endParaRPr lang="en-US" dirty="0"/>
          </a:p>
        </p:txBody>
      </p:sp>
      <p:sp>
        <p:nvSpPr>
          <p:cNvPr id="13" name="Rectangle 3"/>
          <p:cNvSpPr txBox="1">
            <a:spLocks noChangeArrowheads="1"/>
          </p:cNvSpPr>
          <p:nvPr/>
        </p:nvSpPr>
        <p:spPr bwMode="auto">
          <a:xfrm>
            <a:off x="-32" y="-13977"/>
            <a:ext cx="9144032" cy="8186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90000"/>
              </a:lnSpc>
              <a:spcBef>
                <a:spcPct val="20000"/>
              </a:spcBef>
              <a:spcAft>
                <a:spcPct val="0"/>
              </a:spcAft>
              <a:buClrTx/>
              <a:buSzTx/>
              <a:tabLst/>
              <a:defRPr/>
            </a:pPr>
            <a:r>
              <a:rPr lang="en-US" sz="2800" b="1" kern="0" noProof="0" dirty="0" smtClean="0">
                <a:latin typeface="Calibri" pitchFamily="34" charset="0"/>
                <a:cs typeface="+mn-cs"/>
                <a:sym typeface="Wingdings" pitchFamily="2" charset="2"/>
              </a:rPr>
              <a:t>Basic definitions of Binary Trees (will help also for Ch. 9)</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p:txBody>
      </p:sp>
      <p:sp>
        <p:nvSpPr>
          <p:cNvPr id="79" name="Rectangle 3"/>
          <p:cNvSpPr txBox="1">
            <a:spLocks noChangeArrowheads="1"/>
          </p:cNvSpPr>
          <p:nvPr/>
        </p:nvSpPr>
        <p:spPr bwMode="auto">
          <a:xfrm>
            <a:off x="-32" y="506536"/>
            <a:ext cx="9144032" cy="31700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b="1" dirty="0" smtClean="0">
                <a:latin typeface="Calibri" pitchFamily="34" charset="0"/>
                <a:sym typeface="Wingdings" pitchFamily="2" charset="2"/>
              </a:rPr>
              <a:t>Definition: </a:t>
            </a:r>
            <a:r>
              <a:rPr lang="en-US" sz="2000" dirty="0" smtClean="0">
                <a:latin typeface="Calibri" pitchFamily="34" charset="0"/>
                <a:sym typeface="Wingdings" pitchFamily="2" charset="2"/>
              </a:rPr>
              <a:t>A binary tree is either empty, or it consists of a </a:t>
            </a:r>
            <a:r>
              <a:rPr lang="en-US" sz="2000" b="1" dirty="0" smtClean="0">
                <a:latin typeface="Calibri" pitchFamily="34" charset="0"/>
                <a:sym typeface="Wingdings" pitchFamily="2" charset="2"/>
              </a:rPr>
              <a:t>node</a:t>
            </a:r>
            <a:r>
              <a:rPr lang="en-US" sz="2000" dirty="0" smtClean="0">
                <a:latin typeface="Calibri" pitchFamily="34" charset="0"/>
                <a:sym typeface="Wingdings" pitchFamily="2" charset="2"/>
              </a:rPr>
              <a:t> (vertex) called the root together with two binary trees called the left subtree and the right subtree of the root. </a:t>
            </a:r>
          </a:p>
          <a:p>
            <a:endParaRPr lang="en-US" sz="2000" b="1" kern="0" dirty="0" smtClean="0">
              <a:latin typeface="Calibri" pitchFamily="34" charset="0"/>
              <a:cs typeface="+mn-cs"/>
              <a:sym typeface="Wingdings" pitchFamily="2" charset="2"/>
            </a:endParaRPr>
          </a:p>
          <a:p>
            <a:pPr>
              <a:buFontTx/>
              <a:buChar char="-"/>
            </a:pPr>
            <a:r>
              <a:rPr lang="en-US" sz="2000" kern="0" dirty="0" smtClean="0">
                <a:latin typeface="Calibri" pitchFamily="34" charset="0"/>
                <a:cs typeface="+mn-cs"/>
                <a:sym typeface="Wingdings" pitchFamily="2" charset="2"/>
              </a:rPr>
              <a:t>The only node at level 0 is the root.</a:t>
            </a:r>
          </a:p>
          <a:p>
            <a:pPr>
              <a:buFontTx/>
              <a:buChar char="-"/>
            </a:pPr>
            <a:r>
              <a:rPr lang="en-US" sz="2000" kern="0" dirty="0" smtClean="0">
                <a:latin typeface="Calibri" pitchFamily="34" charset="0"/>
                <a:cs typeface="+mn-cs"/>
                <a:sym typeface="Wingdings" pitchFamily="2" charset="2"/>
              </a:rPr>
              <a:t>A node may have up to two children in the next level.</a:t>
            </a:r>
          </a:p>
          <a:p>
            <a:pPr>
              <a:buFontTx/>
              <a:buChar char="-"/>
            </a:pPr>
            <a:r>
              <a:rPr lang="en-US" sz="2000" kern="0" dirty="0" smtClean="0">
                <a:latin typeface="Calibri" pitchFamily="34" charset="0"/>
                <a:cs typeface="+mn-cs"/>
                <a:sym typeface="Wingdings" pitchFamily="2" charset="2"/>
              </a:rPr>
              <a:t>The children of a node are joined to their parents by links called edges.</a:t>
            </a:r>
          </a:p>
          <a:p>
            <a:pPr>
              <a:buFontTx/>
              <a:buChar char="-"/>
            </a:pPr>
            <a:r>
              <a:rPr lang="en-US" sz="2000" kern="0" dirty="0" smtClean="0">
                <a:latin typeface="Calibri" pitchFamily="34" charset="0"/>
                <a:cs typeface="+mn-cs"/>
                <a:sym typeface="Wingdings" pitchFamily="2" charset="2"/>
              </a:rPr>
              <a:t>The shown tree is a general BT, not a BT produced </a:t>
            </a:r>
            <a:r>
              <a:rPr lang="en-US" sz="2000" kern="0" smtClean="0">
                <a:latin typeface="Calibri" pitchFamily="34" charset="0"/>
                <a:cs typeface="+mn-cs"/>
                <a:sym typeface="Wingdings" pitchFamily="2" charset="2"/>
              </a:rPr>
              <a:t>by binary searching.</a:t>
            </a:r>
            <a:endParaRPr lang="en-US" sz="2000" kern="0" dirty="0" smtClean="0">
              <a:latin typeface="Calibri" pitchFamily="34" charset="0"/>
              <a:cs typeface="+mn-cs"/>
              <a:sym typeface="Wingdings" pitchFamily="2" charset="2"/>
            </a:endParaRPr>
          </a:p>
          <a:p>
            <a:pPr>
              <a:buFontTx/>
              <a:buChar char="-"/>
            </a:pPr>
            <a:endParaRPr lang="en-US" sz="2000" kern="0" dirty="0" smtClean="0">
              <a:latin typeface="Calibri" pitchFamily="34" charset="0"/>
              <a:cs typeface="+mn-cs"/>
              <a:sym typeface="Wingdings" pitchFamily="2" charset="2"/>
            </a:endParaRPr>
          </a:p>
          <a:p>
            <a:endParaRPr lang="en-US" sz="2000" kern="0" dirty="0" smtClean="0">
              <a:latin typeface="Calibri" pitchFamily="34" charset="0"/>
              <a:cs typeface="+mn-cs"/>
              <a:sym typeface="Wingdings" pitchFamily="2" charset="2"/>
            </a:endParaRPr>
          </a:p>
        </p:txBody>
      </p:sp>
      <p:sp>
        <p:nvSpPr>
          <p:cNvPr id="5" name="Oval 4"/>
          <p:cNvSpPr/>
          <p:nvPr/>
        </p:nvSpPr>
        <p:spPr>
          <a:xfrm>
            <a:off x="8602798" y="5547842"/>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bwMode="auto">
          <a:xfrm>
            <a:off x="4334689" y="438055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7" name="Oval 6"/>
          <p:cNvSpPr/>
          <p:nvPr/>
        </p:nvSpPr>
        <p:spPr bwMode="auto">
          <a:xfrm>
            <a:off x="7180095" y="438054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8" name="Oval 7"/>
          <p:cNvSpPr/>
          <p:nvPr/>
        </p:nvSpPr>
        <p:spPr bwMode="auto">
          <a:xfrm>
            <a:off x="6554102" y="4994912"/>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9" name="Oval 8"/>
          <p:cNvSpPr/>
          <p:nvPr/>
        </p:nvSpPr>
        <p:spPr bwMode="auto">
          <a:xfrm>
            <a:off x="8204443" y="499491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10" name="Oval 9"/>
          <p:cNvSpPr/>
          <p:nvPr/>
        </p:nvSpPr>
        <p:spPr bwMode="auto">
          <a:xfrm>
            <a:off x="5871204" y="382762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11" name="Straight Connector 10"/>
          <p:cNvCxnSpPr>
            <a:stCxn id="10" idx="2"/>
            <a:endCxn id="6" idx="0"/>
          </p:cNvCxnSpPr>
          <p:nvPr/>
        </p:nvCxnSpPr>
        <p:spPr bwMode="auto">
          <a:xfrm rot="10800000" flipV="1">
            <a:off x="4476959" y="3981214"/>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6"/>
            <a:endCxn id="7" idx="0"/>
          </p:cNvCxnSpPr>
          <p:nvPr/>
        </p:nvCxnSpPr>
        <p:spPr bwMode="auto">
          <a:xfrm>
            <a:off x="6155743" y="3981215"/>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0"/>
          </p:cNvCxnSpPr>
          <p:nvPr/>
        </p:nvCxnSpPr>
        <p:spPr bwMode="auto">
          <a:xfrm rot="5400000">
            <a:off x="6782983" y="4556131"/>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a:endCxn id="9" idx="0"/>
          </p:cNvCxnSpPr>
          <p:nvPr/>
        </p:nvCxnSpPr>
        <p:spPr bwMode="auto">
          <a:xfrm>
            <a:off x="7464634" y="4534137"/>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3253424" y="4978526"/>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17" name="Oval 16"/>
          <p:cNvSpPr/>
          <p:nvPr/>
        </p:nvSpPr>
        <p:spPr bwMode="auto">
          <a:xfrm>
            <a:off x="4789949" y="497852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18" name="Straight Connector 17"/>
          <p:cNvCxnSpPr>
            <a:stCxn id="6" idx="2"/>
            <a:endCxn id="16" idx="0"/>
          </p:cNvCxnSpPr>
          <p:nvPr/>
        </p:nvCxnSpPr>
        <p:spPr bwMode="auto">
          <a:xfrm rot="10800000" flipV="1">
            <a:off x="3395695" y="4534140"/>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17" idx="0"/>
          </p:cNvCxnSpPr>
          <p:nvPr/>
        </p:nvCxnSpPr>
        <p:spPr bwMode="auto">
          <a:xfrm rot="16200000" flipH="1">
            <a:off x="4586998" y="4633306"/>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173129" y="5592893"/>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4</a:t>
            </a:r>
            <a:endParaRPr lang="en-US" dirty="0">
              <a:solidFill>
                <a:schemeClr val="tx1"/>
              </a:solidFill>
            </a:endParaRPr>
          </a:p>
        </p:txBody>
      </p:sp>
      <p:cxnSp>
        <p:nvCxnSpPr>
          <p:cNvPr id="23" name="Straight Connector 22"/>
          <p:cNvCxnSpPr/>
          <p:nvPr/>
        </p:nvCxnSpPr>
        <p:spPr bwMode="auto">
          <a:xfrm rot="16200000" flipH="1">
            <a:off x="5005232" y="5312390"/>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6894285" y="560928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25" name="Straight Connector 24"/>
          <p:cNvCxnSpPr/>
          <p:nvPr/>
        </p:nvCxnSpPr>
        <p:spPr bwMode="auto">
          <a:xfrm rot="16200000" flipH="1">
            <a:off x="6726389" y="5328777"/>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5"/>
            <a:endCxn id="5" idx="0"/>
          </p:cNvCxnSpPr>
          <p:nvPr/>
        </p:nvCxnSpPr>
        <p:spPr bwMode="auto">
          <a:xfrm rot="16200000" flipH="1">
            <a:off x="8479277" y="5225142"/>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572528" y="5572140"/>
            <a:ext cx="571504" cy="369332"/>
          </a:xfrm>
          <a:prstGeom prst="rect">
            <a:avLst/>
          </a:prstGeom>
          <a:noFill/>
        </p:spPr>
        <p:txBody>
          <a:bodyPr wrap="square" rtlCol="0">
            <a:spAutoFit/>
          </a:bodyPr>
          <a:lstStyle/>
          <a:p>
            <a:r>
              <a:rPr lang="en-US" dirty="0" smtClean="0"/>
              <a:t>10</a:t>
            </a:r>
            <a:endParaRPr lang="en-US" dirty="0"/>
          </a:p>
        </p:txBody>
      </p:sp>
      <p:cxnSp>
        <p:nvCxnSpPr>
          <p:cNvPr id="60" name="Straight Connector 59"/>
          <p:cNvCxnSpPr/>
          <p:nvPr/>
        </p:nvCxnSpPr>
        <p:spPr bwMode="auto">
          <a:xfrm rot="10800000" flipV="1">
            <a:off x="8252622" y="5916471"/>
            <a:ext cx="419207" cy="30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2456734" y="401193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1" name="Straight Connector 30"/>
          <p:cNvCxnSpPr/>
          <p:nvPr/>
        </p:nvCxnSpPr>
        <p:spPr>
          <a:xfrm rot="10800000">
            <a:off x="2456709" y="4502061"/>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rot="10800000">
            <a:off x="2456709" y="511642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rot="10800000">
            <a:off x="2456734" y="571501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a:xfrm rot="10800000">
            <a:off x="2456734" y="634652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2285984" y="3643314"/>
            <a:ext cx="1214446" cy="369332"/>
          </a:xfrm>
          <a:prstGeom prst="rect">
            <a:avLst/>
          </a:prstGeom>
          <a:noFill/>
        </p:spPr>
        <p:txBody>
          <a:bodyPr wrap="square" rtlCol="0">
            <a:spAutoFit/>
          </a:bodyPr>
          <a:lstStyle/>
          <a:p>
            <a:r>
              <a:rPr lang="en-US" dirty="0" smtClean="0"/>
              <a:t>Level 0</a:t>
            </a:r>
            <a:endParaRPr lang="en-US" dirty="0"/>
          </a:p>
        </p:txBody>
      </p:sp>
      <p:sp>
        <p:nvSpPr>
          <p:cNvPr id="36" name="TextBox 35"/>
          <p:cNvSpPr txBox="1"/>
          <p:nvPr/>
        </p:nvSpPr>
        <p:spPr>
          <a:xfrm>
            <a:off x="2285984" y="4214818"/>
            <a:ext cx="1143008" cy="369332"/>
          </a:xfrm>
          <a:prstGeom prst="rect">
            <a:avLst/>
          </a:prstGeom>
          <a:noFill/>
        </p:spPr>
        <p:txBody>
          <a:bodyPr wrap="square" rtlCol="0">
            <a:spAutoFit/>
          </a:bodyPr>
          <a:lstStyle/>
          <a:p>
            <a:r>
              <a:rPr lang="en-US" dirty="0" smtClean="0"/>
              <a:t>Level 1</a:t>
            </a:r>
            <a:endParaRPr lang="en-US" dirty="0"/>
          </a:p>
        </p:txBody>
      </p:sp>
      <p:sp>
        <p:nvSpPr>
          <p:cNvPr id="37" name="TextBox 36"/>
          <p:cNvSpPr txBox="1"/>
          <p:nvPr/>
        </p:nvSpPr>
        <p:spPr>
          <a:xfrm>
            <a:off x="2285984" y="4857760"/>
            <a:ext cx="1143008" cy="369332"/>
          </a:xfrm>
          <a:prstGeom prst="rect">
            <a:avLst/>
          </a:prstGeom>
          <a:noFill/>
        </p:spPr>
        <p:txBody>
          <a:bodyPr wrap="square" rtlCol="0">
            <a:spAutoFit/>
          </a:bodyPr>
          <a:lstStyle/>
          <a:p>
            <a:r>
              <a:rPr lang="en-US" dirty="0" smtClean="0"/>
              <a:t>Level 2</a:t>
            </a:r>
            <a:endParaRPr lang="en-US" dirty="0"/>
          </a:p>
        </p:txBody>
      </p:sp>
      <p:sp>
        <p:nvSpPr>
          <p:cNvPr id="38" name="TextBox 37"/>
          <p:cNvSpPr txBox="1"/>
          <p:nvPr/>
        </p:nvSpPr>
        <p:spPr>
          <a:xfrm>
            <a:off x="2285984" y="5500702"/>
            <a:ext cx="1143008" cy="369332"/>
          </a:xfrm>
          <a:prstGeom prst="rect">
            <a:avLst/>
          </a:prstGeom>
          <a:noFill/>
        </p:spPr>
        <p:txBody>
          <a:bodyPr wrap="square" rtlCol="0">
            <a:spAutoFit/>
          </a:bodyPr>
          <a:lstStyle/>
          <a:p>
            <a:r>
              <a:rPr lang="en-US" dirty="0" smtClean="0"/>
              <a:t>Level 3</a:t>
            </a:r>
            <a:endParaRPr lang="en-US" dirty="0"/>
          </a:p>
        </p:txBody>
      </p:sp>
      <p:sp>
        <p:nvSpPr>
          <p:cNvPr id="39" name="TextBox 38"/>
          <p:cNvSpPr txBox="1"/>
          <p:nvPr/>
        </p:nvSpPr>
        <p:spPr>
          <a:xfrm>
            <a:off x="2285984" y="6072206"/>
            <a:ext cx="1071570" cy="369332"/>
          </a:xfrm>
          <a:prstGeom prst="rect">
            <a:avLst/>
          </a:prstGeom>
          <a:noFill/>
        </p:spPr>
        <p:txBody>
          <a:bodyPr wrap="square" rtlCol="0">
            <a:spAutoFit/>
          </a:bodyPr>
          <a:lstStyle/>
          <a:p>
            <a:r>
              <a:rPr lang="en-US" dirty="0" smtClean="0"/>
              <a:t>Level 4</a:t>
            </a:r>
            <a:endParaRPr lang="en-US" dirty="0"/>
          </a:p>
        </p:txBody>
      </p:sp>
      <p:cxnSp>
        <p:nvCxnSpPr>
          <p:cNvPr id="41" name="Straight Connector 40"/>
          <p:cNvCxnSpPr/>
          <p:nvPr/>
        </p:nvCxnSpPr>
        <p:spPr>
          <a:xfrm>
            <a:off x="214282" y="1571612"/>
            <a:ext cx="8429684" cy="15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01024" y="6215082"/>
            <a:ext cx="571504" cy="369332"/>
          </a:xfrm>
          <a:prstGeom prst="rect">
            <a:avLst/>
          </a:prstGeom>
          <a:noFill/>
        </p:spPr>
        <p:txBody>
          <a:bodyPr wrap="square" rtlCol="0">
            <a:spAutoFit/>
          </a:bodyPr>
          <a:lstStyle/>
          <a:p>
            <a:r>
              <a:rPr lang="en-US" dirty="0" smtClean="0"/>
              <a:t>10</a:t>
            </a:r>
            <a:endParaRPr lang="en-US" dirty="0"/>
          </a:p>
        </p:txBody>
      </p:sp>
      <p:sp>
        <p:nvSpPr>
          <p:cNvPr id="46" name="Oval 45"/>
          <p:cNvSpPr/>
          <p:nvPr/>
        </p:nvSpPr>
        <p:spPr>
          <a:xfrm>
            <a:off x="8072462" y="6215082"/>
            <a:ext cx="357190"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oter Placeholder 39"/>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18</a:t>
            </a:fld>
            <a:endParaRPr lang="en-US" dirty="0"/>
          </a:p>
        </p:txBody>
      </p:sp>
      <p:sp>
        <p:nvSpPr>
          <p:cNvPr id="79" name="Rectangle 3"/>
          <p:cNvSpPr txBox="1">
            <a:spLocks noChangeArrowheads="1"/>
          </p:cNvSpPr>
          <p:nvPr/>
        </p:nvSpPr>
        <p:spPr bwMode="auto">
          <a:xfrm>
            <a:off x="-32" y="-24"/>
            <a:ext cx="9144032" cy="378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b="1" dirty="0" smtClean="0">
                <a:latin typeface="Calibri" pitchFamily="34" charset="0"/>
                <a:sym typeface="Wingdings" pitchFamily="2" charset="2"/>
              </a:rPr>
              <a:t>Definition: </a:t>
            </a:r>
            <a:r>
              <a:rPr lang="en-US" sz="2000" dirty="0" smtClean="0">
                <a:latin typeface="Calibri" pitchFamily="34" charset="0"/>
                <a:sym typeface="Wingdings" pitchFamily="2" charset="2"/>
              </a:rPr>
              <a:t>The depth (or height) of a node in the tree is the node’s distance from the root; i.e., its level. </a:t>
            </a:r>
          </a:p>
          <a:p>
            <a:endParaRPr lang="en-US" sz="2000" dirty="0" smtClean="0">
              <a:latin typeface="Calibri" pitchFamily="34" charset="0"/>
              <a:sym typeface="Wingdings" pitchFamily="2" charset="2"/>
            </a:endParaRPr>
          </a:p>
          <a:p>
            <a:r>
              <a:rPr lang="en-US" sz="2000" b="1" dirty="0" smtClean="0">
                <a:latin typeface="Calibri" pitchFamily="34" charset="0"/>
                <a:sym typeface="Wingdings" pitchFamily="2" charset="2"/>
              </a:rPr>
              <a:t>Equivalent Definition (recursive): </a:t>
            </a:r>
            <a:r>
              <a:rPr lang="en-US" sz="2000" dirty="0" smtClean="0">
                <a:latin typeface="Calibri" pitchFamily="34" charset="0"/>
                <a:sym typeface="Wingdings" pitchFamily="2" charset="2"/>
              </a:rPr>
              <a:t>The depth of a node is 1 + the depth of its parent. And the root is at depth 0.</a:t>
            </a:r>
          </a:p>
          <a:p>
            <a:endParaRPr lang="en-US" sz="2000" dirty="0" smtClean="0">
              <a:latin typeface="Calibri" pitchFamily="34" charset="0"/>
              <a:sym typeface="Wingdings" pitchFamily="2" charset="2"/>
            </a:endParaRPr>
          </a:p>
          <a:p>
            <a:r>
              <a:rPr lang="en-US" sz="2000" dirty="0" smtClean="0">
                <a:latin typeface="Calibri" pitchFamily="34" charset="0"/>
                <a:sym typeface="Wingdings" pitchFamily="2" charset="2"/>
              </a:rPr>
              <a:t>The collection of nodes in the subtree rooted at a node (excluding the node itself) is referred to as its </a:t>
            </a:r>
            <a:r>
              <a:rPr lang="en-US" sz="2000" b="1" dirty="0" smtClean="0">
                <a:latin typeface="Calibri" pitchFamily="34" charset="0"/>
                <a:sym typeface="Wingdings" pitchFamily="2" charset="2"/>
              </a:rPr>
              <a:t>descendants</a:t>
            </a:r>
            <a:r>
              <a:rPr lang="en-US" sz="2000" dirty="0" smtClean="0">
                <a:latin typeface="Calibri" pitchFamily="34" charset="0"/>
                <a:sym typeface="Wingdings" pitchFamily="2" charset="2"/>
              </a:rPr>
              <a:t>. E.g., descendants of 8 are: 6, 7, 9, 10, 10.</a:t>
            </a:r>
          </a:p>
          <a:p>
            <a:pPr>
              <a:buFontTx/>
              <a:buChar char="-"/>
            </a:pPr>
            <a:endParaRPr lang="en-US" sz="2000" kern="0" dirty="0" smtClean="0">
              <a:latin typeface="Calibri" pitchFamily="34" charset="0"/>
              <a:cs typeface="+mn-cs"/>
              <a:sym typeface="Wingdings" pitchFamily="2" charset="2"/>
            </a:endParaRPr>
          </a:p>
          <a:p>
            <a:r>
              <a:rPr lang="en-US" sz="2000" kern="0" dirty="0" smtClean="0">
                <a:latin typeface="Calibri" pitchFamily="34" charset="0"/>
                <a:cs typeface="+mn-cs"/>
                <a:sym typeface="Wingdings" pitchFamily="2" charset="2"/>
              </a:rPr>
              <a:t>The collection of nodes encountered by climbing down (to the root) a path from a node to the root of the whole tree is the node’s </a:t>
            </a:r>
            <a:r>
              <a:rPr lang="en-US" sz="2000" b="1" kern="0" dirty="0" smtClean="0">
                <a:latin typeface="Calibri" pitchFamily="34" charset="0"/>
                <a:cs typeface="+mn-cs"/>
                <a:sym typeface="Wingdings" pitchFamily="2" charset="2"/>
              </a:rPr>
              <a:t>ancestors</a:t>
            </a:r>
            <a:r>
              <a:rPr lang="en-US" sz="2000" kern="0" dirty="0" smtClean="0">
                <a:latin typeface="Calibri" pitchFamily="34" charset="0"/>
                <a:cs typeface="+mn-cs"/>
                <a:sym typeface="Wingdings" pitchFamily="2" charset="2"/>
              </a:rPr>
              <a:t> (or </a:t>
            </a:r>
            <a:r>
              <a:rPr lang="en-US" sz="2000" b="1" kern="0" dirty="0" smtClean="0">
                <a:latin typeface="Calibri" pitchFamily="34" charset="0"/>
                <a:cs typeface="+mn-cs"/>
                <a:sym typeface="Wingdings" pitchFamily="2" charset="2"/>
              </a:rPr>
              <a:t>predecessors</a:t>
            </a:r>
            <a:r>
              <a:rPr lang="en-US" sz="2000" kern="0" dirty="0" smtClean="0">
                <a:latin typeface="Calibri" pitchFamily="34" charset="0"/>
                <a:cs typeface="+mn-cs"/>
                <a:sym typeface="Wingdings" pitchFamily="2" charset="2"/>
              </a:rPr>
              <a:t>). E.g., ancestors of 3 are: 2, 5.</a:t>
            </a:r>
          </a:p>
        </p:txBody>
      </p:sp>
      <p:sp>
        <p:nvSpPr>
          <p:cNvPr id="40" name="Oval 39"/>
          <p:cNvSpPr/>
          <p:nvPr/>
        </p:nvSpPr>
        <p:spPr>
          <a:xfrm>
            <a:off x="8674236" y="5821452"/>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p:cNvSpPr/>
          <p:nvPr/>
        </p:nvSpPr>
        <p:spPr bwMode="auto">
          <a:xfrm>
            <a:off x="4406127" y="465416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43" name="Oval 42"/>
          <p:cNvSpPr/>
          <p:nvPr/>
        </p:nvSpPr>
        <p:spPr bwMode="auto">
          <a:xfrm>
            <a:off x="7251533" y="465415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44" name="Oval 43"/>
          <p:cNvSpPr/>
          <p:nvPr/>
        </p:nvSpPr>
        <p:spPr bwMode="auto">
          <a:xfrm>
            <a:off x="6625540" y="5268522"/>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45" name="Oval 44"/>
          <p:cNvSpPr/>
          <p:nvPr/>
        </p:nvSpPr>
        <p:spPr bwMode="auto">
          <a:xfrm>
            <a:off x="8275881" y="526852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46" name="Oval 45"/>
          <p:cNvSpPr/>
          <p:nvPr/>
        </p:nvSpPr>
        <p:spPr bwMode="auto">
          <a:xfrm>
            <a:off x="5942642" y="410123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47" name="Straight Connector 46"/>
          <p:cNvCxnSpPr>
            <a:stCxn id="46" idx="2"/>
            <a:endCxn id="42" idx="0"/>
          </p:cNvCxnSpPr>
          <p:nvPr/>
        </p:nvCxnSpPr>
        <p:spPr bwMode="auto">
          <a:xfrm rot="10800000" flipV="1">
            <a:off x="4548397" y="4254824"/>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3" idx="0"/>
          </p:cNvCxnSpPr>
          <p:nvPr/>
        </p:nvCxnSpPr>
        <p:spPr bwMode="auto">
          <a:xfrm>
            <a:off x="6227181" y="4254825"/>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3"/>
            <a:endCxn id="44" idx="0"/>
          </p:cNvCxnSpPr>
          <p:nvPr/>
        </p:nvCxnSpPr>
        <p:spPr bwMode="auto">
          <a:xfrm rot="5400000">
            <a:off x="6854421" y="4829741"/>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6"/>
            <a:endCxn id="45" idx="0"/>
          </p:cNvCxnSpPr>
          <p:nvPr/>
        </p:nvCxnSpPr>
        <p:spPr bwMode="auto">
          <a:xfrm>
            <a:off x="7536072" y="4807747"/>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3324862" y="5252136"/>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52" name="Oval 51"/>
          <p:cNvSpPr/>
          <p:nvPr/>
        </p:nvSpPr>
        <p:spPr bwMode="auto">
          <a:xfrm>
            <a:off x="4861387" y="525213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53" name="Straight Connector 52"/>
          <p:cNvCxnSpPr>
            <a:stCxn id="42" idx="2"/>
            <a:endCxn id="51" idx="0"/>
          </p:cNvCxnSpPr>
          <p:nvPr/>
        </p:nvCxnSpPr>
        <p:spPr bwMode="auto">
          <a:xfrm rot="10800000" flipV="1">
            <a:off x="3467133" y="4807750"/>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52" idx="0"/>
          </p:cNvCxnSpPr>
          <p:nvPr/>
        </p:nvCxnSpPr>
        <p:spPr bwMode="auto">
          <a:xfrm rot="16200000" flipH="1">
            <a:off x="4658436" y="4906916"/>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244567" y="5866503"/>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4</a:t>
            </a:r>
            <a:endParaRPr lang="en-US" dirty="0">
              <a:solidFill>
                <a:schemeClr val="tx1"/>
              </a:solidFill>
            </a:endParaRPr>
          </a:p>
        </p:txBody>
      </p:sp>
      <p:cxnSp>
        <p:nvCxnSpPr>
          <p:cNvPr id="56" name="Straight Connector 55"/>
          <p:cNvCxnSpPr/>
          <p:nvPr/>
        </p:nvCxnSpPr>
        <p:spPr bwMode="auto">
          <a:xfrm rot="16200000" flipH="1">
            <a:off x="5076670" y="5586000"/>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6965723" y="588289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58" name="Straight Connector 57"/>
          <p:cNvCxnSpPr/>
          <p:nvPr/>
        </p:nvCxnSpPr>
        <p:spPr bwMode="auto">
          <a:xfrm rot="16200000" flipH="1">
            <a:off x="6797827" y="5602387"/>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5" idx="5"/>
            <a:endCxn id="40" idx="0"/>
          </p:cNvCxnSpPr>
          <p:nvPr/>
        </p:nvCxnSpPr>
        <p:spPr bwMode="auto">
          <a:xfrm rot="16200000" flipH="1">
            <a:off x="8550715" y="5498752"/>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643966" y="5845750"/>
            <a:ext cx="571504" cy="369332"/>
          </a:xfrm>
          <a:prstGeom prst="rect">
            <a:avLst/>
          </a:prstGeom>
          <a:noFill/>
        </p:spPr>
        <p:txBody>
          <a:bodyPr wrap="square" rtlCol="0">
            <a:spAutoFit/>
          </a:bodyPr>
          <a:lstStyle/>
          <a:p>
            <a:r>
              <a:rPr lang="en-US" dirty="0" smtClean="0"/>
              <a:t>10</a:t>
            </a:r>
            <a:endParaRPr lang="en-US" dirty="0"/>
          </a:p>
        </p:txBody>
      </p:sp>
      <p:cxnSp>
        <p:nvCxnSpPr>
          <p:cNvPr id="63" name="Straight Connector 62"/>
          <p:cNvCxnSpPr/>
          <p:nvPr/>
        </p:nvCxnSpPr>
        <p:spPr bwMode="auto">
          <a:xfrm rot="10800000" flipV="1">
            <a:off x="8324060" y="6190081"/>
            <a:ext cx="419207" cy="30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2528172" y="428554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rot="10800000">
            <a:off x="2528147" y="4775671"/>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6" name="Straight Connector 65"/>
          <p:cNvCxnSpPr/>
          <p:nvPr/>
        </p:nvCxnSpPr>
        <p:spPr>
          <a:xfrm rot="10800000">
            <a:off x="2528147" y="539003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rot="10800000">
            <a:off x="2528172" y="598862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8" name="Straight Connector 67"/>
          <p:cNvCxnSpPr/>
          <p:nvPr/>
        </p:nvCxnSpPr>
        <p:spPr>
          <a:xfrm rot="10800000">
            <a:off x="2528172" y="662013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69" name="TextBox 68"/>
          <p:cNvSpPr txBox="1"/>
          <p:nvPr/>
        </p:nvSpPr>
        <p:spPr>
          <a:xfrm>
            <a:off x="2357422" y="3916924"/>
            <a:ext cx="1214446" cy="369332"/>
          </a:xfrm>
          <a:prstGeom prst="rect">
            <a:avLst/>
          </a:prstGeom>
          <a:noFill/>
        </p:spPr>
        <p:txBody>
          <a:bodyPr wrap="square" rtlCol="0">
            <a:spAutoFit/>
          </a:bodyPr>
          <a:lstStyle/>
          <a:p>
            <a:r>
              <a:rPr lang="en-US" dirty="0" smtClean="0"/>
              <a:t>Level 0</a:t>
            </a:r>
            <a:endParaRPr lang="en-US" dirty="0"/>
          </a:p>
        </p:txBody>
      </p:sp>
      <p:sp>
        <p:nvSpPr>
          <p:cNvPr id="70" name="TextBox 69"/>
          <p:cNvSpPr txBox="1"/>
          <p:nvPr/>
        </p:nvSpPr>
        <p:spPr>
          <a:xfrm>
            <a:off x="2357422" y="4488428"/>
            <a:ext cx="1143008" cy="369332"/>
          </a:xfrm>
          <a:prstGeom prst="rect">
            <a:avLst/>
          </a:prstGeom>
          <a:noFill/>
        </p:spPr>
        <p:txBody>
          <a:bodyPr wrap="square" rtlCol="0">
            <a:spAutoFit/>
          </a:bodyPr>
          <a:lstStyle/>
          <a:p>
            <a:r>
              <a:rPr lang="en-US" dirty="0" smtClean="0"/>
              <a:t>Level 1</a:t>
            </a:r>
            <a:endParaRPr lang="en-US" dirty="0"/>
          </a:p>
        </p:txBody>
      </p:sp>
      <p:sp>
        <p:nvSpPr>
          <p:cNvPr id="71" name="TextBox 70"/>
          <p:cNvSpPr txBox="1"/>
          <p:nvPr/>
        </p:nvSpPr>
        <p:spPr>
          <a:xfrm>
            <a:off x="2357422" y="5131370"/>
            <a:ext cx="1143008" cy="369332"/>
          </a:xfrm>
          <a:prstGeom prst="rect">
            <a:avLst/>
          </a:prstGeom>
          <a:noFill/>
        </p:spPr>
        <p:txBody>
          <a:bodyPr wrap="square" rtlCol="0">
            <a:spAutoFit/>
          </a:bodyPr>
          <a:lstStyle/>
          <a:p>
            <a:r>
              <a:rPr lang="en-US" dirty="0" smtClean="0"/>
              <a:t>Level 2</a:t>
            </a:r>
            <a:endParaRPr lang="en-US" dirty="0"/>
          </a:p>
        </p:txBody>
      </p:sp>
      <p:sp>
        <p:nvSpPr>
          <p:cNvPr id="72" name="TextBox 71"/>
          <p:cNvSpPr txBox="1"/>
          <p:nvPr/>
        </p:nvSpPr>
        <p:spPr>
          <a:xfrm>
            <a:off x="2357422" y="5774312"/>
            <a:ext cx="1143008" cy="369332"/>
          </a:xfrm>
          <a:prstGeom prst="rect">
            <a:avLst/>
          </a:prstGeom>
          <a:noFill/>
        </p:spPr>
        <p:txBody>
          <a:bodyPr wrap="square" rtlCol="0">
            <a:spAutoFit/>
          </a:bodyPr>
          <a:lstStyle/>
          <a:p>
            <a:r>
              <a:rPr lang="en-US" dirty="0" smtClean="0"/>
              <a:t>Level 3</a:t>
            </a:r>
            <a:endParaRPr lang="en-US" dirty="0"/>
          </a:p>
        </p:txBody>
      </p:sp>
      <p:sp>
        <p:nvSpPr>
          <p:cNvPr id="73" name="TextBox 72"/>
          <p:cNvSpPr txBox="1"/>
          <p:nvPr/>
        </p:nvSpPr>
        <p:spPr>
          <a:xfrm>
            <a:off x="2357422" y="6345816"/>
            <a:ext cx="1071570" cy="369332"/>
          </a:xfrm>
          <a:prstGeom prst="rect">
            <a:avLst/>
          </a:prstGeom>
          <a:noFill/>
        </p:spPr>
        <p:txBody>
          <a:bodyPr wrap="square" rtlCol="0">
            <a:spAutoFit/>
          </a:bodyPr>
          <a:lstStyle/>
          <a:p>
            <a:r>
              <a:rPr lang="en-US" dirty="0" smtClean="0"/>
              <a:t>Level 4</a:t>
            </a:r>
            <a:endParaRPr lang="en-US" dirty="0"/>
          </a:p>
        </p:txBody>
      </p:sp>
      <p:sp>
        <p:nvSpPr>
          <p:cNvPr id="74" name="TextBox 73"/>
          <p:cNvSpPr txBox="1"/>
          <p:nvPr/>
        </p:nvSpPr>
        <p:spPr>
          <a:xfrm>
            <a:off x="8072462" y="6488692"/>
            <a:ext cx="571504" cy="369332"/>
          </a:xfrm>
          <a:prstGeom prst="rect">
            <a:avLst/>
          </a:prstGeom>
          <a:noFill/>
        </p:spPr>
        <p:txBody>
          <a:bodyPr wrap="square" rtlCol="0">
            <a:spAutoFit/>
          </a:bodyPr>
          <a:lstStyle/>
          <a:p>
            <a:r>
              <a:rPr lang="en-US" dirty="0" smtClean="0"/>
              <a:t>10</a:t>
            </a:r>
            <a:endParaRPr lang="en-US" dirty="0"/>
          </a:p>
        </p:txBody>
      </p:sp>
      <p:sp>
        <p:nvSpPr>
          <p:cNvPr id="75" name="Oval 74"/>
          <p:cNvSpPr/>
          <p:nvPr/>
        </p:nvSpPr>
        <p:spPr>
          <a:xfrm>
            <a:off x="8143900" y="6488692"/>
            <a:ext cx="357190"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oter Placeholder 36"/>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19</a:t>
            </a:fld>
            <a:endParaRPr lang="en-US" dirty="0"/>
          </a:p>
        </p:txBody>
      </p:sp>
      <p:sp>
        <p:nvSpPr>
          <p:cNvPr id="79" name="Rectangle 3"/>
          <p:cNvSpPr txBox="1">
            <a:spLocks noChangeArrowheads="1"/>
          </p:cNvSpPr>
          <p:nvPr/>
        </p:nvSpPr>
        <p:spPr bwMode="auto">
          <a:xfrm>
            <a:off x="-32" y="-24"/>
            <a:ext cx="9144032" cy="44012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b="1" dirty="0" smtClean="0">
                <a:latin typeface="Calibri" pitchFamily="34" charset="0"/>
                <a:sym typeface="Wingdings" pitchFamily="2" charset="2"/>
              </a:rPr>
              <a:t>The depth or height </a:t>
            </a:r>
            <a:r>
              <a:rPr lang="en-US" sz="2000" b="1" dirty="0" smtClean="0">
                <a:latin typeface="Euclid" pitchFamily="18" charset="0"/>
                <a:sym typeface="Wingdings" pitchFamily="2" charset="2"/>
              </a:rPr>
              <a:t>h</a:t>
            </a:r>
            <a:r>
              <a:rPr lang="en-US" sz="2000" b="1" dirty="0" smtClean="0">
                <a:latin typeface="Calibri" pitchFamily="34" charset="0"/>
                <a:sym typeface="Wingdings" pitchFamily="2" charset="2"/>
              </a:rPr>
              <a:t> of a tree: </a:t>
            </a:r>
            <a:r>
              <a:rPr lang="en-US" sz="2000" dirty="0" smtClean="0">
                <a:latin typeface="Calibri" pitchFamily="34" charset="0"/>
                <a:sym typeface="Wingdings" pitchFamily="2" charset="2"/>
              </a:rPr>
              <a:t>is the maximum height among nodes. Also, we can say</a:t>
            </a:r>
          </a:p>
          <a:p>
            <a:endParaRPr lang="en-US" sz="2000" b="1" dirty="0" smtClean="0">
              <a:latin typeface="Calibri" pitchFamily="34" charset="0"/>
              <a:sym typeface="Wingdings" pitchFamily="2" charset="2"/>
            </a:endParaRPr>
          </a:p>
          <a:p>
            <a:endParaRPr lang="en-US" sz="2000" b="1" dirty="0" smtClean="0">
              <a:latin typeface="Calibri" pitchFamily="34" charset="0"/>
              <a:sym typeface="Wingdings" pitchFamily="2" charset="2"/>
            </a:endParaRPr>
          </a:p>
          <a:p>
            <a:endParaRPr lang="en-US" sz="2000" b="1" dirty="0" smtClean="0">
              <a:latin typeface="Calibri" pitchFamily="34" charset="0"/>
              <a:sym typeface="Wingdings" pitchFamily="2" charset="2"/>
            </a:endParaRPr>
          </a:p>
          <a:p>
            <a:r>
              <a:rPr lang="en-US" sz="2000" b="1" dirty="0" err="1" smtClean="0">
                <a:latin typeface="Calibri" pitchFamily="34" charset="0"/>
                <a:sym typeface="Wingdings" pitchFamily="2" charset="2"/>
              </a:rPr>
              <a:t>Outdegree</a:t>
            </a:r>
            <a:r>
              <a:rPr lang="en-US" sz="2000" b="1" dirty="0" smtClean="0">
                <a:latin typeface="Calibri" pitchFamily="34" charset="0"/>
                <a:sym typeface="Wingdings" pitchFamily="2" charset="2"/>
              </a:rPr>
              <a:t>: </a:t>
            </a:r>
            <a:r>
              <a:rPr lang="en-US" sz="2000" dirty="0" smtClean="0">
                <a:latin typeface="Calibri" pitchFamily="34" charset="0"/>
                <a:sym typeface="Wingdings" pitchFamily="2" charset="2"/>
              </a:rPr>
              <a:t>is the number of edges coming out of a node. In binary trees this is at most 2.</a:t>
            </a:r>
          </a:p>
          <a:p>
            <a:endParaRPr lang="en-US" sz="2000" kern="0" dirty="0" smtClean="0">
              <a:latin typeface="Calibri" pitchFamily="34" charset="0"/>
              <a:cs typeface="+mn-cs"/>
              <a:sym typeface="Wingdings" pitchFamily="2" charset="2"/>
            </a:endParaRPr>
          </a:p>
          <a:p>
            <a:r>
              <a:rPr lang="en-US" sz="2000" b="1" kern="0" dirty="0" err="1" smtClean="0">
                <a:latin typeface="Calibri" pitchFamily="34" charset="0"/>
                <a:cs typeface="+mn-cs"/>
                <a:sym typeface="Wingdings" pitchFamily="2" charset="2"/>
              </a:rPr>
              <a:t>Indegree</a:t>
            </a:r>
            <a:r>
              <a:rPr lang="en-US" sz="2000" b="1" kern="0" dirty="0" smtClean="0">
                <a:latin typeface="Calibri" pitchFamily="34" charset="0"/>
                <a:cs typeface="+mn-cs"/>
                <a:sym typeface="Wingdings" pitchFamily="2" charset="2"/>
              </a:rPr>
              <a:t>: </a:t>
            </a:r>
            <a:r>
              <a:rPr lang="en-US" sz="2000" kern="0" dirty="0" smtClean="0">
                <a:latin typeface="Calibri" pitchFamily="34" charset="0"/>
                <a:cs typeface="+mn-cs"/>
                <a:sym typeface="Wingdings" pitchFamily="2" charset="2"/>
              </a:rPr>
              <a:t>is the number of edges coming to a node. In any tree this is 1.</a:t>
            </a:r>
          </a:p>
          <a:p>
            <a:endParaRPr lang="en-US" sz="2000" b="1" kern="0" dirty="0" smtClean="0">
              <a:latin typeface="Calibri" pitchFamily="34" charset="0"/>
              <a:cs typeface="+mn-cs"/>
              <a:sym typeface="Wingdings" pitchFamily="2" charset="2"/>
            </a:endParaRPr>
          </a:p>
          <a:p>
            <a:r>
              <a:rPr lang="en-US" sz="2000" b="1" kern="0" dirty="0" smtClean="0">
                <a:latin typeface="Calibri" pitchFamily="34" charset="0"/>
                <a:cs typeface="+mn-cs"/>
                <a:sym typeface="Wingdings" pitchFamily="2" charset="2"/>
              </a:rPr>
              <a:t>Lemma: </a:t>
            </a:r>
            <a:r>
              <a:rPr lang="en-US" sz="2000" kern="0" dirty="0" smtClean="0">
                <a:latin typeface="Calibri" pitchFamily="34" charset="0"/>
                <a:cs typeface="+mn-cs"/>
                <a:sym typeface="Wingdings" pitchFamily="2" charset="2"/>
              </a:rPr>
              <a:t>a saturated (with a maximum number of nodes) level </a:t>
            </a:r>
            <a:r>
              <a:rPr lang="en-US" sz="2000" kern="0" dirty="0" smtClean="0">
                <a:latin typeface="Euclid" pitchFamily="18" charset="0"/>
                <a:cs typeface="+mn-cs"/>
                <a:sym typeface="Wingdings" pitchFamily="2" charset="2"/>
              </a:rPr>
              <a:t>l</a:t>
            </a:r>
            <a:r>
              <a:rPr lang="en-US" sz="2000" kern="0" dirty="0" smtClean="0">
                <a:latin typeface="Calibri" pitchFamily="34" charset="0"/>
                <a:cs typeface="+mn-cs"/>
                <a:sym typeface="Wingdings" pitchFamily="2" charset="2"/>
              </a:rPr>
              <a:t> has </a:t>
            </a:r>
            <a:r>
              <a:rPr lang="en-US" sz="2000" kern="0" dirty="0" smtClean="0">
                <a:latin typeface="Euclid" pitchFamily="18" charset="0"/>
                <a:sym typeface="Wingdings" pitchFamily="2" charset="2"/>
              </a:rPr>
              <a:t>2</a:t>
            </a:r>
            <a:r>
              <a:rPr lang="en-US" sz="2000" kern="0" baseline="30000" dirty="0" smtClean="0">
                <a:latin typeface="Euclid" pitchFamily="18" charset="0"/>
                <a:sym typeface="Wingdings" pitchFamily="2" charset="2"/>
              </a:rPr>
              <a:t>l</a:t>
            </a:r>
            <a:r>
              <a:rPr lang="en-US" sz="2000" kern="0" dirty="0" smtClean="0">
                <a:latin typeface="Euclid" pitchFamily="18" charset="0"/>
                <a:sym typeface="Wingdings" pitchFamily="2" charset="2"/>
              </a:rPr>
              <a:t> </a:t>
            </a:r>
            <a:r>
              <a:rPr lang="en-US" sz="2000" kern="0" dirty="0" smtClean="0">
                <a:latin typeface="Calibri" pitchFamily="34" charset="0"/>
                <a:sym typeface="Wingdings" pitchFamily="2" charset="2"/>
              </a:rPr>
              <a:t>nodes</a:t>
            </a:r>
            <a:r>
              <a:rPr lang="en-US" sz="2000" kern="0" dirty="0" smtClean="0">
                <a:latin typeface="Calibri" pitchFamily="34" charset="0"/>
                <a:cs typeface="+mn-cs"/>
                <a:sym typeface="Wingdings" pitchFamily="2" charset="2"/>
              </a:rPr>
              <a:t>.</a:t>
            </a:r>
          </a:p>
          <a:p>
            <a:r>
              <a:rPr lang="en-US" sz="2000" b="1" kern="0" dirty="0" smtClean="0">
                <a:latin typeface="Calibri" pitchFamily="34" charset="0"/>
                <a:cs typeface="+mn-cs"/>
                <a:sym typeface="Wingdings" pitchFamily="2" charset="2"/>
              </a:rPr>
              <a:t>Proof: </a:t>
            </a:r>
            <a:r>
              <a:rPr lang="en-US" sz="2000" kern="0" dirty="0" smtClean="0">
                <a:latin typeface="Calibri" pitchFamily="34" charset="0"/>
                <a:cs typeface="+mn-cs"/>
                <a:sym typeface="Wingdings" pitchFamily="2" charset="2"/>
              </a:rPr>
              <a:t>For </a:t>
            </a:r>
            <a:r>
              <a:rPr lang="en-US" sz="2000" kern="0" dirty="0" smtClean="0">
                <a:latin typeface="Euclid" pitchFamily="18" charset="0"/>
                <a:cs typeface="+mn-cs"/>
                <a:sym typeface="Wingdings" pitchFamily="2" charset="2"/>
              </a:rPr>
              <a:t>l = 0</a:t>
            </a:r>
            <a:r>
              <a:rPr lang="en-US" sz="2000" kern="0" dirty="0" smtClean="0">
                <a:latin typeface="Calibri" pitchFamily="34" charset="0"/>
                <a:cs typeface="+mn-cs"/>
                <a:sym typeface="Wingdings" pitchFamily="2" charset="2"/>
              </a:rPr>
              <a:t> the statement is true. Assume it is true for some </a:t>
            </a:r>
            <a:r>
              <a:rPr lang="en-US" sz="2000" kern="0" dirty="0" smtClean="0">
                <a:latin typeface="Euclid" pitchFamily="18" charset="0"/>
                <a:cs typeface="+mn-cs"/>
                <a:sym typeface="Wingdings" pitchFamily="2" charset="2"/>
              </a:rPr>
              <a:t>k</a:t>
            </a:r>
            <a:r>
              <a:rPr lang="en-US" sz="2000" kern="0" dirty="0" smtClean="0">
                <a:latin typeface="Calibri" pitchFamily="34" charset="0"/>
                <a:cs typeface="+mn-cs"/>
                <a:sym typeface="Wingdings" pitchFamily="2" charset="2"/>
              </a:rPr>
              <a:t>, then the number of nodes in this level is </a:t>
            </a:r>
            <a:r>
              <a:rPr lang="en-US" sz="2000" kern="0" dirty="0" smtClean="0">
                <a:latin typeface="Euclid" pitchFamily="18" charset="0"/>
                <a:sym typeface="Wingdings" pitchFamily="2" charset="2"/>
              </a:rPr>
              <a:t>2</a:t>
            </a:r>
            <a:r>
              <a:rPr lang="en-US" sz="2000" kern="0" baseline="30000" dirty="0" smtClean="0">
                <a:latin typeface="Euclid" pitchFamily="18" charset="0"/>
                <a:sym typeface="Wingdings" pitchFamily="2" charset="2"/>
              </a:rPr>
              <a:t>k</a:t>
            </a:r>
            <a:r>
              <a:rPr lang="en-US" sz="2000" kern="0" dirty="0" smtClean="0">
                <a:latin typeface="Calibri" pitchFamily="34" charset="0"/>
                <a:sym typeface="Wingdings" pitchFamily="2" charset="2"/>
              </a:rPr>
              <a:t>. Then, the maximum number of nodes of next level, </a:t>
            </a:r>
            <a:r>
              <a:rPr lang="en-US" sz="2000" kern="0" dirty="0" smtClean="0">
                <a:latin typeface="Euclid" pitchFamily="18" charset="0"/>
                <a:sym typeface="Wingdings" pitchFamily="2" charset="2"/>
              </a:rPr>
              <a:t>k+1</a:t>
            </a:r>
            <a:r>
              <a:rPr lang="en-US" sz="2000" kern="0" dirty="0" smtClean="0">
                <a:latin typeface="Calibri" pitchFamily="34" charset="0"/>
                <a:sym typeface="Wingdings" pitchFamily="2" charset="2"/>
              </a:rPr>
              <a:t>, is </a:t>
            </a:r>
            <a:r>
              <a:rPr lang="en-US" sz="2000" kern="0" dirty="0" smtClean="0">
                <a:latin typeface="Euclid" pitchFamily="18" charset="0"/>
                <a:sym typeface="Wingdings" pitchFamily="2" charset="2"/>
              </a:rPr>
              <a:t>2 x 2</a:t>
            </a:r>
            <a:r>
              <a:rPr lang="en-US" sz="2000" kern="0" baseline="30000" dirty="0" smtClean="0">
                <a:latin typeface="Euclid" pitchFamily="18" charset="0"/>
                <a:sym typeface="Wingdings" pitchFamily="2" charset="2"/>
              </a:rPr>
              <a:t>k</a:t>
            </a:r>
            <a:r>
              <a:rPr lang="en-US" sz="2000" kern="0" dirty="0" smtClean="0">
                <a:latin typeface="Euclid" pitchFamily="18" charset="0"/>
                <a:sym typeface="Wingdings" pitchFamily="2" charset="2"/>
              </a:rPr>
              <a:t> = 2</a:t>
            </a:r>
            <a:r>
              <a:rPr lang="en-US" sz="2000" kern="0" baseline="30000" dirty="0" smtClean="0">
                <a:latin typeface="Euclid" pitchFamily="18" charset="0"/>
                <a:sym typeface="Wingdings" pitchFamily="2" charset="2"/>
              </a:rPr>
              <a:t>k+1</a:t>
            </a:r>
            <a:r>
              <a:rPr lang="en-US" sz="2000" kern="0" dirty="0" smtClean="0">
                <a:latin typeface="Calibri" pitchFamily="34" charset="0"/>
                <a:sym typeface="Wingdings" pitchFamily="2" charset="2"/>
              </a:rPr>
              <a:t> , which completes the induction.				</a:t>
            </a:r>
            <a:r>
              <a:rPr lang="en-US" sz="2000" kern="0" dirty="0" smtClean="0">
                <a:latin typeface="Times New Roman"/>
                <a:cs typeface="Times New Roman"/>
                <a:sym typeface="Wingdings" pitchFamily="2" charset="2"/>
              </a:rPr>
              <a:t>■</a:t>
            </a:r>
            <a:r>
              <a:rPr lang="en-US" sz="2000" kern="0" dirty="0" smtClean="0">
                <a:latin typeface="Calibri" pitchFamily="34" charset="0"/>
                <a:cs typeface="Times New Roman"/>
                <a:sym typeface="Wingdings" pitchFamily="2" charset="2"/>
              </a:rPr>
              <a:t>		</a:t>
            </a:r>
          </a:p>
        </p:txBody>
      </p:sp>
      <p:grpSp>
        <p:nvGrpSpPr>
          <p:cNvPr id="38" name="Group 37"/>
          <p:cNvGrpSpPr/>
          <p:nvPr/>
        </p:nvGrpSpPr>
        <p:grpSpPr>
          <a:xfrm>
            <a:off x="3071802" y="4253924"/>
            <a:ext cx="6072230" cy="2604099"/>
            <a:chOff x="2285984" y="3916924"/>
            <a:chExt cx="6858048" cy="2941100"/>
          </a:xfrm>
        </p:grpSpPr>
        <p:sp>
          <p:nvSpPr>
            <p:cNvPr id="40" name="Oval 39"/>
            <p:cNvSpPr/>
            <p:nvPr/>
          </p:nvSpPr>
          <p:spPr>
            <a:xfrm>
              <a:off x="8602798" y="5821452"/>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p:cNvSpPr/>
            <p:nvPr/>
          </p:nvSpPr>
          <p:spPr bwMode="auto">
            <a:xfrm>
              <a:off x="4334689" y="465416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43" name="Oval 42"/>
            <p:cNvSpPr/>
            <p:nvPr/>
          </p:nvSpPr>
          <p:spPr bwMode="auto">
            <a:xfrm>
              <a:off x="7180095" y="465415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44" name="Oval 43"/>
            <p:cNvSpPr/>
            <p:nvPr/>
          </p:nvSpPr>
          <p:spPr bwMode="auto">
            <a:xfrm>
              <a:off x="6554102" y="5268522"/>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45" name="Oval 44"/>
            <p:cNvSpPr/>
            <p:nvPr/>
          </p:nvSpPr>
          <p:spPr bwMode="auto">
            <a:xfrm>
              <a:off x="8204443" y="526852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46" name="Oval 45"/>
            <p:cNvSpPr/>
            <p:nvPr/>
          </p:nvSpPr>
          <p:spPr bwMode="auto">
            <a:xfrm>
              <a:off x="5871204" y="410123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47" name="Straight Connector 46"/>
            <p:cNvCxnSpPr>
              <a:stCxn id="46" idx="2"/>
              <a:endCxn id="42" idx="0"/>
            </p:cNvCxnSpPr>
            <p:nvPr/>
          </p:nvCxnSpPr>
          <p:spPr bwMode="auto">
            <a:xfrm rot="10800000" flipV="1">
              <a:off x="4476959" y="4254824"/>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3" idx="0"/>
            </p:cNvCxnSpPr>
            <p:nvPr/>
          </p:nvCxnSpPr>
          <p:spPr bwMode="auto">
            <a:xfrm>
              <a:off x="6155743" y="4254825"/>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3"/>
              <a:endCxn id="44" idx="0"/>
            </p:cNvCxnSpPr>
            <p:nvPr/>
          </p:nvCxnSpPr>
          <p:spPr bwMode="auto">
            <a:xfrm rot="5400000">
              <a:off x="6782983" y="4829741"/>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6"/>
              <a:endCxn id="45" idx="0"/>
            </p:cNvCxnSpPr>
            <p:nvPr/>
          </p:nvCxnSpPr>
          <p:spPr bwMode="auto">
            <a:xfrm>
              <a:off x="7464634" y="4807747"/>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3253424" y="5252136"/>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52" name="Oval 51"/>
            <p:cNvSpPr/>
            <p:nvPr/>
          </p:nvSpPr>
          <p:spPr bwMode="auto">
            <a:xfrm>
              <a:off x="4789949" y="525213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53" name="Straight Connector 52"/>
            <p:cNvCxnSpPr>
              <a:stCxn id="42" idx="2"/>
              <a:endCxn id="51" idx="0"/>
            </p:cNvCxnSpPr>
            <p:nvPr/>
          </p:nvCxnSpPr>
          <p:spPr bwMode="auto">
            <a:xfrm rot="10800000" flipV="1">
              <a:off x="3395695" y="4807750"/>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52" idx="0"/>
            </p:cNvCxnSpPr>
            <p:nvPr/>
          </p:nvCxnSpPr>
          <p:spPr bwMode="auto">
            <a:xfrm rot="16200000" flipH="1">
              <a:off x="4586998" y="4906916"/>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173129" y="5866503"/>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4</a:t>
              </a:r>
              <a:endParaRPr lang="en-US" dirty="0">
                <a:solidFill>
                  <a:schemeClr val="tx1"/>
                </a:solidFill>
              </a:endParaRPr>
            </a:p>
          </p:txBody>
        </p:sp>
        <p:cxnSp>
          <p:nvCxnSpPr>
            <p:cNvPr id="56" name="Straight Connector 55"/>
            <p:cNvCxnSpPr/>
            <p:nvPr/>
          </p:nvCxnSpPr>
          <p:spPr bwMode="auto">
            <a:xfrm rot="16200000" flipH="1">
              <a:off x="5005232" y="5586000"/>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6894285" y="588289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58" name="Straight Connector 57"/>
            <p:cNvCxnSpPr/>
            <p:nvPr/>
          </p:nvCxnSpPr>
          <p:spPr bwMode="auto">
            <a:xfrm rot="16200000" flipH="1">
              <a:off x="6726389" y="5602387"/>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5" idx="5"/>
              <a:endCxn id="40" idx="0"/>
            </p:cNvCxnSpPr>
            <p:nvPr/>
          </p:nvCxnSpPr>
          <p:spPr bwMode="auto">
            <a:xfrm rot="16200000" flipH="1">
              <a:off x="8479277" y="5498752"/>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572528" y="5845750"/>
              <a:ext cx="571504" cy="369332"/>
            </a:xfrm>
            <a:prstGeom prst="rect">
              <a:avLst/>
            </a:prstGeom>
            <a:noFill/>
          </p:spPr>
          <p:txBody>
            <a:bodyPr wrap="square" rtlCol="0">
              <a:spAutoFit/>
            </a:bodyPr>
            <a:lstStyle/>
            <a:p>
              <a:r>
                <a:rPr lang="en-US" dirty="0" smtClean="0"/>
                <a:t>10</a:t>
              </a:r>
              <a:endParaRPr lang="en-US" dirty="0"/>
            </a:p>
          </p:txBody>
        </p:sp>
        <p:cxnSp>
          <p:nvCxnSpPr>
            <p:cNvPr id="63" name="Straight Connector 62"/>
            <p:cNvCxnSpPr/>
            <p:nvPr/>
          </p:nvCxnSpPr>
          <p:spPr bwMode="auto">
            <a:xfrm rot="10800000" flipV="1">
              <a:off x="8252622" y="6190081"/>
              <a:ext cx="419207" cy="30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2456734" y="428554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rot="10800000">
              <a:off x="2456709" y="4775671"/>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6" name="Straight Connector 65"/>
            <p:cNvCxnSpPr/>
            <p:nvPr/>
          </p:nvCxnSpPr>
          <p:spPr>
            <a:xfrm rot="10800000">
              <a:off x="2456709" y="539003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rot="10800000">
              <a:off x="2456734" y="598862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8" name="Straight Connector 67"/>
            <p:cNvCxnSpPr/>
            <p:nvPr/>
          </p:nvCxnSpPr>
          <p:spPr>
            <a:xfrm rot="10800000">
              <a:off x="2456734" y="662013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69" name="TextBox 68"/>
            <p:cNvSpPr txBox="1"/>
            <p:nvPr/>
          </p:nvSpPr>
          <p:spPr>
            <a:xfrm>
              <a:off x="2285984" y="3916924"/>
              <a:ext cx="1214446" cy="369332"/>
            </a:xfrm>
            <a:prstGeom prst="rect">
              <a:avLst/>
            </a:prstGeom>
            <a:noFill/>
          </p:spPr>
          <p:txBody>
            <a:bodyPr wrap="square" rtlCol="0">
              <a:spAutoFit/>
            </a:bodyPr>
            <a:lstStyle/>
            <a:p>
              <a:r>
                <a:rPr lang="en-US" dirty="0" smtClean="0"/>
                <a:t>Level 0</a:t>
              </a:r>
              <a:endParaRPr lang="en-US" dirty="0"/>
            </a:p>
          </p:txBody>
        </p:sp>
        <p:sp>
          <p:nvSpPr>
            <p:cNvPr id="70" name="TextBox 69"/>
            <p:cNvSpPr txBox="1"/>
            <p:nvPr/>
          </p:nvSpPr>
          <p:spPr>
            <a:xfrm>
              <a:off x="2285984" y="4488428"/>
              <a:ext cx="1143008" cy="369332"/>
            </a:xfrm>
            <a:prstGeom prst="rect">
              <a:avLst/>
            </a:prstGeom>
            <a:noFill/>
          </p:spPr>
          <p:txBody>
            <a:bodyPr wrap="square" rtlCol="0">
              <a:spAutoFit/>
            </a:bodyPr>
            <a:lstStyle/>
            <a:p>
              <a:r>
                <a:rPr lang="en-US" dirty="0" smtClean="0"/>
                <a:t>Level 1</a:t>
              </a:r>
              <a:endParaRPr lang="en-US" dirty="0"/>
            </a:p>
          </p:txBody>
        </p:sp>
        <p:sp>
          <p:nvSpPr>
            <p:cNvPr id="71" name="TextBox 70"/>
            <p:cNvSpPr txBox="1"/>
            <p:nvPr/>
          </p:nvSpPr>
          <p:spPr>
            <a:xfrm>
              <a:off x="2285984" y="5131370"/>
              <a:ext cx="1143008" cy="369332"/>
            </a:xfrm>
            <a:prstGeom prst="rect">
              <a:avLst/>
            </a:prstGeom>
            <a:noFill/>
          </p:spPr>
          <p:txBody>
            <a:bodyPr wrap="square" rtlCol="0">
              <a:spAutoFit/>
            </a:bodyPr>
            <a:lstStyle/>
            <a:p>
              <a:r>
                <a:rPr lang="en-US" dirty="0" smtClean="0"/>
                <a:t>Level 2</a:t>
              </a:r>
              <a:endParaRPr lang="en-US" dirty="0"/>
            </a:p>
          </p:txBody>
        </p:sp>
        <p:sp>
          <p:nvSpPr>
            <p:cNvPr id="72" name="TextBox 71"/>
            <p:cNvSpPr txBox="1"/>
            <p:nvPr/>
          </p:nvSpPr>
          <p:spPr>
            <a:xfrm>
              <a:off x="2285984" y="5774312"/>
              <a:ext cx="1143008" cy="369332"/>
            </a:xfrm>
            <a:prstGeom prst="rect">
              <a:avLst/>
            </a:prstGeom>
            <a:noFill/>
          </p:spPr>
          <p:txBody>
            <a:bodyPr wrap="square" rtlCol="0">
              <a:spAutoFit/>
            </a:bodyPr>
            <a:lstStyle/>
            <a:p>
              <a:r>
                <a:rPr lang="en-US" dirty="0" smtClean="0"/>
                <a:t>Level 3</a:t>
              </a:r>
              <a:endParaRPr lang="en-US" dirty="0"/>
            </a:p>
          </p:txBody>
        </p:sp>
        <p:sp>
          <p:nvSpPr>
            <p:cNvPr id="73" name="TextBox 72"/>
            <p:cNvSpPr txBox="1"/>
            <p:nvPr/>
          </p:nvSpPr>
          <p:spPr>
            <a:xfrm>
              <a:off x="2285984" y="6345816"/>
              <a:ext cx="1071570" cy="369332"/>
            </a:xfrm>
            <a:prstGeom prst="rect">
              <a:avLst/>
            </a:prstGeom>
            <a:noFill/>
          </p:spPr>
          <p:txBody>
            <a:bodyPr wrap="square" rtlCol="0">
              <a:spAutoFit/>
            </a:bodyPr>
            <a:lstStyle/>
            <a:p>
              <a:r>
                <a:rPr lang="en-US" dirty="0" smtClean="0"/>
                <a:t>Level 4</a:t>
              </a:r>
              <a:endParaRPr lang="en-US" dirty="0"/>
            </a:p>
          </p:txBody>
        </p:sp>
        <p:sp>
          <p:nvSpPr>
            <p:cNvPr id="74" name="TextBox 73"/>
            <p:cNvSpPr txBox="1"/>
            <p:nvPr/>
          </p:nvSpPr>
          <p:spPr>
            <a:xfrm>
              <a:off x="8001024" y="6488692"/>
              <a:ext cx="571504" cy="369332"/>
            </a:xfrm>
            <a:prstGeom prst="rect">
              <a:avLst/>
            </a:prstGeom>
            <a:noFill/>
          </p:spPr>
          <p:txBody>
            <a:bodyPr wrap="square" rtlCol="0">
              <a:spAutoFit/>
            </a:bodyPr>
            <a:lstStyle/>
            <a:p>
              <a:r>
                <a:rPr lang="en-US" dirty="0" smtClean="0"/>
                <a:t>10</a:t>
              </a:r>
              <a:endParaRPr lang="en-US" dirty="0"/>
            </a:p>
          </p:txBody>
        </p:sp>
        <p:sp>
          <p:nvSpPr>
            <p:cNvPr id="75" name="Oval 74"/>
            <p:cNvSpPr/>
            <p:nvPr/>
          </p:nvSpPr>
          <p:spPr>
            <a:xfrm>
              <a:off x="8072462" y="6488692"/>
              <a:ext cx="357190"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7" name="Object 36"/>
          <p:cNvGraphicFramePr>
            <a:graphicFrameLocks noChangeAspect="1"/>
          </p:cNvGraphicFramePr>
          <p:nvPr/>
        </p:nvGraphicFramePr>
        <p:xfrm>
          <a:off x="2816225" y="423863"/>
          <a:ext cx="3903663" cy="719137"/>
        </p:xfrm>
        <a:graphic>
          <a:graphicData uri="http://schemas.openxmlformats.org/presentationml/2006/ole">
            <p:oleObj spid="_x0000_s19457" name="Equation" r:id="rId3" imgW="5244840" imgH="965160" progId="Equation.DSMT4">
              <p:embed/>
            </p:oleObj>
          </a:graphicData>
        </a:graphic>
      </p:graphicFrame>
      <p:sp>
        <p:nvSpPr>
          <p:cNvPr id="39" name="Footer Placeholder 3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2</a:t>
            </a:fld>
            <a:endParaRPr lang="en-US"/>
          </a:p>
        </p:txBody>
      </p:sp>
      <p:sp>
        <p:nvSpPr>
          <p:cNvPr id="105474" name="Rectangle 2"/>
          <p:cNvSpPr>
            <a:spLocks noGrp="1" noChangeArrowheads="1"/>
          </p:cNvSpPr>
          <p:nvPr>
            <p:ph type="title" idx="4294967295"/>
          </p:nvPr>
        </p:nvSpPr>
        <p:spPr>
          <a:xfrm>
            <a:off x="0" y="-214313"/>
            <a:ext cx="8915400" cy="762001"/>
          </a:xfrm>
        </p:spPr>
        <p:txBody>
          <a:bodyPr/>
          <a:lstStyle/>
          <a:p>
            <a:r>
              <a:rPr lang="en-US" sz="3000" b="1" dirty="0" smtClean="0">
                <a:latin typeface="Calibri" pitchFamily="34" charset="0"/>
              </a:rPr>
              <a:t>Motivation: Why Search?</a:t>
            </a:r>
            <a:endParaRPr lang="en-US" sz="3000" b="1" dirty="0">
              <a:latin typeface="Calibri" pitchFamily="34" charset="0"/>
            </a:endParaRPr>
          </a:p>
        </p:txBody>
      </p:sp>
      <p:sp>
        <p:nvSpPr>
          <p:cNvPr id="105475" name="Rectangle 3"/>
          <p:cNvSpPr>
            <a:spLocks noGrp="1" noChangeArrowheads="1"/>
          </p:cNvSpPr>
          <p:nvPr>
            <p:ph type="body" idx="4294967295"/>
          </p:nvPr>
        </p:nvSpPr>
        <p:spPr>
          <a:xfrm>
            <a:off x="0" y="428625"/>
            <a:ext cx="9144000" cy="6215063"/>
          </a:xfrm>
        </p:spPr>
        <p:txBody>
          <a:bodyPr/>
          <a:lstStyle/>
          <a:p>
            <a:pPr>
              <a:lnSpc>
                <a:spcPct val="90000"/>
              </a:lnSpc>
            </a:pPr>
            <a:r>
              <a:rPr lang="en-US" sz="2200" dirty="0" smtClean="0">
                <a:latin typeface="Calibri" pitchFamily="34" charset="0"/>
              </a:rPr>
              <a:t>To find things </a:t>
            </a:r>
            <a:r>
              <a:rPr lang="en-US" sz="2200" dirty="0" smtClean="0">
                <a:latin typeface="Calibri" pitchFamily="34" charset="0"/>
                <a:sym typeface="Wingdings" pitchFamily="2" charset="2"/>
              </a:rPr>
              <a:t></a:t>
            </a:r>
          </a:p>
          <a:p>
            <a:pPr>
              <a:lnSpc>
                <a:spcPct val="90000"/>
              </a:lnSpc>
            </a:pPr>
            <a:endParaRPr lang="en-US" sz="2200" dirty="0" smtClean="0">
              <a:latin typeface="Calibri" pitchFamily="34" charset="0"/>
              <a:sym typeface="Wingdings" pitchFamily="2" charset="2"/>
            </a:endParaRPr>
          </a:p>
          <a:p>
            <a:pPr>
              <a:lnSpc>
                <a:spcPct val="90000"/>
              </a:lnSpc>
            </a:pPr>
            <a:r>
              <a:rPr lang="en-US" sz="2200" dirty="0" smtClean="0">
                <a:latin typeface="Calibri" pitchFamily="34" charset="0"/>
                <a:sym typeface="Wingdings" pitchFamily="2" charset="2"/>
              </a:rPr>
              <a:t>We will be concerned only with internal searching in the memory, i.e., in data structures not in external searching in secondary memory, i.e., in files. Nevertheless, there is a strong relationship.</a:t>
            </a:r>
          </a:p>
          <a:p>
            <a:pPr>
              <a:lnSpc>
                <a:spcPct val="90000"/>
              </a:lnSpc>
            </a:pPr>
            <a:endParaRPr lang="en-US" sz="2200" dirty="0" smtClean="0">
              <a:latin typeface="Calibri" pitchFamily="34" charset="0"/>
              <a:sym typeface="Wingdings" pitchFamily="2" charset="2"/>
            </a:endParaRPr>
          </a:p>
          <a:p>
            <a:pPr>
              <a:lnSpc>
                <a:spcPct val="90000"/>
              </a:lnSpc>
            </a:pPr>
            <a:r>
              <a:rPr lang="en-US" sz="2200" dirty="0" smtClean="0">
                <a:latin typeface="Calibri" pitchFamily="34" charset="0"/>
                <a:sym typeface="Wingdings" pitchFamily="2" charset="2"/>
              </a:rPr>
              <a:t>Of course we assume that each element has a key to be used for searching. To have our code as general as possible we do not write the code for particular data type.</a:t>
            </a:r>
          </a:p>
          <a:p>
            <a:pPr>
              <a:lnSpc>
                <a:spcPct val="90000"/>
              </a:lnSpc>
            </a:pPr>
            <a:endParaRPr lang="en-US" sz="2200" dirty="0" smtClean="0">
              <a:latin typeface="Calibri" pitchFamily="34" charset="0"/>
              <a:sym typeface="Wingdings" pitchFamily="2" charset="2"/>
            </a:endParaRPr>
          </a:p>
          <a:p>
            <a:pPr>
              <a:lnSpc>
                <a:spcPct val="90000"/>
              </a:lnSpc>
            </a:pPr>
            <a:r>
              <a:rPr lang="en-US" sz="2200" b="1" dirty="0" smtClean="0">
                <a:latin typeface="Calibri" pitchFamily="34" charset="0"/>
                <a:sym typeface="Wingdings" pitchFamily="2" charset="2"/>
              </a:rPr>
              <a:t>Always, think generally before you start coding; this is to minimize upgrading and modifying your code later on.</a:t>
            </a:r>
          </a:p>
          <a:p>
            <a:pPr>
              <a:lnSpc>
                <a:spcPct val="90000"/>
              </a:lnSpc>
            </a:pPr>
            <a:endParaRPr lang="en-US" sz="2200" b="1" dirty="0" smtClean="0">
              <a:latin typeface="Calibri" pitchFamily="34" charset="0"/>
              <a:sym typeface="Wingdings" pitchFamily="2" charset="2"/>
            </a:endParaRPr>
          </a:p>
          <a:p>
            <a:pPr>
              <a:lnSpc>
                <a:spcPct val="90000"/>
              </a:lnSpc>
            </a:pPr>
            <a:r>
              <a:rPr lang="en-US" sz="2200" dirty="0" smtClean="0">
                <a:latin typeface="Calibri" pitchFamily="34" charset="0"/>
                <a:sym typeface="Wingdings" pitchFamily="2" charset="2"/>
              </a:rPr>
              <a:t>Our purpose is to study data structures not algorithms, but we want to see the deep connection between both through studying sequential and binary search.</a:t>
            </a:r>
          </a:p>
          <a:p>
            <a:pPr>
              <a:lnSpc>
                <a:spcPct val="90000"/>
              </a:lnSpc>
              <a:buNone/>
            </a:pPr>
            <a:endParaRPr lang="en-US" sz="2200" dirty="0" smtClean="0">
              <a:latin typeface="Calibri" pitchFamily="34" charset="0"/>
              <a:sym typeface="Wingdings" pitchFamily="2" charset="2"/>
            </a:endParaRPr>
          </a:p>
          <a:p>
            <a:pPr>
              <a:lnSpc>
                <a:spcPct val="90000"/>
              </a:lnSpc>
            </a:pPr>
            <a:r>
              <a:rPr lang="en-US" sz="2200" dirty="0" smtClean="0">
                <a:latin typeface="Calibri" pitchFamily="34" charset="0"/>
                <a:sym typeface="Wingdings" pitchFamily="2" charset="2"/>
              </a:rPr>
              <a:t>Let us see the implementation in C.</a:t>
            </a:r>
          </a:p>
        </p:txBody>
      </p:sp>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20</a:t>
            </a:fld>
            <a:endParaRPr lang="en-US" dirty="0"/>
          </a:p>
        </p:txBody>
      </p:sp>
      <p:graphicFrame>
        <p:nvGraphicFramePr>
          <p:cNvPr id="38" name="Object 37"/>
          <p:cNvGraphicFramePr>
            <a:graphicFrameLocks noChangeAspect="1"/>
          </p:cNvGraphicFramePr>
          <p:nvPr/>
        </p:nvGraphicFramePr>
        <p:xfrm>
          <a:off x="71406" y="682625"/>
          <a:ext cx="9072594" cy="4064082"/>
        </p:xfrm>
        <a:graphic>
          <a:graphicData uri="http://schemas.openxmlformats.org/presentationml/2006/ole">
            <p:oleObj spid="_x0000_s18434" name="Equation" r:id="rId4" imgW="11963160" imgH="5613120" progId="Equation.DSMT4">
              <p:embed/>
            </p:oleObj>
          </a:graphicData>
        </a:graphic>
      </p:graphicFrame>
      <p:grpSp>
        <p:nvGrpSpPr>
          <p:cNvPr id="37" name="Group 36"/>
          <p:cNvGrpSpPr/>
          <p:nvPr/>
        </p:nvGrpSpPr>
        <p:grpSpPr>
          <a:xfrm>
            <a:off x="2571736" y="5445224"/>
            <a:ext cx="3781749" cy="1296222"/>
            <a:chOff x="-403448" y="4182931"/>
            <a:chExt cx="7118588" cy="2439947"/>
          </a:xfrm>
        </p:grpSpPr>
        <p:sp>
          <p:nvSpPr>
            <p:cNvPr id="39" name="Oval 38"/>
            <p:cNvSpPr/>
            <p:nvPr/>
          </p:nvSpPr>
          <p:spPr>
            <a:xfrm>
              <a:off x="6316782" y="5905032"/>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41" name="Oval 40"/>
            <p:cNvSpPr/>
            <p:nvPr/>
          </p:nvSpPr>
          <p:spPr bwMode="auto">
            <a:xfrm>
              <a:off x="2048673" y="473774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59" name="Oval 58"/>
            <p:cNvSpPr/>
            <p:nvPr/>
          </p:nvSpPr>
          <p:spPr bwMode="auto">
            <a:xfrm>
              <a:off x="4894079" y="473773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60" name="Oval 59"/>
            <p:cNvSpPr/>
            <p:nvPr/>
          </p:nvSpPr>
          <p:spPr bwMode="auto">
            <a:xfrm>
              <a:off x="4268086" y="5352102"/>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76" name="Oval 75"/>
            <p:cNvSpPr/>
            <p:nvPr/>
          </p:nvSpPr>
          <p:spPr bwMode="auto">
            <a:xfrm>
              <a:off x="5918427" y="535210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77" name="Oval 76"/>
            <p:cNvSpPr/>
            <p:nvPr/>
          </p:nvSpPr>
          <p:spPr bwMode="auto">
            <a:xfrm>
              <a:off x="3585188" y="418481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	</a:t>
              </a:r>
              <a:endParaRPr lang="en-US" sz="1400" dirty="0">
                <a:solidFill>
                  <a:schemeClr val="tx1"/>
                </a:solidFill>
              </a:endParaRPr>
            </a:p>
          </p:txBody>
        </p:sp>
        <p:cxnSp>
          <p:nvCxnSpPr>
            <p:cNvPr id="78" name="Straight Connector 77"/>
            <p:cNvCxnSpPr>
              <a:stCxn id="77" idx="2"/>
              <a:endCxn id="41" idx="0"/>
            </p:cNvCxnSpPr>
            <p:nvPr/>
          </p:nvCxnSpPr>
          <p:spPr bwMode="auto">
            <a:xfrm rot="10800000" flipV="1">
              <a:off x="2190943" y="4338404"/>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6"/>
              <a:endCxn id="59" idx="0"/>
            </p:cNvCxnSpPr>
            <p:nvPr/>
          </p:nvCxnSpPr>
          <p:spPr bwMode="auto">
            <a:xfrm>
              <a:off x="3869727" y="4338405"/>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59" idx="3"/>
              <a:endCxn id="60" idx="0"/>
            </p:cNvCxnSpPr>
            <p:nvPr/>
          </p:nvCxnSpPr>
          <p:spPr bwMode="auto">
            <a:xfrm rot="5400000">
              <a:off x="4496967" y="4913321"/>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9" idx="6"/>
              <a:endCxn id="76" idx="0"/>
            </p:cNvCxnSpPr>
            <p:nvPr/>
          </p:nvCxnSpPr>
          <p:spPr bwMode="auto">
            <a:xfrm>
              <a:off x="5178618" y="4891327"/>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a:off x="967408" y="5335716"/>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83" name="Oval 82"/>
            <p:cNvSpPr/>
            <p:nvPr/>
          </p:nvSpPr>
          <p:spPr bwMode="auto">
            <a:xfrm>
              <a:off x="2503933" y="533571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cxnSp>
          <p:nvCxnSpPr>
            <p:cNvPr id="84" name="Straight Connector 83"/>
            <p:cNvCxnSpPr>
              <a:stCxn id="41" idx="2"/>
              <a:endCxn id="82" idx="0"/>
            </p:cNvCxnSpPr>
            <p:nvPr/>
          </p:nvCxnSpPr>
          <p:spPr bwMode="auto">
            <a:xfrm rot="10800000" flipV="1">
              <a:off x="1109679" y="4891330"/>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1" idx="5"/>
              <a:endCxn id="83" idx="0"/>
            </p:cNvCxnSpPr>
            <p:nvPr/>
          </p:nvCxnSpPr>
          <p:spPr bwMode="auto">
            <a:xfrm rot="16200000" flipH="1">
              <a:off x="2300982" y="4990496"/>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bwMode="auto">
            <a:xfrm>
              <a:off x="2887113" y="5950083"/>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cxnSp>
          <p:nvCxnSpPr>
            <p:cNvPr id="87" name="Straight Connector 86"/>
            <p:cNvCxnSpPr/>
            <p:nvPr/>
          </p:nvCxnSpPr>
          <p:spPr bwMode="auto">
            <a:xfrm rot="16200000" flipH="1">
              <a:off x="2719216" y="5669580"/>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auto">
            <a:xfrm>
              <a:off x="4608269" y="596647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cxnSp>
          <p:nvCxnSpPr>
            <p:cNvPr id="89" name="Straight Connector 88"/>
            <p:cNvCxnSpPr/>
            <p:nvPr/>
          </p:nvCxnSpPr>
          <p:spPr bwMode="auto">
            <a:xfrm rot="16200000" flipH="1">
              <a:off x="4440373" y="5685967"/>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6" idx="5"/>
              <a:endCxn id="39" idx="0"/>
            </p:cNvCxnSpPr>
            <p:nvPr/>
          </p:nvCxnSpPr>
          <p:spPr bwMode="auto">
            <a:xfrm rot="16200000" flipH="1">
              <a:off x="6193261" y="5582332"/>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10800000">
              <a:off x="170718" y="436912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2" name="Straight Connector 91"/>
            <p:cNvCxnSpPr/>
            <p:nvPr/>
          </p:nvCxnSpPr>
          <p:spPr>
            <a:xfrm rot="10800000">
              <a:off x="170693" y="4859251"/>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3" name="Straight Connector 92"/>
            <p:cNvCxnSpPr/>
            <p:nvPr/>
          </p:nvCxnSpPr>
          <p:spPr>
            <a:xfrm rot="10800000">
              <a:off x="170693" y="547361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4" name="Straight Connector 93"/>
            <p:cNvCxnSpPr/>
            <p:nvPr/>
          </p:nvCxnSpPr>
          <p:spPr>
            <a:xfrm rot="10800000">
              <a:off x="170718" y="607220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95" name="TextBox 94"/>
            <p:cNvSpPr txBox="1"/>
            <p:nvPr/>
          </p:nvSpPr>
          <p:spPr>
            <a:xfrm>
              <a:off x="-403448" y="4182931"/>
              <a:ext cx="1748130" cy="579345"/>
            </a:xfrm>
            <a:prstGeom prst="rect">
              <a:avLst/>
            </a:prstGeom>
            <a:noFill/>
          </p:spPr>
          <p:txBody>
            <a:bodyPr wrap="square" rtlCol="0">
              <a:spAutoFit/>
            </a:bodyPr>
            <a:lstStyle/>
            <a:p>
              <a:r>
                <a:rPr lang="en-US" sz="1400" dirty="0" smtClean="0"/>
                <a:t>Level 0</a:t>
              </a:r>
              <a:endParaRPr lang="en-US" sz="1400" dirty="0"/>
            </a:p>
          </p:txBody>
        </p:sp>
        <p:sp>
          <p:nvSpPr>
            <p:cNvPr id="96" name="TextBox 95"/>
            <p:cNvSpPr txBox="1"/>
            <p:nvPr/>
          </p:nvSpPr>
          <p:spPr>
            <a:xfrm>
              <a:off x="-403448" y="4743524"/>
              <a:ext cx="1479187" cy="579345"/>
            </a:xfrm>
            <a:prstGeom prst="rect">
              <a:avLst/>
            </a:prstGeom>
            <a:noFill/>
          </p:spPr>
          <p:txBody>
            <a:bodyPr wrap="square" rtlCol="0">
              <a:spAutoFit/>
            </a:bodyPr>
            <a:lstStyle/>
            <a:p>
              <a:r>
                <a:rPr lang="en-US" sz="1400" dirty="0" smtClean="0"/>
                <a:t>Level 1</a:t>
              </a:r>
              <a:endParaRPr lang="en-US" sz="1400" dirty="0"/>
            </a:p>
          </p:txBody>
        </p:sp>
        <p:sp>
          <p:nvSpPr>
            <p:cNvPr id="97" name="TextBox 96"/>
            <p:cNvSpPr txBox="1"/>
            <p:nvPr/>
          </p:nvSpPr>
          <p:spPr>
            <a:xfrm>
              <a:off x="-403448" y="6043533"/>
              <a:ext cx="3496261" cy="579345"/>
            </a:xfrm>
            <a:prstGeom prst="rect">
              <a:avLst/>
            </a:prstGeom>
            <a:noFill/>
          </p:spPr>
          <p:txBody>
            <a:bodyPr wrap="square" rtlCol="0">
              <a:spAutoFit/>
            </a:bodyPr>
            <a:lstStyle/>
            <a:p>
              <a:r>
                <a:rPr lang="en-US" sz="1400" dirty="0" smtClean="0"/>
                <a:t>Level </a:t>
              </a:r>
              <a:r>
                <a:rPr lang="en-US" sz="1400" dirty="0" err="1" smtClean="0">
                  <a:latin typeface="Euclid" pitchFamily="18" charset="0"/>
                  <a:sym typeface="Symbol"/>
                </a:rPr>
                <a:t>h</a:t>
              </a:r>
              <a:r>
                <a:rPr lang="en-US" sz="1400" baseline="-25000" dirty="0" err="1" smtClean="0">
                  <a:latin typeface="Euclid" pitchFamily="18" charset="0"/>
                  <a:sym typeface="Symbol"/>
                </a:rPr>
                <a:t>n</a:t>
              </a:r>
              <a:endParaRPr lang="en-US" sz="1400" dirty="0"/>
            </a:p>
          </p:txBody>
        </p:sp>
      </p:grpSp>
      <p:sp>
        <p:nvSpPr>
          <p:cNvPr id="31" name="Rectangle 30"/>
          <p:cNvSpPr/>
          <p:nvPr/>
        </p:nvSpPr>
        <p:spPr>
          <a:xfrm>
            <a:off x="0" y="0"/>
            <a:ext cx="5578771" cy="646331"/>
          </a:xfrm>
          <a:prstGeom prst="rect">
            <a:avLst/>
          </a:prstGeom>
        </p:spPr>
        <p:txBody>
          <a:bodyPr wrap="none">
            <a:spAutoFit/>
          </a:bodyPr>
          <a:lstStyle/>
          <a:p>
            <a:r>
              <a:rPr lang="en-US" b="1" kern="0" dirty="0" smtClean="0">
                <a:latin typeface="Calibri" pitchFamily="34" charset="0"/>
                <a:sym typeface="Symbol"/>
              </a:rPr>
              <a:t>Saturated Level: </a:t>
            </a:r>
            <a:r>
              <a:rPr lang="en-US" kern="0" dirty="0" smtClean="0">
                <a:latin typeface="Calibri" pitchFamily="34" charset="0"/>
                <a:sym typeface="Symbol"/>
              </a:rPr>
              <a:t>a level with maximum number of nodes.</a:t>
            </a:r>
            <a:endParaRPr lang="en-US" b="1" kern="0" dirty="0" smtClean="0">
              <a:latin typeface="Calibri" pitchFamily="34" charset="0"/>
              <a:sym typeface="Symbol"/>
            </a:endParaRPr>
          </a:p>
          <a:p>
            <a:r>
              <a:rPr lang="en-US" b="1" kern="0" dirty="0" smtClean="0">
                <a:latin typeface="Calibri" pitchFamily="34" charset="0"/>
                <a:sym typeface="Symbol"/>
              </a:rPr>
              <a:t>Full Tree: </a:t>
            </a:r>
            <a:r>
              <a:rPr lang="en-US" kern="0" dirty="0" smtClean="0">
                <a:latin typeface="Calibri" pitchFamily="34" charset="0"/>
                <a:sym typeface="Symbol"/>
              </a:rPr>
              <a:t>a tree whose all levels are saturated</a:t>
            </a:r>
            <a:endParaRPr lang="en-US" kern="0" dirty="0" smtClean="0">
              <a:latin typeface="Calibri" pitchFamily="34" charset="0"/>
              <a:sym typeface="Wingdings" pitchFamily="2" charset="2"/>
            </a:endParaRPr>
          </a:p>
        </p:txBody>
      </p:sp>
      <p:sp>
        <p:nvSpPr>
          <p:cNvPr id="32" name="Footer Placeholder 31"/>
          <p:cNvSpPr>
            <a:spLocks noGrp="1"/>
          </p:cNvSpPr>
          <p:nvPr>
            <p:ph type="ftr" sz="quarter" idx="11"/>
          </p:nvPr>
        </p:nvSpPr>
        <p:spPr/>
        <p:txBody>
          <a:bodyPr/>
          <a:lstStyle/>
          <a:p>
            <a:pPr>
              <a:defRPr/>
            </a:pPr>
            <a:r>
              <a:rPr lang="en-US" smtClean="0"/>
              <a:t>© Waleed A. Yousef 2008</a:t>
            </a:r>
            <a:endParaRPr lang="en-US" dirty="0"/>
          </a:p>
        </p:txBody>
      </p:sp>
      <p:sp>
        <p:nvSpPr>
          <p:cNvPr id="33" name="Rectangle 32"/>
          <p:cNvSpPr/>
          <p:nvPr/>
        </p:nvSpPr>
        <p:spPr>
          <a:xfrm>
            <a:off x="1341" y="4859868"/>
            <a:ext cx="5161991" cy="369332"/>
          </a:xfrm>
          <a:prstGeom prst="rect">
            <a:avLst/>
          </a:prstGeom>
        </p:spPr>
        <p:txBody>
          <a:bodyPr wrap="none">
            <a:spAutoFit/>
          </a:bodyPr>
          <a:lstStyle/>
          <a:p>
            <a:r>
              <a:rPr lang="en-US" kern="0" dirty="0" smtClean="0">
                <a:latin typeface="Calibri" pitchFamily="34" charset="0"/>
                <a:sym typeface="Symbol"/>
              </a:rPr>
              <a:t>We will show soon that: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 + 1)  1 </a:t>
            </a:r>
            <a:r>
              <a:rPr lang="en-US" dirty="0" smtClean="0">
                <a:latin typeface="Euclid" pitchFamily="18" charset="0"/>
              </a:rPr>
              <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a:t>
            </a:r>
            <a:endParaRPr lang="en-US" kern="0" dirty="0" smtClean="0">
              <a:latin typeface="Calibri" pitchFamily="34" charset="0"/>
              <a:sym typeface="Wingdings" pitchFamily="2"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21</a:t>
            </a:fld>
            <a:endParaRPr lang="en-US" dirty="0"/>
          </a:p>
        </p:txBody>
      </p:sp>
      <p:sp>
        <p:nvSpPr>
          <p:cNvPr id="79" name="Rectangle 3"/>
          <p:cNvSpPr txBox="1">
            <a:spLocks noChangeArrowheads="1"/>
          </p:cNvSpPr>
          <p:nvPr/>
        </p:nvSpPr>
        <p:spPr bwMode="auto">
          <a:xfrm>
            <a:off x="-32" y="-24"/>
            <a:ext cx="9144032" cy="1015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sz="2000" b="1" dirty="0" smtClean="0">
                <a:latin typeface="Calibri" pitchFamily="34" charset="0"/>
                <a:sym typeface="Wingdings" pitchFamily="2" charset="2"/>
              </a:rPr>
              <a:t>Complete Tree : </a:t>
            </a:r>
            <a:r>
              <a:rPr lang="en-US" sz="2000" dirty="0" smtClean="0">
                <a:latin typeface="Calibri" pitchFamily="34" charset="0"/>
                <a:sym typeface="Wingdings" pitchFamily="2" charset="2"/>
              </a:rPr>
              <a:t>is the tree whose all levels are saturated except possibly the last one. </a:t>
            </a:r>
            <a:r>
              <a:rPr lang="en-US" sz="2000" b="1" dirty="0" smtClean="0">
                <a:latin typeface="Calibri" pitchFamily="34" charset="0"/>
                <a:sym typeface="Wingdings" pitchFamily="2" charset="2"/>
              </a:rPr>
              <a:t>Complete Tree </a:t>
            </a:r>
            <a:r>
              <a:rPr lang="en-US" sz="2000" dirty="0" smtClean="0">
                <a:latin typeface="Calibri" pitchFamily="34" charset="0"/>
                <a:sym typeface="Symbol"/>
              </a:rPr>
              <a:t> leaves are at the last two levels at most (the converse is not true)</a:t>
            </a:r>
          </a:p>
          <a:p>
            <a:r>
              <a:rPr lang="en-US" sz="2000" b="1" kern="0" dirty="0" smtClean="0">
                <a:latin typeface="Calibri" pitchFamily="34" charset="0"/>
                <a:sym typeface="Symbol"/>
              </a:rPr>
              <a:t>Complete</a:t>
            </a:r>
            <a:r>
              <a:rPr lang="en-US" sz="2000" dirty="0" smtClean="0">
                <a:latin typeface="Calibri" pitchFamily="34" charset="0"/>
                <a:sym typeface="Wingdings" pitchFamily="2" charset="2"/>
              </a:rPr>
              <a:t> </a:t>
            </a:r>
            <a:r>
              <a:rPr lang="en-US" sz="2000" b="1" dirty="0" smtClean="0">
                <a:latin typeface="Calibri" pitchFamily="34" charset="0"/>
                <a:sym typeface="Wingdings" pitchFamily="2" charset="2"/>
              </a:rPr>
              <a:t>Tree </a:t>
            </a:r>
            <a:r>
              <a:rPr lang="en-US" sz="2000" dirty="0" smtClean="0">
                <a:latin typeface="Calibri" pitchFamily="34" charset="0"/>
                <a:sym typeface="Symbol"/>
              </a:rPr>
              <a:t> it is the shortest tree for given number of nodes.</a:t>
            </a:r>
          </a:p>
        </p:txBody>
      </p:sp>
      <p:sp>
        <p:nvSpPr>
          <p:cNvPr id="99" name="Oval 98"/>
          <p:cNvSpPr/>
          <p:nvPr/>
        </p:nvSpPr>
        <p:spPr>
          <a:xfrm>
            <a:off x="8459922" y="3059308"/>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0" name="Oval 99"/>
          <p:cNvSpPr/>
          <p:nvPr/>
        </p:nvSpPr>
        <p:spPr bwMode="auto">
          <a:xfrm>
            <a:off x="4191813" y="189201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101" name="Oval 100"/>
          <p:cNvSpPr/>
          <p:nvPr/>
        </p:nvSpPr>
        <p:spPr bwMode="auto">
          <a:xfrm>
            <a:off x="7037219" y="189201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102" name="Oval 101"/>
          <p:cNvSpPr/>
          <p:nvPr/>
        </p:nvSpPr>
        <p:spPr bwMode="auto">
          <a:xfrm>
            <a:off x="6411226" y="2506378"/>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103" name="Oval 102"/>
          <p:cNvSpPr/>
          <p:nvPr/>
        </p:nvSpPr>
        <p:spPr bwMode="auto">
          <a:xfrm>
            <a:off x="8061567" y="2506378"/>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104" name="Oval 103"/>
          <p:cNvSpPr/>
          <p:nvPr/>
        </p:nvSpPr>
        <p:spPr bwMode="auto">
          <a:xfrm>
            <a:off x="5728328" y="1339090"/>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105" name="Straight Connector 104"/>
          <p:cNvCxnSpPr>
            <a:stCxn id="104" idx="2"/>
            <a:endCxn id="100" idx="0"/>
          </p:cNvCxnSpPr>
          <p:nvPr/>
        </p:nvCxnSpPr>
        <p:spPr bwMode="auto">
          <a:xfrm rot="10800000" flipV="1">
            <a:off x="4334083" y="1492680"/>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04" idx="6"/>
            <a:endCxn id="101" idx="0"/>
          </p:cNvCxnSpPr>
          <p:nvPr/>
        </p:nvCxnSpPr>
        <p:spPr bwMode="auto">
          <a:xfrm>
            <a:off x="6012867" y="1492681"/>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1" idx="3"/>
            <a:endCxn id="102" idx="0"/>
          </p:cNvCxnSpPr>
          <p:nvPr/>
        </p:nvCxnSpPr>
        <p:spPr bwMode="auto">
          <a:xfrm rot="5400000">
            <a:off x="6640107" y="2067597"/>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01" idx="6"/>
            <a:endCxn id="103" idx="0"/>
          </p:cNvCxnSpPr>
          <p:nvPr/>
        </p:nvCxnSpPr>
        <p:spPr bwMode="auto">
          <a:xfrm>
            <a:off x="7321758" y="2045603"/>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bwMode="auto">
          <a:xfrm>
            <a:off x="3110548" y="2489992"/>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110" name="Oval 109"/>
          <p:cNvSpPr/>
          <p:nvPr/>
        </p:nvSpPr>
        <p:spPr bwMode="auto">
          <a:xfrm>
            <a:off x="4647073" y="248999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111" name="Straight Connector 110"/>
          <p:cNvCxnSpPr>
            <a:stCxn id="100" idx="2"/>
            <a:endCxn id="109" idx="0"/>
          </p:cNvCxnSpPr>
          <p:nvPr/>
        </p:nvCxnSpPr>
        <p:spPr bwMode="auto">
          <a:xfrm rot="10800000" flipV="1">
            <a:off x="3252819" y="2045606"/>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00" idx="5"/>
            <a:endCxn id="110" idx="0"/>
          </p:cNvCxnSpPr>
          <p:nvPr/>
        </p:nvCxnSpPr>
        <p:spPr bwMode="auto">
          <a:xfrm rot="16200000" flipH="1">
            <a:off x="4444122" y="2144772"/>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bwMode="auto">
          <a:xfrm>
            <a:off x="6751409" y="312074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116" name="Straight Connector 115"/>
          <p:cNvCxnSpPr/>
          <p:nvPr/>
        </p:nvCxnSpPr>
        <p:spPr bwMode="auto">
          <a:xfrm rot="16200000" flipH="1">
            <a:off x="6583513" y="2840243"/>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3" idx="5"/>
            <a:endCxn id="99" idx="0"/>
          </p:cNvCxnSpPr>
          <p:nvPr/>
        </p:nvCxnSpPr>
        <p:spPr bwMode="auto">
          <a:xfrm rot="16200000" flipH="1">
            <a:off x="8336401" y="2736608"/>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8429652" y="3083606"/>
            <a:ext cx="571504" cy="369332"/>
          </a:xfrm>
          <a:prstGeom prst="rect">
            <a:avLst/>
          </a:prstGeom>
          <a:noFill/>
        </p:spPr>
        <p:txBody>
          <a:bodyPr wrap="square" rtlCol="0">
            <a:spAutoFit/>
          </a:bodyPr>
          <a:lstStyle/>
          <a:p>
            <a:r>
              <a:rPr lang="en-US" dirty="0" smtClean="0"/>
              <a:t>10</a:t>
            </a:r>
            <a:endParaRPr lang="en-US" dirty="0"/>
          </a:p>
        </p:txBody>
      </p:sp>
      <p:cxnSp>
        <p:nvCxnSpPr>
          <p:cNvPr id="120" name="Straight Connector 119"/>
          <p:cNvCxnSpPr/>
          <p:nvPr/>
        </p:nvCxnSpPr>
        <p:spPr>
          <a:xfrm rot="10800000">
            <a:off x="2313858" y="1523400"/>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21" name="Straight Connector 120"/>
          <p:cNvCxnSpPr/>
          <p:nvPr/>
        </p:nvCxnSpPr>
        <p:spPr>
          <a:xfrm rot="10800000">
            <a:off x="2313833" y="2013527"/>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22" name="Straight Connector 121"/>
          <p:cNvCxnSpPr/>
          <p:nvPr/>
        </p:nvCxnSpPr>
        <p:spPr>
          <a:xfrm rot="10800000">
            <a:off x="2313833" y="262789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23" name="Straight Connector 122"/>
          <p:cNvCxnSpPr/>
          <p:nvPr/>
        </p:nvCxnSpPr>
        <p:spPr>
          <a:xfrm rot="10800000">
            <a:off x="2313858" y="3226482"/>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125" name="TextBox 124"/>
          <p:cNvSpPr txBox="1"/>
          <p:nvPr/>
        </p:nvSpPr>
        <p:spPr>
          <a:xfrm>
            <a:off x="2143108" y="1154780"/>
            <a:ext cx="1214446" cy="369332"/>
          </a:xfrm>
          <a:prstGeom prst="rect">
            <a:avLst/>
          </a:prstGeom>
          <a:noFill/>
        </p:spPr>
        <p:txBody>
          <a:bodyPr wrap="square" rtlCol="0">
            <a:spAutoFit/>
          </a:bodyPr>
          <a:lstStyle/>
          <a:p>
            <a:r>
              <a:rPr lang="en-US" dirty="0" smtClean="0"/>
              <a:t>Level 0</a:t>
            </a:r>
            <a:endParaRPr lang="en-US" dirty="0"/>
          </a:p>
        </p:txBody>
      </p:sp>
      <p:sp>
        <p:nvSpPr>
          <p:cNvPr id="126" name="TextBox 125"/>
          <p:cNvSpPr txBox="1"/>
          <p:nvPr/>
        </p:nvSpPr>
        <p:spPr>
          <a:xfrm>
            <a:off x="2143108" y="1726284"/>
            <a:ext cx="1143008" cy="369332"/>
          </a:xfrm>
          <a:prstGeom prst="rect">
            <a:avLst/>
          </a:prstGeom>
          <a:noFill/>
        </p:spPr>
        <p:txBody>
          <a:bodyPr wrap="square" rtlCol="0">
            <a:spAutoFit/>
          </a:bodyPr>
          <a:lstStyle/>
          <a:p>
            <a:r>
              <a:rPr lang="en-US" dirty="0" smtClean="0"/>
              <a:t>Level 1</a:t>
            </a:r>
            <a:endParaRPr lang="en-US" dirty="0"/>
          </a:p>
        </p:txBody>
      </p:sp>
      <p:sp>
        <p:nvSpPr>
          <p:cNvPr id="127" name="TextBox 126"/>
          <p:cNvSpPr txBox="1"/>
          <p:nvPr/>
        </p:nvSpPr>
        <p:spPr>
          <a:xfrm>
            <a:off x="2143108" y="2369226"/>
            <a:ext cx="1143008" cy="369332"/>
          </a:xfrm>
          <a:prstGeom prst="rect">
            <a:avLst/>
          </a:prstGeom>
          <a:noFill/>
        </p:spPr>
        <p:txBody>
          <a:bodyPr wrap="square" rtlCol="0">
            <a:spAutoFit/>
          </a:bodyPr>
          <a:lstStyle/>
          <a:p>
            <a:r>
              <a:rPr lang="en-US" dirty="0" smtClean="0"/>
              <a:t>Level 2</a:t>
            </a:r>
            <a:endParaRPr lang="en-US" dirty="0"/>
          </a:p>
        </p:txBody>
      </p:sp>
      <p:sp>
        <p:nvSpPr>
          <p:cNvPr id="128" name="TextBox 127"/>
          <p:cNvSpPr txBox="1"/>
          <p:nvPr/>
        </p:nvSpPr>
        <p:spPr>
          <a:xfrm>
            <a:off x="2143108" y="3012168"/>
            <a:ext cx="1143008" cy="369332"/>
          </a:xfrm>
          <a:prstGeom prst="rect">
            <a:avLst/>
          </a:prstGeom>
          <a:noFill/>
        </p:spPr>
        <p:txBody>
          <a:bodyPr wrap="square" rtlCol="0">
            <a:spAutoFit/>
          </a:bodyPr>
          <a:lstStyle/>
          <a:p>
            <a:r>
              <a:rPr lang="en-US" dirty="0" smtClean="0"/>
              <a:t>Level 3</a:t>
            </a:r>
            <a:endParaRPr lang="en-US" dirty="0"/>
          </a:p>
        </p:txBody>
      </p:sp>
      <p:sp>
        <p:nvSpPr>
          <p:cNvPr id="132" name="Oval 131"/>
          <p:cNvSpPr/>
          <p:nvPr/>
        </p:nvSpPr>
        <p:spPr>
          <a:xfrm>
            <a:off x="8602798" y="5845390"/>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3" name="Oval 132"/>
          <p:cNvSpPr/>
          <p:nvPr/>
        </p:nvSpPr>
        <p:spPr bwMode="auto">
          <a:xfrm>
            <a:off x="4334689" y="4678098"/>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2</a:t>
            </a:r>
            <a:endParaRPr lang="en-US" dirty="0">
              <a:solidFill>
                <a:schemeClr val="tx1"/>
              </a:solidFill>
            </a:endParaRPr>
          </a:p>
        </p:txBody>
      </p:sp>
      <p:sp>
        <p:nvSpPr>
          <p:cNvPr id="134" name="Oval 133"/>
          <p:cNvSpPr/>
          <p:nvPr/>
        </p:nvSpPr>
        <p:spPr bwMode="auto">
          <a:xfrm>
            <a:off x="7180095" y="4678094"/>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8</a:t>
            </a:r>
            <a:endParaRPr lang="en-US" dirty="0">
              <a:solidFill>
                <a:schemeClr val="tx1"/>
              </a:solidFill>
            </a:endParaRPr>
          </a:p>
        </p:txBody>
      </p:sp>
      <p:sp>
        <p:nvSpPr>
          <p:cNvPr id="135" name="Oval 134"/>
          <p:cNvSpPr/>
          <p:nvPr/>
        </p:nvSpPr>
        <p:spPr bwMode="auto">
          <a:xfrm>
            <a:off x="6554102" y="5292460"/>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6</a:t>
            </a:r>
            <a:endParaRPr lang="en-US" dirty="0">
              <a:solidFill>
                <a:schemeClr val="tx1"/>
              </a:solidFill>
            </a:endParaRPr>
          </a:p>
        </p:txBody>
      </p:sp>
      <p:sp>
        <p:nvSpPr>
          <p:cNvPr id="136" name="Oval 135"/>
          <p:cNvSpPr/>
          <p:nvPr/>
        </p:nvSpPr>
        <p:spPr bwMode="auto">
          <a:xfrm>
            <a:off x="8204443" y="529246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9</a:t>
            </a:r>
            <a:endParaRPr lang="en-US" dirty="0">
              <a:solidFill>
                <a:schemeClr val="tx1"/>
              </a:solidFill>
            </a:endParaRPr>
          </a:p>
        </p:txBody>
      </p:sp>
      <p:sp>
        <p:nvSpPr>
          <p:cNvPr id="137" name="Oval 136"/>
          <p:cNvSpPr/>
          <p:nvPr/>
        </p:nvSpPr>
        <p:spPr bwMode="auto">
          <a:xfrm>
            <a:off x="5871204" y="4125172"/>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5</a:t>
            </a:r>
          </a:p>
        </p:txBody>
      </p:sp>
      <p:cxnSp>
        <p:nvCxnSpPr>
          <p:cNvPr id="138" name="Straight Connector 137"/>
          <p:cNvCxnSpPr>
            <a:stCxn id="137" idx="2"/>
            <a:endCxn id="133" idx="0"/>
          </p:cNvCxnSpPr>
          <p:nvPr/>
        </p:nvCxnSpPr>
        <p:spPr bwMode="auto">
          <a:xfrm rot="10800000" flipV="1">
            <a:off x="4476959" y="4278762"/>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7" idx="6"/>
            <a:endCxn id="134" idx="0"/>
          </p:cNvCxnSpPr>
          <p:nvPr/>
        </p:nvCxnSpPr>
        <p:spPr bwMode="auto">
          <a:xfrm>
            <a:off x="6155743" y="4278763"/>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4" idx="3"/>
            <a:endCxn id="135" idx="0"/>
          </p:cNvCxnSpPr>
          <p:nvPr/>
        </p:nvCxnSpPr>
        <p:spPr bwMode="auto">
          <a:xfrm rot="5400000">
            <a:off x="6782983" y="4853679"/>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4" idx="6"/>
            <a:endCxn id="136" idx="0"/>
          </p:cNvCxnSpPr>
          <p:nvPr/>
        </p:nvCxnSpPr>
        <p:spPr bwMode="auto">
          <a:xfrm>
            <a:off x="7464634" y="4831685"/>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Oval 141"/>
          <p:cNvSpPr/>
          <p:nvPr/>
        </p:nvSpPr>
        <p:spPr bwMode="auto">
          <a:xfrm>
            <a:off x="3253424" y="5276074"/>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1</a:t>
            </a:r>
            <a:endParaRPr lang="en-US" dirty="0">
              <a:solidFill>
                <a:schemeClr val="tx1"/>
              </a:solidFill>
            </a:endParaRPr>
          </a:p>
        </p:txBody>
      </p:sp>
      <p:sp>
        <p:nvSpPr>
          <p:cNvPr id="143" name="Oval 142"/>
          <p:cNvSpPr/>
          <p:nvPr/>
        </p:nvSpPr>
        <p:spPr bwMode="auto">
          <a:xfrm>
            <a:off x="4789949" y="5276074"/>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3</a:t>
            </a:r>
            <a:endParaRPr lang="en-US" dirty="0">
              <a:solidFill>
                <a:schemeClr val="tx1"/>
              </a:solidFill>
            </a:endParaRPr>
          </a:p>
        </p:txBody>
      </p:sp>
      <p:cxnSp>
        <p:nvCxnSpPr>
          <p:cNvPr id="144" name="Straight Connector 143"/>
          <p:cNvCxnSpPr>
            <a:stCxn id="133" idx="2"/>
            <a:endCxn id="142" idx="0"/>
          </p:cNvCxnSpPr>
          <p:nvPr/>
        </p:nvCxnSpPr>
        <p:spPr bwMode="auto">
          <a:xfrm rot="10800000" flipV="1">
            <a:off x="3395695" y="4831688"/>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33" idx="5"/>
            <a:endCxn id="143" idx="0"/>
          </p:cNvCxnSpPr>
          <p:nvPr/>
        </p:nvCxnSpPr>
        <p:spPr bwMode="auto">
          <a:xfrm rot="16200000" flipH="1">
            <a:off x="4586998" y="4930854"/>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Oval 145"/>
          <p:cNvSpPr/>
          <p:nvPr/>
        </p:nvSpPr>
        <p:spPr bwMode="auto">
          <a:xfrm>
            <a:off x="5173129" y="5890441"/>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4</a:t>
            </a:r>
            <a:endParaRPr lang="en-US" dirty="0">
              <a:solidFill>
                <a:schemeClr val="tx1"/>
              </a:solidFill>
            </a:endParaRPr>
          </a:p>
        </p:txBody>
      </p:sp>
      <p:cxnSp>
        <p:nvCxnSpPr>
          <p:cNvPr id="147" name="Straight Connector 146"/>
          <p:cNvCxnSpPr/>
          <p:nvPr/>
        </p:nvCxnSpPr>
        <p:spPr bwMode="auto">
          <a:xfrm rot="16200000" flipH="1">
            <a:off x="5005232" y="5609938"/>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Oval 147"/>
          <p:cNvSpPr/>
          <p:nvPr/>
        </p:nvSpPr>
        <p:spPr bwMode="auto">
          <a:xfrm>
            <a:off x="6894285" y="5906828"/>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7</a:t>
            </a:r>
            <a:endParaRPr lang="en-US" dirty="0">
              <a:solidFill>
                <a:schemeClr val="tx1"/>
              </a:solidFill>
            </a:endParaRPr>
          </a:p>
        </p:txBody>
      </p:sp>
      <p:cxnSp>
        <p:nvCxnSpPr>
          <p:cNvPr id="149" name="Straight Connector 148"/>
          <p:cNvCxnSpPr/>
          <p:nvPr/>
        </p:nvCxnSpPr>
        <p:spPr bwMode="auto">
          <a:xfrm rot="16200000" flipH="1">
            <a:off x="6726389" y="5626325"/>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36" idx="5"/>
            <a:endCxn id="132" idx="0"/>
          </p:cNvCxnSpPr>
          <p:nvPr/>
        </p:nvCxnSpPr>
        <p:spPr bwMode="auto">
          <a:xfrm rot="16200000" flipH="1">
            <a:off x="8479277" y="5522690"/>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bwMode="auto">
          <a:xfrm rot="10800000" flipV="1">
            <a:off x="8252622" y="6214019"/>
            <a:ext cx="419207" cy="30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0800000">
            <a:off x="2456734" y="4309482"/>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53" name="Straight Connector 152"/>
          <p:cNvCxnSpPr/>
          <p:nvPr/>
        </p:nvCxnSpPr>
        <p:spPr>
          <a:xfrm rot="10800000">
            <a:off x="2456709" y="4799609"/>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54" name="Straight Connector 153"/>
          <p:cNvCxnSpPr/>
          <p:nvPr/>
        </p:nvCxnSpPr>
        <p:spPr>
          <a:xfrm rot="10800000">
            <a:off x="2456709" y="541397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55" name="Straight Connector 154"/>
          <p:cNvCxnSpPr/>
          <p:nvPr/>
        </p:nvCxnSpPr>
        <p:spPr>
          <a:xfrm rot="10800000">
            <a:off x="2456734" y="601256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156" name="Straight Connector 155"/>
          <p:cNvCxnSpPr/>
          <p:nvPr/>
        </p:nvCxnSpPr>
        <p:spPr>
          <a:xfrm rot="10800000">
            <a:off x="2456734" y="664407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157" name="TextBox 156"/>
          <p:cNvSpPr txBox="1"/>
          <p:nvPr/>
        </p:nvSpPr>
        <p:spPr>
          <a:xfrm>
            <a:off x="2285984" y="3940862"/>
            <a:ext cx="1214446" cy="369332"/>
          </a:xfrm>
          <a:prstGeom prst="rect">
            <a:avLst/>
          </a:prstGeom>
          <a:noFill/>
        </p:spPr>
        <p:txBody>
          <a:bodyPr wrap="square" rtlCol="0">
            <a:spAutoFit/>
          </a:bodyPr>
          <a:lstStyle/>
          <a:p>
            <a:r>
              <a:rPr lang="en-US" dirty="0" smtClean="0"/>
              <a:t>Level 0</a:t>
            </a:r>
            <a:endParaRPr lang="en-US" dirty="0"/>
          </a:p>
        </p:txBody>
      </p:sp>
      <p:sp>
        <p:nvSpPr>
          <p:cNvPr id="158" name="TextBox 157"/>
          <p:cNvSpPr txBox="1"/>
          <p:nvPr/>
        </p:nvSpPr>
        <p:spPr>
          <a:xfrm>
            <a:off x="2285984" y="4512366"/>
            <a:ext cx="1143008" cy="369332"/>
          </a:xfrm>
          <a:prstGeom prst="rect">
            <a:avLst/>
          </a:prstGeom>
          <a:noFill/>
        </p:spPr>
        <p:txBody>
          <a:bodyPr wrap="square" rtlCol="0">
            <a:spAutoFit/>
          </a:bodyPr>
          <a:lstStyle/>
          <a:p>
            <a:r>
              <a:rPr lang="en-US" dirty="0" smtClean="0"/>
              <a:t>Level 1</a:t>
            </a:r>
            <a:endParaRPr lang="en-US" dirty="0"/>
          </a:p>
        </p:txBody>
      </p:sp>
      <p:sp>
        <p:nvSpPr>
          <p:cNvPr id="159" name="TextBox 158"/>
          <p:cNvSpPr txBox="1"/>
          <p:nvPr/>
        </p:nvSpPr>
        <p:spPr>
          <a:xfrm>
            <a:off x="2285984" y="5155308"/>
            <a:ext cx="1143008" cy="369332"/>
          </a:xfrm>
          <a:prstGeom prst="rect">
            <a:avLst/>
          </a:prstGeom>
          <a:noFill/>
        </p:spPr>
        <p:txBody>
          <a:bodyPr wrap="square" rtlCol="0">
            <a:spAutoFit/>
          </a:bodyPr>
          <a:lstStyle/>
          <a:p>
            <a:r>
              <a:rPr lang="en-US" dirty="0" smtClean="0"/>
              <a:t>Level 2</a:t>
            </a:r>
            <a:endParaRPr lang="en-US" dirty="0"/>
          </a:p>
        </p:txBody>
      </p:sp>
      <p:sp>
        <p:nvSpPr>
          <p:cNvPr id="160" name="TextBox 159"/>
          <p:cNvSpPr txBox="1"/>
          <p:nvPr/>
        </p:nvSpPr>
        <p:spPr>
          <a:xfrm>
            <a:off x="2285984" y="5798250"/>
            <a:ext cx="1143008" cy="369332"/>
          </a:xfrm>
          <a:prstGeom prst="rect">
            <a:avLst/>
          </a:prstGeom>
          <a:noFill/>
        </p:spPr>
        <p:txBody>
          <a:bodyPr wrap="square" rtlCol="0">
            <a:spAutoFit/>
          </a:bodyPr>
          <a:lstStyle/>
          <a:p>
            <a:r>
              <a:rPr lang="en-US" dirty="0" smtClean="0"/>
              <a:t>Level 3</a:t>
            </a:r>
            <a:endParaRPr lang="en-US" dirty="0"/>
          </a:p>
        </p:txBody>
      </p:sp>
      <p:sp>
        <p:nvSpPr>
          <p:cNvPr id="161" name="TextBox 160"/>
          <p:cNvSpPr txBox="1"/>
          <p:nvPr/>
        </p:nvSpPr>
        <p:spPr>
          <a:xfrm>
            <a:off x="2285984" y="6369754"/>
            <a:ext cx="1071570" cy="369332"/>
          </a:xfrm>
          <a:prstGeom prst="rect">
            <a:avLst/>
          </a:prstGeom>
          <a:noFill/>
        </p:spPr>
        <p:txBody>
          <a:bodyPr wrap="square" rtlCol="0">
            <a:spAutoFit/>
          </a:bodyPr>
          <a:lstStyle/>
          <a:p>
            <a:r>
              <a:rPr lang="en-US" dirty="0" smtClean="0"/>
              <a:t>Level 4</a:t>
            </a:r>
            <a:endParaRPr lang="en-US" dirty="0"/>
          </a:p>
        </p:txBody>
      </p:sp>
      <p:sp>
        <p:nvSpPr>
          <p:cNvPr id="162" name="TextBox 161"/>
          <p:cNvSpPr txBox="1"/>
          <p:nvPr/>
        </p:nvSpPr>
        <p:spPr>
          <a:xfrm>
            <a:off x="8001024" y="6512630"/>
            <a:ext cx="571504" cy="369332"/>
          </a:xfrm>
          <a:prstGeom prst="rect">
            <a:avLst/>
          </a:prstGeom>
          <a:noFill/>
        </p:spPr>
        <p:txBody>
          <a:bodyPr wrap="square" rtlCol="0">
            <a:spAutoFit/>
          </a:bodyPr>
          <a:lstStyle/>
          <a:p>
            <a:r>
              <a:rPr lang="en-US" dirty="0" smtClean="0"/>
              <a:t>10</a:t>
            </a:r>
            <a:endParaRPr lang="en-US" dirty="0"/>
          </a:p>
        </p:txBody>
      </p:sp>
      <p:sp>
        <p:nvSpPr>
          <p:cNvPr id="163" name="Oval 162"/>
          <p:cNvSpPr/>
          <p:nvPr/>
        </p:nvSpPr>
        <p:spPr>
          <a:xfrm>
            <a:off x="8072462" y="6512630"/>
            <a:ext cx="357190"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285720" y="1940598"/>
            <a:ext cx="1571636" cy="369332"/>
          </a:xfrm>
          <a:prstGeom prst="rect">
            <a:avLst/>
          </a:prstGeom>
          <a:noFill/>
        </p:spPr>
        <p:txBody>
          <a:bodyPr wrap="square" rtlCol="0">
            <a:spAutoFit/>
          </a:bodyPr>
          <a:lstStyle/>
          <a:p>
            <a:r>
              <a:rPr lang="en-US" dirty="0" smtClean="0"/>
              <a:t>Complete</a:t>
            </a:r>
            <a:endParaRPr lang="en-US" dirty="0"/>
          </a:p>
        </p:txBody>
      </p:sp>
      <p:sp>
        <p:nvSpPr>
          <p:cNvPr id="165" name="TextBox 164"/>
          <p:cNvSpPr txBox="1"/>
          <p:nvPr/>
        </p:nvSpPr>
        <p:spPr>
          <a:xfrm>
            <a:off x="285720" y="5083870"/>
            <a:ext cx="1571636" cy="646331"/>
          </a:xfrm>
          <a:prstGeom prst="rect">
            <a:avLst/>
          </a:prstGeom>
          <a:noFill/>
        </p:spPr>
        <p:txBody>
          <a:bodyPr wrap="square" rtlCol="0">
            <a:spAutoFit/>
          </a:bodyPr>
          <a:lstStyle/>
          <a:p>
            <a:r>
              <a:rPr lang="en-US" dirty="0" smtClean="0"/>
              <a:t>Not Complete</a:t>
            </a:r>
            <a:endParaRPr lang="en-US" dirty="0"/>
          </a:p>
        </p:txBody>
      </p:sp>
      <p:sp>
        <p:nvSpPr>
          <p:cNvPr id="166" name="TextBox 165"/>
          <p:cNvSpPr txBox="1"/>
          <p:nvPr/>
        </p:nvSpPr>
        <p:spPr>
          <a:xfrm>
            <a:off x="8572528" y="5869688"/>
            <a:ext cx="571504" cy="369332"/>
          </a:xfrm>
          <a:prstGeom prst="rect">
            <a:avLst/>
          </a:prstGeom>
          <a:noFill/>
        </p:spPr>
        <p:txBody>
          <a:bodyPr wrap="square" rtlCol="0">
            <a:spAutoFit/>
          </a:bodyPr>
          <a:lstStyle/>
          <a:p>
            <a:r>
              <a:rPr lang="en-US" dirty="0" smtClean="0"/>
              <a:t>10</a:t>
            </a:r>
            <a:endParaRPr lang="en-US" dirty="0"/>
          </a:p>
        </p:txBody>
      </p:sp>
      <p:sp>
        <p:nvSpPr>
          <p:cNvPr id="67" name="Oval 66"/>
          <p:cNvSpPr/>
          <p:nvPr/>
        </p:nvSpPr>
        <p:spPr bwMode="auto">
          <a:xfrm>
            <a:off x="3612981" y="586049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smtClean="0">
                <a:solidFill>
                  <a:schemeClr val="tx1"/>
                </a:solidFill>
              </a:rPr>
              <a:t>0</a:t>
            </a:r>
            <a:endParaRPr lang="en-US" dirty="0">
              <a:solidFill>
                <a:schemeClr val="tx1"/>
              </a:solidFill>
            </a:endParaRPr>
          </a:p>
        </p:txBody>
      </p:sp>
      <p:cxnSp>
        <p:nvCxnSpPr>
          <p:cNvPr id="68" name="Straight Connector 67"/>
          <p:cNvCxnSpPr/>
          <p:nvPr/>
        </p:nvCxnSpPr>
        <p:spPr bwMode="auto">
          <a:xfrm rot="16200000" flipH="1">
            <a:off x="3445084" y="5579987"/>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Footer Placeholder 6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22</a:t>
            </a:fld>
            <a:endParaRPr lang="en-US" dirty="0"/>
          </a:p>
        </p:txBody>
      </p:sp>
      <p:sp>
        <p:nvSpPr>
          <p:cNvPr id="42" name="TextBox 41"/>
          <p:cNvSpPr txBox="1"/>
          <p:nvPr/>
        </p:nvSpPr>
        <p:spPr>
          <a:xfrm>
            <a:off x="0" y="40069"/>
            <a:ext cx="9144000" cy="4524315"/>
          </a:xfrm>
          <a:prstGeom prst="rect">
            <a:avLst/>
          </a:prstGeom>
          <a:noFill/>
        </p:spPr>
        <p:txBody>
          <a:bodyPr wrap="square" rtlCol="0">
            <a:spAutoFit/>
          </a:bodyPr>
          <a:lstStyle/>
          <a:p>
            <a:pPr algn="just"/>
            <a:r>
              <a:rPr lang="en-US" b="1" dirty="0" smtClean="0">
                <a:latin typeface="Calibri" pitchFamily="34" charset="0"/>
              </a:rPr>
              <a:t>Lemma</a:t>
            </a:r>
            <a:r>
              <a:rPr lang="en-US" dirty="0" smtClean="0">
                <a:latin typeface="Calibri" pitchFamily="34" charset="0"/>
              </a:rPr>
              <a:t>:	</a:t>
            </a:r>
            <a:r>
              <a:rPr lang="en-US" dirty="0" smtClean="0">
                <a:solidFill>
                  <a:srgbClr val="FF0000"/>
                </a:solidFill>
                <a:latin typeface="Calibri" pitchFamily="34" charset="0"/>
              </a:rPr>
              <a:t>the tree produced by the binary search is complete</a:t>
            </a:r>
            <a:r>
              <a:rPr lang="en-US" dirty="0" smtClean="0">
                <a:latin typeface="Calibri" pitchFamily="34" charset="0"/>
              </a:rPr>
              <a:t>.</a:t>
            </a:r>
          </a:p>
          <a:p>
            <a:pPr algn="just"/>
            <a:r>
              <a:rPr lang="en-US" b="1" dirty="0" smtClean="0">
                <a:latin typeface="Calibri" pitchFamily="34" charset="0"/>
              </a:rPr>
              <a:t>Proof</a:t>
            </a:r>
            <a:r>
              <a:rPr lang="en-US" dirty="0" smtClean="0">
                <a:latin typeface="Calibri" pitchFamily="34" charset="0"/>
              </a:rPr>
              <a:t>:	First notice that every split produces two subtrees which differ in size by at most one node.</a:t>
            </a:r>
            <a:r>
              <a:rPr lang="en-US" dirty="0" smtClean="0">
                <a:latin typeface="Calibri" pitchFamily="34" charset="0"/>
                <a:sym typeface="Symbol"/>
              </a:rPr>
              <a:t> </a:t>
            </a:r>
            <a:r>
              <a:rPr lang="en-US" dirty="0" smtClean="0">
                <a:latin typeface="Calibri" pitchFamily="34" charset="0"/>
              </a:rPr>
              <a:t>We will show, by induction, that, </a:t>
            </a:r>
            <a:r>
              <a:rPr lang="en-US" dirty="0" smtClean="0">
                <a:solidFill>
                  <a:srgbClr val="FF0000"/>
                </a:solidFill>
                <a:latin typeface="Calibri" pitchFamily="34" charset="0"/>
              </a:rPr>
              <a:t>any node at level </a:t>
            </a:r>
            <a:r>
              <a:rPr lang="en-US" dirty="0" smtClean="0">
                <a:solidFill>
                  <a:srgbClr val="FF0000"/>
                </a:solidFill>
                <a:latin typeface="Euclid" pitchFamily="18" charset="0"/>
              </a:rPr>
              <a:t>L </a:t>
            </a:r>
            <a:r>
              <a:rPr lang="en-US" dirty="0" smtClean="0">
                <a:solidFill>
                  <a:srgbClr val="FF0000"/>
                </a:solidFill>
                <a:latin typeface="Euclid" pitchFamily="18" charset="0"/>
                <a:sym typeface="Symbol"/>
              </a:rPr>
              <a:t> </a:t>
            </a:r>
            <a:r>
              <a:rPr lang="en-US" dirty="0" smtClean="0">
                <a:solidFill>
                  <a:srgbClr val="FF0000"/>
                </a:solidFill>
                <a:latin typeface="Euclid" pitchFamily="18" charset="0"/>
              </a:rPr>
              <a:t>k, k </a:t>
            </a:r>
            <a:r>
              <a:rPr lang="en-US" dirty="0" smtClean="0">
                <a:solidFill>
                  <a:srgbClr val="FF0000"/>
                </a:solidFill>
                <a:latin typeface="Euclid" pitchFamily="18" charset="0"/>
                <a:sym typeface="Symbol"/>
              </a:rPr>
              <a:t> 2,</a:t>
            </a:r>
            <a:r>
              <a:rPr lang="en-US" dirty="0" smtClean="0">
                <a:solidFill>
                  <a:srgbClr val="FF0000"/>
                </a:solidFill>
                <a:latin typeface="Calibri" pitchFamily="34" charset="0"/>
              </a:rPr>
              <a:t> (because for </a:t>
            </a:r>
            <a:r>
              <a:rPr lang="en-US" dirty="0" smtClean="0">
                <a:solidFill>
                  <a:srgbClr val="FF0000"/>
                </a:solidFill>
                <a:latin typeface="Euclid" pitchFamily="18" charset="0"/>
              </a:rPr>
              <a:t>k=1</a:t>
            </a:r>
            <a:r>
              <a:rPr lang="en-US" dirty="0" smtClean="0">
                <a:solidFill>
                  <a:srgbClr val="FF0000"/>
                </a:solidFill>
                <a:latin typeface="Calibri" pitchFamily="34" charset="0"/>
              </a:rPr>
              <a:t> is trivial) having a path to a node at the last level </a:t>
            </a:r>
            <a:r>
              <a:rPr lang="en-US" dirty="0" smtClean="0">
                <a:solidFill>
                  <a:srgbClr val="FF0000"/>
                </a:solidFill>
                <a:latin typeface="Euclid" pitchFamily="18" charset="0"/>
              </a:rPr>
              <a:t>L</a:t>
            </a:r>
            <a:r>
              <a:rPr lang="en-US" dirty="0" smtClean="0">
                <a:solidFill>
                  <a:srgbClr val="FF0000"/>
                </a:solidFill>
                <a:latin typeface="Calibri" pitchFamily="34" charset="0"/>
              </a:rPr>
              <a:t> will have complete subtree. Hence, the root, which has path to any node at last level </a:t>
            </a:r>
            <a:r>
              <a:rPr lang="en-US" dirty="0" smtClean="0">
                <a:solidFill>
                  <a:srgbClr val="FF0000"/>
                </a:solidFill>
                <a:latin typeface="Euclid" pitchFamily="18" charset="0"/>
              </a:rPr>
              <a:t>L</a:t>
            </a:r>
            <a:r>
              <a:rPr lang="en-US" dirty="0" smtClean="0">
                <a:solidFill>
                  <a:srgbClr val="FF0000"/>
                </a:solidFill>
                <a:latin typeface="Calibri" pitchFamily="34" charset="0"/>
              </a:rPr>
              <a:t>, has a complete tree</a:t>
            </a:r>
            <a:r>
              <a:rPr lang="en-US" dirty="0" smtClean="0">
                <a:latin typeface="Calibri" pitchFamily="34" charset="0"/>
              </a:rPr>
              <a:t>. Consider a node </a:t>
            </a:r>
            <a:r>
              <a:rPr lang="en-US" dirty="0" smtClean="0">
                <a:latin typeface="Euclid" pitchFamily="18" charset="0"/>
              </a:rPr>
              <a:t>A</a:t>
            </a:r>
            <a:r>
              <a:rPr lang="en-US" dirty="0" smtClean="0">
                <a:latin typeface="Calibri" pitchFamily="34" charset="0"/>
              </a:rPr>
              <a:t> at the last level </a:t>
            </a:r>
            <a:r>
              <a:rPr lang="en-US" dirty="0" smtClean="0">
                <a:latin typeface="Euclid" pitchFamily="18" charset="0"/>
              </a:rPr>
              <a:t>L</a:t>
            </a:r>
          </a:p>
          <a:p>
            <a:pPr algn="just"/>
            <a:endParaRPr lang="en-US" dirty="0" smtClean="0">
              <a:latin typeface="Calibri" pitchFamily="34" charset="0"/>
            </a:endParaRPr>
          </a:p>
          <a:p>
            <a:pPr algn="just"/>
            <a:r>
              <a:rPr lang="en-US" b="1" dirty="0" smtClean="0">
                <a:latin typeface="Calibri" pitchFamily="34" charset="0"/>
              </a:rPr>
              <a:t>Basis step:</a:t>
            </a:r>
            <a:r>
              <a:rPr lang="en-US" dirty="0" smtClean="0">
                <a:latin typeface="Calibri" pitchFamily="34" charset="0"/>
              </a:rPr>
              <a:t> For </a:t>
            </a:r>
            <a:r>
              <a:rPr lang="en-US" dirty="0" smtClean="0">
                <a:latin typeface="Euclid" pitchFamily="18" charset="0"/>
              </a:rPr>
              <a:t>k = 2,</a:t>
            </a:r>
            <a:r>
              <a:rPr lang="en-US" dirty="0" smtClean="0">
                <a:latin typeface="Calibri" pitchFamily="34" charset="0"/>
              </a:rPr>
              <a:t> </a:t>
            </a:r>
            <a:r>
              <a:rPr lang="en-US" dirty="0" smtClean="0">
                <a:latin typeface="Euclid" pitchFamily="18" charset="0"/>
              </a:rPr>
              <a:t>C</a:t>
            </a:r>
            <a:r>
              <a:rPr lang="en-US" dirty="0" smtClean="0">
                <a:latin typeface="Calibri" pitchFamily="34" charset="0"/>
              </a:rPr>
              <a:t> must have another child than </a:t>
            </a:r>
            <a:r>
              <a:rPr lang="en-US" dirty="0" smtClean="0">
                <a:latin typeface="Euclid" pitchFamily="18" charset="0"/>
              </a:rPr>
              <a:t>B</a:t>
            </a:r>
            <a:r>
              <a:rPr lang="en-US" dirty="0" smtClean="0">
                <a:latin typeface="Calibri" pitchFamily="34" charset="0"/>
              </a:rPr>
              <a:t> to have a valid split at </a:t>
            </a:r>
            <a:r>
              <a:rPr lang="en-US" dirty="0" smtClean="0">
                <a:latin typeface="Euclid" pitchFamily="18" charset="0"/>
              </a:rPr>
              <a:t>C</a:t>
            </a:r>
            <a:r>
              <a:rPr lang="en-US" b="1" dirty="0" smtClean="0">
                <a:latin typeface="Euclid" pitchFamily="18" charset="0"/>
              </a:rPr>
              <a:t>.</a:t>
            </a:r>
            <a:endParaRPr lang="en-US" dirty="0" smtClean="0">
              <a:latin typeface="Calibri" pitchFamily="34" charset="0"/>
            </a:endParaRPr>
          </a:p>
          <a:p>
            <a:pPr algn="just"/>
            <a:r>
              <a:rPr lang="en-US" b="1" dirty="0" smtClean="0">
                <a:latin typeface="Calibri" pitchFamily="34" charset="0"/>
              </a:rPr>
              <a:t>Induction step:</a:t>
            </a:r>
            <a:r>
              <a:rPr lang="en-US" dirty="0" smtClean="0">
                <a:latin typeface="Calibri" pitchFamily="34" charset="0"/>
              </a:rPr>
              <a:t> Assume the statement is true for some </a:t>
            </a:r>
            <a:r>
              <a:rPr lang="en-US" dirty="0" smtClean="0">
                <a:latin typeface="Euclid" pitchFamily="18" charset="0"/>
              </a:rPr>
              <a:t>k</a:t>
            </a:r>
            <a:r>
              <a:rPr lang="en-US" dirty="0" smtClean="0">
                <a:latin typeface="Calibri" pitchFamily="34" charset="0"/>
              </a:rPr>
              <a:t>; then </a:t>
            </a:r>
            <a:r>
              <a:rPr lang="en-US" dirty="0" smtClean="0">
                <a:latin typeface="Euclid" pitchFamily="18" charset="0"/>
              </a:rPr>
              <a:t>P</a:t>
            </a:r>
            <a:r>
              <a:rPr lang="en-US" dirty="0" smtClean="0">
                <a:latin typeface="Calibri" pitchFamily="34" charset="0"/>
              </a:rPr>
              <a:t> has a complete tree. The parent </a:t>
            </a:r>
            <a:r>
              <a:rPr lang="en-US" dirty="0" smtClean="0">
                <a:latin typeface="Euclid" pitchFamily="18" charset="0"/>
              </a:rPr>
              <a:t>R</a:t>
            </a:r>
            <a:r>
              <a:rPr lang="en-US" dirty="0" smtClean="0">
                <a:latin typeface="Calibri" pitchFamily="34" charset="0"/>
              </a:rPr>
              <a:t> must have another child </a:t>
            </a:r>
            <a:r>
              <a:rPr lang="en-US" dirty="0" smtClean="0">
                <a:latin typeface="Euclid" pitchFamily="18" charset="0"/>
              </a:rPr>
              <a:t>Q</a:t>
            </a:r>
            <a:r>
              <a:rPr lang="en-US" dirty="0" smtClean="0">
                <a:latin typeface="Calibri" pitchFamily="34" charset="0"/>
              </a:rPr>
              <a:t>, so that the split is valid. If </a:t>
            </a:r>
            <a:r>
              <a:rPr lang="en-US" dirty="0" smtClean="0">
                <a:latin typeface="Euclid" pitchFamily="18" charset="0"/>
              </a:rPr>
              <a:t>Q</a:t>
            </a:r>
            <a:r>
              <a:rPr lang="en-US" dirty="0" smtClean="0">
                <a:latin typeface="Calibri" pitchFamily="34" charset="0"/>
              </a:rPr>
              <a:t> has any child at </a:t>
            </a:r>
            <a:r>
              <a:rPr lang="en-US" dirty="0" smtClean="0">
                <a:latin typeface="Euclid" pitchFamily="18" charset="0"/>
              </a:rPr>
              <a:t>L</a:t>
            </a:r>
            <a:r>
              <a:rPr lang="en-US" dirty="0" smtClean="0">
                <a:latin typeface="Calibri" pitchFamily="34" charset="0"/>
              </a:rPr>
              <a:t>, then it must have a complete tree (by the induction hypothesis, since it is at the level </a:t>
            </a:r>
            <a:r>
              <a:rPr lang="en-US" dirty="0" smtClean="0">
                <a:latin typeface="Euclid" pitchFamily="18" charset="0"/>
              </a:rPr>
              <a:t>L </a:t>
            </a:r>
            <a:r>
              <a:rPr lang="en-US" dirty="0" smtClean="0">
                <a:latin typeface="Euclid" pitchFamily="18" charset="0"/>
                <a:sym typeface="Symbol"/>
              </a:rPr>
              <a:t> k</a:t>
            </a:r>
            <a:r>
              <a:rPr lang="en-US" dirty="0" smtClean="0">
                <a:latin typeface="Calibri" pitchFamily="34" charset="0"/>
              </a:rPr>
              <a:t>). If </a:t>
            </a:r>
            <a:r>
              <a:rPr lang="en-US" dirty="0" smtClean="0">
                <a:latin typeface="Euclid" pitchFamily="18" charset="0"/>
              </a:rPr>
              <a:t>Q</a:t>
            </a:r>
            <a:r>
              <a:rPr lang="en-US" dirty="0" smtClean="0">
                <a:latin typeface="Calibri" pitchFamily="34" charset="0"/>
              </a:rPr>
              <a:t> does not have any child at </a:t>
            </a:r>
            <a:r>
              <a:rPr lang="en-US" dirty="0" smtClean="0">
                <a:latin typeface="Euclid" pitchFamily="18" charset="0"/>
              </a:rPr>
              <a:t>L</a:t>
            </a:r>
            <a:r>
              <a:rPr lang="en-US" dirty="0" smtClean="0">
                <a:latin typeface="Calibri" pitchFamily="34" charset="0"/>
              </a:rPr>
              <a:t>, then it must have, as well, complete tree so that the split at </a:t>
            </a:r>
            <a:r>
              <a:rPr lang="en-US" dirty="0" smtClean="0">
                <a:latin typeface="Euclid" pitchFamily="18" charset="0"/>
              </a:rPr>
              <a:t>R</a:t>
            </a:r>
            <a:r>
              <a:rPr lang="en-US" dirty="0" smtClean="0">
                <a:latin typeface="Calibri" pitchFamily="34" charset="0"/>
              </a:rPr>
              <a:t> produces two trees different in size by just one node; namely </a:t>
            </a:r>
            <a:r>
              <a:rPr lang="en-US" dirty="0" smtClean="0">
                <a:latin typeface="Euclid" pitchFamily="18" charset="0"/>
              </a:rPr>
              <a:t>A</a:t>
            </a:r>
            <a:r>
              <a:rPr lang="en-US" dirty="0" smtClean="0">
                <a:latin typeface="Calibri" pitchFamily="34" charset="0"/>
              </a:rPr>
              <a:t>. For both cases, it turns out that </a:t>
            </a:r>
            <a:r>
              <a:rPr lang="en-US" dirty="0" smtClean="0">
                <a:latin typeface="Euclid" pitchFamily="18" charset="0"/>
              </a:rPr>
              <a:t>R</a:t>
            </a:r>
            <a:r>
              <a:rPr lang="en-US" dirty="0" smtClean="0">
                <a:latin typeface="Calibri" pitchFamily="34" charset="0"/>
              </a:rPr>
              <a:t>, which is the only node at level </a:t>
            </a:r>
            <a:r>
              <a:rPr lang="en-US" dirty="0" smtClean="0">
                <a:latin typeface="Euclid" pitchFamily="18" charset="0"/>
              </a:rPr>
              <a:t>L-(k+1)</a:t>
            </a:r>
            <a:r>
              <a:rPr lang="en-US" dirty="0" smtClean="0">
                <a:latin typeface="Calibri" pitchFamily="34" charset="0"/>
              </a:rPr>
              <a:t> having path to </a:t>
            </a:r>
            <a:r>
              <a:rPr lang="en-US" dirty="0" smtClean="0">
                <a:latin typeface="Euclid" pitchFamily="18" charset="0"/>
              </a:rPr>
              <a:t>A</a:t>
            </a:r>
            <a:r>
              <a:rPr lang="en-US" dirty="0" smtClean="0">
                <a:latin typeface="Calibri" pitchFamily="34" charset="0"/>
              </a:rPr>
              <a:t>, has a complete subtree. Then the statement is true for </a:t>
            </a:r>
            <a:r>
              <a:rPr lang="en-US" dirty="0" smtClean="0">
                <a:latin typeface="Euclid" pitchFamily="18" charset="0"/>
              </a:rPr>
              <a:t>k+1</a:t>
            </a:r>
            <a:r>
              <a:rPr lang="en-US" dirty="0" smtClean="0">
                <a:latin typeface="Calibri" pitchFamily="34" charset="0"/>
              </a:rPr>
              <a:t>. Hence, the statement is true for all </a:t>
            </a:r>
            <a:r>
              <a:rPr lang="en-US" dirty="0" smtClean="0">
                <a:latin typeface="Euclid" pitchFamily="18" charset="0"/>
              </a:rPr>
              <a:t>k</a:t>
            </a:r>
            <a:r>
              <a:rPr lang="en-US" dirty="0" smtClean="0">
                <a:latin typeface="Calibri" pitchFamily="34" charset="0"/>
              </a:rPr>
              <a:t>. Therefore, for </a:t>
            </a:r>
            <a:r>
              <a:rPr lang="en-US" dirty="0" smtClean="0">
                <a:latin typeface="Euclid" pitchFamily="18" charset="0"/>
              </a:rPr>
              <a:t>k = L, </a:t>
            </a:r>
            <a:r>
              <a:rPr lang="en-US" dirty="0" smtClean="0">
                <a:latin typeface="Calibri" pitchFamily="34" charset="0"/>
              </a:rPr>
              <a:t>where (</a:t>
            </a:r>
            <a:r>
              <a:rPr lang="en-US" dirty="0" smtClean="0">
                <a:latin typeface="Euclid" pitchFamily="18" charset="0"/>
              </a:rPr>
              <a:t>L – k = 0)</a:t>
            </a:r>
            <a:r>
              <a:rPr lang="en-US" dirty="0" smtClean="0">
                <a:latin typeface="Calibri" pitchFamily="34" charset="0"/>
              </a:rPr>
              <a:t> the statement is true for the root. Hence, the root has a complete tree.		          </a:t>
            </a:r>
            <a:r>
              <a:rPr lang="en-US" dirty="0" smtClean="0">
                <a:latin typeface="Calibri" pitchFamily="34" charset="0"/>
                <a:sym typeface="Euclid Math One"/>
              </a:rPr>
              <a:t></a:t>
            </a:r>
            <a:endParaRPr lang="en-US" dirty="0" smtClean="0">
              <a:latin typeface="Calibri" pitchFamily="34" charset="0"/>
            </a:endParaRPr>
          </a:p>
        </p:txBody>
      </p:sp>
      <p:cxnSp>
        <p:nvCxnSpPr>
          <p:cNvPr id="66" name="Straight Connector 65"/>
          <p:cNvCxnSpPr/>
          <p:nvPr/>
        </p:nvCxnSpPr>
        <p:spPr>
          <a:xfrm rot="10800000">
            <a:off x="3147478" y="5788195"/>
            <a:ext cx="5639342" cy="117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rot="10800000">
            <a:off x="3147500" y="6303999"/>
            <a:ext cx="5639342" cy="1177"/>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71" name="TextBox 70"/>
          <p:cNvSpPr txBox="1"/>
          <p:nvPr/>
        </p:nvSpPr>
        <p:spPr>
          <a:xfrm>
            <a:off x="3000364" y="5500702"/>
            <a:ext cx="1285884" cy="369332"/>
          </a:xfrm>
          <a:prstGeom prst="rect">
            <a:avLst/>
          </a:prstGeom>
          <a:noFill/>
        </p:spPr>
        <p:txBody>
          <a:bodyPr wrap="square" rtlCol="0">
            <a:spAutoFit/>
          </a:bodyPr>
          <a:lstStyle/>
          <a:p>
            <a:r>
              <a:rPr lang="en-US" dirty="0" smtClean="0"/>
              <a:t>Level </a:t>
            </a:r>
            <a:r>
              <a:rPr lang="en-US" dirty="0" smtClean="0">
                <a:latin typeface="Euclid" pitchFamily="18" charset="0"/>
              </a:rPr>
              <a:t>L</a:t>
            </a:r>
            <a:r>
              <a:rPr lang="en-US" dirty="0" smtClean="0">
                <a:latin typeface="Euclid" pitchFamily="18" charset="0"/>
                <a:sym typeface="Symbol"/>
              </a:rPr>
              <a:t> 2</a:t>
            </a:r>
            <a:endParaRPr lang="en-US" dirty="0">
              <a:latin typeface="Euclid" pitchFamily="18" charset="0"/>
            </a:endParaRPr>
          </a:p>
        </p:txBody>
      </p:sp>
      <p:sp>
        <p:nvSpPr>
          <p:cNvPr id="72" name="TextBox 71"/>
          <p:cNvSpPr txBox="1"/>
          <p:nvPr/>
        </p:nvSpPr>
        <p:spPr>
          <a:xfrm>
            <a:off x="3000364" y="6000768"/>
            <a:ext cx="1354282" cy="369332"/>
          </a:xfrm>
          <a:prstGeom prst="rect">
            <a:avLst/>
          </a:prstGeom>
          <a:noFill/>
        </p:spPr>
        <p:txBody>
          <a:bodyPr wrap="square" rtlCol="0">
            <a:spAutoFit/>
          </a:bodyPr>
          <a:lstStyle/>
          <a:p>
            <a:r>
              <a:rPr lang="en-US" dirty="0" smtClean="0"/>
              <a:t>Level </a:t>
            </a:r>
            <a:r>
              <a:rPr lang="en-US" dirty="0" smtClean="0">
                <a:latin typeface="Euclid" pitchFamily="18" charset="0"/>
              </a:rPr>
              <a:t>L </a:t>
            </a:r>
            <a:r>
              <a:rPr lang="en-US" dirty="0" smtClean="0">
                <a:latin typeface="Euclid" pitchFamily="18" charset="0"/>
                <a:sym typeface="Symbol"/>
              </a:rPr>
              <a:t></a:t>
            </a:r>
            <a:r>
              <a:rPr lang="en-US" dirty="0" smtClean="0">
                <a:latin typeface="Euclid" pitchFamily="18" charset="0"/>
              </a:rPr>
              <a:t> 1</a:t>
            </a:r>
            <a:endParaRPr lang="en-US" dirty="0">
              <a:latin typeface="Euclid" pitchFamily="18" charset="0"/>
            </a:endParaRPr>
          </a:p>
        </p:txBody>
      </p:sp>
      <p:cxnSp>
        <p:nvCxnSpPr>
          <p:cNvPr id="37" name="Straight Connector 36"/>
          <p:cNvCxnSpPr/>
          <p:nvPr/>
        </p:nvCxnSpPr>
        <p:spPr>
          <a:xfrm rot="10800000">
            <a:off x="3147500" y="6796466"/>
            <a:ext cx="5639342" cy="1177"/>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68" name="Oval 67"/>
          <p:cNvSpPr/>
          <p:nvPr/>
        </p:nvSpPr>
        <p:spPr>
          <a:xfrm>
            <a:off x="5216462"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2695"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708928"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955161"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262953"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509186"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755419"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01652"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247885"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494118"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740351"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986584" y="5565300"/>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570744" y="6611791"/>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509186" y="6119325"/>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4" idx="0"/>
            <a:endCxn id="85" idx="4"/>
          </p:cNvCxnSpPr>
          <p:nvPr/>
        </p:nvCxnSpPr>
        <p:spPr>
          <a:xfrm rot="16200000" flipV="1">
            <a:off x="6478407" y="6427116"/>
            <a:ext cx="307791" cy="6155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5" idx="0"/>
            <a:endCxn id="77" idx="4"/>
          </p:cNvCxnSpPr>
          <p:nvPr/>
        </p:nvCxnSpPr>
        <p:spPr>
          <a:xfrm rot="5400000" flipH="1" flipV="1">
            <a:off x="6416848" y="5934650"/>
            <a:ext cx="369350" cy="136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324511" y="5534689"/>
            <a:ext cx="554024" cy="338554"/>
          </a:xfrm>
          <a:prstGeom prst="rect">
            <a:avLst/>
          </a:prstGeom>
          <a:noFill/>
        </p:spPr>
        <p:txBody>
          <a:bodyPr wrap="square" rtlCol="0">
            <a:spAutoFit/>
          </a:bodyPr>
          <a:lstStyle/>
          <a:p>
            <a:pPr algn="ctr"/>
            <a:r>
              <a:rPr lang="en-US" sz="1600" dirty="0" smtClean="0">
                <a:latin typeface="Euclid" pitchFamily="18" charset="0"/>
              </a:rPr>
              <a:t>C</a:t>
            </a:r>
            <a:endParaRPr lang="en-US" sz="1600" baseline="-25000" dirty="0">
              <a:latin typeface="Euclid" pitchFamily="18" charset="0"/>
            </a:endParaRPr>
          </a:p>
        </p:txBody>
      </p:sp>
      <p:sp>
        <p:nvSpPr>
          <p:cNvPr id="98" name="TextBox 97"/>
          <p:cNvSpPr txBox="1"/>
          <p:nvPr/>
        </p:nvSpPr>
        <p:spPr>
          <a:xfrm>
            <a:off x="6386069" y="6581180"/>
            <a:ext cx="554024" cy="338554"/>
          </a:xfrm>
          <a:prstGeom prst="rect">
            <a:avLst/>
          </a:prstGeom>
          <a:noFill/>
        </p:spPr>
        <p:txBody>
          <a:bodyPr wrap="square" rtlCol="0">
            <a:spAutoFit/>
          </a:bodyPr>
          <a:lstStyle/>
          <a:p>
            <a:pPr algn="ctr"/>
            <a:r>
              <a:rPr lang="en-US" sz="1600" dirty="0" smtClean="0">
                <a:latin typeface="Euclid" pitchFamily="18" charset="0"/>
              </a:rPr>
              <a:t>A</a:t>
            </a:r>
            <a:endParaRPr lang="en-US" sz="1600" baseline="-25000" dirty="0">
              <a:latin typeface="Euclid" pitchFamily="18" charset="0"/>
            </a:endParaRPr>
          </a:p>
        </p:txBody>
      </p:sp>
      <p:sp>
        <p:nvSpPr>
          <p:cNvPr id="99" name="TextBox 98"/>
          <p:cNvSpPr txBox="1"/>
          <p:nvPr/>
        </p:nvSpPr>
        <p:spPr>
          <a:xfrm>
            <a:off x="3000364" y="6539770"/>
            <a:ext cx="1354282" cy="369332"/>
          </a:xfrm>
          <a:prstGeom prst="rect">
            <a:avLst/>
          </a:prstGeom>
          <a:noFill/>
        </p:spPr>
        <p:txBody>
          <a:bodyPr wrap="square" rtlCol="0">
            <a:spAutoFit/>
          </a:bodyPr>
          <a:lstStyle/>
          <a:p>
            <a:r>
              <a:rPr lang="en-US" dirty="0" smtClean="0"/>
              <a:t>Level </a:t>
            </a:r>
            <a:r>
              <a:rPr lang="en-US" dirty="0" smtClean="0">
                <a:latin typeface="Euclid" pitchFamily="18" charset="0"/>
              </a:rPr>
              <a:t>L</a:t>
            </a:r>
            <a:endParaRPr lang="en-US" dirty="0">
              <a:latin typeface="Euclid" pitchFamily="18" charset="0"/>
            </a:endParaRPr>
          </a:p>
        </p:txBody>
      </p:sp>
      <p:sp>
        <p:nvSpPr>
          <p:cNvPr id="43" name="Oval 42"/>
          <p:cNvSpPr/>
          <p:nvPr/>
        </p:nvSpPr>
        <p:spPr>
          <a:xfrm>
            <a:off x="6755419" y="6119325"/>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0"/>
          </p:cNvCxnSpPr>
          <p:nvPr/>
        </p:nvCxnSpPr>
        <p:spPr>
          <a:xfrm rot="16200000" flipV="1">
            <a:off x="6555355" y="5826922"/>
            <a:ext cx="369350" cy="21545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0800000">
            <a:off x="3147478" y="5252587"/>
            <a:ext cx="5639342" cy="1177"/>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000364" y="4988494"/>
            <a:ext cx="1500198" cy="369332"/>
          </a:xfrm>
          <a:prstGeom prst="rect">
            <a:avLst/>
          </a:prstGeom>
          <a:noFill/>
        </p:spPr>
        <p:txBody>
          <a:bodyPr wrap="square" rtlCol="0">
            <a:spAutoFit/>
          </a:bodyPr>
          <a:lstStyle/>
          <a:p>
            <a:r>
              <a:rPr lang="en-US" dirty="0" smtClean="0"/>
              <a:t>Level </a:t>
            </a:r>
            <a:r>
              <a:rPr lang="en-US" dirty="0" smtClean="0">
                <a:latin typeface="Euclid" pitchFamily="18" charset="0"/>
              </a:rPr>
              <a:t>L-k</a:t>
            </a:r>
            <a:endParaRPr lang="en-US" dirty="0">
              <a:latin typeface="Euclid" pitchFamily="18" charset="0"/>
            </a:endParaRPr>
          </a:p>
        </p:txBody>
      </p:sp>
      <p:sp>
        <p:nvSpPr>
          <p:cNvPr id="110" name="Oval 109"/>
          <p:cNvSpPr/>
          <p:nvPr/>
        </p:nvSpPr>
        <p:spPr>
          <a:xfrm>
            <a:off x="6816977" y="5101713"/>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p:cNvCxnSpPr>
            <a:stCxn id="110" idx="3"/>
          </p:cNvCxnSpPr>
          <p:nvPr/>
        </p:nvCxnSpPr>
        <p:spPr>
          <a:xfrm rot="5400000">
            <a:off x="6539964" y="5351681"/>
            <a:ext cx="396397" cy="211720"/>
          </a:xfrm>
          <a:prstGeom prst="line">
            <a:avLst/>
          </a:prstGeom>
          <a:ln>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0800000" flipV="1">
            <a:off x="6940094" y="4888159"/>
            <a:ext cx="738699" cy="15016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10800000">
            <a:off x="3147478" y="4926379"/>
            <a:ext cx="5639342" cy="1177"/>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118" name="TextBox 117"/>
          <p:cNvSpPr txBox="1"/>
          <p:nvPr/>
        </p:nvSpPr>
        <p:spPr>
          <a:xfrm>
            <a:off x="3000364" y="4653136"/>
            <a:ext cx="1857388" cy="369332"/>
          </a:xfrm>
          <a:prstGeom prst="rect">
            <a:avLst/>
          </a:prstGeom>
          <a:noFill/>
        </p:spPr>
        <p:txBody>
          <a:bodyPr wrap="square" rtlCol="0">
            <a:spAutoFit/>
          </a:bodyPr>
          <a:lstStyle/>
          <a:p>
            <a:r>
              <a:rPr lang="en-US" dirty="0" smtClean="0"/>
              <a:t>Level </a:t>
            </a:r>
            <a:r>
              <a:rPr lang="en-US" dirty="0" smtClean="0">
                <a:latin typeface="Euclid" pitchFamily="18" charset="0"/>
              </a:rPr>
              <a:t>L-(k+1)</a:t>
            </a:r>
            <a:endParaRPr lang="en-US" dirty="0">
              <a:latin typeface="Euclid" pitchFamily="18" charset="0"/>
            </a:endParaRPr>
          </a:p>
        </p:txBody>
      </p:sp>
      <p:sp>
        <p:nvSpPr>
          <p:cNvPr id="119" name="Oval 118"/>
          <p:cNvSpPr/>
          <p:nvPr/>
        </p:nvSpPr>
        <p:spPr>
          <a:xfrm>
            <a:off x="7740351" y="4765042"/>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6632302" y="5029904"/>
            <a:ext cx="554024" cy="338554"/>
          </a:xfrm>
          <a:prstGeom prst="rect">
            <a:avLst/>
          </a:prstGeom>
          <a:noFill/>
        </p:spPr>
        <p:txBody>
          <a:bodyPr wrap="square" rtlCol="0">
            <a:spAutoFit/>
          </a:bodyPr>
          <a:lstStyle/>
          <a:p>
            <a:pPr algn="ctr"/>
            <a:r>
              <a:rPr lang="en-US" sz="1600" dirty="0" smtClean="0">
                <a:latin typeface="Euclid" pitchFamily="18" charset="0"/>
              </a:rPr>
              <a:t>P</a:t>
            </a:r>
            <a:endParaRPr lang="en-US" sz="1600" baseline="-25000" dirty="0">
              <a:latin typeface="Euclid" pitchFamily="18" charset="0"/>
            </a:endParaRPr>
          </a:p>
        </p:txBody>
      </p:sp>
      <p:sp>
        <p:nvSpPr>
          <p:cNvPr id="123" name="TextBox 122"/>
          <p:cNvSpPr txBox="1"/>
          <p:nvPr/>
        </p:nvSpPr>
        <p:spPr>
          <a:xfrm>
            <a:off x="7555676" y="4744894"/>
            <a:ext cx="554024" cy="338554"/>
          </a:xfrm>
          <a:prstGeom prst="rect">
            <a:avLst/>
          </a:prstGeom>
          <a:noFill/>
        </p:spPr>
        <p:txBody>
          <a:bodyPr wrap="square" rtlCol="0">
            <a:spAutoFit/>
          </a:bodyPr>
          <a:lstStyle/>
          <a:p>
            <a:pPr algn="ctr"/>
            <a:r>
              <a:rPr lang="en-US" sz="1600" dirty="0" smtClean="0">
                <a:latin typeface="Euclid" pitchFamily="18" charset="0"/>
              </a:rPr>
              <a:t>R</a:t>
            </a:r>
            <a:endParaRPr lang="en-US" sz="1600" baseline="-25000" dirty="0">
              <a:latin typeface="Euclid" pitchFamily="18" charset="0"/>
            </a:endParaRPr>
          </a:p>
        </p:txBody>
      </p:sp>
      <p:sp>
        <p:nvSpPr>
          <p:cNvPr id="124" name="Oval 123"/>
          <p:cNvSpPr/>
          <p:nvPr/>
        </p:nvSpPr>
        <p:spPr>
          <a:xfrm>
            <a:off x="8294376" y="5101713"/>
            <a:ext cx="184675" cy="184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8109701" y="5029904"/>
            <a:ext cx="554024" cy="338554"/>
          </a:xfrm>
          <a:prstGeom prst="rect">
            <a:avLst/>
          </a:prstGeom>
          <a:noFill/>
        </p:spPr>
        <p:txBody>
          <a:bodyPr wrap="square" rtlCol="0">
            <a:spAutoFit/>
          </a:bodyPr>
          <a:lstStyle/>
          <a:p>
            <a:pPr algn="ctr"/>
            <a:r>
              <a:rPr lang="en-US" sz="1600" dirty="0" smtClean="0">
                <a:latin typeface="Euclid" pitchFamily="18" charset="0"/>
              </a:rPr>
              <a:t>Q</a:t>
            </a:r>
            <a:endParaRPr lang="en-US" sz="1600" baseline="-25000" dirty="0">
              <a:latin typeface="Euclid" pitchFamily="18" charset="0"/>
            </a:endParaRPr>
          </a:p>
        </p:txBody>
      </p:sp>
      <p:cxnSp>
        <p:nvCxnSpPr>
          <p:cNvPr id="127" name="Straight Connector 126"/>
          <p:cNvCxnSpPr/>
          <p:nvPr/>
        </p:nvCxnSpPr>
        <p:spPr>
          <a:xfrm>
            <a:off x="7925026" y="4888159"/>
            <a:ext cx="430908" cy="18467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16200000" flipH="1">
            <a:off x="8458150" y="5314886"/>
            <a:ext cx="430908" cy="369351"/>
          </a:xfrm>
          <a:prstGeom prst="line">
            <a:avLst/>
          </a:prstGeom>
          <a:ln>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6313720" y="6061634"/>
            <a:ext cx="554024" cy="338554"/>
          </a:xfrm>
          <a:prstGeom prst="rect">
            <a:avLst/>
          </a:prstGeom>
          <a:noFill/>
        </p:spPr>
        <p:txBody>
          <a:bodyPr wrap="square" rtlCol="0">
            <a:spAutoFit/>
          </a:bodyPr>
          <a:lstStyle/>
          <a:p>
            <a:pPr algn="ctr"/>
            <a:r>
              <a:rPr lang="en-US" sz="1600" dirty="0" smtClean="0">
                <a:latin typeface="Euclid" pitchFamily="18" charset="0"/>
              </a:rPr>
              <a:t>B</a:t>
            </a:r>
            <a:endParaRPr lang="en-US" sz="1600" baseline="-25000" dirty="0">
              <a:latin typeface="Euclid" pitchFamily="18" charset="0"/>
            </a:endParaRPr>
          </a:p>
        </p:txBody>
      </p:sp>
      <p:sp>
        <p:nvSpPr>
          <p:cNvPr id="45" name="Footer Placeholder 4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23</a:t>
            </a:fld>
            <a:endParaRPr lang="en-US" dirty="0"/>
          </a:p>
        </p:txBody>
      </p:sp>
      <p:sp>
        <p:nvSpPr>
          <p:cNvPr id="42" name="TextBox 41"/>
          <p:cNvSpPr txBox="1"/>
          <p:nvPr/>
        </p:nvSpPr>
        <p:spPr>
          <a:xfrm>
            <a:off x="0" y="40069"/>
            <a:ext cx="9144000" cy="5632311"/>
          </a:xfrm>
          <a:prstGeom prst="rect">
            <a:avLst/>
          </a:prstGeom>
          <a:noFill/>
        </p:spPr>
        <p:txBody>
          <a:bodyPr wrap="square" rtlCol="0">
            <a:spAutoFit/>
          </a:bodyPr>
          <a:lstStyle/>
          <a:p>
            <a:pPr algn="just"/>
            <a:r>
              <a:rPr lang="en-US" b="1" dirty="0" smtClean="0">
                <a:latin typeface="Calibri" pitchFamily="34" charset="0"/>
              </a:rPr>
              <a:t>Theorem</a:t>
            </a:r>
            <a:r>
              <a:rPr lang="en-US" dirty="0" smtClean="0">
                <a:latin typeface="Calibri" pitchFamily="34" charset="0"/>
              </a:rPr>
              <a:t>:	 For the binary search algorithm:</a:t>
            </a:r>
          </a:p>
          <a:p>
            <a:pPr algn="just"/>
            <a:r>
              <a:rPr lang="en-US" dirty="0" smtClean="0">
                <a:latin typeface="Calibri" pitchFamily="34" charset="0"/>
              </a:rPr>
              <a:t>	1) the best case takes 1 comparison.</a:t>
            </a:r>
          </a:p>
          <a:p>
            <a:pPr algn="just"/>
            <a:r>
              <a:rPr lang="en-US" dirty="0" smtClean="0">
                <a:latin typeface="Calibri" pitchFamily="34" charset="0"/>
              </a:rPr>
              <a:t>	2) the worst successful case takes </a:t>
            </a:r>
            <a:r>
              <a:rPr lang="en-US" dirty="0" err="1" smtClean="0">
                <a:latin typeface="Euclid" pitchFamily="18" charset="0"/>
                <a:sym typeface="Symbol"/>
              </a:rPr>
              <a:t>h</a:t>
            </a:r>
            <a:r>
              <a:rPr lang="en-US" baseline="-25000" dirty="0" err="1" smtClean="0">
                <a:latin typeface="Euclid" pitchFamily="18" charset="0"/>
                <a:sym typeface="Symbol"/>
              </a:rPr>
              <a:t>n</a:t>
            </a:r>
            <a:r>
              <a:rPr lang="en-US" baseline="-25000" dirty="0" smtClean="0">
                <a:latin typeface="Euclid" pitchFamily="18" charset="0"/>
                <a:sym typeface="Symbol"/>
              </a:rPr>
              <a:t>  </a:t>
            </a:r>
            <a:r>
              <a:rPr lang="en-US" dirty="0" smtClean="0">
                <a:latin typeface="Euclid" pitchFamily="18" charset="0"/>
                <a:sym typeface="Symbol"/>
              </a:rPr>
              <a:t>+ 1= </a:t>
            </a:r>
            <a:r>
              <a:rPr lang="en-US" dirty="0" err="1" smtClean="0">
                <a:latin typeface="Euclid" pitchFamily="18" charset="0"/>
                <a:sym typeface="Symbol"/>
              </a:rPr>
              <a:t>lg</a:t>
            </a:r>
            <a:r>
              <a:rPr lang="en-US" dirty="0" smtClean="0">
                <a:latin typeface="Euclid" pitchFamily="18" charset="0"/>
                <a:sym typeface="Symbol"/>
              </a:rPr>
              <a:t>(n + 1) = </a:t>
            </a:r>
            <a:r>
              <a:rPr lang="en-US" dirty="0" smtClean="0">
                <a:latin typeface="Sylfaen"/>
                <a:sym typeface="Symbol"/>
              </a:rPr>
              <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 + 1</a:t>
            </a:r>
            <a:r>
              <a:rPr lang="en-US" dirty="0" smtClean="0">
                <a:latin typeface="Calibri" pitchFamily="34" charset="0"/>
                <a:sym typeface="Symbol"/>
              </a:rPr>
              <a:t> comparisons</a:t>
            </a:r>
          </a:p>
          <a:p>
            <a:pPr algn="just"/>
            <a:r>
              <a:rPr lang="en-US" dirty="0" smtClean="0">
                <a:latin typeface="Euclid" pitchFamily="18" charset="0"/>
                <a:sym typeface="Symbol"/>
              </a:rPr>
              <a:t>	</a:t>
            </a:r>
            <a:r>
              <a:rPr lang="en-US" dirty="0" smtClean="0">
                <a:latin typeface="Calibri" pitchFamily="34" charset="0"/>
                <a:sym typeface="Symbol"/>
              </a:rPr>
              <a:t>3) the unsuccessful case takes exactly </a:t>
            </a:r>
            <a:r>
              <a:rPr lang="en-US" dirty="0" err="1" smtClean="0">
                <a:latin typeface="Euclid" pitchFamily="18" charset="0"/>
                <a:sym typeface="Symbol"/>
              </a:rPr>
              <a:t>h</a:t>
            </a:r>
            <a:r>
              <a:rPr lang="en-US" baseline="-25000" dirty="0" err="1" smtClean="0">
                <a:latin typeface="Euclid" pitchFamily="18" charset="0"/>
                <a:sym typeface="Symbol"/>
              </a:rPr>
              <a:t>n</a:t>
            </a:r>
            <a:r>
              <a:rPr lang="en-US" baseline="-25000" dirty="0" smtClean="0">
                <a:latin typeface="Euclid" pitchFamily="18" charset="0"/>
                <a:sym typeface="Symbol"/>
              </a:rPr>
              <a:t> </a:t>
            </a:r>
            <a:r>
              <a:rPr lang="en-US" dirty="0" smtClean="0">
                <a:latin typeface="Euclid" pitchFamily="18" charset="0"/>
                <a:sym typeface="Symbol"/>
              </a:rPr>
              <a:t>+ 1</a:t>
            </a:r>
            <a:r>
              <a:rPr lang="en-US" dirty="0" smtClean="0">
                <a:latin typeface="Calibri" pitchFamily="34" charset="0"/>
                <a:sym typeface="Symbol"/>
              </a:rPr>
              <a:t> if the tree is full, i.e., all levels are 	saturated and takes  either </a:t>
            </a:r>
            <a:r>
              <a:rPr lang="en-US" dirty="0" err="1" smtClean="0">
                <a:latin typeface="Euclid" pitchFamily="18" charset="0"/>
                <a:sym typeface="Symbol"/>
              </a:rPr>
              <a:t>h</a:t>
            </a:r>
            <a:r>
              <a:rPr lang="en-US" baseline="-25000" dirty="0" err="1" smtClean="0">
                <a:latin typeface="Euclid" pitchFamily="18" charset="0"/>
                <a:sym typeface="Symbol"/>
              </a:rPr>
              <a:t>n</a:t>
            </a:r>
            <a:r>
              <a:rPr lang="en-US" dirty="0" smtClean="0">
                <a:latin typeface="Calibri" pitchFamily="34" charset="0"/>
                <a:sym typeface="Symbol"/>
              </a:rPr>
              <a:t> or </a:t>
            </a:r>
            <a:r>
              <a:rPr lang="en-US" dirty="0" err="1" smtClean="0">
                <a:latin typeface="Euclid" pitchFamily="18" charset="0"/>
                <a:sym typeface="Symbol"/>
              </a:rPr>
              <a:t>h</a:t>
            </a:r>
            <a:r>
              <a:rPr lang="en-US" baseline="-25000" dirty="0" err="1" smtClean="0">
                <a:latin typeface="Euclid" pitchFamily="18" charset="0"/>
                <a:sym typeface="Symbol"/>
              </a:rPr>
              <a:t>n</a:t>
            </a:r>
            <a:r>
              <a:rPr lang="en-US" baseline="-25000" dirty="0" smtClean="0">
                <a:latin typeface="Euclid" pitchFamily="18" charset="0"/>
                <a:sym typeface="Symbol"/>
              </a:rPr>
              <a:t> </a:t>
            </a:r>
            <a:r>
              <a:rPr lang="en-US" dirty="0" smtClean="0">
                <a:latin typeface="Euclid" pitchFamily="18" charset="0"/>
                <a:sym typeface="Symbol"/>
              </a:rPr>
              <a:t>+ 1 </a:t>
            </a:r>
            <a:r>
              <a:rPr lang="en-US" dirty="0" smtClean="0">
                <a:latin typeface="Calibri" pitchFamily="34" charset="0"/>
                <a:sym typeface="Symbol"/>
              </a:rPr>
              <a:t>otherwise</a:t>
            </a:r>
            <a:r>
              <a:rPr lang="en-US" dirty="0" smtClean="0">
                <a:latin typeface="Euclid" pitchFamily="18" charset="0"/>
                <a:sym typeface="Symbol"/>
              </a:rPr>
              <a:t>.</a:t>
            </a:r>
          </a:p>
          <a:p>
            <a:pPr algn="just"/>
            <a:r>
              <a:rPr lang="en-US" dirty="0" smtClean="0">
                <a:latin typeface="Calibri" pitchFamily="34" charset="0"/>
                <a:sym typeface="Symbol"/>
              </a:rPr>
              <a:t>	4) no other search method (based on comparison) does better than binary search in 	     </a:t>
            </a:r>
            <a:r>
              <a:rPr lang="en-US" b="1" u="sng" dirty="0" smtClean="0">
                <a:latin typeface="Calibri" pitchFamily="34" charset="0"/>
                <a:sym typeface="Symbol"/>
              </a:rPr>
              <a:t>the worst case</a:t>
            </a:r>
            <a:r>
              <a:rPr lang="en-US" dirty="0" smtClean="0">
                <a:latin typeface="Calibri" pitchFamily="34" charset="0"/>
                <a:sym typeface="Symbol"/>
              </a:rPr>
              <a:t>. </a:t>
            </a:r>
          </a:p>
          <a:p>
            <a:pPr algn="just"/>
            <a:r>
              <a:rPr lang="en-US" b="1" dirty="0" smtClean="0">
                <a:latin typeface="Calibri" pitchFamily="34" charset="0"/>
              </a:rPr>
              <a:t>Proof</a:t>
            </a:r>
            <a:r>
              <a:rPr lang="en-US" dirty="0" smtClean="0">
                <a:latin typeface="Calibri" pitchFamily="34" charset="0"/>
              </a:rPr>
              <a:t>:</a:t>
            </a:r>
          </a:p>
          <a:p>
            <a:pPr marL="342900" indent="-342900" algn="just">
              <a:buAutoNum type="arabicParenR"/>
            </a:pPr>
            <a:r>
              <a:rPr lang="en-US" dirty="0" smtClean="0">
                <a:latin typeface="Calibri" pitchFamily="34" charset="0"/>
              </a:rPr>
              <a:t>is trivial. </a:t>
            </a:r>
          </a:p>
          <a:p>
            <a:pPr marL="342900" indent="-342900" algn="just">
              <a:buAutoNum type="arabicParenR"/>
            </a:pPr>
            <a:r>
              <a:rPr lang="en-US" dirty="0" smtClean="0">
                <a:latin typeface="Calibri" pitchFamily="34" charset="0"/>
              </a:rPr>
              <a:t>We need </a:t>
            </a:r>
            <a:r>
              <a:rPr lang="en-US" dirty="0" err="1" smtClean="0">
                <a:latin typeface="Euclid" pitchFamily="18" charset="0"/>
                <a:sym typeface="Symbol"/>
              </a:rPr>
              <a:t>h</a:t>
            </a:r>
            <a:r>
              <a:rPr lang="en-US" baseline="-25000" dirty="0" err="1" smtClean="0">
                <a:latin typeface="Euclid" pitchFamily="18" charset="0"/>
                <a:sym typeface="Symbol"/>
              </a:rPr>
              <a:t>n</a:t>
            </a:r>
            <a:r>
              <a:rPr lang="en-US" baseline="-25000" dirty="0" smtClean="0">
                <a:latin typeface="Euclid" pitchFamily="18" charset="0"/>
                <a:sym typeface="Symbol"/>
              </a:rPr>
              <a:t> </a:t>
            </a:r>
            <a:r>
              <a:rPr lang="en-US" dirty="0" smtClean="0">
                <a:latin typeface="Euclid" pitchFamily="18" charset="0"/>
                <a:sym typeface="Symbol"/>
              </a:rPr>
              <a:t>+ 1 </a:t>
            </a:r>
            <a:r>
              <a:rPr lang="en-US" dirty="0" smtClean="0">
                <a:latin typeface="Calibri" pitchFamily="34" charset="0"/>
                <a:sym typeface="Symbol"/>
              </a:rPr>
              <a:t>comparisons for worst case. </a:t>
            </a:r>
            <a:r>
              <a:rPr lang="en-US" dirty="0" smtClean="0">
                <a:latin typeface="Calibri" pitchFamily="34" charset="0"/>
              </a:rPr>
              <a:t>For any binary tree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 + 1)  1 </a:t>
            </a:r>
            <a:r>
              <a:rPr lang="en-US" dirty="0" smtClean="0">
                <a:latin typeface="Calibri" pitchFamily="34" charset="0"/>
                <a:sym typeface="Symbol"/>
              </a:rPr>
              <a:t> </a:t>
            </a:r>
            <a:r>
              <a:rPr lang="en-US" dirty="0" err="1" smtClean="0">
                <a:latin typeface="Euclid" pitchFamily="18" charset="0"/>
                <a:sym typeface="Symbol"/>
              </a:rPr>
              <a:t>h</a:t>
            </a:r>
            <a:r>
              <a:rPr lang="en-US" baseline="-25000" dirty="0" err="1" smtClean="0">
                <a:latin typeface="Euclid" pitchFamily="18" charset="0"/>
                <a:sym typeface="Symbol"/>
              </a:rPr>
              <a:t>n</a:t>
            </a:r>
            <a:r>
              <a:rPr lang="en-US" dirty="0" smtClean="0">
                <a:latin typeface="Calibri" pitchFamily="34" charset="0"/>
              </a:rPr>
              <a:t>. Since our tree is complete, </a:t>
            </a:r>
            <a:r>
              <a:rPr lang="en-US" dirty="0" err="1" smtClean="0">
                <a:latin typeface="Euclid" pitchFamily="18" charset="0"/>
                <a:sym typeface="Symbol"/>
              </a:rPr>
              <a:t>h</a:t>
            </a:r>
            <a:r>
              <a:rPr lang="en-US" baseline="-25000" dirty="0" err="1" smtClean="0">
                <a:latin typeface="Euclid" pitchFamily="18" charset="0"/>
                <a:sym typeface="Symbol"/>
              </a:rPr>
              <a:t>n</a:t>
            </a:r>
            <a:r>
              <a:rPr lang="en-US" dirty="0" smtClean="0">
                <a:latin typeface="Euclid" pitchFamily="18" charset="0"/>
                <a:sym typeface="Symbol"/>
              </a:rPr>
              <a:t> + 1 = </a:t>
            </a:r>
            <a:r>
              <a:rPr lang="en-US" dirty="0" err="1" smtClean="0">
                <a:latin typeface="Euclid" pitchFamily="18" charset="0"/>
                <a:sym typeface="Symbol"/>
              </a:rPr>
              <a:t>lg</a:t>
            </a:r>
            <a:r>
              <a:rPr lang="en-US" dirty="0" smtClean="0">
                <a:latin typeface="Euclid" pitchFamily="18" charset="0"/>
                <a:sym typeface="Symbol"/>
              </a:rPr>
              <a:t> (n + 1), </a:t>
            </a:r>
            <a:r>
              <a:rPr lang="en-US" dirty="0" smtClean="0">
                <a:latin typeface="Calibri" pitchFamily="34" charset="0"/>
                <a:sym typeface="Symbol"/>
              </a:rPr>
              <a:t>which is equal to </a:t>
            </a:r>
            <a:r>
              <a:rPr lang="en-US" dirty="0" smtClean="0">
                <a:latin typeface="Sylfaen"/>
                <a:sym typeface="Symbol"/>
              </a:rPr>
              <a:t></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 + 1</a:t>
            </a:r>
            <a:r>
              <a:rPr lang="en-US" dirty="0" smtClean="0">
                <a:latin typeface="Calibri" pitchFamily="34" charset="0"/>
                <a:sym typeface="Symbol"/>
              </a:rPr>
              <a:t>  by the following:</a:t>
            </a:r>
            <a:endParaRPr lang="en-US" dirty="0" smtClean="0">
              <a:latin typeface="Calibri" pitchFamily="34" charset="0"/>
            </a:endParaRPr>
          </a:p>
          <a:p>
            <a:pPr marL="342900" indent="-342900" algn="ctr"/>
            <a:r>
              <a:rPr lang="en-US" dirty="0" smtClean="0">
                <a:latin typeface="Calibri" pitchFamily="34" charset="0"/>
              </a:rPr>
              <a:t>	</a:t>
            </a:r>
            <a:r>
              <a:rPr lang="en-US" dirty="0" smtClean="0">
                <a:latin typeface="Euclid" pitchFamily="18" charset="0"/>
              </a:rPr>
              <a:t>(# nodes up to level h-1) = 2</a:t>
            </a:r>
            <a:r>
              <a:rPr lang="en-US" baseline="30000" dirty="0" smtClean="0">
                <a:latin typeface="Euclid" pitchFamily="18" charset="0"/>
              </a:rPr>
              <a:t>h</a:t>
            </a:r>
            <a:r>
              <a:rPr lang="en-US" dirty="0" smtClean="0">
                <a:latin typeface="Euclid" pitchFamily="18" charset="0"/>
              </a:rPr>
              <a:t> </a:t>
            </a:r>
            <a:r>
              <a:rPr lang="en-US" dirty="0" smtClean="0">
                <a:latin typeface="Euclid" pitchFamily="18" charset="0"/>
                <a:sym typeface="Symbol"/>
              </a:rPr>
              <a:t> </a:t>
            </a:r>
            <a:r>
              <a:rPr lang="en-US" dirty="0" smtClean="0">
                <a:latin typeface="Euclid" pitchFamily="18" charset="0"/>
              </a:rPr>
              <a:t>1 &lt; 2</a:t>
            </a:r>
            <a:r>
              <a:rPr lang="en-US" baseline="30000" dirty="0" smtClean="0">
                <a:latin typeface="Euclid" pitchFamily="18" charset="0"/>
              </a:rPr>
              <a:t>h  </a:t>
            </a:r>
            <a:r>
              <a:rPr lang="en-US" dirty="0" smtClean="0">
                <a:latin typeface="Euclid" pitchFamily="18" charset="0"/>
                <a:sym typeface="Symbol"/>
              </a:rPr>
              <a:t> n &lt; n+1 </a:t>
            </a:r>
            <a:r>
              <a:rPr lang="en-US" dirty="0" smtClean="0">
                <a:latin typeface="Euclid" pitchFamily="18" charset="0"/>
              </a:rPr>
              <a:t> 2</a:t>
            </a:r>
            <a:r>
              <a:rPr lang="en-US" baseline="30000" dirty="0" smtClean="0">
                <a:latin typeface="Euclid" pitchFamily="18" charset="0"/>
              </a:rPr>
              <a:t>h+1</a:t>
            </a:r>
            <a:endParaRPr lang="en-US" dirty="0" smtClean="0">
              <a:latin typeface="Euclid" pitchFamily="18" charset="0"/>
            </a:endParaRPr>
          </a:p>
          <a:p>
            <a:pPr marL="342900" indent="-342900" algn="ctr"/>
            <a:r>
              <a:rPr lang="en-US" dirty="0" smtClean="0">
                <a:latin typeface="Euclid" pitchFamily="18" charset="0"/>
              </a:rPr>
              <a:t>h</a:t>
            </a:r>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(n) &lt; </a:t>
            </a:r>
            <a:r>
              <a:rPr lang="en-US" dirty="0" err="1" smtClean="0">
                <a:latin typeface="Euclid" pitchFamily="18" charset="0"/>
                <a:sym typeface="Symbol"/>
              </a:rPr>
              <a:t>lg</a:t>
            </a:r>
            <a:r>
              <a:rPr lang="en-US" dirty="0" smtClean="0">
                <a:latin typeface="Euclid" pitchFamily="18" charset="0"/>
                <a:sym typeface="Symbol"/>
              </a:rPr>
              <a:t>(n+1)  h+1</a:t>
            </a:r>
          </a:p>
          <a:p>
            <a:pPr marL="342900" indent="-342900" algn="ctr"/>
            <a:r>
              <a:rPr lang="en-US" dirty="0" smtClean="0">
                <a:latin typeface="Euclid" pitchFamily="18" charset="0"/>
              </a:rPr>
              <a:t>h =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a:t>
            </a:r>
            <a:r>
              <a:rPr lang="en-US" dirty="0" smtClean="0">
                <a:latin typeface="Euclid" pitchFamily="18" charset="0"/>
              </a:rPr>
              <a:t> =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 + 1)  1</a:t>
            </a:r>
          </a:p>
          <a:p>
            <a:pPr marL="342900" indent="-342900" algn="just">
              <a:buAutoNum type="arabicParenR" startAt="3"/>
            </a:pPr>
            <a:r>
              <a:rPr lang="en-US" dirty="0" smtClean="0">
                <a:latin typeface="Calibri" pitchFamily="34" charset="0"/>
              </a:rPr>
              <a:t>Is obvious. </a:t>
            </a:r>
            <a:r>
              <a:rPr lang="en-US" dirty="0" smtClean="0">
                <a:latin typeface="Calibri" pitchFamily="34" charset="0"/>
                <a:sym typeface="Symbol"/>
              </a:rPr>
              <a:t>The number of comparisons is either </a:t>
            </a:r>
            <a:r>
              <a:rPr lang="en-US" dirty="0" err="1" smtClean="0">
                <a:latin typeface="Euclid" pitchFamily="18" charset="0"/>
                <a:sym typeface="Symbol"/>
              </a:rPr>
              <a:t>h</a:t>
            </a:r>
            <a:r>
              <a:rPr lang="en-US" baseline="-25000" dirty="0" err="1" smtClean="0">
                <a:latin typeface="Euclid" pitchFamily="18" charset="0"/>
                <a:sym typeface="Symbol"/>
              </a:rPr>
              <a:t>n</a:t>
            </a:r>
            <a:r>
              <a:rPr lang="en-US" baseline="-25000" dirty="0" smtClean="0">
                <a:latin typeface="Euclid" pitchFamily="18" charset="0"/>
                <a:sym typeface="Symbol"/>
              </a:rPr>
              <a:t> </a:t>
            </a:r>
            <a:r>
              <a:rPr lang="en-US" dirty="0" smtClean="0">
                <a:latin typeface="Euclid" pitchFamily="18" charset="0"/>
                <a:sym typeface="Symbol"/>
              </a:rPr>
              <a:t>+ 1 = </a:t>
            </a:r>
            <a:r>
              <a:rPr lang="en-US" dirty="0" err="1" smtClean="0">
                <a:latin typeface="Euclid" pitchFamily="18" charset="0"/>
                <a:sym typeface="Symbol"/>
              </a:rPr>
              <a:t>lg</a:t>
            </a:r>
            <a:r>
              <a:rPr lang="en-US" dirty="0" smtClean="0">
                <a:latin typeface="Euclid" pitchFamily="18" charset="0"/>
                <a:sym typeface="Symbol"/>
              </a:rPr>
              <a:t>(n + 1) = </a:t>
            </a:r>
            <a:r>
              <a:rPr lang="en-US" dirty="0" smtClean="0">
                <a:latin typeface="Sylfaen"/>
                <a:sym typeface="Symbol"/>
              </a:rPr>
              <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(n) + 1</a:t>
            </a:r>
            <a:r>
              <a:rPr lang="en-US" dirty="0" smtClean="0">
                <a:latin typeface="Calibri" pitchFamily="34" charset="0"/>
                <a:sym typeface="Symbol"/>
              </a:rPr>
              <a:t>  (exactly as the worst successful case) if the tree is full; or it is either  </a:t>
            </a:r>
            <a:r>
              <a:rPr lang="en-US" dirty="0" err="1" smtClean="0">
                <a:latin typeface="Euclid" pitchFamily="18" charset="0"/>
                <a:sym typeface="Symbol"/>
              </a:rPr>
              <a:t>h</a:t>
            </a:r>
            <a:r>
              <a:rPr lang="en-US" baseline="-25000" dirty="0" err="1" smtClean="0">
                <a:latin typeface="Euclid" pitchFamily="18" charset="0"/>
                <a:sym typeface="Symbol"/>
              </a:rPr>
              <a:t>n</a:t>
            </a:r>
            <a:r>
              <a:rPr lang="en-US" dirty="0" smtClean="0">
                <a:latin typeface="Euclid" pitchFamily="18" charset="0"/>
                <a:sym typeface="Symbol"/>
              </a:rPr>
              <a:t> +1 (</a:t>
            </a:r>
            <a:r>
              <a:rPr lang="en-US" dirty="0" smtClean="0">
                <a:latin typeface="Calibri" pitchFamily="34" charset="0"/>
                <a:sym typeface="Symbol"/>
              </a:rPr>
              <a:t>as the case of full tree) or  </a:t>
            </a:r>
            <a:r>
              <a:rPr lang="en-US" dirty="0" err="1" smtClean="0">
                <a:latin typeface="Euclid" pitchFamily="18" charset="0"/>
                <a:sym typeface="Symbol"/>
              </a:rPr>
              <a:t>h</a:t>
            </a:r>
            <a:r>
              <a:rPr lang="en-US" baseline="-25000" dirty="0" err="1" smtClean="0">
                <a:latin typeface="Euclid" pitchFamily="18" charset="0"/>
                <a:sym typeface="Symbol"/>
              </a:rPr>
              <a:t>n</a:t>
            </a:r>
            <a:endParaRPr lang="en-US" dirty="0" smtClean="0">
              <a:latin typeface="Euclid" pitchFamily="18" charset="0"/>
              <a:sym typeface="Symbol"/>
            </a:endParaRPr>
          </a:p>
          <a:p>
            <a:pPr marL="342900" indent="-342900" algn="just">
              <a:buAutoNum type="arabicParenR" startAt="3"/>
            </a:pPr>
            <a:r>
              <a:rPr lang="en-US" dirty="0" smtClean="0">
                <a:latin typeface="Calibri" pitchFamily="34" charset="0"/>
                <a:sym typeface="Symbol"/>
              </a:rPr>
              <a:t>Follows directly from the fact that a complete tree has the shortest length for a given number of nodes. </a:t>
            </a:r>
            <a:r>
              <a:rPr lang="en-US" dirty="0" smtClean="0">
                <a:latin typeface="Calibri" pitchFamily="34" charset="0"/>
                <a:sym typeface="Euclid Math One"/>
              </a:rPr>
              <a:t></a:t>
            </a:r>
            <a:r>
              <a:rPr lang="en-US" dirty="0" smtClean="0">
                <a:latin typeface="Calibri" pitchFamily="34" charset="0"/>
                <a:sym typeface="Symbol"/>
              </a:rPr>
              <a:t> 	</a:t>
            </a:r>
            <a:endParaRPr lang="en-US" dirty="0" smtClean="0">
              <a:latin typeface="Calibri" pitchFamily="34" charset="0"/>
            </a:endParaRPr>
          </a:p>
        </p:txBody>
      </p:sp>
      <p:grpSp>
        <p:nvGrpSpPr>
          <p:cNvPr id="39" name="Group 38"/>
          <p:cNvGrpSpPr/>
          <p:nvPr/>
        </p:nvGrpSpPr>
        <p:grpSpPr>
          <a:xfrm>
            <a:off x="256506" y="5265738"/>
            <a:ext cx="8601774" cy="1635238"/>
            <a:chOff x="185068" y="5143512"/>
            <a:chExt cx="9244716" cy="1757464"/>
          </a:xfrm>
        </p:grpSpPr>
        <p:grpSp>
          <p:nvGrpSpPr>
            <p:cNvPr id="101" name="Group 100"/>
            <p:cNvGrpSpPr/>
            <p:nvPr/>
          </p:nvGrpSpPr>
          <p:grpSpPr>
            <a:xfrm>
              <a:off x="2558083" y="5336414"/>
              <a:ext cx="3795402" cy="1450173"/>
              <a:chOff x="-429152" y="3960200"/>
              <a:chExt cx="7144292" cy="2729737"/>
            </a:xfrm>
          </p:grpSpPr>
          <p:sp>
            <p:nvSpPr>
              <p:cNvPr id="45" name="Oval 44"/>
              <p:cNvSpPr/>
              <p:nvPr/>
            </p:nvSpPr>
            <p:spPr>
              <a:xfrm>
                <a:off x="6316782" y="5905032"/>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p>
            </p:txBody>
          </p:sp>
          <p:sp>
            <p:nvSpPr>
              <p:cNvPr id="46" name="Oval 45"/>
              <p:cNvSpPr/>
              <p:nvPr/>
            </p:nvSpPr>
            <p:spPr bwMode="auto">
              <a:xfrm>
                <a:off x="2048673" y="473774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47" name="Oval 46"/>
              <p:cNvSpPr/>
              <p:nvPr/>
            </p:nvSpPr>
            <p:spPr bwMode="auto">
              <a:xfrm>
                <a:off x="4894079" y="473773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48" name="Oval 47"/>
              <p:cNvSpPr/>
              <p:nvPr/>
            </p:nvSpPr>
            <p:spPr bwMode="auto">
              <a:xfrm>
                <a:off x="4268086" y="5352102"/>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49" name="Oval 48"/>
              <p:cNvSpPr/>
              <p:nvPr/>
            </p:nvSpPr>
            <p:spPr bwMode="auto">
              <a:xfrm>
                <a:off x="5918427" y="5352102"/>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50" name="Oval 49"/>
              <p:cNvSpPr/>
              <p:nvPr/>
            </p:nvSpPr>
            <p:spPr bwMode="auto">
              <a:xfrm>
                <a:off x="3585188" y="4184814"/>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	</a:t>
                </a:r>
                <a:endParaRPr lang="en-US" sz="1400" dirty="0">
                  <a:solidFill>
                    <a:schemeClr val="tx1"/>
                  </a:solidFill>
                </a:endParaRPr>
              </a:p>
            </p:txBody>
          </p:sp>
          <p:cxnSp>
            <p:nvCxnSpPr>
              <p:cNvPr id="51" name="Straight Connector 50"/>
              <p:cNvCxnSpPr>
                <a:stCxn id="50" idx="2"/>
                <a:endCxn id="46" idx="0"/>
              </p:cNvCxnSpPr>
              <p:nvPr/>
            </p:nvCxnSpPr>
            <p:spPr bwMode="auto">
              <a:xfrm rot="10800000" flipV="1">
                <a:off x="2190943" y="4338404"/>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6"/>
                <a:endCxn id="47" idx="0"/>
              </p:cNvCxnSpPr>
              <p:nvPr/>
            </p:nvCxnSpPr>
            <p:spPr bwMode="auto">
              <a:xfrm>
                <a:off x="3869727" y="4338405"/>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7" idx="3"/>
                <a:endCxn id="48" idx="0"/>
              </p:cNvCxnSpPr>
              <p:nvPr/>
            </p:nvCxnSpPr>
            <p:spPr bwMode="auto">
              <a:xfrm rot="5400000">
                <a:off x="4496967" y="4913321"/>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7" idx="6"/>
                <a:endCxn id="49" idx="0"/>
              </p:cNvCxnSpPr>
              <p:nvPr/>
            </p:nvCxnSpPr>
            <p:spPr bwMode="auto">
              <a:xfrm>
                <a:off x="5178618" y="4891327"/>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967408" y="5335716"/>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56" name="Oval 55"/>
              <p:cNvSpPr/>
              <p:nvPr/>
            </p:nvSpPr>
            <p:spPr bwMode="auto">
              <a:xfrm>
                <a:off x="2503933" y="5335716"/>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cxnSp>
            <p:nvCxnSpPr>
              <p:cNvPr id="57" name="Straight Connector 56"/>
              <p:cNvCxnSpPr>
                <a:stCxn id="46" idx="2"/>
                <a:endCxn id="55" idx="0"/>
              </p:cNvCxnSpPr>
              <p:nvPr/>
            </p:nvCxnSpPr>
            <p:spPr bwMode="auto">
              <a:xfrm rot="10800000" flipV="1">
                <a:off x="1109679" y="4891330"/>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6" idx="5"/>
                <a:endCxn id="56" idx="0"/>
              </p:cNvCxnSpPr>
              <p:nvPr/>
            </p:nvCxnSpPr>
            <p:spPr bwMode="auto">
              <a:xfrm rot="16200000" flipH="1">
                <a:off x="2300982" y="4990496"/>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bwMode="auto">
              <a:xfrm>
                <a:off x="2887113" y="5950083"/>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cxnSp>
            <p:nvCxnSpPr>
              <p:cNvPr id="60" name="Straight Connector 59"/>
              <p:cNvCxnSpPr/>
              <p:nvPr/>
            </p:nvCxnSpPr>
            <p:spPr bwMode="auto">
              <a:xfrm rot="16200000" flipH="1">
                <a:off x="2719216" y="5669580"/>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bwMode="auto">
              <a:xfrm>
                <a:off x="4608269" y="5966470"/>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cxnSp>
            <p:nvCxnSpPr>
              <p:cNvPr id="62" name="Straight Connector 61"/>
              <p:cNvCxnSpPr/>
              <p:nvPr/>
            </p:nvCxnSpPr>
            <p:spPr bwMode="auto">
              <a:xfrm rot="16200000" flipH="1">
                <a:off x="4440373" y="5685967"/>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9" idx="5"/>
                <a:endCxn id="45" idx="0"/>
              </p:cNvCxnSpPr>
              <p:nvPr/>
            </p:nvCxnSpPr>
            <p:spPr bwMode="auto">
              <a:xfrm rot="16200000" flipH="1">
                <a:off x="6193261" y="5582332"/>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170718" y="4369124"/>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70" name="Straight Connector 69"/>
              <p:cNvCxnSpPr/>
              <p:nvPr/>
            </p:nvCxnSpPr>
            <p:spPr>
              <a:xfrm rot="10800000">
                <a:off x="170693" y="4859251"/>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86" name="Straight Connector 85"/>
              <p:cNvCxnSpPr/>
              <p:nvPr/>
            </p:nvCxnSpPr>
            <p:spPr>
              <a:xfrm rot="10800000">
                <a:off x="170693" y="5473618"/>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88" name="Straight Connector 87"/>
              <p:cNvCxnSpPr/>
              <p:nvPr/>
            </p:nvCxnSpPr>
            <p:spPr>
              <a:xfrm rot="10800000">
                <a:off x="170718" y="607220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91" name="TextBox 90"/>
              <p:cNvSpPr txBox="1"/>
              <p:nvPr/>
            </p:nvSpPr>
            <p:spPr>
              <a:xfrm>
                <a:off x="-403447" y="3960200"/>
                <a:ext cx="1748129" cy="579345"/>
              </a:xfrm>
              <a:prstGeom prst="rect">
                <a:avLst/>
              </a:prstGeom>
              <a:noFill/>
            </p:spPr>
            <p:txBody>
              <a:bodyPr wrap="square" rtlCol="0">
                <a:spAutoFit/>
              </a:bodyPr>
              <a:lstStyle/>
              <a:p>
                <a:r>
                  <a:rPr lang="en-US" sz="1400" dirty="0" smtClean="0"/>
                  <a:t>Level 0</a:t>
                </a:r>
                <a:endParaRPr lang="en-US" sz="1400" dirty="0"/>
              </a:p>
            </p:txBody>
          </p:sp>
          <p:sp>
            <p:nvSpPr>
              <p:cNvPr id="92" name="TextBox 91"/>
              <p:cNvSpPr txBox="1"/>
              <p:nvPr/>
            </p:nvSpPr>
            <p:spPr>
              <a:xfrm>
                <a:off x="-429152" y="4750490"/>
                <a:ext cx="1866004" cy="622648"/>
              </a:xfrm>
              <a:prstGeom prst="rect">
                <a:avLst/>
              </a:prstGeom>
              <a:noFill/>
            </p:spPr>
            <p:txBody>
              <a:bodyPr wrap="square" rtlCol="0">
                <a:spAutoFit/>
              </a:bodyPr>
              <a:lstStyle/>
              <a:p>
                <a:r>
                  <a:rPr lang="en-US" sz="1400" dirty="0" smtClean="0"/>
                  <a:t>Level 1</a:t>
                </a:r>
                <a:endParaRPr lang="en-US" sz="1400" dirty="0"/>
              </a:p>
            </p:txBody>
          </p:sp>
          <p:sp>
            <p:nvSpPr>
              <p:cNvPr id="96" name="TextBox 95"/>
              <p:cNvSpPr txBox="1"/>
              <p:nvPr/>
            </p:nvSpPr>
            <p:spPr>
              <a:xfrm>
                <a:off x="-403448" y="6110592"/>
                <a:ext cx="3496261" cy="579345"/>
              </a:xfrm>
              <a:prstGeom prst="rect">
                <a:avLst/>
              </a:prstGeom>
              <a:noFill/>
            </p:spPr>
            <p:txBody>
              <a:bodyPr wrap="square" rtlCol="0">
                <a:spAutoFit/>
              </a:bodyPr>
              <a:lstStyle/>
              <a:p>
                <a:r>
                  <a:rPr lang="en-US" sz="1400" dirty="0" smtClean="0"/>
                  <a:t>Level </a:t>
                </a:r>
                <a:r>
                  <a:rPr lang="en-US" sz="1400" dirty="0" smtClean="0">
                    <a:latin typeface="Sylfaen"/>
                    <a:sym typeface="Symbol"/>
                  </a:rPr>
                  <a:t></a:t>
                </a:r>
                <a:r>
                  <a:rPr lang="en-US" sz="1400" dirty="0" smtClean="0">
                    <a:latin typeface="Euclid" pitchFamily="18" charset="0"/>
                    <a:sym typeface="Symbol"/>
                  </a:rPr>
                  <a:t> </a:t>
                </a:r>
                <a:r>
                  <a:rPr lang="en-US" sz="1400" dirty="0" err="1" smtClean="0">
                    <a:latin typeface="Euclid" pitchFamily="18" charset="0"/>
                    <a:sym typeface="Symbol"/>
                  </a:rPr>
                  <a:t>h</a:t>
                </a:r>
                <a:r>
                  <a:rPr lang="en-US" sz="1400" baseline="-25000" dirty="0" err="1" smtClean="0">
                    <a:latin typeface="Euclid" pitchFamily="18" charset="0"/>
                    <a:sym typeface="Symbol"/>
                  </a:rPr>
                  <a:t>n</a:t>
                </a:r>
                <a:r>
                  <a:rPr lang="en-US" sz="1400" baseline="-25000" dirty="0" smtClean="0">
                    <a:latin typeface="Euclid" pitchFamily="18" charset="0"/>
                    <a:sym typeface="Symbol"/>
                  </a:rPr>
                  <a:t> </a:t>
                </a:r>
                <a:r>
                  <a:rPr lang="en-US" sz="1400" dirty="0" smtClean="0">
                    <a:latin typeface="Euclid" pitchFamily="18" charset="0"/>
                    <a:sym typeface="Symbol"/>
                  </a:rPr>
                  <a:t>= </a:t>
                </a:r>
                <a:r>
                  <a:rPr lang="en-US" sz="1400" dirty="0" err="1" smtClean="0">
                    <a:latin typeface="Euclid" pitchFamily="18" charset="0"/>
                    <a:sym typeface="Symbol"/>
                  </a:rPr>
                  <a:t>lg</a:t>
                </a:r>
                <a:r>
                  <a:rPr lang="en-US" sz="1400" dirty="0" smtClean="0">
                    <a:latin typeface="Euclid" pitchFamily="18" charset="0"/>
                    <a:sym typeface="Symbol"/>
                  </a:rPr>
                  <a:t>(n)</a:t>
                </a:r>
                <a:endParaRPr lang="en-US" sz="1400" dirty="0"/>
              </a:p>
            </p:txBody>
          </p:sp>
        </p:grpSp>
        <p:cxnSp>
          <p:nvCxnSpPr>
            <p:cNvPr id="163" name="Straight Connector 162"/>
            <p:cNvCxnSpPr/>
            <p:nvPr/>
          </p:nvCxnSpPr>
          <p:spPr>
            <a:xfrm rot="5400000" flipH="1" flipV="1">
              <a:off x="5186793" y="4885910"/>
              <a:ext cx="237205" cy="103816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5786446" y="5143512"/>
              <a:ext cx="1285884" cy="338554"/>
            </a:xfrm>
            <a:prstGeom prst="rect">
              <a:avLst/>
            </a:prstGeom>
            <a:noFill/>
          </p:spPr>
          <p:txBody>
            <a:bodyPr wrap="square" rtlCol="0">
              <a:spAutoFit/>
            </a:bodyPr>
            <a:lstStyle/>
            <a:p>
              <a:r>
                <a:rPr lang="en-US" sz="1600" dirty="0" smtClean="0"/>
                <a:t>Best case</a:t>
              </a:r>
              <a:endParaRPr lang="en-US" sz="1600" dirty="0"/>
            </a:p>
          </p:txBody>
        </p:sp>
        <p:sp>
          <p:nvSpPr>
            <p:cNvPr id="165" name="TextBox 164"/>
            <p:cNvSpPr txBox="1"/>
            <p:nvPr/>
          </p:nvSpPr>
          <p:spPr>
            <a:xfrm>
              <a:off x="6858016" y="5715016"/>
              <a:ext cx="2571768" cy="584775"/>
            </a:xfrm>
            <a:prstGeom prst="rect">
              <a:avLst/>
            </a:prstGeom>
            <a:noFill/>
          </p:spPr>
          <p:txBody>
            <a:bodyPr wrap="square" rtlCol="0">
              <a:spAutoFit/>
            </a:bodyPr>
            <a:lstStyle/>
            <a:p>
              <a:r>
                <a:rPr lang="en-US" sz="1600" dirty="0" smtClean="0"/>
                <a:t>A Worst successful case</a:t>
              </a:r>
            </a:p>
            <a:p>
              <a:r>
                <a:rPr lang="en-US" sz="1600" dirty="0" smtClean="0">
                  <a:latin typeface="Euclid" pitchFamily="18" charset="0"/>
                  <a:sym typeface="Symbol"/>
                </a:rPr>
                <a:t></a:t>
              </a:r>
              <a:r>
                <a:rPr lang="en-US" sz="1600" dirty="0" err="1" smtClean="0">
                  <a:latin typeface="Euclid" pitchFamily="18" charset="0"/>
                  <a:sym typeface="Symbol"/>
                </a:rPr>
                <a:t>lg</a:t>
              </a:r>
              <a:r>
                <a:rPr lang="en-US" sz="1600" dirty="0" smtClean="0">
                  <a:latin typeface="Euclid" pitchFamily="18" charset="0"/>
                  <a:sym typeface="Symbol"/>
                </a:rPr>
                <a:t>(n) + 1</a:t>
              </a:r>
              <a:endParaRPr lang="en-US" sz="1600" dirty="0"/>
            </a:p>
          </p:txBody>
        </p:sp>
        <p:cxnSp>
          <p:nvCxnSpPr>
            <p:cNvPr id="171" name="Straight Connector 170"/>
            <p:cNvCxnSpPr/>
            <p:nvPr/>
          </p:nvCxnSpPr>
          <p:spPr>
            <a:xfrm rot="10800000" flipV="1">
              <a:off x="6247676" y="6143644"/>
              <a:ext cx="681779" cy="3571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828803" y="6316201"/>
              <a:ext cx="2571768" cy="584775"/>
            </a:xfrm>
            <a:prstGeom prst="rect">
              <a:avLst/>
            </a:prstGeom>
            <a:noFill/>
          </p:spPr>
          <p:txBody>
            <a:bodyPr wrap="square" rtlCol="0">
              <a:spAutoFit/>
            </a:bodyPr>
            <a:lstStyle/>
            <a:p>
              <a:r>
                <a:rPr lang="en-US" sz="1600" dirty="0" smtClean="0"/>
                <a:t>Unsuccessful case</a:t>
              </a:r>
            </a:p>
            <a:p>
              <a:r>
                <a:rPr lang="en-US" sz="1600" dirty="0" smtClean="0">
                  <a:latin typeface="Euclid" pitchFamily="18" charset="0"/>
                  <a:sym typeface="Symbol"/>
                </a:rPr>
                <a:t></a:t>
              </a:r>
              <a:r>
                <a:rPr lang="en-US" sz="1600" dirty="0" err="1" smtClean="0">
                  <a:latin typeface="Euclid" pitchFamily="18" charset="0"/>
                  <a:sym typeface="Symbol"/>
                </a:rPr>
                <a:t>lg</a:t>
              </a:r>
              <a:r>
                <a:rPr lang="en-US" sz="1600" dirty="0" smtClean="0">
                  <a:latin typeface="Euclid" pitchFamily="18" charset="0"/>
                  <a:sym typeface="Symbol"/>
                </a:rPr>
                <a:t>(n) + 1</a:t>
              </a:r>
              <a:endParaRPr lang="en-US" sz="1600" dirty="0"/>
            </a:p>
          </p:txBody>
        </p:sp>
        <p:cxnSp>
          <p:nvCxnSpPr>
            <p:cNvPr id="179" name="Straight Connector 178"/>
            <p:cNvCxnSpPr/>
            <p:nvPr/>
          </p:nvCxnSpPr>
          <p:spPr>
            <a:xfrm rot="10800000" flipV="1">
              <a:off x="6215075" y="6471218"/>
              <a:ext cx="613733" cy="24393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185068" y="6110316"/>
              <a:ext cx="2571768" cy="584775"/>
            </a:xfrm>
            <a:prstGeom prst="rect">
              <a:avLst/>
            </a:prstGeom>
            <a:noFill/>
          </p:spPr>
          <p:txBody>
            <a:bodyPr wrap="square" rtlCol="0">
              <a:spAutoFit/>
            </a:bodyPr>
            <a:lstStyle/>
            <a:p>
              <a:r>
                <a:rPr lang="en-US" sz="1600" dirty="0" smtClean="0"/>
                <a:t>Unsuccessful case</a:t>
              </a:r>
            </a:p>
            <a:p>
              <a:r>
                <a:rPr lang="en-US" sz="1600" dirty="0" smtClean="0">
                  <a:latin typeface="Euclid" pitchFamily="18" charset="0"/>
                  <a:sym typeface="Symbol"/>
                </a:rPr>
                <a:t></a:t>
              </a:r>
              <a:r>
                <a:rPr lang="en-US" sz="1600" dirty="0" err="1" smtClean="0">
                  <a:latin typeface="Euclid" pitchFamily="18" charset="0"/>
                  <a:sym typeface="Symbol"/>
                </a:rPr>
                <a:t>lg</a:t>
              </a:r>
              <a:r>
                <a:rPr lang="en-US" sz="1600" dirty="0" smtClean="0">
                  <a:latin typeface="Euclid" pitchFamily="18" charset="0"/>
                  <a:sym typeface="Symbol"/>
                </a:rPr>
                <a:t>(n)</a:t>
              </a:r>
              <a:endParaRPr lang="en-US" sz="1600" dirty="0"/>
            </a:p>
          </p:txBody>
        </p:sp>
        <p:cxnSp>
          <p:nvCxnSpPr>
            <p:cNvPr id="181" name="Straight Connector 180"/>
            <p:cNvCxnSpPr/>
            <p:nvPr/>
          </p:nvCxnSpPr>
          <p:spPr>
            <a:xfrm flipH="1">
              <a:off x="2037076" y="6317370"/>
              <a:ext cx="1173719" cy="102507"/>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0" name="Footer Placeholder 39"/>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24</a:t>
            </a:fld>
            <a:endParaRPr lang="en-US" dirty="0"/>
          </a:p>
        </p:txBody>
      </p:sp>
      <p:sp>
        <p:nvSpPr>
          <p:cNvPr id="79" name="Rectangle 3"/>
          <p:cNvSpPr txBox="1">
            <a:spLocks noChangeArrowheads="1"/>
          </p:cNvSpPr>
          <p:nvPr/>
        </p:nvSpPr>
        <p:spPr bwMode="auto">
          <a:xfrm>
            <a:off x="-32" y="-24"/>
            <a:ext cx="9144032" cy="45243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latin typeface="Calibri" pitchFamily="34" charset="0"/>
                <a:sym typeface="Wingdings" pitchFamily="2" charset="2"/>
              </a:rPr>
              <a:t>Now, we will prepare some lemmas for calculating the average case</a:t>
            </a:r>
          </a:p>
          <a:p>
            <a:endParaRPr lang="en-US" b="1" dirty="0" smtClean="0">
              <a:latin typeface="Calibri" pitchFamily="34" charset="0"/>
              <a:sym typeface="Wingdings" pitchFamily="2" charset="2"/>
            </a:endParaRPr>
          </a:p>
          <a:p>
            <a:r>
              <a:rPr lang="en-US" b="1" dirty="0" smtClean="0">
                <a:latin typeface="Calibri" pitchFamily="34" charset="0"/>
                <a:sym typeface="Wingdings" pitchFamily="2" charset="2"/>
              </a:rPr>
              <a:t>External node (or leaf), which corresponds to an unsuccessful search: </a:t>
            </a:r>
            <a:r>
              <a:rPr lang="en-US" dirty="0" smtClean="0">
                <a:latin typeface="Calibri" pitchFamily="34" charset="0"/>
                <a:sym typeface="Wingdings" pitchFamily="2" charset="2"/>
              </a:rPr>
              <a:t>The </a:t>
            </a:r>
            <a:r>
              <a:rPr lang="en-US" i="1" dirty="0" smtClean="0">
                <a:latin typeface="Calibri" pitchFamily="34" charset="0"/>
                <a:sym typeface="Wingdings" pitchFamily="2" charset="2"/>
              </a:rPr>
              <a:t>external binary tree</a:t>
            </a:r>
            <a:r>
              <a:rPr lang="en-US" dirty="0" smtClean="0">
                <a:latin typeface="Calibri" pitchFamily="34" charset="0"/>
                <a:sym typeface="Wingdings" pitchFamily="2" charset="2"/>
              </a:rPr>
              <a:t> is obtained by adding to each original node, 0, 1, or 2 children of a new distinct type (called external nodes or leaves) to make the </a:t>
            </a:r>
            <a:r>
              <a:rPr lang="en-US" dirty="0" err="1" smtClean="0">
                <a:latin typeface="Calibri" pitchFamily="34" charset="0"/>
                <a:sym typeface="Wingdings" pitchFamily="2" charset="2"/>
              </a:rPr>
              <a:t>outdegree</a:t>
            </a:r>
            <a:r>
              <a:rPr lang="en-US" dirty="0" smtClean="0">
                <a:latin typeface="Calibri" pitchFamily="34" charset="0"/>
                <a:sym typeface="Wingdings" pitchFamily="2" charset="2"/>
              </a:rPr>
              <a:t> of all the original nodes (now called internal) exactly equal to 2.</a:t>
            </a:r>
          </a:p>
          <a:p>
            <a:endParaRPr lang="en-US" b="1" dirty="0" smtClean="0">
              <a:latin typeface="Calibri" pitchFamily="34" charset="0"/>
              <a:sym typeface="Wingdings" pitchFamily="2" charset="2"/>
            </a:endParaRPr>
          </a:p>
          <a:p>
            <a:r>
              <a:rPr lang="en-US" b="1" dirty="0" smtClean="0">
                <a:latin typeface="Calibri" pitchFamily="34" charset="0"/>
                <a:sym typeface="Wingdings" pitchFamily="2" charset="2"/>
              </a:rPr>
              <a:t>Lemma: </a:t>
            </a:r>
            <a:r>
              <a:rPr lang="en-US" dirty="0" smtClean="0">
                <a:latin typeface="Calibri" pitchFamily="34" charset="0"/>
                <a:sym typeface="Wingdings" pitchFamily="2" charset="2"/>
              </a:rPr>
              <a:t>An extended binary tree (not necessarily complete) on </a:t>
            </a:r>
            <a:r>
              <a:rPr lang="en-US" dirty="0" smtClean="0">
                <a:latin typeface="Euclid" pitchFamily="18" charset="0"/>
                <a:sym typeface="Wingdings" pitchFamily="2" charset="2"/>
              </a:rPr>
              <a:t>n</a:t>
            </a:r>
            <a:r>
              <a:rPr lang="en-US" dirty="0" smtClean="0">
                <a:latin typeface="Calibri" pitchFamily="34" charset="0"/>
                <a:sym typeface="Wingdings" pitchFamily="2" charset="2"/>
              </a:rPr>
              <a:t> internal vertices has </a:t>
            </a:r>
            <a:r>
              <a:rPr lang="en-US" dirty="0" smtClean="0">
                <a:latin typeface="Euclid" pitchFamily="18" charset="0"/>
                <a:sym typeface="Wingdings" pitchFamily="2" charset="2"/>
              </a:rPr>
              <a:t>n + 1</a:t>
            </a:r>
            <a:r>
              <a:rPr lang="en-US" dirty="0" smtClean="0">
                <a:latin typeface="Calibri" pitchFamily="34" charset="0"/>
                <a:sym typeface="Wingdings" pitchFamily="2" charset="2"/>
              </a:rPr>
              <a:t> leaves.</a:t>
            </a:r>
          </a:p>
          <a:p>
            <a:r>
              <a:rPr lang="en-US" b="1" kern="0" dirty="0" smtClean="0">
                <a:latin typeface="Calibri" pitchFamily="34" charset="0"/>
                <a:sym typeface="Wingdings" pitchFamily="2" charset="2"/>
              </a:rPr>
              <a:t>Proof: </a:t>
            </a:r>
            <a:r>
              <a:rPr lang="en-US" kern="0" dirty="0" smtClean="0">
                <a:latin typeface="Calibri" pitchFamily="34" charset="0"/>
                <a:sym typeface="Wingdings" pitchFamily="2" charset="2"/>
              </a:rPr>
              <a:t>Let the number of leaves be </a:t>
            </a:r>
            <a:r>
              <a:rPr lang="en-US" dirty="0" err="1" smtClean="0">
                <a:latin typeface="Euclid" pitchFamily="18" charset="0"/>
                <a:sym typeface="Symbol"/>
              </a:rPr>
              <a:t>L</a:t>
            </a:r>
            <a:r>
              <a:rPr lang="en-US" baseline="-25000" dirty="0" err="1" smtClean="0">
                <a:latin typeface="Euclid" pitchFamily="18" charset="0"/>
                <a:sym typeface="Symbol"/>
              </a:rPr>
              <a:t>n</a:t>
            </a:r>
            <a:r>
              <a:rPr lang="en-US" kern="0" dirty="0" smtClean="0">
                <a:latin typeface="Calibri" pitchFamily="34" charset="0"/>
                <a:sym typeface="Wingdings" pitchFamily="2" charset="2"/>
              </a:rPr>
              <a:t> (all are external by construction). Every internal node has two children (may be both internal, external, or one of each). Hence, the number of children is </a:t>
            </a:r>
            <a:r>
              <a:rPr lang="en-US" kern="0" dirty="0" smtClean="0">
                <a:latin typeface="Euclid" pitchFamily="18" charset="0"/>
                <a:sym typeface="Wingdings" pitchFamily="2" charset="2"/>
              </a:rPr>
              <a:t>2n</a:t>
            </a:r>
            <a:r>
              <a:rPr lang="en-US" kern="0" dirty="0" smtClean="0">
                <a:latin typeface="Calibri" pitchFamily="34" charset="0"/>
                <a:sym typeface="Wingdings" pitchFamily="2" charset="2"/>
              </a:rPr>
              <a:t>. Also, Every node in the tree, except the root is a child. Then the number of children is </a:t>
            </a:r>
            <a:r>
              <a:rPr lang="en-US" dirty="0" err="1" smtClean="0">
                <a:latin typeface="Euclid" pitchFamily="18" charset="0"/>
                <a:sym typeface="Symbol"/>
              </a:rPr>
              <a:t>L</a:t>
            </a:r>
            <a:r>
              <a:rPr lang="en-US" baseline="-25000" dirty="0" err="1" smtClean="0">
                <a:latin typeface="Euclid" pitchFamily="18" charset="0"/>
                <a:sym typeface="Symbol"/>
              </a:rPr>
              <a:t>n</a:t>
            </a:r>
            <a:r>
              <a:rPr lang="en-US" kern="0" dirty="0" smtClean="0">
                <a:latin typeface="Euclid" pitchFamily="18" charset="0"/>
                <a:sym typeface="Wingdings" pitchFamily="2" charset="2"/>
              </a:rPr>
              <a:t> + n </a:t>
            </a:r>
            <a:r>
              <a:rPr lang="en-US" kern="0" dirty="0" smtClean="0">
                <a:latin typeface="Euclid" pitchFamily="18" charset="0"/>
                <a:sym typeface="Symbol"/>
              </a:rPr>
              <a:t> 1</a:t>
            </a:r>
            <a:r>
              <a:rPr lang="en-US" kern="0" dirty="0" smtClean="0">
                <a:latin typeface="Calibri" pitchFamily="34" charset="0"/>
                <a:sym typeface="Symbol"/>
              </a:rPr>
              <a:t>. Therefore:</a:t>
            </a:r>
          </a:p>
          <a:p>
            <a:pPr lvl="8"/>
            <a:r>
              <a:rPr lang="en-US" dirty="0" err="1" smtClean="0">
                <a:latin typeface="Euclid" pitchFamily="18" charset="0"/>
                <a:sym typeface="Symbol"/>
              </a:rPr>
              <a:t>L</a:t>
            </a:r>
            <a:r>
              <a:rPr lang="en-US" baseline="-25000" dirty="0" err="1" smtClean="0">
                <a:latin typeface="Euclid" pitchFamily="18" charset="0"/>
                <a:sym typeface="Symbol"/>
              </a:rPr>
              <a:t>n</a:t>
            </a:r>
            <a:r>
              <a:rPr lang="en-US" kern="0" dirty="0" smtClean="0">
                <a:latin typeface="Euclid" pitchFamily="18" charset="0"/>
                <a:sym typeface="Wingdings" pitchFamily="2" charset="2"/>
              </a:rPr>
              <a:t> + n </a:t>
            </a:r>
            <a:r>
              <a:rPr lang="en-US" kern="0" dirty="0" smtClean="0">
                <a:latin typeface="Euclid" pitchFamily="18" charset="0"/>
                <a:sym typeface="Symbol"/>
              </a:rPr>
              <a:t> 1 = 2n</a:t>
            </a:r>
          </a:p>
          <a:p>
            <a:pPr lvl="8"/>
            <a:r>
              <a:rPr lang="en-US" dirty="0" err="1" smtClean="0">
                <a:latin typeface="Euclid" pitchFamily="18" charset="0"/>
                <a:sym typeface="Symbol"/>
              </a:rPr>
              <a:t>L</a:t>
            </a:r>
            <a:r>
              <a:rPr lang="en-US" baseline="-25000" dirty="0" err="1" smtClean="0">
                <a:latin typeface="Euclid" pitchFamily="18" charset="0"/>
                <a:sym typeface="Symbol"/>
              </a:rPr>
              <a:t>n</a:t>
            </a:r>
            <a:r>
              <a:rPr lang="en-US" kern="0" dirty="0" smtClean="0">
                <a:latin typeface="Euclid" pitchFamily="18" charset="0"/>
                <a:sym typeface="Wingdings" pitchFamily="2" charset="2"/>
              </a:rPr>
              <a:t> = n + 1	</a:t>
            </a:r>
            <a:r>
              <a:rPr lang="en-US" kern="0" dirty="0" smtClean="0">
                <a:latin typeface="Calibri" pitchFamily="34" charset="0"/>
                <a:sym typeface="Wingdings" pitchFamily="2" charset="2"/>
              </a:rPr>
              <a:t>			</a:t>
            </a:r>
            <a:r>
              <a:rPr lang="en-US" kern="0" dirty="0" smtClean="0">
                <a:latin typeface="Calibri" pitchFamily="34" charset="0"/>
                <a:sym typeface="Euclid Math One"/>
              </a:rPr>
              <a:t></a:t>
            </a:r>
            <a:endParaRPr lang="en-US" b="1" kern="0" dirty="0" smtClean="0">
              <a:latin typeface="Calibri" pitchFamily="34" charset="0"/>
              <a:sym typeface="Wingdings" pitchFamily="2" charset="2"/>
            </a:endParaRPr>
          </a:p>
          <a:p>
            <a:endParaRPr lang="en-US" b="1" kern="0" dirty="0" smtClean="0">
              <a:latin typeface="Calibri" pitchFamily="34" charset="0"/>
              <a:cs typeface="+mn-cs"/>
              <a:sym typeface="Wingdings" pitchFamily="2" charset="2"/>
            </a:endParaRPr>
          </a:p>
        </p:txBody>
      </p:sp>
      <p:grpSp>
        <p:nvGrpSpPr>
          <p:cNvPr id="113" name="Group 112"/>
          <p:cNvGrpSpPr/>
          <p:nvPr/>
        </p:nvGrpSpPr>
        <p:grpSpPr>
          <a:xfrm>
            <a:off x="3643306" y="4478898"/>
            <a:ext cx="5357850" cy="2343807"/>
            <a:chOff x="2098092" y="3775756"/>
            <a:chExt cx="7045940" cy="3082268"/>
          </a:xfrm>
        </p:grpSpPr>
        <p:sp>
          <p:nvSpPr>
            <p:cNvPr id="40" name="Oval 39"/>
            <p:cNvSpPr/>
            <p:nvPr/>
          </p:nvSpPr>
          <p:spPr>
            <a:xfrm>
              <a:off x="8602798" y="5522877"/>
              <a:ext cx="398358" cy="38148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42" name="Oval 41"/>
            <p:cNvSpPr/>
            <p:nvPr/>
          </p:nvSpPr>
          <p:spPr bwMode="auto">
            <a:xfrm>
              <a:off x="4334689" y="4355585"/>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2</a:t>
              </a:r>
              <a:endParaRPr lang="en-US" sz="1600" dirty="0">
                <a:solidFill>
                  <a:schemeClr val="tx1"/>
                </a:solidFill>
              </a:endParaRPr>
            </a:p>
          </p:txBody>
        </p:sp>
        <p:sp>
          <p:nvSpPr>
            <p:cNvPr id="43" name="Oval 42"/>
            <p:cNvSpPr/>
            <p:nvPr/>
          </p:nvSpPr>
          <p:spPr bwMode="auto">
            <a:xfrm>
              <a:off x="7180095" y="4355581"/>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8</a:t>
              </a:r>
              <a:endParaRPr lang="en-US" sz="1600" dirty="0">
                <a:solidFill>
                  <a:schemeClr val="tx1"/>
                </a:solidFill>
              </a:endParaRPr>
            </a:p>
          </p:txBody>
        </p:sp>
        <p:sp>
          <p:nvSpPr>
            <p:cNvPr id="44" name="Oval 43"/>
            <p:cNvSpPr/>
            <p:nvPr/>
          </p:nvSpPr>
          <p:spPr bwMode="auto">
            <a:xfrm>
              <a:off x="6554102" y="4969947"/>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6</a:t>
              </a:r>
              <a:endParaRPr lang="en-US" sz="1600" dirty="0">
                <a:solidFill>
                  <a:schemeClr val="tx1"/>
                </a:solidFill>
              </a:endParaRPr>
            </a:p>
          </p:txBody>
        </p:sp>
        <p:sp>
          <p:nvSpPr>
            <p:cNvPr id="45" name="Oval 44"/>
            <p:cNvSpPr/>
            <p:nvPr/>
          </p:nvSpPr>
          <p:spPr bwMode="auto">
            <a:xfrm>
              <a:off x="8204443" y="4969947"/>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9</a:t>
              </a:r>
              <a:endParaRPr lang="en-US" sz="1600" dirty="0">
                <a:solidFill>
                  <a:schemeClr val="tx1"/>
                </a:solidFill>
              </a:endParaRPr>
            </a:p>
          </p:txBody>
        </p:sp>
        <p:sp>
          <p:nvSpPr>
            <p:cNvPr id="46" name="Oval 45"/>
            <p:cNvSpPr/>
            <p:nvPr/>
          </p:nvSpPr>
          <p:spPr bwMode="auto">
            <a:xfrm>
              <a:off x="5871204" y="3802659"/>
              <a:ext cx="284539" cy="3071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5</a:t>
              </a:r>
            </a:p>
          </p:txBody>
        </p:sp>
        <p:cxnSp>
          <p:nvCxnSpPr>
            <p:cNvPr id="47" name="Straight Connector 46"/>
            <p:cNvCxnSpPr>
              <a:stCxn id="46" idx="2"/>
              <a:endCxn id="42" idx="0"/>
            </p:cNvCxnSpPr>
            <p:nvPr/>
          </p:nvCxnSpPr>
          <p:spPr bwMode="auto">
            <a:xfrm rot="10800000" flipV="1">
              <a:off x="4476959" y="3956249"/>
              <a:ext cx="1394245" cy="399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3" idx="0"/>
            </p:cNvCxnSpPr>
            <p:nvPr/>
          </p:nvCxnSpPr>
          <p:spPr bwMode="auto">
            <a:xfrm>
              <a:off x="6155743" y="3956250"/>
              <a:ext cx="1166622" cy="3993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3"/>
              <a:endCxn id="44" idx="0"/>
            </p:cNvCxnSpPr>
            <p:nvPr/>
          </p:nvCxnSpPr>
          <p:spPr bwMode="auto">
            <a:xfrm rot="5400000">
              <a:off x="6782983" y="4531166"/>
              <a:ext cx="352170" cy="525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6"/>
              <a:endCxn id="45" idx="0"/>
            </p:cNvCxnSpPr>
            <p:nvPr/>
          </p:nvCxnSpPr>
          <p:spPr bwMode="auto">
            <a:xfrm>
              <a:off x="7464634" y="4509172"/>
              <a:ext cx="882079" cy="460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3253424" y="4953561"/>
              <a:ext cx="284540"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1</a:t>
              </a:r>
              <a:endParaRPr lang="en-US" sz="1600" dirty="0">
                <a:solidFill>
                  <a:schemeClr val="tx1"/>
                </a:solidFill>
              </a:endParaRPr>
            </a:p>
          </p:txBody>
        </p:sp>
        <p:sp>
          <p:nvSpPr>
            <p:cNvPr id="52" name="Oval 51"/>
            <p:cNvSpPr/>
            <p:nvPr/>
          </p:nvSpPr>
          <p:spPr bwMode="auto">
            <a:xfrm>
              <a:off x="4789949" y="4953561"/>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3</a:t>
              </a:r>
              <a:endParaRPr lang="en-US" sz="1600" dirty="0">
                <a:solidFill>
                  <a:schemeClr val="tx1"/>
                </a:solidFill>
              </a:endParaRPr>
            </a:p>
          </p:txBody>
        </p:sp>
        <p:cxnSp>
          <p:nvCxnSpPr>
            <p:cNvPr id="53" name="Straight Connector 52"/>
            <p:cNvCxnSpPr>
              <a:stCxn id="42" idx="2"/>
              <a:endCxn id="51" idx="0"/>
            </p:cNvCxnSpPr>
            <p:nvPr/>
          </p:nvCxnSpPr>
          <p:spPr bwMode="auto">
            <a:xfrm rot="10800000" flipV="1">
              <a:off x="3395695" y="4509175"/>
              <a:ext cx="938995" cy="444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52" idx="0"/>
            </p:cNvCxnSpPr>
            <p:nvPr/>
          </p:nvCxnSpPr>
          <p:spPr bwMode="auto">
            <a:xfrm rot="16200000" flipH="1">
              <a:off x="4586998" y="4608341"/>
              <a:ext cx="335780" cy="354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173129" y="5567928"/>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4</a:t>
              </a:r>
              <a:endParaRPr lang="en-US" sz="1600" dirty="0">
                <a:solidFill>
                  <a:schemeClr val="tx1"/>
                </a:solidFill>
              </a:endParaRPr>
            </a:p>
          </p:txBody>
        </p:sp>
        <p:cxnSp>
          <p:nvCxnSpPr>
            <p:cNvPr id="56" name="Straight Connector 55"/>
            <p:cNvCxnSpPr/>
            <p:nvPr/>
          </p:nvCxnSpPr>
          <p:spPr bwMode="auto">
            <a:xfrm rot="16200000" flipH="1">
              <a:off x="5005232" y="5287425"/>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6894285" y="5584315"/>
              <a:ext cx="284539" cy="3071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tx1"/>
                  </a:solidFill>
                </a:rPr>
                <a:t>7</a:t>
              </a:r>
              <a:endParaRPr lang="en-US" sz="1600" dirty="0">
                <a:solidFill>
                  <a:schemeClr val="tx1"/>
                </a:solidFill>
              </a:endParaRPr>
            </a:p>
          </p:txBody>
        </p:sp>
        <p:cxnSp>
          <p:nvCxnSpPr>
            <p:cNvPr id="58" name="Straight Connector 57"/>
            <p:cNvCxnSpPr/>
            <p:nvPr/>
          </p:nvCxnSpPr>
          <p:spPr bwMode="auto">
            <a:xfrm rot="16200000" flipH="1">
              <a:off x="6726389" y="5303812"/>
              <a:ext cx="352235" cy="24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5" idx="5"/>
              <a:endCxn id="40" idx="0"/>
            </p:cNvCxnSpPr>
            <p:nvPr/>
          </p:nvCxnSpPr>
          <p:spPr bwMode="auto">
            <a:xfrm rot="16200000" flipH="1">
              <a:off x="8479277" y="5200177"/>
              <a:ext cx="290734" cy="35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572528" y="5547175"/>
              <a:ext cx="571504" cy="445222"/>
            </a:xfrm>
            <a:prstGeom prst="rect">
              <a:avLst/>
            </a:prstGeom>
            <a:noFill/>
          </p:spPr>
          <p:txBody>
            <a:bodyPr wrap="square" rtlCol="0">
              <a:spAutoFit/>
            </a:bodyPr>
            <a:lstStyle/>
            <a:p>
              <a:r>
                <a:rPr lang="en-US" sz="1600" dirty="0" smtClean="0"/>
                <a:t>10</a:t>
              </a:r>
              <a:endParaRPr lang="en-US" sz="1600" dirty="0"/>
            </a:p>
          </p:txBody>
        </p:sp>
        <p:cxnSp>
          <p:nvCxnSpPr>
            <p:cNvPr id="63" name="Straight Connector 62"/>
            <p:cNvCxnSpPr/>
            <p:nvPr/>
          </p:nvCxnSpPr>
          <p:spPr bwMode="auto">
            <a:xfrm rot="10800000" flipV="1">
              <a:off x="8252622" y="5891506"/>
              <a:ext cx="419207" cy="3071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2456734" y="3986969"/>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rot="10800000">
              <a:off x="2456709" y="4477096"/>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6" name="Straight Connector 65"/>
            <p:cNvCxnSpPr/>
            <p:nvPr/>
          </p:nvCxnSpPr>
          <p:spPr>
            <a:xfrm rot="10800000">
              <a:off x="2456709" y="5091463"/>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rot="10800000">
              <a:off x="2456734" y="5690051"/>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8" name="Straight Connector 67"/>
            <p:cNvCxnSpPr/>
            <p:nvPr/>
          </p:nvCxnSpPr>
          <p:spPr>
            <a:xfrm rot="10800000">
              <a:off x="2456734" y="6321563"/>
              <a:ext cx="6544422" cy="1366"/>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69" name="TextBox 68"/>
            <p:cNvSpPr txBox="1"/>
            <p:nvPr/>
          </p:nvSpPr>
          <p:spPr>
            <a:xfrm>
              <a:off x="2098092" y="3775756"/>
              <a:ext cx="1214446" cy="445222"/>
            </a:xfrm>
            <a:prstGeom prst="rect">
              <a:avLst/>
            </a:prstGeom>
            <a:noFill/>
          </p:spPr>
          <p:txBody>
            <a:bodyPr wrap="square" rtlCol="0">
              <a:spAutoFit/>
            </a:bodyPr>
            <a:lstStyle/>
            <a:p>
              <a:r>
                <a:rPr lang="en-US" sz="1600" dirty="0" smtClean="0"/>
                <a:t>Level 0</a:t>
              </a:r>
              <a:endParaRPr lang="en-US" sz="1600" dirty="0"/>
            </a:p>
          </p:txBody>
        </p:sp>
        <p:sp>
          <p:nvSpPr>
            <p:cNvPr id="70" name="TextBox 69"/>
            <p:cNvSpPr txBox="1"/>
            <p:nvPr/>
          </p:nvSpPr>
          <p:spPr>
            <a:xfrm>
              <a:off x="2098092" y="4254049"/>
              <a:ext cx="1315242" cy="445222"/>
            </a:xfrm>
            <a:prstGeom prst="rect">
              <a:avLst/>
            </a:prstGeom>
            <a:noFill/>
          </p:spPr>
          <p:txBody>
            <a:bodyPr wrap="square" rtlCol="0">
              <a:spAutoFit/>
            </a:bodyPr>
            <a:lstStyle/>
            <a:p>
              <a:r>
                <a:rPr lang="en-US" sz="1600" dirty="0" smtClean="0"/>
                <a:t>Level 1</a:t>
              </a:r>
              <a:endParaRPr lang="en-US" sz="1600" dirty="0"/>
            </a:p>
          </p:txBody>
        </p:sp>
        <p:sp>
          <p:nvSpPr>
            <p:cNvPr id="71" name="TextBox 70"/>
            <p:cNvSpPr txBox="1"/>
            <p:nvPr/>
          </p:nvSpPr>
          <p:spPr>
            <a:xfrm>
              <a:off x="2098092" y="4870502"/>
              <a:ext cx="1409188" cy="445222"/>
            </a:xfrm>
            <a:prstGeom prst="rect">
              <a:avLst/>
            </a:prstGeom>
            <a:noFill/>
          </p:spPr>
          <p:txBody>
            <a:bodyPr wrap="square" rtlCol="0">
              <a:spAutoFit/>
            </a:bodyPr>
            <a:lstStyle/>
            <a:p>
              <a:r>
                <a:rPr lang="en-US" sz="1600" dirty="0" smtClean="0"/>
                <a:t>Level 2</a:t>
              </a:r>
              <a:endParaRPr lang="en-US" sz="1600" dirty="0"/>
            </a:p>
          </p:txBody>
        </p:sp>
        <p:sp>
          <p:nvSpPr>
            <p:cNvPr id="74" name="TextBox 73"/>
            <p:cNvSpPr txBox="1"/>
            <p:nvPr/>
          </p:nvSpPr>
          <p:spPr>
            <a:xfrm>
              <a:off x="8001024" y="6190118"/>
              <a:ext cx="571504" cy="445222"/>
            </a:xfrm>
            <a:prstGeom prst="rect">
              <a:avLst/>
            </a:prstGeom>
            <a:noFill/>
          </p:spPr>
          <p:txBody>
            <a:bodyPr wrap="square" rtlCol="0">
              <a:spAutoFit/>
            </a:bodyPr>
            <a:lstStyle/>
            <a:p>
              <a:r>
                <a:rPr lang="en-US" sz="1600" dirty="0" smtClean="0"/>
                <a:t>11</a:t>
              </a:r>
              <a:endParaRPr lang="en-US" sz="1600" dirty="0"/>
            </a:p>
          </p:txBody>
        </p:sp>
        <p:sp>
          <p:nvSpPr>
            <p:cNvPr id="75" name="Oval 74"/>
            <p:cNvSpPr/>
            <p:nvPr/>
          </p:nvSpPr>
          <p:spPr>
            <a:xfrm>
              <a:off x="8072462" y="6190117"/>
              <a:ext cx="357190" cy="35719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9" name="Straight Connector 38"/>
            <p:cNvCxnSpPr>
              <a:stCxn id="51" idx="4"/>
            </p:cNvCxnSpPr>
            <p:nvPr/>
          </p:nvCxnSpPr>
          <p:spPr>
            <a:xfrm rot="5400000">
              <a:off x="3191618" y="5283803"/>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143240" y="5487879"/>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60" name="Straight Connector 59"/>
            <p:cNvCxnSpPr>
              <a:stCxn id="51" idx="4"/>
              <a:endCxn id="76" idx="0"/>
            </p:cNvCxnSpPr>
            <p:nvPr/>
          </p:nvCxnSpPr>
          <p:spPr>
            <a:xfrm rot="16200000" flipH="1">
              <a:off x="3352353" y="5304083"/>
              <a:ext cx="227136" cy="14045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428992" y="5487879"/>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78" name="Straight Connector 77"/>
            <p:cNvCxnSpPr/>
            <p:nvPr/>
          </p:nvCxnSpPr>
          <p:spPr>
            <a:xfrm rot="5400000">
              <a:off x="4653676" y="5283803"/>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05298" y="5487879"/>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1" name="Straight Connector 80"/>
            <p:cNvCxnSpPr/>
            <p:nvPr/>
          </p:nvCxnSpPr>
          <p:spPr>
            <a:xfrm rot="5400000">
              <a:off x="6439626" y="5296625"/>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391248" y="5500701"/>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3" name="Straight Connector 82"/>
            <p:cNvCxnSpPr/>
            <p:nvPr/>
          </p:nvCxnSpPr>
          <p:spPr>
            <a:xfrm rot="5400000">
              <a:off x="8082699" y="5296625"/>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034321" y="5500701"/>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5" name="Straight Connector 84"/>
            <p:cNvCxnSpPr/>
            <p:nvPr/>
          </p:nvCxnSpPr>
          <p:spPr>
            <a:xfrm rot="5400000">
              <a:off x="7868385" y="6426811"/>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820007" y="6630887"/>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7" name="Straight Connector 86"/>
            <p:cNvCxnSpPr/>
            <p:nvPr/>
          </p:nvCxnSpPr>
          <p:spPr>
            <a:xfrm rot="5400000">
              <a:off x="5010866" y="5926745"/>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962488" y="6130821"/>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89" name="Straight Connector 88"/>
            <p:cNvCxnSpPr/>
            <p:nvPr/>
          </p:nvCxnSpPr>
          <p:spPr>
            <a:xfrm rot="5400000">
              <a:off x="6763518" y="5926745"/>
              <a:ext cx="227136" cy="18101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6715140" y="6130821"/>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1" name="Straight Connector 90"/>
            <p:cNvCxnSpPr>
              <a:endCxn id="92" idx="0"/>
            </p:cNvCxnSpPr>
            <p:nvPr/>
          </p:nvCxnSpPr>
          <p:spPr>
            <a:xfrm rot="16200000" flipH="1">
              <a:off x="5314478" y="5947025"/>
              <a:ext cx="227136" cy="14045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5391117" y="6130821"/>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3" name="Straight Connector 92"/>
            <p:cNvCxnSpPr>
              <a:endCxn id="94" idx="0"/>
            </p:cNvCxnSpPr>
            <p:nvPr/>
          </p:nvCxnSpPr>
          <p:spPr>
            <a:xfrm rot="16200000" flipH="1">
              <a:off x="7067129" y="5959848"/>
              <a:ext cx="227136" cy="14045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143768" y="614364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5" name="Straight Connector 94"/>
            <p:cNvCxnSpPr>
              <a:endCxn id="96" idx="0"/>
            </p:cNvCxnSpPr>
            <p:nvPr/>
          </p:nvCxnSpPr>
          <p:spPr>
            <a:xfrm rot="16200000" flipH="1">
              <a:off x="8853079" y="5959848"/>
              <a:ext cx="227136" cy="14045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8929718" y="6143644"/>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7" name="Straight Connector 96"/>
            <p:cNvCxnSpPr>
              <a:endCxn id="98" idx="0"/>
            </p:cNvCxnSpPr>
            <p:nvPr/>
          </p:nvCxnSpPr>
          <p:spPr>
            <a:xfrm rot="16200000" flipH="1">
              <a:off x="8386312" y="6459914"/>
              <a:ext cx="227136" cy="14045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8462951" y="6643710"/>
              <a:ext cx="214314" cy="21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72" name="Footer Placeholder 71"/>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25</a:t>
            </a:fld>
            <a:endParaRPr lang="en-US" dirty="0"/>
          </a:p>
        </p:txBody>
      </p:sp>
      <p:sp>
        <p:nvSpPr>
          <p:cNvPr id="79" name="Rectangle 3"/>
          <p:cNvSpPr txBox="1">
            <a:spLocks noChangeArrowheads="1"/>
          </p:cNvSpPr>
          <p:nvPr/>
        </p:nvSpPr>
        <p:spPr bwMode="auto">
          <a:xfrm>
            <a:off x="-32" y="-24"/>
            <a:ext cx="9144032"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latin typeface="Calibri" pitchFamily="34" charset="0"/>
                <a:sym typeface="Wingdings" pitchFamily="2" charset="2"/>
              </a:rPr>
              <a:t>Internal and External path lengths: </a:t>
            </a:r>
            <a:r>
              <a:rPr lang="en-US" dirty="0" smtClean="0">
                <a:latin typeface="Calibri" pitchFamily="34" charset="0"/>
                <a:sym typeface="Wingdings" pitchFamily="2" charset="2"/>
              </a:rPr>
              <a:t>The internal path length is the sum of path lengths of all internal nodes. Similarly, external path length is defined. For example, the internal path length in the figure is 0 + 1 + 1 + 2 + 2 + 2 + 3 + 3 + 3 + 4 = 21. The external path </a:t>
            </a:r>
            <a:r>
              <a:rPr lang="en-US" smtClean="0">
                <a:latin typeface="Calibri" pitchFamily="34" charset="0"/>
                <a:sym typeface="Wingdings" pitchFamily="2" charset="2"/>
              </a:rPr>
              <a:t>is 2+3 </a:t>
            </a:r>
            <a:r>
              <a:rPr lang="en-US" dirty="0" smtClean="0">
                <a:latin typeface="Calibri" pitchFamily="34" charset="0"/>
                <a:sym typeface="Wingdings" pitchFamily="2" charset="2"/>
              </a:rPr>
              <a:t>+ 3 + 3 + 4 + 4 + 4 + 4 + 4 + 5 + 5 </a:t>
            </a:r>
            <a:r>
              <a:rPr lang="en-US" smtClean="0">
                <a:latin typeface="Calibri" pitchFamily="34" charset="0"/>
                <a:sym typeface="Wingdings" pitchFamily="2" charset="2"/>
              </a:rPr>
              <a:t>= 41.</a:t>
            </a:r>
            <a:endParaRPr lang="en-US" b="1" kern="0" dirty="0" smtClean="0">
              <a:latin typeface="Calibri" pitchFamily="34" charset="0"/>
              <a:cs typeface="+mn-cs"/>
              <a:sym typeface="Wingdings" pitchFamily="2" charset="2"/>
            </a:endParaRPr>
          </a:p>
        </p:txBody>
      </p:sp>
      <p:sp>
        <p:nvSpPr>
          <p:cNvPr id="40" name="Oval 39"/>
          <p:cNvSpPr/>
          <p:nvPr/>
        </p:nvSpPr>
        <p:spPr>
          <a:xfrm>
            <a:off x="8748814" y="6059305"/>
            <a:ext cx="238308" cy="2282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p:cNvSpPr/>
          <p:nvPr/>
        </p:nvSpPr>
        <p:spPr bwMode="auto">
          <a:xfrm>
            <a:off x="6195522" y="5361001"/>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3" name="Oval 42"/>
          <p:cNvSpPr/>
          <p:nvPr/>
        </p:nvSpPr>
        <p:spPr bwMode="auto">
          <a:xfrm>
            <a:off x="7897717" y="536099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4" name="Oval 43"/>
          <p:cNvSpPr/>
          <p:nvPr/>
        </p:nvSpPr>
        <p:spPr bwMode="auto">
          <a:xfrm>
            <a:off x="7523231" y="572852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5" name="Oval 44"/>
          <p:cNvSpPr/>
          <p:nvPr/>
        </p:nvSpPr>
        <p:spPr bwMode="auto">
          <a:xfrm>
            <a:off x="8510508" y="572852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6" name="Oval 45"/>
          <p:cNvSpPr/>
          <p:nvPr/>
        </p:nvSpPr>
        <p:spPr bwMode="auto">
          <a:xfrm>
            <a:off x="7114704" y="5030226"/>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47" name="Straight Connector 46"/>
          <p:cNvCxnSpPr>
            <a:stCxn id="46" idx="2"/>
            <a:endCxn id="42" idx="0"/>
          </p:cNvCxnSpPr>
          <p:nvPr/>
        </p:nvCxnSpPr>
        <p:spPr bwMode="auto">
          <a:xfrm rot="10800000" flipV="1">
            <a:off x="6280631" y="5122107"/>
            <a:ext cx="834073" cy="238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3" idx="0"/>
          </p:cNvCxnSpPr>
          <p:nvPr/>
        </p:nvCxnSpPr>
        <p:spPr bwMode="auto">
          <a:xfrm>
            <a:off x="7284923" y="5122108"/>
            <a:ext cx="697903" cy="238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3"/>
            <a:endCxn id="44" idx="0"/>
          </p:cNvCxnSpPr>
          <p:nvPr/>
        </p:nvCxnSpPr>
        <p:spPr bwMode="auto">
          <a:xfrm rot="5400000">
            <a:off x="7660154" y="5466038"/>
            <a:ext cx="210677" cy="31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6"/>
            <a:endCxn id="45" idx="0"/>
          </p:cNvCxnSpPr>
          <p:nvPr/>
        </p:nvCxnSpPr>
        <p:spPr bwMode="auto">
          <a:xfrm>
            <a:off x="8067935" y="5452880"/>
            <a:ext cx="527682" cy="275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5548681" y="5718725"/>
            <a:ext cx="170219" cy="18376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52" name="Oval 51"/>
          <p:cNvSpPr/>
          <p:nvPr/>
        </p:nvSpPr>
        <p:spPr bwMode="auto">
          <a:xfrm>
            <a:off x="6467870" y="5718725"/>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53" name="Straight Connector 52"/>
          <p:cNvCxnSpPr>
            <a:stCxn id="42" idx="2"/>
            <a:endCxn id="51" idx="0"/>
          </p:cNvCxnSpPr>
          <p:nvPr/>
        </p:nvCxnSpPr>
        <p:spPr bwMode="auto">
          <a:xfrm rot="10800000" flipV="1">
            <a:off x="5633791" y="5452882"/>
            <a:ext cx="561731" cy="265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5"/>
            <a:endCxn id="52" idx="0"/>
          </p:cNvCxnSpPr>
          <p:nvPr/>
        </p:nvCxnSpPr>
        <p:spPr bwMode="auto">
          <a:xfrm rot="16200000" flipH="1">
            <a:off x="6346459" y="5512206"/>
            <a:ext cx="200872" cy="21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6697098" y="6086255"/>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56" name="Straight Connector 55"/>
          <p:cNvCxnSpPr/>
          <p:nvPr/>
        </p:nvCxnSpPr>
        <p:spPr bwMode="auto">
          <a:xfrm rot="16200000" flipH="1">
            <a:off x="6596658" y="5918451"/>
            <a:ext cx="210716" cy="1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7726738" y="609605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58" name="Straight Connector 57"/>
          <p:cNvCxnSpPr/>
          <p:nvPr/>
        </p:nvCxnSpPr>
        <p:spPr bwMode="auto">
          <a:xfrm rot="16200000" flipH="1">
            <a:off x="7626298" y="5928254"/>
            <a:ext cx="210716" cy="1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5" idx="5"/>
            <a:endCxn id="40" idx="0"/>
          </p:cNvCxnSpPr>
          <p:nvPr/>
        </p:nvCxnSpPr>
        <p:spPr bwMode="auto">
          <a:xfrm rot="16200000" flipH="1">
            <a:off x="8674921" y="5866257"/>
            <a:ext cx="173925" cy="21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auto">
          <a:xfrm rot="10800000" flipV="1">
            <a:off x="8539330" y="6279828"/>
            <a:ext cx="250780" cy="183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5072081" y="5140485"/>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rot="10800000">
            <a:off x="5072066" y="5433692"/>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6" name="Straight Connector 65"/>
          <p:cNvCxnSpPr/>
          <p:nvPr/>
        </p:nvCxnSpPr>
        <p:spPr>
          <a:xfrm rot="10800000">
            <a:off x="5072066" y="5801222"/>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rot="10800000">
            <a:off x="5072081" y="6159312"/>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8" name="Straight Connector 67"/>
          <p:cNvCxnSpPr/>
          <p:nvPr/>
        </p:nvCxnSpPr>
        <p:spPr>
          <a:xfrm rot="10800000">
            <a:off x="5072081" y="6537099"/>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sp>
        <p:nvSpPr>
          <p:cNvPr id="75" name="Oval 74"/>
          <p:cNvSpPr/>
          <p:nvPr/>
        </p:nvSpPr>
        <p:spPr>
          <a:xfrm>
            <a:off x="8431553" y="6458465"/>
            <a:ext cx="213680" cy="213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51" idx="4"/>
          </p:cNvCxnSpPr>
          <p:nvPr/>
        </p:nvCxnSpPr>
        <p:spPr>
          <a:xfrm rot="5400000">
            <a:off x="5511707" y="5916284"/>
            <a:ext cx="135879" cy="108288"/>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482766" y="6038368"/>
            <a:ext cx="128208" cy="128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1" idx="4"/>
            <a:endCxn id="76" idx="0"/>
          </p:cNvCxnSpPr>
          <p:nvPr/>
        </p:nvCxnSpPr>
        <p:spPr>
          <a:xfrm rot="16200000" flipH="1">
            <a:off x="5607863" y="5928416"/>
            <a:ext cx="135879" cy="84024"/>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5653711" y="6038368"/>
            <a:ext cx="128208" cy="128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rot="5400000">
            <a:off x="6386348" y="5916284"/>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357407" y="603836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rot="5400000">
            <a:off x="7454749" y="5923955"/>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425808" y="604603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rot="5400000">
            <a:off x="8437677" y="5923955"/>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408736" y="604603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p:cNvCxnSpPr/>
          <p:nvPr/>
        </p:nvCxnSpPr>
        <p:spPr>
          <a:xfrm rot="5400000">
            <a:off x="8309469" y="6600061"/>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8280528" y="6722145"/>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rot="5400000">
            <a:off x="6600028" y="6300909"/>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6571087" y="6422992"/>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p:nvPr/>
        </p:nvCxnSpPr>
        <p:spPr>
          <a:xfrm rot="5400000">
            <a:off x="7648510" y="6300909"/>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7619569" y="6422992"/>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92" idx="0"/>
          </p:cNvCxnSpPr>
          <p:nvPr/>
        </p:nvCxnSpPr>
        <p:spPr>
          <a:xfrm rot="16200000" flipH="1">
            <a:off x="6781657" y="6313041"/>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827504" y="6422992"/>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a:endCxn id="94" idx="0"/>
          </p:cNvCxnSpPr>
          <p:nvPr/>
        </p:nvCxnSpPr>
        <p:spPr>
          <a:xfrm rot="16200000" flipH="1">
            <a:off x="7830137" y="6320712"/>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875985" y="6430663"/>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endCxn id="96" idx="0"/>
          </p:cNvCxnSpPr>
          <p:nvPr/>
        </p:nvCxnSpPr>
        <p:spPr>
          <a:xfrm rot="16200000" flipH="1">
            <a:off x="8898538" y="6320712"/>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8944386" y="6430663"/>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98" idx="0"/>
          </p:cNvCxnSpPr>
          <p:nvPr/>
        </p:nvCxnSpPr>
        <p:spPr>
          <a:xfrm rot="16200000" flipH="1">
            <a:off x="8619306" y="6619864"/>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8665154" y="6729816"/>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3"/>
          <p:cNvSpPr txBox="1">
            <a:spLocks noChangeArrowheads="1"/>
          </p:cNvSpPr>
          <p:nvPr/>
        </p:nvSpPr>
        <p:spPr bwMode="auto">
          <a:xfrm>
            <a:off x="-32" y="1303083"/>
            <a:ext cx="9144032" cy="36933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latin typeface="Calibri" pitchFamily="34" charset="0"/>
                <a:sym typeface="Wingdings" pitchFamily="2" charset="2"/>
              </a:rPr>
              <a:t>Lemma: </a:t>
            </a:r>
            <a:r>
              <a:rPr lang="en-US" dirty="0" smtClean="0">
                <a:latin typeface="Calibri" pitchFamily="34" charset="0"/>
                <a:sym typeface="Wingdings" pitchFamily="2" charset="2"/>
              </a:rPr>
              <a:t>Let </a:t>
            </a:r>
            <a:r>
              <a:rPr lang="en-US" dirty="0" smtClean="0">
                <a:latin typeface="Euclid" pitchFamily="18" charset="0"/>
                <a:sym typeface="Symbol"/>
              </a:rPr>
              <a:t>I</a:t>
            </a:r>
            <a:r>
              <a:rPr lang="en-US" baseline="-25000" dirty="0" smtClean="0">
                <a:latin typeface="Euclid" pitchFamily="18" charset="0"/>
                <a:sym typeface="Symbol"/>
              </a:rPr>
              <a:t>n</a:t>
            </a:r>
            <a:r>
              <a:rPr lang="en-US" kern="0" dirty="0" smtClean="0">
                <a:latin typeface="Euclid" pitchFamily="18" charset="0"/>
                <a:sym typeface="Wingdings" pitchFamily="2" charset="2"/>
              </a:rPr>
              <a:t> and </a:t>
            </a:r>
            <a:r>
              <a:rPr lang="en-US" dirty="0" err="1" smtClean="0">
                <a:latin typeface="Euclid" pitchFamily="18" charset="0"/>
                <a:sym typeface="Symbol"/>
              </a:rPr>
              <a:t>X</a:t>
            </a:r>
            <a:r>
              <a:rPr lang="en-US" baseline="-25000" dirty="0" err="1" smtClean="0">
                <a:latin typeface="Euclid" pitchFamily="18" charset="0"/>
                <a:sym typeface="Symbol"/>
              </a:rPr>
              <a:t>n</a:t>
            </a:r>
            <a:r>
              <a:rPr lang="en-US" kern="0" dirty="0" smtClean="0">
                <a:latin typeface="Euclid" pitchFamily="18" charset="0"/>
                <a:sym typeface="Wingdings" pitchFamily="2" charset="2"/>
              </a:rPr>
              <a:t> be the internal and external path lengths of a binary tree of size n. Then</a:t>
            </a:r>
          </a:p>
          <a:p>
            <a:pPr algn="ctr"/>
            <a:r>
              <a:rPr lang="en-US" dirty="0" err="1" smtClean="0">
                <a:latin typeface="Euclid" pitchFamily="18" charset="0"/>
                <a:sym typeface="Symbol"/>
              </a:rPr>
              <a:t>X</a:t>
            </a:r>
            <a:r>
              <a:rPr lang="en-US" baseline="-25000" dirty="0" err="1" smtClean="0">
                <a:latin typeface="Euclid" pitchFamily="18" charset="0"/>
                <a:sym typeface="Symbol"/>
              </a:rPr>
              <a:t>n</a:t>
            </a:r>
            <a:r>
              <a:rPr lang="en-US" dirty="0" smtClean="0">
                <a:latin typeface="Euclid" pitchFamily="18" charset="0"/>
                <a:sym typeface="Symbol"/>
              </a:rPr>
              <a:t> = I</a:t>
            </a:r>
            <a:r>
              <a:rPr lang="en-US" baseline="-25000" dirty="0" smtClean="0">
                <a:latin typeface="Euclid" pitchFamily="18" charset="0"/>
                <a:sym typeface="Symbol"/>
              </a:rPr>
              <a:t>n</a:t>
            </a:r>
            <a:r>
              <a:rPr lang="en-US" kern="0" dirty="0" smtClean="0">
                <a:latin typeface="Euclid" pitchFamily="18" charset="0"/>
                <a:sym typeface="Wingdings" pitchFamily="2" charset="2"/>
              </a:rPr>
              <a:t> + 2n.</a:t>
            </a:r>
            <a:endParaRPr lang="en-US" dirty="0" smtClean="0">
              <a:latin typeface="Euclid" pitchFamily="18" charset="0"/>
              <a:sym typeface="Wingdings" pitchFamily="2" charset="2"/>
            </a:endParaRPr>
          </a:p>
          <a:p>
            <a:r>
              <a:rPr lang="en-US" b="1" kern="0" dirty="0" smtClean="0">
                <a:latin typeface="Calibri" pitchFamily="34" charset="0"/>
                <a:cs typeface="+mn-cs"/>
                <a:sym typeface="Wingdings" pitchFamily="2" charset="2"/>
              </a:rPr>
              <a:t>Proof: </a:t>
            </a:r>
            <a:r>
              <a:rPr lang="en-US" kern="0" dirty="0" smtClean="0">
                <a:latin typeface="Calibri" pitchFamily="34" charset="0"/>
                <a:cs typeface="+mn-cs"/>
                <a:sym typeface="Wingdings" pitchFamily="2" charset="2"/>
              </a:rPr>
              <a:t>We prove it by induction. The basis step at </a:t>
            </a:r>
            <a:r>
              <a:rPr lang="en-US" kern="0" dirty="0" smtClean="0">
                <a:latin typeface="Euclid" pitchFamily="18" charset="0"/>
                <a:cs typeface="+mn-cs"/>
                <a:sym typeface="Wingdings" pitchFamily="2" charset="2"/>
              </a:rPr>
              <a:t>n=1</a:t>
            </a:r>
            <a:r>
              <a:rPr lang="en-US" kern="0" dirty="0" smtClean="0">
                <a:latin typeface="Calibri" pitchFamily="34" charset="0"/>
                <a:cs typeface="+mn-cs"/>
                <a:sym typeface="Wingdings" pitchFamily="2" charset="2"/>
              </a:rPr>
              <a:t> is obviously true, since </a:t>
            </a:r>
            <a:r>
              <a:rPr lang="en-US" dirty="0" smtClean="0">
                <a:latin typeface="Euclid" pitchFamily="18" charset="0"/>
                <a:sym typeface="Symbol"/>
              </a:rPr>
              <a:t>I</a:t>
            </a:r>
            <a:r>
              <a:rPr lang="en-US" baseline="-25000" dirty="0" smtClean="0">
                <a:latin typeface="Euclid" pitchFamily="18" charset="0"/>
                <a:sym typeface="Symbol"/>
              </a:rPr>
              <a:t>n</a:t>
            </a:r>
            <a:r>
              <a:rPr lang="en-US" dirty="0" smtClean="0">
                <a:latin typeface="Euclid" pitchFamily="18" charset="0"/>
                <a:sym typeface="Symbol"/>
              </a:rPr>
              <a:t>=0 </a:t>
            </a:r>
            <a:r>
              <a:rPr lang="en-US" dirty="0" smtClean="0">
                <a:latin typeface="Calibri" pitchFamily="34" charset="0"/>
                <a:sym typeface="Symbol"/>
              </a:rPr>
              <a:t>and</a:t>
            </a:r>
            <a:r>
              <a:rPr lang="en-US" dirty="0" smtClean="0">
                <a:latin typeface="Euclid" pitchFamily="18" charset="0"/>
                <a:sym typeface="Symbol"/>
              </a:rPr>
              <a:t> </a:t>
            </a:r>
            <a:r>
              <a:rPr lang="en-US" dirty="0" err="1" smtClean="0">
                <a:latin typeface="Euclid" pitchFamily="18" charset="0"/>
                <a:sym typeface="Symbol"/>
              </a:rPr>
              <a:t>X</a:t>
            </a:r>
            <a:r>
              <a:rPr lang="en-US" baseline="-25000" dirty="0" err="1" smtClean="0">
                <a:latin typeface="Euclid" pitchFamily="18" charset="0"/>
                <a:sym typeface="Symbol"/>
              </a:rPr>
              <a:t>n</a:t>
            </a:r>
            <a:r>
              <a:rPr lang="en-US" baseline="-25000" dirty="0" smtClean="0">
                <a:latin typeface="Euclid" pitchFamily="18" charset="0"/>
                <a:sym typeface="Symbol"/>
              </a:rPr>
              <a:t> </a:t>
            </a:r>
            <a:r>
              <a:rPr lang="en-US" dirty="0" smtClean="0">
                <a:latin typeface="Euclid" pitchFamily="18" charset="0"/>
                <a:sym typeface="Symbol"/>
              </a:rPr>
              <a:t>=2</a:t>
            </a:r>
            <a:r>
              <a:rPr lang="en-US" kern="0" dirty="0" smtClean="0">
                <a:latin typeface="Calibri" pitchFamily="34" charset="0"/>
                <a:cs typeface="+mn-cs"/>
                <a:sym typeface="Wingdings" pitchFamily="2" charset="2"/>
              </a:rPr>
              <a:t>. Assume that the statement is true for </a:t>
            </a:r>
            <a:r>
              <a:rPr lang="en-US" kern="0" dirty="0" smtClean="0">
                <a:latin typeface="Euclid" pitchFamily="18" charset="0"/>
                <a:cs typeface="+mn-cs"/>
                <a:sym typeface="Wingdings" pitchFamily="2" charset="2"/>
              </a:rPr>
              <a:t>n=k</a:t>
            </a:r>
            <a:r>
              <a:rPr lang="en-US" kern="0" dirty="0" smtClean="0">
                <a:latin typeface="Calibri" pitchFamily="34" charset="0"/>
                <a:cs typeface="+mn-cs"/>
                <a:sym typeface="Wingdings" pitchFamily="2" charset="2"/>
              </a:rPr>
              <a:t>. Now, remove a leaf external node and replace it with a leaf internal node along with its two external nodes; this adds a new external node. Now, the tree is of size </a:t>
            </a:r>
            <a:r>
              <a:rPr lang="en-US" kern="0" dirty="0" smtClean="0">
                <a:latin typeface="Euclid" pitchFamily="18" charset="0"/>
                <a:cs typeface="+mn-cs"/>
                <a:sym typeface="Wingdings" pitchFamily="2" charset="2"/>
              </a:rPr>
              <a:t>k+1</a:t>
            </a:r>
            <a:r>
              <a:rPr lang="en-US" kern="0" dirty="0" smtClean="0">
                <a:latin typeface="Calibri" pitchFamily="34" charset="0"/>
                <a:cs typeface="+mn-cs"/>
                <a:sym typeface="Wingdings" pitchFamily="2" charset="2"/>
              </a:rPr>
              <a:t> and we have:</a:t>
            </a:r>
          </a:p>
          <a:p>
            <a:pPr algn="ctr"/>
            <a:r>
              <a:rPr lang="en-US" dirty="0" err="1" smtClean="0">
                <a:latin typeface="Euclid" pitchFamily="18" charset="0"/>
                <a:sym typeface="Symbol"/>
              </a:rPr>
              <a:t>X</a:t>
            </a:r>
            <a:r>
              <a:rPr lang="en-US" baseline="-25000" dirty="0" err="1" smtClean="0">
                <a:latin typeface="Euclid" pitchFamily="18" charset="0"/>
                <a:sym typeface="Symbol"/>
              </a:rPr>
              <a:t>k</a:t>
            </a:r>
            <a:r>
              <a:rPr lang="en-US" dirty="0" smtClean="0">
                <a:latin typeface="Euclid" pitchFamily="18" charset="0"/>
                <a:sym typeface="Symbol"/>
              </a:rPr>
              <a:t>    = </a:t>
            </a:r>
            <a:r>
              <a:rPr lang="en-US" dirty="0" err="1" smtClean="0">
                <a:latin typeface="Euclid" pitchFamily="18" charset="0"/>
                <a:sym typeface="Symbol"/>
              </a:rPr>
              <a:t>I</a:t>
            </a:r>
            <a:r>
              <a:rPr lang="en-US" baseline="-25000" dirty="0" err="1" smtClean="0">
                <a:latin typeface="Euclid" pitchFamily="18" charset="0"/>
                <a:sym typeface="Symbol"/>
              </a:rPr>
              <a:t>k</a:t>
            </a:r>
            <a:r>
              <a:rPr lang="en-US" kern="0" dirty="0" smtClean="0">
                <a:latin typeface="Euclid" pitchFamily="18" charset="0"/>
                <a:sym typeface="Wingdings" pitchFamily="2" charset="2"/>
              </a:rPr>
              <a:t> + 2k. 	(by induction hypothesis)(1)</a:t>
            </a:r>
          </a:p>
          <a:p>
            <a:pPr algn="ctr"/>
            <a:r>
              <a:rPr lang="en-US" dirty="0" smtClean="0">
                <a:latin typeface="Euclid" pitchFamily="18" charset="0"/>
                <a:sym typeface="Symbol"/>
              </a:rPr>
              <a:t>   X</a:t>
            </a:r>
            <a:r>
              <a:rPr lang="en-US" baseline="-25000" dirty="0" smtClean="0">
                <a:latin typeface="Euclid" pitchFamily="18" charset="0"/>
                <a:sym typeface="Symbol"/>
              </a:rPr>
              <a:t>k+1</a:t>
            </a:r>
            <a:r>
              <a:rPr lang="en-US" dirty="0" smtClean="0">
                <a:latin typeface="Euclid" pitchFamily="18" charset="0"/>
                <a:sym typeface="Symbol"/>
              </a:rPr>
              <a:t>  2(j+1) = </a:t>
            </a:r>
            <a:r>
              <a:rPr lang="en-US" dirty="0" err="1" smtClean="0">
                <a:latin typeface="Euclid" pitchFamily="18" charset="0"/>
                <a:sym typeface="Symbol"/>
              </a:rPr>
              <a:t>X</a:t>
            </a:r>
            <a:r>
              <a:rPr lang="en-US" baseline="-25000" dirty="0" err="1" smtClean="0">
                <a:latin typeface="Euclid" pitchFamily="18" charset="0"/>
                <a:sym typeface="Symbol"/>
              </a:rPr>
              <a:t>k</a:t>
            </a:r>
            <a:r>
              <a:rPr lang="en-US" kern="0" dirty="0" smtClean="0">
                <a:latin typeface="Euclid" pitchFamily="18" charset="0"/>
                <a:sym typeface="Wingdings" pitchFamily="2" charset="2"/>
              </a:rPr>
              <a:t> </a:t>
            </a:r>
            <a:r>
              <a:rPr lang="en-US" dirty="0" smtClean="0">
                <a:latin typeface="Euclid" pitchFamily="18" charset="0"/>
                <a:sym typeface="Symbol"/>
              </a:rPr>
              <a:t> j, and</a:t>
            </a:r>
            <a:endParaRPr lang="en-US" kern="0" dirty="0" smtClean="0">
              <a:latin typeface="Euclid" pitchFamily="18" charset="0"/>
              <a:sym typeface="Wingdings" pitchFamily="2" charset="2"/>
            </a:endParaRPr>
          </a:p>
          <a:p>
            <a:pPr algn="ctr"/>
            <a:r>
              <a:rPr lang="en-US" dirty="0" smtClean="0">
                <a:latin typeface="Euclid" pitchFamily="18" charset="0"/>
                <a:sym typeface="Symbol"/>
              </a:rPr>
              <a:t>I</a:t>
            </a:r>
            <a:r>
              <a:rPr lang="en-US" baseline="-25000" dirty="0" smtClean="0">
                <a:latin typeface="Euclid" pitchFamily="18" charset="0"/>
                <a:sym typeface="Symbol"/>
              </a:rPr>
              <a:t>k+1</a:t>
            </a:r>
            <a:r>
              <a:rPr lang="en-US" dirty="0" smtClean="0">
                <a:latin typeface="Euclid" pitchFamily="18" charset="0"/>
                <a:sym typeface="Symbol"/>
              </a:rPr>
              <a:t>   j = </a:t>
            </a:r>
            <a:r>
              <a:rPr lang="en-US" dirty="0" err="1" smtClean="0">
                <a:latin typeface="Euclid" pitchFamily="18" charset="0"/>
                <a:sym typeface="Symbol"/>
              </a:rPr>
              <a:t>I</a:t>
            </a:r>
            <a:r>
              <a:rPr lang="en-US" baseline="-25000" dirty="0" err="1" smtClean="0">
                <a:latin typeface="Euclid" pitchFamily="18" charset="0"/>
                <a:sym typeface="Symbol"/>
              </a:rPr>
              <a:t>k</a:t>
            </a:r>
            <a:r>
              <a:rPr lang="en-US" dirty="0" smtClean="0">
                <a:latin typeface="Euclid" pitchFamily="18" charset="0"/>
                <a:sym typeface="Symbol"/>
              </a:rPr>
              <a:t> .</a:t>
            </a:r>
            <a:endParaRPr lang="en-US" b="1" kern="0" dirty="0" smtClean="0">
              <a:latin typeface="Calibri" pitchFamily="34" charset="0"/>
              <a:cs typeface="+mn-cs"/>
              <a:sym typeface="Wingdings" pitchFamily="2" charset="2"/>
            </a:endParaRPr>
          </a:p>
          <a:p>
            <a:pPr marL="0" lvl="6"/>
            <a:r>
              <a:rPr lang="en-US" b="1" kern="0" dirty="0" smtClean="0">
                <a:latin typeface="Calibri" pitchFamily="34" charset="0"/>
                <a:cs typeface="+mn-cs"/>
                <a:sym typeface="Wingdings" pitchFamily="2" charset="2"/>
              </a:rPr>
              <a:t>Substituting back in (1) gives</a:t>
            </a:r>
          </a:p>
          <a:p>
            <a:pPr lvl="7"/>
            <a:r>
              <a:rPr lang="en-US" dirty="0" smtClean="0">
                <a:latin typeface="Euclid" pitchFamily="18" charset="0"/>
                <a:sym typeface="Symbol"/>
              </a:rPr>
              <a:t>X</a:t>
            </a:r>
            <a:r>
              <a:rPr lang="en-US" baseline="-25000" dirty="0" smtClean="0">
                <a:latin typeface="Euclid" pitchFamily="18" charset="0"/>
                <a:sym typeface="Symbol"/>
              </a:rPr>
              <a:t>k+1</a:t>
            </a:r>
            <a:r>
              <a:rPr lang="en-US" dirty="0" smtClean="0">
                <a:latin typeface="Euclid" pitchFamily="18" charset="0"/>
                <a:sym typeface="Symbol"/>
              </a:rPr>
              <a:t>  2(j+1) +j  = I</a:t>
            </a:r>
            <a:r>
              <a:rPr lang="en-US" baseline="-25000" dirty="0" smtClean="0">
                <a:latin typeface="Euclid" pitchFamily="18" charset="0"/>
                <a:sym typeface="Symbol"/>
              </a:rPr>
              <a:t>k+1</a:t>
            </a:r>
            <a:r>
              <a:rPr lang="en-US" dirty="0" smtClean="0">
                <a:latin typeface="Euclid" pitchFamily="18" charset="0"/>
                <a:sym typeface="Symbol"/>
              </a:rPr>
              <a:t>  j +2k</a:t>
            </a:r>
          </a:p>
          <a:p>
            <a:pPr lvl="7"/>
            <a:r>
              <a:rPr lang="en-US" dirty="0" smtClean="0">
                <a:latin typeface="Euclid" pitchFamily="18" charset="0"/>
                <a:sym typeface="Symbol"/>
              </a:rPr>
              <a:t>   X</a:t>
            </a:r>
            <a:r>
              <a:rPr lang="en-US" baseline="-25000" dirty="0" smtClean="0">
                <a:latin typeface="Euclid" pitchFamily="18" charset="0"/>
                <a:sym typeface="Symbol"/>
              </a:rPr>
              <a:t>k+1 </a:t>
            </a:r>
            <a:r>
              <a:rPr lang="en-US" dirty="0" smtClean="0">
                <a:latin typeface="Euclid" pitchFamily="18" charset="0"/>
                <a:sym typeface="Symbol"/>
              </a:rPr>
              <a:t>= I</a:t>
            </a:r>
            <a:r>
              <a:rPr lang="en-US" baseline="-25000" dirty="0" smtClean="0">
                <a:latin typeface="Euclid" pitchFamily="18" charset="0"/>
                <a:sym typeface="Symbol"/>
              </a:rPr>
              <a:t>k+1</a:t>
            </a:r>
            <a:r>
              <a:rPr lang="en-US" dirty="0" smtClean="0">
                <a:latin typeface="Euclid" pitchFamily="18" charset="0"/>
                <a:sym typeface="Symbol"/>
              </a:rPr>
              <a:t> +2(k+1)			</a:t>
            </a:r>
            <a:r>
              <a:rPr lang="en-US" dirty="0" smtClean="0">
                <a:latin typeface="Euclid" pitchFamily="18" charset="0"/>
                <a:sym typeface="Euclid Math One"/>
              </a:rPr>
              <a:t></a:t>
            </a:r>
            <a:endParaRPr lang="en-US" dirty="0" smtClean="0">
              <a:latin typeface="Euclid" pitchFamily="18" charset="0"/>
              <a:sym typeface="Symbol"/>
            </a:endParaRPr>
          </a:p>
        </p:txBody>
      </p:sp>
      <p:sp>
        <p:nvSpPr>
          <p:cNvPr id="73" name="TextBox 72"/>
          <p:cNvSpPr txBox="1"/>
          <p:nvPr/>
        </p:nvSpPr>
        <p:spPr>
          <a:xfrm>
            <a:off x="4643438" y="5559998"/>
            <a:ext cx="1214446" cy="369332"/>
          </a:xfrm>
          <a:prstGeom prst="rect">
            <a:avLst/>
          </a:prstGeom>
          <a:noFill/>
        </p:spPr>
        <p:txBody>
          <a:bodyPr wrap="square" rtlCol="0">
            <a:spAutoFit/>
          </a:bodyPr>
          <a:lstStyle/>
          <a:p>
            <a:r>
              <a:rPr lang="en-US" dirty="0" smtClean="0"/>
              <a:t>Level j</a:t>
            </a:r>
            <a:endParaRPr lang="en-US" dirty="0"/>
          </a:p>
        </p:txBody>
      </p:sp>
      <p:cxnSp>
        <p:nvCxnSpPr>
          <p:cNvPr id="102" name="Straight Connector 101"/>
          <p:cNvCxnSpPr/>
          <p:nvPr/>
        </p:nvCxnSpPr>
        <p:spPr>
          <a:xfrm rot="5400000">
            <a:off x="5976305" y="5525158"/>
            <a:ext cx="268601" cy="219690"/>
          </a:xfrm>
          <a:prstGeom prst="line">
            <a:avLst/>
          </a:prstGeom>
          <a:ln>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943990" y="5715016"/>
            <a:ext cx="128208" cy="128208"/>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ooter Placeholder 5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26</a:t>
            </a:fld>
            <a:endParaRPr lang="en-US" dirty="0"/>
          </a:p>
        </p:txBody>
      </p:sp>
      <p:sp>
        <p:nvSpPr>
          <p:cNvPr id="77" name="Rectangle 3"/>
          <p:cNvSpPr txBox="1">
            <a:spLocks noChangeArrowheads="1"/>
          </p:cNvSpPr>
          <p:nvPr/>
        </p:nvSpPr>
        <p:spPr bwMode="auto">
          <a:xfrm>
            <a:off x="-32" y="21433"/>
            <a:ext cx="9144032" cy="12003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latin typeface="Calibri" pitchFamily="34" charset="0"/>
                <a:sym typeface="Wingdings" pitchFamily="2" charset="2"/>
              </a:rPr>
              <a:t>Lemma: </a:t>
            </a:r>
            <a:r>
              <a:rPr lang="en-US" dirty="0" smtClean="0">
                <a:latin typeface="Calibri" pitchFamily="34" charset="0"/>
                <a:sym typeface="Wingdings" pitchFamily="2" charset="2"/>
              </a:rPr>
              <a:t>The internal and external path lengths for a complete tree is given by:</a:t>
            </a:r>
            <a:endParaRPr lang="en-US" kern="0" dirty="0" smtClean="0">
              <a:latin typeface="Euclid" pitchFamily="18" charset="0"/>
              <a:sym typeface="Wingdings" pitchFamily="2" charset="2"/>
            </a:endParaRPr>
          </a:p>
          <a:p>
            <a:pPr algn="ctr"/>
            <a:r>
              <a:rPr lang="en-US" dirty="0" smtClean="0">
                <a:latin typeface="Euclid" pitchFamily="18" charset="0"/>
                <a:sym typeface="Symbol"/>
              </a:rPr>
              <a:t>I</a:t>
            </a:r>
            <a:r>
              <a:rPr lang="en-US" baseline="-25000" dirty="0" smtClean="0">
                <a:latin typeface="Euclid" pitchFamily="18" charset="0"/>
                <a:sym typeface="Symbol"/>
              </a:rPr>
              <a:t>n</a:t>
            </a:r>
            <a:r>
              <a:rPr lang="en-US" dirty="0" smtClean="0">
                <a:latin typeface="Euclid" pitchFamily="18" charset="0"/>
                <a:sym typeface="Symbol"/>
              </a:rPr>
              <a:t> = (n + 1) </a:t>
            </a:r>
            <a:r>
              <a:rPr lang="en-US" dirty="0" err="1" smtClean="0">
                <a:latin typeface="Euclid" pitchFamily="18" charset="0"/>
                <a:sym typeface="Symbol"/>
              </a:rPr>
              <a:t>lg</a:t>
            </a:r>
            <a:r>
              <a:rPr lang="en-US" dirty="0" smtClean="0">
                <a:latin typeface="Euclid" pitchFamily="18" charset="0"/>
                <a:sym typeface="Symbol"/>
              </a:rPr>
              <a:t> n  2</a:t>
            </a:r>
            <a:r>
              <a:rPr lang="en-US" baseline="30000" dirty="0" smtClean="0">
                <a:latin typeface="Euclid" pitchFamily="18" charset="0"/>
                <a:sym typeface="Symbol"/>
              </a:rPr>
              <a:t>lg n +1</a:t>
            </a:r>
            <a:r>
              <a:rPr lang="en-US" dirty="0" smtClean="0">
                <a:latin typeface="Euclid" pitchFamily="18" charset="0"/>
                <a:sym typeface="Symbol"/>
              </a:rPr>
              <a:t> + 2</a:t>
            </a:r>
          </a:p>
          <a:p>
            <a:pPr algn="ctr"/>
            <a:r>
              <a:rPr lang="en-US" dirty="0" err="1" smtClean="0">
                <a:latin typeface="Euclid" pitchFamily="18" charset="0"/>
                <a:sym typeface="Symbol"/>
              </a:rPr>
              <a:t>X</a:t>
            </a:r>
            <a:r>
              <a:rPr lang="en-US" baseline="-25000" dirty="0" err="1" smtClean="0">
                <a:latin typeface="Euclid" pitchFamily="18" charset="0"/>
                <a:sym typeface="Symbol"/>
              </a:rPr>
              <a:t>n</a:t>
            </a:r>
            <a:r>
              <a:rPr lang="en-US" dirty="0" smtClean="0">
                <a:latin typeface="Euclid" pitchFamily="18" charset="0"/>
                <a:sym typeface="Symbol"/>
              </a:rPr>
              <a:t> = (n + 1) (</a:t>
            </a:r>
            <a:r>
              <a:rPr lang="en-US" dirty="0" err="1" smtClean="0">
                <a:latin typeface="Euclid" pitchFamily="18" charset="0"/>
                <a:sym typeface="Symbol"/>
              </a:rPr>
              <a:t>lg</a:t>
            </a:r>
            <a:r>
              <a:rPr lang="en-US" dirty="0" smtClean="0">
                <a:latin typeface="Euclid" pitchFamily="18" charset="0"/>
                <a:sym typeface="Symbol"/>
              </a:rPr>
              <a:t> n + 2)  2</a:t>
            </a:r>
            <a:r>
              <a:rPr lang="en-US" baseline="30000" dirty="0" smtClean="0">
                <a:latin typeface="Euclid" pitchFamily="18" charset="0"/>
                <a:sym typeface="Symbol"/>
              </a:rPr>
              <a:t>lg n +1</a:t>
            </a:r>
            <a:endParaRPr lang="en-US" dirty="0" smtClean="0">
              <a:latin typeface="Euclid" pitchFamily="18" charset="0"/>
              <a:sym typeface="Wingdings" pitchFamily="2" charset="2"/>
            </a:endParaRPr>
          </a:p>
          <a:p>
            <a:r>
              <a:rPr lang="en-US" b="1" kern="0" dirty="0" smtClean="0">
                <a:latin typeface="Calibri" pitchFamily="34" charset="0"/>
                <a:cs typeface="+mn-cs"/>
                <a:sym typeface="Wingdings" pitchFamily="2" charset="2"/>
              </a:rPr>
              <a:t>Proof</a:t>
            </a:r>
            <a:r>
              <a:rPr lang="en-US" kern="0" dirty="0" smtClean="0">
                <a:latin typeface="Calibri" pitchFamily="34" charset="0"/>
                <a:cs typeface="+mn-cs"/>
                <a:sym typeface="Wingdings" pitchFamily="2" charset="2"/>
              </a:rPr>
              <a:t>:  Split </a:t>
            </a:r>
            <a:r>
              <a:rPr lang="en-US" kern="0" dirty="0" smtClean="0">
                <a:latin typeface="Euclid" pitchFamily="18" charset="0"/>
                <a:cs typeface="+mn-cs"/>
                <a:sym typeface="Wingdings" pitchFamily="2" charset="2"/>
              </a:rPr>
              <a:t>I</a:t>
            </a:r>
            <a:r>
              <a:rPr lang="en-US" kern="0" baseline="-25000" dirty="0" smtClean="0">
                <a:latin typeface="Euclid" pitchFamily="18" charset="0"/>
                <a:cs typeface="+mn-cs"/>
                <a:sym typeface="Wingdings" pitchFamily="2" charset="2"/>
              </a:rPr>
              <a:t>n</a:t>
            </a:r>
            <a:r>
              <a:rPr lang="en-US" kern="0" dirty="0" smtClean="0">
                <a:latin typeface="Calibri" pitchFamily="34" charset="0"/>
                <a:cs typeface="+mn-cs"/>
                <a:sym typeface="Wingdings" pitchFamily="2" charset="2"/>
              </a:rPr>
              <a:t> to </a:t>
            </a:r>
            <a:r>
              <a:rPr lang="en-US" kern="0" dirty="0" smtClean="0">
                <a:latin typeface="Euclid" pitchFamily="18" charset="0"/>
                <a:cs typeface="+mn-cs"/>
                <a:sym typeface="Wingdings" pitchFamily="2" charset="2"/>
              </a:rPr>
              <a:t>p</a:t>
            </a:r>
            <a:r>
              <a:rPr lang="en-US" kern="0" baseline="-25000" dirty="0" smtClean="0">
                <a:latin typeface="Euclid" pitchFamily="18" charset="0"/>
                <a:cs typeface="+mn-cs"/>
                <a:sym typeface="Wingdings" pitchFamily="2" charset="2"/>
              </a:rPr>
              <a:t>1</a:t>
            </a:r>
            <a:r>
              <a:rPr lang="en-US" kern="0" dirty="0" smtClean="0">
                <a:latin typeface="Calibri" pitchFamily="34" charset="0"/>
                <a:cs typeface="+mn-cs"/>
                <a:sym typeface="Wingdings" pitchFamily="2" charset="2"/>
              </a:rPr>
              <a:t>, the path of all saturated levels, and </a:t>
            </a:r>
            <a:r>
              <a:rPr lang="en-US" kern="0" dirty="0" smtClean="0">
                <a:latin typeface="Euclid" pitchFamily="18" charset="0"/>
                <a:cs typeface="+mn-cs"/>
                <a:sym typeface="Wingdings" pitchFamily="2" charset="2"/>
              </a:rPr>
              <a:t>p</a:t>
            </a:r>
            <a:r>
              <a:rPr lang="en-US" kern="0" baseline="-25000" dirty="0" smtClean="0">
                <a:latin typeface="Euclid" pitchFamily="18" charset="0"/>
                <a:cs typeface="+mn-cs"/>
                <a:sym typeface="Wingdings" pitchFamily="2" charset="2"/>
              </a:rPr>
              <a:t>2</a:t>
            </a:r>
            <a:r>
              <a:rPr lang="en-US" kern="0" dirty="0" smtClean="0">
                <a:latin typeface="Calibri" pitchFamily="34" charset="0"/>
                <a:cs typeface="+mn-cs"/>
                <a:sym typeface="Wingdings" pitchFamily="2" charset="2"/>
              </a:rPr>
              <a:t>, the path of the last level.</a:t>
            </a:r>
          </a:p>
        </p:txBody>
      </p:sp>
      <p:grpSp>
        <p:nvGrpSpPr>
          <p:cNvPr id="100" name="Group 99"/>
          <p:cNvGrpSpPr/>
          <p:nvPr/>
        </p:nvGrpSpPr>
        <p:grpSpPr>
          <a:xfrm>
            <a:off x="5228976" y="5755668"/>
            <a:ext cx="3557866" cy="1102356"/>
            <a:chOff x="4643438" y="5529291"/>
            <a:chExt cx="4057932" cy="1257295"/>
          </a:xfrm>
        </p:grpSpPr>
        <p:sp>
          <p:nvSpPr>
            <p:cNvPr id="40" name="Oval 39"/>
            <p:cNvSpPr/>
            <p:nvPr/>
          </p:nvSpPr>
          <p:spPr>
            <a:xfrm>
              <a:off x="8463062" y="6558370"/>
              <a:ext cx="238308" cy="2282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p:cNvSpPr/>
            <p:nvPr/>
          </p:nvSpPr>
          <p:spPr bwMode="auto">
            <a:xfrm>
              <a:off x="5909770" y="5860066"/>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3" name="Oval 42"/>
            <p:cNvSpPr/>
            <p:nvPr/>
          </p:nvSpPr>
          <p:spPr bwMode="auto">
            <a:xfrm>
              <a:off x="7611965" y="5860063"/>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4" name="Oval 43"/>
            <p:cNvSpPr/>
            <p:nvPr/>
          </p:nvSpPr>
          <p:spPr bwMode="auto">
            <a:xfrm>
              <a:off x="7237479" y="6227593"/>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5" name="Oval 44"/>
            <p:cNvSpPr/>
            <p:nvPr/>
          </p:nvSpPr>
          <p:spPr bwMode="auto">
            <a:xfrm>
              <a:off x="8224756" y="6227593"/>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6" name="Oval 45"/>
            <p:cNvSpPr/>
            <p:nvPr/>
          </p:nvSpPr>
          <p:spPr bwMode="auto">
            <a:xfrm>
              <a:off x="6828952" y="5529291"/>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47" name="Straight Connector 46"/>
            <p:cNvCxnSpPr>
              <a:stCxn id="46" idx="2"/>
              <a:endCxn id="42" idx="0"/>
            </p:cNvCxnSpPr>
            <p:nvPr/>
          </p:nvCxnSpPr>
          <p:spPr bwMode="auto">
            <a:xfrm rot="10800000" flipV="1">
              <a:off x="5994879" y="5621172"/>
              <a:ext cx="834073" cy="238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3" idx="0"/>
            </p:cNvCxnSpPr>
            <p:nvPr/>
          </p:nvCxnSpPr>
          <p:spPr bwMode="auto">
            <a:xfrm>
              <a:off x="6999171" y="5621173"/>
              <a:ext cx="697903" cy="238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3" idx="3"/>
              <a:endCxn id="44" idx="0"/>
            </p:cNvCxnSpPr>
            <p:nvPr/>
          </p:nvCxnSpPr>
          <p:spPr bwMode="auto">
            <a:xfrm rot="5400000">
              <a:off x="7374402" y="5965103"/>
              <a:ext cx="210677" cy="31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3" idx="6"/>
              <a:endCxn id="45" idx="0"/>
            </p:cNvCxnSpPr>
            <p:nvPr/>
          </p:nvCxnSpPr>
          <p:spPr bwMode="auto">
            <a:xfrm>
              <a:off x="7782183" y="5951945"/>
              <a:ext cx="527682" cy="275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5262929" y="6217790"/>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52" name="Oval 51"/>
            <p:cNvSpPr/>
            <p:nvPr/>
          </p:nvSpPr>
          <p:spPr bwMode="auto">
            <a:xfrm>
              <a:off x="6182118" y="6217790"/>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54" name="Straight Connector 53"/>
            <p:cNvCxnSpPr>
              <a:stCxn id="42" idx="5"/>
              <a:endCxn id="52" idx="0"/>
            </p:cNvCxnSpPr>
            <p:nvPr/>
          </p:nvCxnSpPr>
          <p:spPr bwMode="auto">
            <a:xfrm rot="16200000" flipH="1">
              <a:off x="6060707" y="6011271"/>
              <a:ext cx="200872" cy="21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6411346" y="6585320"/>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56" name="Straight Connector 55"/>
            <p:cNvCxnSpPr/>
            <p:nvPr/>
          </p:nvCxnSpPr>
          <p:spPr bwMode="auto">
            <a:xfrm rot="16200000" flipH="1">
              <a:off x="6310906" y="6417516"/>
              <a:ext cx="210716" cy="1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7440986" y="6595123"/>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58" name="Straight Connector 57"/>
            <p:cNvCxnSpPr/>
            <p:nvPr/>
          </p:nvCxnSpPr>
          <p:spPr bwMode="auto">
            <a:xfrm rot="16200000" flipH="1">
              <a:off x="7340546" y="6427319"/>
              <a:ext cx="210716" cy="1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5" idx="5"/>
              <a:endCxn id="40" idx="0"/>
            </p:cNvCxnSpPr>
            <p:nvPr/>
          </p:nvCxnSpPr>
          <p:spPr bwMode="auto">
            <a:xfrm rot="16200000" flipH="1">
              <a:off x="8389169" y="6365322"/>
              <a:ext cx="173925" cy="21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4786329" y="5639550"/>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5" name="Straight Connector 64"/>
            <p:cNvCxnSpPr/>
            <p:nvPr/>
          </p:nvCxnSpPr>
          <p:spPr>
            <a:xfrm rot="10800000">
              <a:off x="4786314" y="5932757"/>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6" name="Straight Connector 65"/>
            <p:cNvCxnSpPr/>
            <p:nvPr/>
          </p:nvCxnSpPr>
          <p:spPr>
            <a:xfrm rot="10800000">
              <a:off x="4786314" y="6300287"/>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67" name="Straight Connector 66"/>
            <p:cNvCxnSpPr/>
            <p:nvPr/>
          </p:nvCxnSpPr>
          <p:spPr>
            <a:xfrm rot="10800000">
              <a:off x="4786329" y="6658377"/>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78" name="Straight Connector 77"/>
            <p:cNvCxnSpPr/>
            <p:nvPr/>
          </p:nvCxnSpPr>
          <p:spPr>
            <a:xfrm rot="5400000">
              <a:off x="6100596" y="6415349"/>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7168997" y="6423020"/>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8151925" y="6423020"/>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1" idx="7"/>
            </p:cNvCxnSpPr>
            <p:nvPr/>
          </p:nvCxnSpPr>
          <p:spPr bwMode="auto">
            <a:xfrm rot="10800000" flipV="1">
              <a:off x="5408221" y="5999766"/>
              <a:ext cx="478217" cy="24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bwMode="auto">
            <a:xfrm>
              <a:off x="7072330" y="6571271"/>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71" name="Oval 70"/>
            <p:cNvSpPr/>
            <p:nvPr/>
          </p:nvSpPr>
          <p:spPr bwMode="auto">
            <a:xfrm>
              <a:off x="8072462" y="6571271"/>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72" name="Oval 71"/>
            <p:cNvSpPr/>
            <p:nvPr/>
          </p:nvSpPr>
          <p:spPr bwMode="auto">
            <a:xfrm>
              <a:off x="6000760" y="6571271"/>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74" name="TextBox 73"/>
            <p:cNvSpPr txBox="1"/>
            <p:nvPr/>
          </p:nvSpPr>
          <p:spPr>
            <a:xfrm>
              <a:off x="4643438" y="6417254"/>
              <a:ext cx="1214446" cy="369332"/>
            </a:xfrm>
            <a:prstGeom prst="rect">
              <a:avLst/>
            </a:prstGeom>
            <a:noFill/>
          </p:spPr>
          <p:txBody>
            <a:bodyPr wrap="square" rtlCol="0">
              <a:spAutoFit/>
            </a:bodyPr>
            <a:lstStyle/>
            <a:p>
              <a:r>
                <a:rPr lang="en-US" dirty="0" smtClean="0"/>
                <a:t>Level </a:t>
              </a:r>
              <a:r>
                <a:rPr lang="en-US" dirty="0" err="1" smtClean="0">
                  <a:latin typeface="Euclid" pitchFamily="18" charset="0"/>
                  <a:sym typeface="Symbol"/>
                </a:rPr>
                <a:t>h</a:t>
              </a:r>
              <a:r>
                <a:rPr lang="en-US" baseline="-25000" dirty="0" err="1" smtClean="0">
                  <a:latin typeface="Euclid" pitchFamily="18" charset="0"/>
                  <a:sym typeface="Symbol"/>
                </a:rPr>
                <a:t>n</a:t>
              </a:r>
              <a:endParaRPr lang="en-US" dirty="0"/>
            </a:p>
          </p:txBody>
        </p:sp>
      </p:grpSp>
      <p:graphicFrame>
        <p:nvGraphicFramePr>
          <p:cNvPr id="99" name="Object 98"/>
          <p:cNvGraphicFramePr>
            <a:graphicFrameLocks noChangeAspect="1"/>
          </p:cNvGraphicFramePr>
          <p:nvPr/>
        </p:nvGraphicFramePr>
        <p:xfrm>
          <a:off x="96838" y="1220811"/>
          <a:ext cx="7689850" cy="5565775"/>
        </p:xfrm>
        <a:graphic>
          <a:graphicData uri="http://schemas.openxmlformats.org/presentationml/2006/ole">
            <p:oleObj spid="_x0000_s36866" name="Equation" r:id="rId3" imgW="10109160" imgH="7315200" progId="Equation.DSMT4">
              <p:embed/>
            </p:oleObj>
          </a:graphicData>
        </a:graphic>
      </p:graphicFrame>
      <p:sp>
        <p:nvSpPr>
          <p:cNvPr id="36" name="Footer Placeholder 3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27</a:t>
            </a:fld>
            <a:endParaRPr lang="en-US" dirty="0"/>
          </a:p>
        </p:txBody>
      </p:sp>
      <p:sp>
        <p:nvSpPr>
          <p:cNvPr id="77" name="Rectangle 3"/>
          <p:cNvSpPr txBox="1">
            <a:spLocks noChangeArrowheads="1"/>
          </p:cNvSpPr>
          <p:nvPr/>
        </p:nvSpPr>
        <p:spPr bwMode="auto">
          <a:xfrm>
            <a:off x="-32" y="21433"/>
            <a:ext cx="9144032" cy="1477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latin typeface="Calibri" pitchFamily="34" charset="0"/>
                <a:sym typeface="Wingdings" pitchFamily="2" charset="2"/>
              </a:rPr>
              <a:t>Theorem: </a:t>
            </a:r>
            <a:r>
              <a:rPr lang="en-US" dirty="0" smtClean="0">
                <a:latin typeface="Calibri" pitchFamily="34" charset="0"/>
                <a:sym typeface="Wingdings" pitchFamily="2" charset="2"/>
              </a:rPr>
              <a:t>The average successful case and unsuccessful case in binary search are given by:</a:t>
            </a:r>
          </a:p>
          <a:p>
            <a:pPr lvl="6"/>
            <a:r>
              <a:rPr lang="en-US" dirty="0" err="1" smtClean="0">
                <a:latin typeface="Euclid" pitchFamily="18" charset="0"/>
                <a:sym typeface="Wingdings" pitchFamily="2" charset="2"/>
              </a:rPr>
              <a:t>C</a:t>
            </a:r>
            <a:r>
              <a:rPr lang="en-US" baseline="-25000" dirty="0" err="1" smtClean="0">
                <a:latin typeface="Euclid" pitchFamily="18" charset="0"/>
                <a:sym typeface="Wingdings" pitchFamily="2" charset="2"/>
              </a:rPr>
              <a:t>n</a:t>
            </a:r>
            <a:r>
              <a:rPr lang="en-US" baseline="-25000" dirty="0" smtClean="0">
                <a:latin typeface="Euclid" pitchFamily="18" charset="0"/>
                <a:sym typeface="Wingdings" pitchFamily="2" charset="2"/>
              </a:rPr>
              <a:t>  </a:t>
            </a:r>
            <a:r>
              <a:rPr lang="en-US" dirty="0" smtClean="0">
                <a:latin typeface="Euclid" pitchFamily="18" charset="0"/>
                <a:sym typeface="Wingdings" pitchFamily="2" charset="2"/>
              </a:rPr>
              <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 n +1  (2</a:t>
            </a:r>
            <a:r>
              <a:rPr lang="en-US" baseline="30000" dirty="0" smtClean="0">
                <a:latin typeface="Euclid" pitchFamily="18" charset="0"/>
                <a:sym typeface="Symbol"/>
              </a:rPr>
              <a:t>lg n +1</a:t>
            </a:r>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 2)/n</a:t>
            </a:r>
          </a:p>
          <a:p>
            <a:pPr lvl="6"/>
            <a:r>
              <a:rPr lang="en-US" dirty="0" err="1" smtClean="0">
                <a:latin typeface="Euclid" pitchFamily="18" charset="0"/>
                <a:sym typeface="Wingdings" pitchFamily="2" charset="2"/>
              </a:rPr>
              <a:t>C</a:t>
            </a:r>
            <a:r>
              <a:rPr lang="en-US" dirty="0" err="1" smtClean="0">
                <a:latin typeface="Euclid" pitchFamily="18" charset="0"/>
                <a:sym typeface="Symbol"/>
              </a:rPr>
              <a:t></a:t>
            </a:r>
            <a:r>
              <a:rPr lang="en-US" baseline="-25000" dirty="0" err="1" smtClean="0">
                <a:latin typeface="Euclid" pitchFamily="18" charset="0"/>
                <a:sym typeface="Wingdings" pitchFamily="2" charset="2"/>
              </a:rPr>
              <a:t>n</a:t>
            </a:r>
            <a:r>
              <a:rPr lang="en-US" baseline="-25000" dirty="0" smtClean="0">
                <a:latin typeface="Euclid" pitchFamily="18" charset="0"/>
                <a:sym typeface="Wingdings" pitchFamily="2" charset="2"/>
              </a:rPr>
              <a:t> </a:t>
            </a:r>
            <a:r>
              <a:rPr lang="en-US" dirty="0" smtClean="0">
                <a:latin typeface="Euclid" pitchFamily="18" charset="0"/>
                <a:sym typeface="Wingdings" pitchFamily="2" charset="2"/>
              </a:rPr>
              <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 n + 2  2</a:t>
            </a:r>
            <a:r>
              <a:rPr lang="en-US" baseline="30000" dirty="0" smtClean="0">
                <a:latin typeface="Euclid" pitchFamily="18" charset="0"/>
                <a:sym typeface="Symbol"/>
              </a:rPr>
              <a:t>lg n +1</a:t>
            </a:r>
            <a:r>
              <a:rPr lang="en-US" dirty="0" smtClean="0">
                <a:latin typeface="Euclid" pitchFamily="18" charset="0"/>
                <a:sym typeface="Symbol"/>
              </a:rPr>
              <a:t>/(n + 1)</a:t>
            </a:r>
          </a:p>
          <a:p>
            <a:endParaRPr lang="en-US" dirty="0" smtClean="0">
              <a:latin typeface="Calibri" pitchFamily="34" charset="0"/>
              <a:sym typeface="Wingdings" pitchFamily="2" charset="2"/>
            </a:endParaRPr>
          </a:p>
          <a:p>
            <a:r>
              <a:rPr lang="en-US" kern="0" dirty="0" smtClean="0">
                <a:latin typeface="Calibri" pitchFamily="34" charset="0"/>
                <a:cs typeface="+mn-cs"/>
                <a:sym typeface="Wingdings" pitchFamily="2" charset="2"/>
              </a:rPr>
              <a:t>	</a:t>
            </a:r>
          </a:p>
        </p:txBody>
      </p:sp>
      <p:sp>
        <p:nvSpPr>
          <p:cNvPr id="35" name="Rectangle 3"/>
          <p:cNvSpPr txBox="1">
            <a:spLocks noChangeArrowheads="1"/>
          </p:cNvSpPr>
          <p:nvPr/>
        </p:nvSpPr>
        <p:spPr bwMode="auto">
          <a:xfrm>
            <a:off x="-32" y="1142984"/>
            <a:ext cx="9144032"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kern="0" dirty="0" smtClean="0">
                <a:latin typeface="Calibri" pitchFamily="34" charset="0"/>
                <a:cs typeface="+mn-cs"/>
                <a:sym typeface="Wingdings" pitchFamily="2" charset="2"/>
              </a:rPr>
              <a:t>Proof</a:t>
            </a:r>
            <a:r>
              <a:rPr lang="en-US" kern="0" dirty="0" smtClean="0">
                <a:latin typeface="Calibri" pitchFamily="34" charset="0"/>
                <a:cs typeface="+mn-cs"/>
                <a:sym typeface="Wingdings" pitchFamily="2" charset="2"/>
              </a:rPr>
              <a:t>:  </a:t>
            </a:r>
          </a:p>
        </p:txBody>
      </p:sp>
      <p:graphicFrame>
        <p:nvGraphicFramePr>
          <p:cNvPr id="36" name="Object 35"/>
          <p:cNvGraphicFramePr>
            <a:graphicFrameLocks noChangeAspect="1"/>
          </p:cNvGraphicFramePr>
          <p:nvPr/>
        </p:nvGraphicFramePr>
        <p:xfrm>
          <a:off x="112713" y="1428750"/>
          <a:ext cx="8916987" cy="2324100"/>
        </p:xfrm>
        <a:graphic>
          <a:graphicData uri="http://schemas.openxmlformats.org/presentationml/2006/ole">
            <p:oleObj spid="_x0000_s37891" name="Equation" r:id="rId3" imgW="12179160" imgH="3174840" progId="Equation.DSMT4">
              <p:embed/>
            </p:oleObj>
          </a:graphicData>
        </a:graphic>
      </p:graphicFrame>
      <p:grpSp>
        <p:nvGrpSpPr>
          <p:cNvPr id="125" name="Group 124"/>
          <p:cNvGrpSpPr/>
          <p:nvPr/>
        </p:nvGrpSpPr>
        <p:grpSpPr>
          <a:xfrm>
            <a:off x="4857752" y="5257941"/>
            <a:ext cx="4000528" cy="1528645"/>
            <a:chOff x="5072066" y="5030226"/>
            <a:chExt cx="4000528" cy="1528645"/>
          </a:xfrm>
        </p:grpSpPr>
        <p:sp>
          <p:nvSpPr>
            <p:cNvPr id="38" name="Oval 37"/>
            <p:cNvSpPr/>
            <p:nvPr/>
          </p:nvSpPr>
          <p:spPr>
            <a:xfrm>
              <a:off x="8748814" y="6059305"/>
              <a:ext cx="238308" cy="2282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Oval 38"/>
            <p:cNvSpPr/>
            <p:nvPr/>
          </p:nvSpPr>
          <p:spPr bwMode="auto">
            <a:xfrm>
              <a:off x="6195522" y="5361001"/>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41" name="Oval 40"/>
            <p:cNvSpPr/>
            <p:nvPr/>
          </p:nvSpPr>
          <p:spPr bwMode="auto">
            <a:xfrm>
              <a:off x="7897717" y="536099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53" name="Oval 52"/>
            <p:cNvSpPr/>
            <p:nvPr/>
          </p:nvSpPr>
          <p:spPr bwMode="auto">
            <a:xfrm>
              <a:off x="7523231" y="572852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59" name="Oval 58"/>
            <p:cNvSpPr/>
            <p:nvPr/>
          </p:nvSpPr>
          <p:spPr bwMode="auto">
            <a:xfrm>
              <a:off x="8510508" y="572852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60" name="Oval 59"/>
            <p:cNvSpPr/>
            <p:nvPr/>
          </p:nvSpPr>
          <p:spPr bwMode="auto">
            <a:xfrm>
              <a:off x="7114704" y="5030226"/>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63" name="Straight Connector 62"/>
            <p:cNvCxnSpPr>
              <a:stCxn id="60" idx="2"/>
              <a:endCxn id="39" idx="0"/>
            </p:cNvCxnSpPr>
            <p:nvPr/>
          </p:nvCxnSpPr>
          <p:spPr bwMode="auto">
            <a:xfrm rot="10800000" flipV="1">
              <a:off x="6280631" y="5122107"/>
              <a:ext cx="834073" cy="238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6"/>
              <a:endCxn id="41" idx="0"/>
            </p:cNvCxnSpPr>
            <p:nvPr/>
          </p:nvCxnSpPr>
          <p:spPr bwMode="auto">
            <a:xfrm>
              <a:off x="7284923" y="5122108"/>
              <a:ext cx="697903" cy="238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1" idx="3"/>
              <a:endCxn id="53" idx="0"/>
            </p:cNvCxnSpPr>
            <p:nvPr/>
          </p:nvCxnSpPr>
          <p:spPr bwMode="auto">
            <a:xfrm rot="5400000">
              <a:off x="7660154" y="5466038"/>
              <a:ext cx="210677" cy="31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41" idx="6"/>
              <a:endCxn id="59" idx="0"/>
            </p:cNvCxnSpPr>
            <p:nvPr/>
          </p:nvCxnSpPr>
          <p:spPr bwMode="auto">
            <a:xfrm>
              <a:off x="8067935" y="5452880"/>
              <a:ext cx="527682" cy="275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bwMode="auto">
            <a:xfrm>
              <a:off x="5548681" y="5718725"/>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76" name="Oval 75"/>
            <p:cNvSpPr/>
            <p:nvPr/>
          </p:nvSpPr>
          <p:spPr bwMode="auto">
            <a:xfrm>
              <a:off x="6467870" y="5718725"/>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79" name="Straight Connector 78"/>
            <p:cNvCxnSpPr>
              <a:stCxn id="39" idx="2"/>
              <a:endCxn id="75" idx="0"/>
            </p:cNvCxnSpPr>
            <p:nvPr/>
          </p:nvCxnSpPr>
          <p:spPr bwMode="auto">
            <a:xfrm rot="10800000" flipV="1">
              <a:off x="5633791" y="5452882"/>
              <a:ext cx="561731" cy="265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39" idx="5"/>
              <a:endCxn id="76" idx="0"/>
            </p:cNvCxnSpPr>
            <p:nvPr/>
          </p:nvCxnSpPr>
          <p:spPr bwMode="auto">
            <a:xfrm rot="16200000" flipH="1">
              <a:off x="6346459" y="5512206"/>
              <a:ext cx="200872" cy="2121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bwMode="auto">
            <a:xfrm>
              <a:off x="6697098" y="6086255"/>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84" name="Straight Connector 83"/>
            <p:cNvCxnSpPr/>
            <p:nvPr/>
          </p:nvCxnSpPr>
          <p:spPr bwMode="auto">
            <a:xfrm rot="16200000" flipH="1">
              <a:off x="6596658" y="5918451"/>
              <a:ext cx="210716" cy="1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bwMode="auto">
            <a:xfrm>
              <a:off x="7726738" y="6096058"/>
              <a:ext cx="170219" cy="1837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cxnSp>
          <p:nvCxnSpPr>
            <p:cNvPr id="86" name="Straight Connector 85"/>
            <p:cNvCxnSpPr/>
            <p:nvPr/>
          </p:nvCxnSpPr>
          <p:spPr bwMode="auto">
            <a:xfrm rot="16200000" flipH="1">
              <a:off x="7626298" y="5928254"/>
              <a:ext cx="210716" cy="144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9" idx="5"/>
              <a:endCxn id="38" idx="0"/>
            </p:cNvCxnSpPr>
            <p:nvPr/>
          </p:nvCxnSpPr>
          <p:spPr bwMode="auto">
            <a:xfrm rot="16200000" flipH="1">
              <a:off x="8674921" y="5866257"/>
              <a:ext cx="173925" cy="212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rot="10800000" flipV="1">
              <a:off x="8539330" y="6279828"/>
              <a:ext cx="250780" cy="1837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5072081" y="5140485"/>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rot="10800000">
              <a:off x="5072066" y="5433692"/>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1" name="Straight Connector 90"/>
            <p:cNvCxnSpPr/>
            <p:nvPr/>
          </p:nvCxnSpPr>
          <p:spPr>
            <a:xfrm rot="10800000">
              <a:off x="5072066" y="5801222"/>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2" name="Straight Connector 91"/>
            <p:cNvCxnSpPr/>
            <p:nvPr/>
          </p:nvCxnSpPr>
          <p:spPr>
            <a:xfrm rot="10800000">
              <a:off x="5072081" y="6159312"/>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3" name="Straight Connector 92"/>
            <p:cNvCxnSpPr/>
            <p:nvPr/>
          </p:nvCxnSpPr>
          <p:spPr>
            <a:xfrm rot="10800000">
              <a:off x="5072081" y="6537099"/>
              <a:ext cx="3915041" cy="817"/>
            </a:xfrm>
            <a:prstGeom prst="line">
              <a:avLst/>
            </a:prstGeom>
            <a:ln>
              <a:tailEnd type="none"/>
            </a:ln>
          </p:spPr>
          <p:style>
            <a:lnRef idx="1">
              <a:schemeClr val="accent2"/>
            </a:lnRef>
            <a:fillRef idx="0">
              <a:schemeClr val="accent2"/>
            </a:fillRef>
            <a:effectRef idx="0">
              <a:schemeClr val="accent2"/>
            </a:effectRef>
            <a:fontRef idx="minor">
              <a:schemeClr val="tx1"/>
            </a:fontRef>
          </p:style>
        </p:cxnSp>
        <p:cxnSp>
          <p:nvCxnSpPr>
            <p:cNvPr id="95" name="Straight Connector 94"/>
            <p:cNvCxnSpPr>
              <a:stCxn id="75" idx="4"/>
            </p:cNvCxnSpPr>
            <p:nvPr/>
          </p:nvCxnSpPr>
          <p:spPr>
            <a:xfrm rot="5400000">
              <a:off x="5511707" y="5916284"/>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482766" y="603836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75" idx="4"/>
              <a:endCxn id="98" idx="0"/>
            </p:cNvCxnSpPr>
            <p:nvPr/>
          </p:nvCxnSpPr>
          <p:spPr>
            <a:xfrm rot="16200000" flipH="1">
              <a:off x="5607863" y="5928416"/>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5653711" y="603836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rot="5400000">
              <a:off x="6386348" y="5916284"/>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6357407" y="603836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rot="5400000">
              <a:off x="7454749" y="5923955"/>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425808" y="604603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rot="5400000">
              <a:off x="8437677" y="5923955"/>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8408736" y="6046038"/>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rot="5400000">
              <a:off x="6600028" y="6300909"/>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6571087" y="6422992"/>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rot="5400000">
              <a:off x="7648510" y="6300909"/>
              <a:ext cx="135879" cy="10828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7619569" y="6422992"/>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a:endCxn id="113" idx="0"/>
            </p:cNvCxnSpPr>
            <p:nvPr/>
          </p:nvCxnSpPr>
          <p:spPr>
            <a:xfrm rot="16200000" flipH="1">
              <a:off x="6781657" y="6313041"/>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6827504" y="6422992"/>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a:endCxn id="115" idx="0"/>
            </p:cNvCxnSpPr>
            <p:nvPr/>
          </p:nvCxnSpPr>
          <p:spPr>
            <a:xfrm rot="16200000" flipH="1">
              <a:off x="7830137" y="6320712"/>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7875985" y="6430663"/>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a:endCxn id="117" idx="0"/>
            </p:cNvCxnSpPr>
            <p:nvPr/>
          </p:nvCxnSpPr>
          <p:spPr>
            <a:xfrm rot="16200000" flipH="1">
              <a:off x="8898538" y="6320712"/>
              <a:ext cx="135879" cy="8402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8944386" y="6430663"/>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8501090" y="6429396"/>
              <a:ext cx="128208" cy="128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4" name="Rectangle 3"/>
          <p:cNvSpPr txBox="1">
            <a:spLocks noChangeArrowheads="1"/>
          </p:cNvSpPr>
          <p:nvPr/>
        </p:nvSpPr>
        <p:spPr bwMode="auto">
          <a:xfrm>
            <a:off x="-32" y="3986949"/>
            <a:ext cx="9144032" cy="2585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latin typeface="Calibri" pitchFamily="34" charset="0"/>
                <a:sym typeface="Wingdings" pitchFamily="2" charset="2"/>
              </a:rPr>
              <a:t>Note: </a:t>
            </a:r>
            <a:r>
              <a:rPr lang="en-US" dirty="0" err="1" smtClean="0">
                <a:latin typeface="Euclid" pitchFamily="18" charset="0"/>
                <a:sym typeface="Wingdings" pitchFamily="2" charset="2"/>
              </a:rPr>
              <a:t>C</a:t>
            </a:r>
            <a:r>
              <a:rPr lang="en-US" baseline="-25000" dirty="0" err="1" smtClean="0">
                <a:latin typeface="Euclid" pitchFamily="18" charset="0"/>
                <a:sym typeface="Wingdings" pitchFamily="2" charset="2"/>
              </a:rPr>
              <a:t>n</a:t>
            </a:r>
            <a:r>
              <a:rPr lang="en-US" baseline="-25000" dirty="0" smtClean="0">
                <a:latin typeface="Euclid" pitchFamily="18" charset="0"/>
                <a:sym typeface="Wingdings" pitchFamily="2" charset="2"/>
              </a:rPr>
              <a:t>  </a:t>
            </a:r>
            <a:r>
              <a:rPr lang="en-US" dirty="0" smtClean="0">
                <a:latin typeface="Euclid" pitchFamily="18" charset="0"/>
                <a:sym typeface="Wingdings" pitchFamily="2" charset="2"/>
              </a:rPr>
              <a:t>= </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 n +1  (2</a:t>
            </a:r>
            <a:r>
              <a:rPr lang="en-US" baseline="30000" dirty="0" smtClean="0">
                <a:latin typeface="Euclid" pitchFamily="18" charset="0"/>
                <a:sym typeface="Symbol"/>
              </a:rPr>
              <a:t>lg n +1</a:t>
            </a:r>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 2)/n </a:t>
            </a:r>
          </a:p>
          <a:p>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+1  (2</a:t>
            </a:r>
            <a:r>
              <a:rPr lang="en-US" baseline="30000" dirty="0" smtClean="0">
                <a:latin typeface="Euclid" pitchFamily="18" charset="0"/>
                <a:sym typeface="Symbol"/>
              </a:rPr>
              <a:t>lg n   + 1</a:t>
            </a:r>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 2)/n </a:t>
            </a:r>
          </a:p>
          <a:p>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+1  (n 2</a:t>
            </a:r>
            <a:r>
              <a:rPr lang="en-US" baseline="30000" dirty="0" smtClean="0">
                <a:latin typeface="Euclid" pitchFamily="18" charset="0"/>
                <a:sym typeface="Symbol"/>
              </a:rPr>
              <a:t>   + 1</a:t>
            </a:r>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 2)/n</a:t>
            </a:r>
          </a:p>
          <a:p>
            <a:r>
              <a:rPr lang="en-US" dirty="0" smtClean="0">
                <a:latin typeface="Euclid" pitchFamily="18" charset="0"/>
                <a:sym typeface="Symbol"/>
              </a:rPr>
              <a:t>	= </a:t>
            </a:r>
            <a:r>
              <a:rPr lang="en-US" dirty="0" err="1" smtClean="0">
                <a:latin typeface="Euclid" pitchFamily="18" charset="0"/>
                <a:sym typeface="Symbol"/>
              </a:rPr>
              <a:t>lg</a:t>
            </a:r>
            <a:r>
              <a:rPr lang="en-US" dirty="0" smtClean="0">
                <a:latin typeface="Euclid" pitchFamily="18" charset="0"/>
                <a:sym typeface="Symbol"/>
              </a:rPr>
              <a:t> n +</a:t>
            </a:r>
            <a:r>
              <a:rPr lang="en-US" smtClean="0">
                <a:latin typeface="Euclid" pitchFamily="18" charset="0"/>
                <a:sym typeface="Symbol"/>
              </a:rPr>
              <a:t>1  2</a:t>
            </a:r>
            <a:r>
              <a:rPr lang="en-US" baseline="30000" smtClean="0">
                <a:latin typeface="Euclid" pitchFamily="18" charset="0"/>
                <a:sym typeface="Symbol"/>
              </a:rPr>
              <a:t> </a:t>
            </a:r>
            <a:r>
              <a:rPr lang="en-US" baseline="30000" dirty="0" smtClean="0">
                <a:latin typeface="Euclid" pitchFamily="18" charset="0"/>
                <a:sym typeface="Symbol"/>
              </a:rPr>
              <a:t>  </a:t>
            </a:r>
            <a:r>
              <a:rPr lang="en-US" baseline="30000" smtClean="0">
                <a:latin typeface="Euclid" pitchFamily="18" charset="0"/>
                <a:sym typeface="Symbol"/>
              </a:rPr>
              <a:t>+ 1</a:t>
            </a:r>
            <a:r>
              <a:rPr lang="en-US" smtClean="0">
                <a:latin typeface="Euclid" pitchFamily="18" charset="0"/>
                <a:sym typeface="Symbol"/>
              </a:rPr>
              <a:t> </a:t>
            </a:r>
            <a:r>
              <a:rPr lang="en-US" dirty="0" smtClean="0">
                <a:latin typeface="Euclid" pitchFamily="18" charset="0"/>
                <a:sym typeface="Symbol"/>
              </a:rPr>
              <a:t>+ (</a:t>
            </a:r>
            <a:r>
              <a:rPr lang="en-US" dirty="0" err="1" smtClean="0">
                <a:latin typeface="Euclid" pitchFamily="18" charset="0"/>
                <a:sym typeface="Symbol"/>
              </a:rPr>
              <a:t>lg</a:t>
            </a:r>
            <a:r>
              <a:rPr lang="en-US" dirty="0" smtClean="0">
                <a:latin typeface="Euclid" pitchFamily="18" charset="0"/>
                <a:sym typeface="Symbol"/>
              </a:rPr>
              <a:t> n + 2)/n,</a:t>
            </a:r>
          </a:p>
          <a:p>
            <a:r>
              <a:rPr lang="en-US" dirty="0" smtClean="0">
                <a:latin typeface="Calibri" pitchFamily="34" charset="0"/>
                <a:sym typeface="Symbol"/>
              </a:rPr>
              <a:t>Which is </a:t>
            </a:r>
            <a:r>
              <a:rPr lang="en-US" dirty="0" smtClean="0">
                <a:latin typeface="Euclid" pitchFamily="18" charset="0"/>
                <a:sym typeface="Euclid Symbol"/>
              </a:rPr>
              <a:t></a:t>
            </a:r>
            <a:r>
              <a:rPr lang="en-US" dirty="0" smtClean="0">
                <a:latin typeface="Euclid" pitchFamily="18" charset="0"/>
                <a:sym typeface="Symbol"/>
              </a:rPr>
              <a:t>(</a:t>
            </a:r>
            <a:r>
              <a:rPr lang="en-US" dirty="0" err="1" smtClean="0">
                <a:latin typeface="Euclid" pitchFamily="18" charset="0"/>
                <a:sym typeface="Symbol"/>
              </a:rPr>
              <a:t>lg</a:t>
            </a:r>
            <a:r>
              <a:rPr lang="en-US" dirty="0" smtClean="0">
                <a:latin typeface="Euclid" pitchFamily="18" charset="0"/>
                <a:sym typeface="Symbol"/>
              </a:rPr>
              <a:t> n)</a:t>
            </a:r>
          </a:p>
          <a:p>
            <a:endParaRPr lang="en-US" dirty="0" smtClean="0">
              <a:latin typeface="Euclid" pitchFamily="18" charset="0"/>
              <a:sym typeface="Symbol"/>
            </a:endParaRPr>
          </a:p>
          <a:p>
            <a:r>
              <a:rPr lang="en-US" dirty="0" smtClean="0">
                <a:latin typeface="Calibri" pitchFamily="34" charset="0"/>
                <a:sym typeface="Symbol"/>
              </a:rPr>
              <a:t>Similar treatment is immediate for </a:t>
            </a:r>
            <a:r>
              <a:rPr lang="en-US" dirty="0" err="1" smtClean="0">
                <a:latin typeface="Euclid" pitchFamily="18" charset="0"/>
                <a:sym typeface="Wingdings" pitchFamily="2" charset="2"/>
              </a:rPr>
              <a:t>C</a:t>
            </a:r>
            <a:r>
              <a:rPr lang="en-US" dirty="0" err="1" smtClean="0">
                <a:latin typeface="Euclid" pitchFamily="18" charset="0"/>
                <a:sym typeface="Symbol"/>
              </a:rPr>
              <a:t></a:t>
            </a:r>
            <a:r>
              <a:rPr lang="en-US" baseline="-25000" dirty="0" err="1" smtClean="0">
                <a:latin typeface="Euclid" pitchFamily="18" charset="0"/>
                <a:sym typeface="Wingdings" pitchFamily="2" charset="2"/>
              </a:rPr>
              <a:t>n</a:t>
            </a:r>
            <a:endParaRPr lang="en-US" dirty="0" smtClean="0">
              <a:latin typeface="Calibri" pitchFamily="34" charset="0"/>
              <a:sym typeface="Symbol"/>
            </a:endParaRPr>
          </a:p>
          <a:p>
            <a:endParaRPr lang="en-US" dirty="0" smtClean="0">
              <a:latin typeface="Calibri" pitchFamily="34" charset="0"/>
              <a:sym typeface="Wingdings" pitchFamily="2" charset="2"/>
            </a:endParaRPr>
          </a:p>
          <a:p>
            <a:r>
              <a:rPr lang="en-US" kern="0" dirty="0" smtClean="0">
                <a:latin typeface="Calibri" pitchFamily="34" charset="0"/>
                <a:cs typeface="+mn-cs"/>
                <a:sym typeface="Wingdings" pitchFamily="2" charset="2"/>
              </a:rPr>
              <a:t>	</a:t>
            </a:r>
          </a:p>
        </p:txBody>
      </p:sp>
      <p:sp>
        <p:nvSpPr>
          <p:cNvPr id="55" name="Footer Placeholder 5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3</a:t>
            </a:fld>
            <a:endParaRPr lang="en-US" dirty="0"/>
          </a:p>
        </p:txBody>
      </p:sp>
      <p:sp>
        <p:nvSpPr>
          <p:cNvPr id="3" name="Rectangle 2"/>
          <p:cNvSpPr/>
          <p:nvPr/>
        </p:nvSpPr>
        <p:spPr>
          <a:xfrm>
            <a:off x="-32" y="-5393"/>
            <a:ext cx="6357982" cy="6863417"/>
          </a:xfrm>
          <a:prstGeom prst="rect">
            <a:avLst/>
          </a:prstGeom>
        </p:spPr>
        <p:txBody>
          <a:bodyPr wrap="square">
            <a:spAutoFit/>
          </a:bodyPr>
          <a:lstStyle/>
          <a:p>
            <a:r>
              <a:rPr lang="en-US" sz="2000" dirty="0" err="1" smtClean="0">
                <a:solidFill>
                  <a:srgbClr val="0000FF"/>
                </a:solidFill>
                <a:latin typeface="Courier New" pitchFamily="49" charset="0"/>
                <a:cs typeface="Courier New" pitchFamily="49" charset="0"/>
              </a:rPr>
              <a:t>typedef</a:t>
            </a:r>
            <a:r>
              <a:rPr lang="en-US" sz="2000" dirty="0" smtClean="0">
                <a:solidFill>
                  <a:srgbClr val="0000F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solidFill>
                  <a:srgbClr val="0000FF"/>
                </a:solidFill>
                <a:latin typeface="Courier New" pitchFamily="49" charset="0"/>
                <a:cs typeface="Courier New" pitchFamily="49" charset="0"/>
              </a:rPr>
              <a:t> </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a:t>
            </a:r>
          </a:p>
          <a:p>
            <a:endParaRPr lang="it-IT" sz="2000" dirty="0" smtClean="0">
              <a:latin typeface="Courier New" pitchFamily="49" charset="0"/>
              <a:cs typeface="Courier New" pitchFamily="49" charset="0"/>
            </a:endParaRPr>
          </a:p>
          <a:p>
            <a:r>
              <a:rPr lang="it-IT" sz="2000" dirty="0" smtClean="0">
                <a:latin typeface="Courier New" pitchFamily="49" charset="0"/>
                <a:cs typeface="Courier New" pitchFamily="49" charset="0"/>
              </a:rPr>
              <a:t>#</a:t>
            </a:r>
            <a:r>
              <a:rPr lang="it-IT" sz="2000" dirty="0" smtClean="0">
                <a:solidFill>
                  <a:srgbClr val="0000FF"/>
                </a:solidFill>
                <a:latin typeface="Courier New" pitchFamily="49" charset="0"/>
                <a:cs typeface="Courier New" pitchFamily="49" charset="0"/>
              </a:rPr>
              <a:t>define</a:t>
            </a:r>
            <a:r>
              <a:rPr lang="it-IT" sz="2000" dirty="0" smtClean="0">
                <a:latin typeface="Courier New" pitchFamily="49" charset="0"/>
                <a:cs typeface="Courier New" pitchFamily="49" charset="0"/>
              </a:rPr>
              <a:t> EQ(a, b) ((a)==(b))</a:t>
            </a:r>
          </a:p>
          <a:p>
            <a:r>
              <a:rPr lang="it-IT" sz="2000" dirty="0" smtClean="0">
                <a:latin typeface="Courier New" pitchFamily="49" charset="0"/>
                <a:cs typeface="Courier New" pitchFamily="49" charset="0"/>
              </a:rPr>
              <a:t>#</a:t>
            </a:r>
            <a:r>
              <a:rPr lang="it-IT" sz="2000" dirty="0" smtClean="0">
                <a:solidFill>
                  <a:srgbClr val="0000FF"/>
                </a:solidFill>
                <a:latin typeface="Courier New" pitchFamily="49" charset="0"/>
                <a:cs typeface="Courier New" pitchFamily="49" charset="0"/>
              </a:rPr>
              <a:t>define</a:t>
            </a:r>
            <a:r>
              <a:rPr lang="it-IT" sz="2000" dirty="0" smtClean="0">
                <a:latin typeface="Courier New" pitchFamily="49" charset="0"/>
                <a:cs typeface="Courier New" pitchFamily="49" charset="0"/>
              </a:rPr>
              <a:t> LT(a, b) ((a)&lt;(b))</a:t>
            </a:r>
          </a:p>
          <a:p>
            <a:r>
              <a:rPr lang="it-IT" sz="2000" dirty="0" smtClean="0">
                <a:latin typeface="Courier New" pitchFamily="49" charset="0"/>
                <a:cs typeface="Courier New" pitchFamily="49" charset="0"/>
              </a:rPr>
              <a:t>#</a:t>
            </a:r>
            <a:r>
              <a:rPr lang="it-IT" sz="2000" dirty="0" smtClean="0">
                <a:solidFill>
                  <a:srgbClr val="0000FF"/>
                </a:solidFill>
                <a:latin typeface="Courier New" pitchFamily="49" charset="0"/>
                <a:cs typeface="Courier New" pitchFamily="49" charset="0"/>
              </a:rPr>
              <a:t>define</a:t>
            </a:r>
            <a:r>
              <a:rPr lang="it-IT" sz="2000" dirty="0" smtClean="0">
                <a:latin typeface="Courier New" pitchFamily="49" charset="0"/>
                <a:cs typeface="Courier New" pitchFamily="49" charset="0"/>
              </a:rPr>
              <a:t> LE(a, b) ((a)&lt;=(b))</a:t>
            </a:r>
          </a:p>
          <a:p>
            <a:r>
              <a:rPr lang="it-IT" sz="2000" dirty="0" smtClean="0">
                <a:latin typeface="Courier New" pitchFamily="49" charset="0"/>
                <a:cs typeface="Courier New" pitchFamily="49" charset="0"/>
              </a:rPr>
              <a:t>#</a:t>
            </a:r>
            <a:r>
              <a:rPr lang="it-IT" sz="2000" dirty="0" smtClean="0">
                <a:solidFill>
                  <a:srgbClr val="0000FF"/>
                </a:solidFill>
                <a:latin typeface="Courier New" pitchFamily="49" charset="0"/>
                <a:cs typeface="Courier New" pitchFamily="49" charset="0"/>
              </a:rPr>
              <a:t>define</a:t>
            </a:r>
            <a:r>
              <a:rPr lang="it-IT" sz="2000" dirty="0" smtClean="0">
                <a:latin typeface="Courier New" pitchFamily="49" charset="0"/>
                <a:cs typeface="Courier New" pitchFamily="49" charset="0"/>
              </a:rPr>
              <a:t> GT(a, b) ((a)&gt;(b))</a:t>
            </a:r>
          </a:p>
          <a:p>
            <a:r>
              <a:rPr lang="it-IT" sz="2000" dirty="0" smtClean="0">
                <a:latin typeface="Courier New" pitchFamily="49" charset="0"/>
                <a:cs typeface="Courier New" pitchFamily="49" charset="0"/>
              </a:rPr>
              <a:t>#</a:t>
            </a:r>
            <a:r>
              <a:rPr lang="it-IT" sz="2000" dirty="0" smtClean="0">
                <a:solidFill>
                  <a:srgbClr val="0000FF"/>
                </a:solidFill>
                <a:latin typeface="Courier New" pitchFamily="49" charset="0"/>
                <a:cs typeface="Courier New" pitchFamily="49" charset="0"/>
              </a:rPr>
              <a:t>define</a:t>
            </a:r>
            <a:r>
              <a:rPr lang="it-IT" sz="2000" dirty="0" smtClean="0">
                <a:latin typeface="Courier New" pitchFamily="49" charset="0"/>
                <a:cs typeface="Courier New" pitchFamily="49" charset="0"/>
              </a:rPr>
              <a:t> GE(a, b) ((a)&gt;=(b))</a:t>
            </a:r>
          </a:p>
          <a:p>
            <a:r>
              <a:rPr lang="en-US" sz="2000" dirty="0" smtClean="0">
                <a:solidFill>
                  <a:srgbClr val="339933"/>
                </a:solidFill>
                <a:latin typeface="Courier New" pitchFamily="49" charset="0"/>
                <a:cs typeface="Courier New" pitchFamily="49" charset="0"/>
              </a:rPr>
              <a:t>//#define EQ(a, b) (!</a:t>
            </a:r>
            <a:r>
              <a:rPr lang="en-US" sz="2000" dirty="0" err="1" smtClean="0">
                <a:solidFill>
                  <a:srgbClr val="339933"/>
                </a:solidFill>
                <a:latin typeface="Courier New" pitchFamily="49" charset="0"/>
                <a:cs typeface="Courier New" pitchFamily="49" charset="0"/>
              </a:rPr>
              <a:t>strcmp</a:t>
            </a:r>
            <a:r>
              <a:rPr lang="en-US" sz="2000" dirty="0" smtClean="0">
                <a:solidFill>
                  <a:srgbClr val="339933"/>
                </a:solidFill>
                <a:latin typeface="Courier New" pitchFamily="49" charset="0"/>
                <a:cs typeface="Courier New" pitchFamily="49" charset="0"/>
              </a:rPr>
              <a:t>((a), (b)))</a:t>
            </a:r>
          </a:p>
          <a:p>
            <a:r>
              <a:rPr lang="en-US" sz="2000" dirty="0" smtClean="0">
                <a:solidFill>
                  <a:srgbClr val="339933"/>
                </a:solidFill>
                <a:latin typeface="Courier New" pitchFamily="49" charset="0"/>
                <a:cs typeface="Courier New" pitchFamily="49" charset="0"/>
              </a:rPr>
              <a:t>//#define LT(a, b) (</a:t>
            </a:r>
            <a:r>
              <a:rPr lang="en-US" sz="2000" dirty="0" err="1" smtClean="0">
                <a:solidFill>
                  <a:srgbClr val="339933"/>
                </a:solidFill>
                <a:latin typeface="Courier New" pitchFamily="49" charset="0"/>
                <a:cs typeface="Courier New" pitchFamily="49" charset="0"/>
              </a:rPr>
              <a:t>strcmp</a:t>
            </a:r>
            <a:r>
              <a:rPr lang="en-US" sz="2000" dirty="0" smtClean="0">
                <a:solidFill>
                  <a:srgbClr val="339933"/>
                </a:solidFill>
                <a:latin typeface="Courier New" pitchFamily="49" charset="0"/>
                <a:cs typeface="Courier New" pitchFamily="49" charset="0"/>
              </a:rPr>
              <a:t>((a), (b))&lt;0)</a:t>
            </a:r>
          </a:p>
          <a:p>
            <a:r>
              <a:rPr lang="it-IT" sz="2000" dirty="0" smtClean="0">
                <a:solidFill>
                  <a:srgbClr val="339933"/>
                </a:solidFill>
                <a:latin typeface="Courier New" pitchFamily="49" charset="0"/>
                <a:cs typeface="Courier New" pitchFamily="49" charset="0"/>
              </a:rPr>
              <a:t>//#define LE(a, b) (strcmp((a), (b))&lt;=0)</a:t>
            </a:r>
          </a:p>
          <a:p>
            <a:r>
              <a:rPr lang="it-IT" sz="2000" dirty="0" smtClean="0">
                <a:solidFill>
                  <a:srgbClr val="339933"/>
                </a:solidFill>
                <a:latin typeface="Courier New" pitchFamily="49" charset="0"/>
                <a:cs typeface="Courier New" pitchFamily="49" charset="0"/>
              </a:rPr>
              <a:t>//#define GT(a, b) (strcmp((a), (b))&gt;0)</a:t>
            </a:r>
          </a:p>
          <a:p>
            <a:r>
              <a:rPr lang="it-IT" sz="2000" dirty="0" smtClean="0">
                <a:solidFill>
                  <a:srgbClr val="339933"/>
                </a:solidFill>
                <a:latin typeface="Courier New" pitchFamily="49" charset="0"/>
                <a:cs typeface="Courier New" pitchFamily="49" charset="0"/>
              </a:rPr>
              <a:t>//#define GE(a, b) (strcmp((a), (b))&gt;=0)</a:t>
            </a:r>
          </a:p>
          <a:p>
            <a:r>
              <a:rPr lang="en-US" sz="2000" dirty="0" err="1" smtClean="0">
                <a:solidFill>
                  <a:srgbClr val="0000FF"/>
                </a:solidFill>
                <a:latin typeface="Courier New" pitchFamily="49" charset="0"/>
                <a:cs typeface="Courier New" pitchFamily="49" charset="0"/>
              </a:rPr>
              <a:t>typedef</a:t>
            </a:r>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struct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elementtype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key;</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year;</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etype</a:t>
            </a:r>
            <a:r>
              <a:rPr lang="en-US" sz="2000" dirty="0" smtClean="0">
                <a:latin typeface="Courier New" pitchFamily="49" charset="0"/>
                <a:cs typeface="Courier New" pitchFamily="49" charset="0"/>
              </a:rPr>
              <a:t>;</a:t>
            </a:r>
          </a:p>
          <a:p>
            <a:r>
              <a:rPr lang="en-US" sz="2000" dirty="0" smtClean="0">
                <a:solidFill>
                  <a:srgbClr val="0000FF"/>
                </a:solidFill>
                <a:latin typeface="Courier New" pitchFamily="49" charset="0"/>
                <a:cs typeface="Courier New" pitchFamily="49" charset="0"/>
              </a:rPr>
              <a:t>union</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year;</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float</a:t>
            </a:r>
            <a:r>
              <a:rPr lang="en-US" sz="2000" dirty="0" smtClean="0">
                <a:latin typeface="Courier New" pitchFamily="49" charset="0"/>
                <a:cs typeface="Courier New" pitchFamily="49" charset="0"/>
              </a:rPr>
              <a:t>	age;</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}info;</a:t>
            </a:r>
          </a:p>
          <a:p>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ElementType</a:t>
            </a:r>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5" name="Rectangle 3"/>
          <p:cNvSpPr txBox="1">
            <a:spLocks noChangeArrowheads="1"/>
          </p:cNvSpPr>
          <p:nvPr/>
        </p:nvSpPr>
        <p:spPr bwMode="auto">
          <a:xfrm>
            <a:off x="3214678" y="4500570"/>
            <a:ext cx="5929354" cy="23574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pPr>
            <a:r>
              <a:rPr lang="en-US" sz="2000" kern="0" dirty="0" err="1" smtClean="0">
                <a:latin typeface="Courier New" pitchFamily="49" charset="0"/>
                <a:cs typeface="Courier New" pitchFamily="49" charset="0"/>
                <a:sym typeface="Wingdings" pitchFamily="2" charset="2"/>
              </a:rPr>
              <a:t>KeyType</a:t>
            </a:r>
            <a:r>
              <a:rPr lang="en-US" sz="2000" kern="0" dirty="0" smtClean="0">
                <a:latin typeface="Calibri" pitchFamily="34" charset="0"/>
                <a:sym typeface="Wingdings" pitchFamily="2" charset="2"/>
              </a:rPr>
              <a:t> will be either, </a:t>
            </a:r>
            <a:r>
              <a:rPr lang="en-US" sz="2000" kern="0" dirty="0" err="1" smtClean="0">
                <a:latin typeface="Courier New" pitchFamily="49" charset="0"/>
                <a:cs typeface="Courier New" pitchFamily="49" charset="0"/>
                <a:sym typeface="Wingdings" pitchFamily="2" charset="2"/>
              </a:rPr>
              <a:t>int</a:t>
            </a:r>
            <a:r>
              <a:rPr lang="en-US" sz="2000" kern="0" dirty="0" smtClean="0">
                <a:latin typeface="Calibri" pitchFamily="34" charset="0"/>
                <a:sym typeface="Wingdings" pitchFamily="2" charset="2"/>
              </a:rPr>
              <a:t>, </a:t>
            </a:r>
            <a:r>
              <a:rPr lang="en-US" sz="2000" kern="0" dirty="0" smtClean="0">
                <a:latin typeface="Courier New" pitchFamily="49" charset="0"/>
                <a:cs typeface="Courier New" pitchFamily="49" charset="0"/>
                <a:sym typeface="Wingdings" pitchFamily="2" charset="2"/>
              </a:rPr>
              <a:t>float</a:t>
            </a:r>
            <a:r>
              <a:rPr lang="en-US" sz="2000" kern="0" dirty="0" smtClean="0">
                <a:latin typeface="Calibri" pitchFamily="34" charset="0"/>
                <a:sym typeface="Wingdings" pitchFamily="2" charset="2"/>
              </a:rPr>
              <a:t>, </a:t>
            </a:r>
            <a:r>
              <a:rPr lang="en-US" sz="2000" kern="0" dirty="0" smtClean="0">
                <a:latin typeface="Courier New" pitchFamily="49" charset="0"/>
                <a:cs typeface="Courier New" pitchFamily="49" charset="0"/>
                <a:sym typeface="Wingdings" pitchFamily="2" charset="2"/>
              </a:rPr>
              <a:t>char</a:t>
            </a:r>
            <a:r>
              <a:rPr lang="en-US" sz="2000" kern="0" dirty="0" smtClean="0">
                <a:latin typeface="Calibri" pitchFamily="34" charset="0"/>
                <a:sym typeface="Wingdings" pitchFamily="2" charset="2"/>
              </a:rPr>
              <a:t>, or string.</a:t>
            </a:r>
          </a:p>
          <a:p>
            <a:pPr marR="0" lvl="0" algn="l" defTabSz="914400" rtl="0" eaLnBrk="0" fontAlgn="base" latinLnBrk="0" hangingPunct="0">
              <a:lnSpc>
                <a:spcPct val="90000"/>
              </a:lnSpc>
              <a:spcBef>
                <a:spcPct val="20000"/>
              </a:spcBef>
              <a:spcAft>
                <a:spcPct val="0"/>
              </a:spcAft>
              <a:buClrTx/>
              <a:buSzTx/>
              <a:tabLst/>
              <a:defRPr/>
            </a:pPr>
            <a:endParaRPr lang="en-US" sz="2000" kern="0" noProof="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kern="0" noProof="0" dirty="0" smtClean="0">
                <a:latin typeface="Calibri" pitchFamily="34" charset="0"/>
                <a:cs typeface="+mn-cs"/>
                <a:sym typeface="Wingdings" pitchFamily="2" charset="2"/>
              </a:rPr>
              <a:t>When we search we will compare, whether equal , less, or larger. For ultimate generality define these relations in macros. Functions are slower. </a:t>
            </a:r>
          </a:p>
          <a:p>
            <a:pPr marR="0" lvl="0" algn="l" defTabSz="914400" rtl="0" eaLnBrk="0" fontAlgn="base" latinLnBrk="0" hangingPunct="0">
              <a:lnSpc>
                <a:spcPct val="90000"/>
              </a:lnSpc>
              <a:spcBef>
                <a:spcPct val="20000"/>
              </a:spcBef>
              <a:spcAft>
                <a:spcPct val="0"/>
              </a:spcAft>
              <a:buClrTx/>
              <a:buSzTx/>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kern="0" dirty="0" smtClean="0">
                <a:latin typeface="Calibri" pitchFamily="34" charset="0"/>
                <a:cs typeface="+mn-cs"/>
                <a:sym typeface="Wingdings" pitchFamily="2" charset="2"/>
              </a:rPr>
              <a:t>This code is general enough for our purpose.</a:t>
            </a:r>
            <a:endParaRPr kumimoji="0" lang="en-US" sz="2000" b="0" i="0" u="none" strike="noStrike" kern="0" cap="none" spc="0" normalizeH="0" baseline="0" noProof="0" dirty="0" smtClean="0">
              <a:ln>
                <a:noFill/>
              </a:ln>
              <a:solidFill>
                <a:schemeClr val="tx1"/>
              </a:solidFill>
              <a:effectLst/>
              <a:uLnTx/>
              <a:uFillTx/>
              <a:latin typeface="Calibri" pitchFamily="34" charset="0"/>
              <a:cs typeface="+mn-cs"/>
              <a:sym typeface="Wingdings" pitchFamily="2" charset="2"/>
            </a:endParaRPr>
          </a:p>
        </p:txBody>
      </p:sp>
      <p:sp>
        <p:nvSpPr>
          <p:cNvPr id="6" name="Line Callout 1 (Accent Bar) 5"/>
          <p:cNvSpPr/>
          <p:nvPr/>
        </p:nvSpPr>
        <p:spPr>
          <a:xfrm>
            <a:off x="6215074" y="142852"/>
            <a:ext cx="3143272" cy="2357454"/>
          </a:xfrm>
          <a:prstGeom prst="accentCallout1">
            <a:avLst>
              <a:gd name="adj1" fmla="val 18750"/>
              <a:gd name="adj2" fmla="val 123"/>
              <a:gd name="adj3" fmla="val 25770"/>
              <a:gd name="adj4" fmla="val -722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libri" pitchFamily="34" charset="0"/>
                <a:cs typeface="Courier New" pitchFamily="49" charset="0"/>
              </a:rPr>
              <a:t>These many parentheses to ensure that the precedence rule will not change the order of expression. E.g., how </a:t>
            </a:r>
          </a:p>
          <a:p>
            <a:r>
              <a:rPr lang="en-US" dirty="0" smtClean="0">
                <a:solidFill>
                  <a:schemeClr val="tx1"/>
                </a:solidFill>
                <a:latin typeface="Courier New" pitchFamily="49" charset="0"/>
                <a:cs typeface="Courier New" pitchFamily="49" charset="0"/>
              </a:rPr>
              <a:t>EQ(1||0, 3) </a:t>
            </a:r>
            <a:r>
              <a:rPr lang="en-US" dirty="0" smtClean="0">
                <a:solidFill>
                  <a:schemeClr val="tx1"/>
                </a:solidFill>
                <a:latin typeface="Calibri" pitchFamily="34" charset="0"/>
                <a:cs typeface="Courier New" pitchFamily="49" charset="0"/>
              </a:rPr>
              <a:t>will be evaluated without parentheses? (== is higher in precedence than ||)</a:t>
            </a:r>
          </a:p>
        </p:txBody>
      </p:sp>
      <p:sp>
        <p:nvSpPr>
          <p:cNvPr id="7" name="Footer Placeholder 6"/>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4</a:t>
            </a:fld>
            <a:endParaRPr lang="en-US" dirty="0"/>
          </a:p>
        </p:txBody>
      </p:sp>
      <p:sp>
        <p:nvSpPr>
          <p:cNvPr id="3" name="Rectangle 2"/>
          <p:cNvSpPr/>
          <p:nvPr/>
        </p:nvSpPr>
        <p:spPr>
          <a:xfrm>
            <a:off x="-32" y="-5393"/>
            <a:ext cx="9144032" cy="4401205"/>
          </a:xfrm>
          <a:prstGeom prst="rect">
            <a:avLst/>
          </a:prstGeom>
        </p:spPr>
        <p:txBody>
          <a:bodyPr wrap="square">
            <a:spAutoFit/>
          </a:bodyPr>
          <a:lstStyle/>
          <a:p>
            <a:r>
              <a:rPr lang="en-US" sz="2000" dirty="0" smtClean="0">
                <a:solidFill>
                  <a:srgbClr val="339933"/>
                </a:solidFill>
                <a:latin typeface="Courier New" pitchFamily="49" charset="0"/>
                <a:cs typeface="Courier New" pitchFamily="49" charset="0"/>
              </a:rPr>
              <a:t>/*Pre: list is created.</a:t>
            </a:r>
          </a:p>
          <a:p>
            <a:r>
              <a:rPr lang="en-US" sz="2000" dirty="0" err="1" smtClean="0">
                <a:solidFill>
                  <a:srgbClr val="339933"/>
                </a:solidFill>
                <a:latin typeface="Courier New" pitchFamily="49" charset="0"/>
                <a:cs typeface="Courier New" pitchFamily="49" charset="0"/>
              </a:rPr>
              <a:t>Post:return</a:t>
            </a:r>
            <a:r>
              <a:rPr lang="en-US" sz="2000" dirty="0" smtClean="0">
                <a:solidFill>
                  <a:srgbClr val="339933"/>
                </a:solidFill>
                <a:latin typeface="Courier New" pitchFamily="49" charset="0"/>
                <a:cs typeface="Courier New" pitchFamily="49" charset="0"/>
              </a:rPr>
              <a:t> the location if element exists O.W return -1</a:t>
            </a:r>
          </a:p>
          <a:p>
            <a:r>
              <a:rPr lang="en-US" sz="2000" dirty="0" smtClean="0">
                <a:solidFill>
                  <a:srgbClr val="339933"/>
                </a:solidFill>
                <a:latin typeface="Courier New" pitchFamily="49" charset="0"/>
                <a:cs typeface="Courier New" pitchFamily="49" charset="0"/>
              </a:rPr>
              <a:t>This code is implementation-independent */</a:t>
            </a:r>
          </a:p>
          <a:p>
            <a:endParaRPr lang="en-US" sz="2000" dirty="0" smtClean="0">
              <a:solidFill>
                <a:srgbClr val="339933"/>
              </a:solidFill>
              <a:latin typeface="Courier New" pitchFamily="49" charset="0"/>
              <a:cs typeface="Courier New" pitchFamily="49" charset="0"/>
            </a:endParaRPr>
          </a:p>
          <a:p>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SequentialSearch</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target, List *pl){</a:t>
            </a:r>
          </a:p>
          <a:p>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current, s=</a:t>
            </a:r>
            <a:r>
              <a:rPr lang="en-US" sz="2000" dirty="0" err="1" smtClean="0">
                <a:latin typeface="Courier New" pitchFamily="49" charset="0"/>
                <a:cs typeface="Courier New" pitchFamily="49" charset="0"/>
              </a:rPr>
              <a:t>ListSize</a:t>
            </a:r>
            <a:r>
              <a:rPr lang="en-US" sz="2000" dirty="0" smtClean="0">
                <a:latin typeface="Courier New" pitchFamily="49" charset="0"/>
                <a:cs typeface="Courier New" pitchFamily="49" charset="0"/>
              </a:rPr>
              <a:t>(pl);</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ListEntry</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currententry</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for</a:t>
            </a:r>
            <a:r>
              <a:rPr lang="en-US" sz="2000" dirty="0" smtClean="0">
                <a:latin typeface="Courier New" pitchFamily="49" charset="0"/>
                <a:cs typeface="Courier New" pitchFamily="49" charset="0"/>
              </a:rPr>
              <a:t>(current=0; current&lt;s; current++){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RetrieveList</a:t>
            </a:r>
            <a:r>
              <a:rPr lang="en-US" sz="2000" dirty="0" smtClean="0">
                <a:latin typeface="Courier New" pitchFamily="49" charset="0"/>
                <a:cs typeface="Courier New" pitchFamily="49" charset="0"/>
              </a:rPr>
              <a:t>(current, &amp;</a:t>
            </a:r>
            <a:r>
              <a:rPr lang="en-US" sz="2000" dirty="0" err="1" smtClean="0">
                <a:latin typeface="Courier New" pitchFamily="49" charset="0"/>
                <a:cs typeface="Courier New" pitchFamily="49" charset="0"/>
              </a:rPr>
              <a:t>currententry</a:t>
            </a:r>
            <a:r>
              <a:rPr lang="en-US" sz="2000" dirty="0" smtClean="0">
                <a:latin typeface="Courier New" pitchFamily="49" charset="0"/>
                <a:cs typeface="Courier New" pitchFamily="49" charset="0"/>
              </a:rPr>
              <a:t>, pl);</a:t>
            </a:r>
            <a:endParaRPr lang="en-US" sz="2000" dirty="0" smtClean="0">
              <a:solidFill>
                <a:srgbClr val="339933"/>
              </a:solidFill>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(EQ(target, </a:t>
            </a:r>
            <a:r>
              <a:rPr lang="en-US" sz="2000" dirty="0" err="1" smtClean="0">
                <a:latin typeface="Courier New" pitchFamily="49" charset="0"/>
                <a:cs typeface="Courier New" pitchFamily="49" charset="0"/>
              </a:rPr>
              <a:t>currententry.key</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current;</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latin typeface="Courier New" pitchFamily="49" charset="0"/>
                <a:cs typeface="Courier New" pitchFamily="49" charset="0"/>
              </a:rPr>
              <a:t> -1;</a:t>
            </a:r>
          </a:p>
          <a:p>
            <a:r>
              <a:rPr lang="en-US" sz="2000" dirty="0" smtClean="0">
                <a:latin typeface="Courier New" pitchFamily="49" charset="0"/>
                <a:cs typeface="Courier New" pitchFamily="49" charset="0"/>
              </a:rPr>
              <a:t>}</a:t>
            </a:r>
            <a:endParaRPr lang="en-US" sz="2000" dirty="0">
              <a:latin typeface="Courier New" pitchFamily="49" charset="0"/>
              <a:cs typeface="Courier New" pitchFamily="49" charset="0"/>
            </a:endParaRPr>
          </a:p>
        </p:txBody>
      </p:sp>
      <p:sp>
        <p:nvSpPr>
          <p:cNvPr id="9" name="Line Callout 1 (Accent Bar) 8"/>
          <p:cNvSpPr/>
          <p:nvPr/>
        </p:nvSpPr>
        <p:spPr>
          <a:xfrm>
            <a:off x="6286512" y="3429000"/>
            <a:ext cx="2857520" cy="2500330"/>
          </a:xfrm>
          <a:prstGeom prst="accentCallout1">
            <a:avLst>
              <a:gd name="adj1" fmla="val 18750"/>
              <a:gd name="adj2" fmla="val 123"/>
              <a:gd name="adj3" fmla="val -25703"/>
              <a:gd name="adj4" fmla="val -1283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libri" pitchFamily="34" charset="0"/>
                <a:cs typeface="Courier New" pitchFamily="49" charset="0"/>
              </a:rPr>
              <a:t>if  </a:t>
            </a:r>
            <a:r>
              <a:rPr lang="en-US" dirty="0" smtClean="0">
                <a:solidFill>
                  <a:schemeClr val="tx1"/>
                </a:solidFill>
                <a:latin typeface="Courier New" pitchFamily="49" charset="0"/>
                <a:cs typeface="Courier New" pitchFamily="49" charset="0"/>
              </a:rPr>
              <a:t>current position</a:t>
            </a:r>
            <a:r>
              <a:rPr lang="en-US" dirty="0" smtClean="0">
                <a:solidFill>
                  <a:schemeClr val="tx1"/>
                </a:solidFill>
                <a:latin typeface="Calibri" pitchFamily="34" charset="0"/>
                <a:cs typeface="Courier New" pitchFamily="49" charset="0"/>
              </a:rPr>
              <a:t> trick is not used in linked implementation this statement alone is </a:t>
            </a:r>
            <a:r>
              <a:rPr lang="en-US" i="1" dirty="0" smtClean="0">
                <a:solidFill>
                  <a:schemeClr val="tx1"/>
                </a:solidFill>
                <a:latin typeface="Euclid" pitchFamily="18" charset="0"/>
                <a:cs typeface="Courier New" pitchFamily="49" charset="0"/>
              </a:rPr>
              <a:t>O</a:t>
            </a:r>
            <a:r>
              <a:rPr lang="en-US" dirty="0" smtClean="0">
                <a:solidFill>
                  <a:schemeClr val="tx1"/>
                </a:solidFill>
                <a:latin typeface="Euclid" pitchFamily="18" charset="0"/>
                <a:cs typeface="Courier New" pitchFamily="49" charset="0"/>
              </a:rPr>
              <a:t>(n)</a:t>
            </a:r>
            <a:r>
              <a:rPr lang="en-US" dirty="0" smtClean="0">
                <a:solidFill>
                  <a:schemeClr val="tx1"/>
                </a:solidFill>
                <a:latin typeface="Calibri" pitchFamily="34" charset="0"/>
                <a:cs typeface="Courier New" pitchFamily="49" charset="0"/>
              </a:rPr>
              <a:t>,  which is very inefficient, because every time </a:t>
            </a:r>
            <a:r>
              <a:rPr lang="en-US" dirty="0" err="1" smtClean="0">
                <a:solidFill>
                  <a:schemeClr val="tx1"/>
                </a:solidFill>
                <a:latin typeface="Courier New" pitchFamily="49" charset="0"/>
                <a:cs typeface="Courier New" pitchFamily="49" charset="0"/>
              </a:rPr>
              <a:t>RetrieveList</a:t>
            </a:r>
            <a:r>
              <a:rPr lang="en-US" dirty="0" smtClean="0">
                <a:solidFill>
                  <a:schemeClr val="tx1"/>
                </a:solidFill>
                <a:latin typeface="Calibri" pitchFamily="34" charset="0"/>
                <a:cs typeface="Courier New" pitchFamily="49" charset="0"/>
              </a:rPr>
              <a:t> is called the elements are  traversed from the first one.</a:t>
            </a:r>
            <a:endParaRPr lang="en-US" dirty="0" smtClean="0">
              <a:solidFill>
                <a:schemeClr val="tx1"/>
              </a:solidFill>
              <a:latin typeface="Calibri" pitchFamily="34" charset="0"/>
            </a:endParaRPr>
          </a:p>
          <a:p>
            <a:endParaRPr lang="en-US" dirty="0">
              <a:solidFill>
                <a:schemeClr val="tx1"/>
              </a:solidFill>
            </a:endParaRPr>
          </a:p>
        </p:txBody>
      </p:sp>
      <p:sp>
        <p:nvSpPr>
          <p:cNvPr id="10" name="Line Callout 1 (Accent Bar) 9"/>
          <p:cNvSpPr/>
          <p:nvPr/>
        </p:nvSpPr>
        <p:spPr>
          <a:xfrm>
            <a:off x="3214678" y="3714752"/>
            <a:ext cx="2857520" cy="785818"/>
          </a:xfrm>
          <a:prstGeom prst="accentCallout1">
            <a:avLst>
              <a:gd name="adj1" fmla="val 18750"/>
              <a:gd name="adj2" fmla="val 123"/>
              <a:gd name="adj3" fmla="val -162957"/>
              <a:gd name="adj4" fmla="val 301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libri" pitchFamily="34" charset="0"/>
                <a:cs typeface="Courier New" pitchFamily="49" charset="0"/>
              </a:rPr>
              <a:t>See, how we did not call </a:t>
            </a:r>
            <a:r>
              <a:rPr lang="en-US" dirty="0" err="1" smtClean="0">
                <a:solidFill>
                  <a:schemeClr val="tx1"/>
                </a:solidFill>
                <a:latin typeface="Calibri" pitchFamily="34" charset="0"/>
                <a:cs typeface="Courier New" pitchFamily="49" charset="0"/>
              </a:rPr>
              <a:t>ListSize</a:t>
            </a:r>
            <a:r>
              <a:rPr lang="en-US" dirty="0" smtClean="0">
                <a:solidFill>
                  <a:schemeClr val="tx1"/>
                </a:solidFill>
                <a:latin typeface="Calibri" pitchFamily="34" charset="0"/>
                <a:cs typeface="Courier New" pitchFamily="49" charset="0"/>
              </a:rPr>
              <a:t> here so that we save the call time every iteration.</a:t>
            </a:r>
            <a:endParaRPr lang="en-US" dirty="0">
              <a:solidFill>
                <a:schemeClr val="tx1"/>
              </a:solidFill>
            </a:endParaRPr>
          </a:p>
        </p:txBody>
      </p:sp>
      <p:sp>
        <p:nvSpPr>
          <p:cNvPr id="13" name="Rectangle 3"/>
          <p:cNvSpPr txBox="1">
            <a:spLocks noChangeArrowheads="1"/>
          </p:cNvSpPr>
          <p:nvPr/>
        </p:nvSpPr>
        <p:spPr bwMode="auto">
          <a:xfrm>
            <a:off x="71406" y="4714884"/>
            <a:ext cx="5929354" cy="1428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0" fontAlgn="base" latinLnBrk="0" hangingPunct="0">
              <a:lnSpc>
                <a:spcPct val="90000"/>
              </a:lnSpc>
              <a:spcBef>
                <a:spcPct val="20000"/>
              </a:spcBef>
              <a:spcAft>
                <a:spcPct val="0"/>
              </a:spcAft>
              <a:buClrTx/>
              <a:buSzTx/>
              <a:tabLst/>
              <a:defRPr/>
            </a:pPr>
            <a:r>
              <a:rPr lang="en-US" sz="2000" kern="0" noProof="0" dirty="0" smtClean="0">
                <a:latin typeface="Calibri" pitchFamily="34" charset="0"/>
                <a:cs typeface="+mn-cs"/>
                <a:sym typeface="Wingdings" pitchFamily="2" charset="2"/>
              </a:rPr>
              <a:t>Re-write the code above in the implementation level for linked </a:t>
            </a:r>
            <a:r>
              <a:rPr lang="en-US" sz="2000" kern="0" dirty="0" smtClean="0">
                <a:latin typeface="Calibri" pitchFamily="34" charset="0"/>
                <a:cs typeface="+mn-cs"/>
                <a:sym typeface="Wingdings" pitchFamily="2" charset="2"/>
              </a:rPr>
              <a:t>and contiguous implementations to save the time of the function calls.  (compare to the book).</a:t>
            </a:r>
          </a:p>
          <a:p>
            <a:pPr marR="0" lvl="0" algn="l" defTabSz="914400" rtl="0" eaLnBrk="0" fontAlgn="base" latinLnBrk="0" hangingPunct="0">
              <a:lnSpc>
                <a:spcPct val="90000"/>
              </a:lnSpc>
              <a:spcBef>
                <a:spcPct val="20000"/>
              </a:spcBef>
              <a:spcAft>
                <a:spcPct val="0"/>
              </a:spcAft>
              <a:buClrTx/>
              <a:buSzTx/>
              <a:tabLst/>
              <a:defRPr/>
            </a:pPr>
            <a:r>
              <a:rPr lang="en-US" sz="2000" kern="0" dirty="0" smtClean="0">
                <a:solidFill>
                  <a:srgbClr val="FF0000"/>
                </a:solidFill>
                <a:latin typeface="Calibri" pitchFamily="34" charset="0"/>
                <a:cs typeface="+mn-cs"/>
                <a:sym typeface="Wingdings" pitchFamily="2" charset="2"/>
              </a:rPr>
              <a:t>What about special cases in the above code?</a:t>
            </a:r>
            <a:endParaRPr kumimoji="0" lang="en-US" sz="2000" b="0" i="0" u="none" strike="noStrike" kern="0" cap="none" spc="0" normalizeH="0" baseline="0" noProof="0" dirty="0" smtClean="0">
              <a:ln>
                <a:noFill/>
              </a:ln>
              <a:solidFill>
                <a:srgbClr val="FF0000"/>
              </a:solidFill>
              <a:effectLst/>
              <a:uLnTx/>
              <a:uFillTx/>
              <a:latin typeface="Calibri" pitchFamily="34" charset="0"/>
              <a:cs typeface="+mn-cs"/>
              <a:sym typeface="Wingdings" pitchFamily="2" charset="2"/>
            </a:endParaRPr>
          </a:p>
        </p:txBody>
      </p:sp>
      <p:sp>
        <p:nvSpPr>
          <p:cNvPr id="14" name="Rectangle 13"/>
          <p:cNvSpPr/>
          <p:nvPr/>
        </p:nvSpPr>
        <p:spPr>
          <a:xfrm>
            <a:off x="1214414"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785918"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57422"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8926"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00430"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71934"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43438"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14942"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357290" y="6117854"/>
            <a:ext cx="357190" cy="369332"/>
          </a:xfrm>
          <a:prstGeom prst="rect">
            <a:avLst/>
          </a:prstGeom>
          <a:noFill/>
        </p:spPr>
        <p:txBody>
          <a:bodyPr wrap="square" rtlCol="0">
            <a:spAutoFit/>
          </a:bodyPr>
          <a:lstStyle/>
          <a:p>
            <a:r>
              <a:rPr lang="en-US" dirty="0" smtClean="0"/>
              <a:t>0</a:t>
            </a:r>
            <a:endParaRPr lang="en-US" dirty="0"/>
          </a:p>
        </p:txBody>
      </p:sp>
      <p:sp>
        <p:nvSpPr>
          <p:cNvPr id="23" name="TextBox 22"/>
          <p:cNvSpPr txBox="1"/>
          <p:nvPr/>
        </p:nvSpPr>
        <p:spPr>
          <a:xfrm>
            <a:off x="4643438" y="6102700"/>
            <a:ext cx="1357322" cy="400110"/>
          </a:xfrm>
          <a:prstGeom prst="rect">
            <a:avLst/>
          </a:prstGeom>
          <a:noFill/>
        </p:spPr>
        <p:txBody>
          <a:bodyPr wrap="square" rtlCol="0">
            <a:spAutoFit/>
          </a:bodyPr>
          <a:lstStyle/>
          <a:p>
            <a:pPr algn="r"/>
            <a:r>
              <a:rPr lang="en-US" sz="2000" dirty="0" smtClean="0">
                <a:latin typeface="Courier New" pitchFamily="49" charset="0"/>
                <a:cs typeface="Courier New" pitchFamily="49" charset="0"/>
              </a:rPr>
              <a:t>size-1</a:t>
            </a:r>
            <a:endParaRPr lang="en-US" sz="2000" dirty="0">
              <a:latin typeface="Courier New" pitchFamily="49" charset="0"/>
              <a:cs typeface="Courier New" pitchFamily="49" charset="0"/>
            </a:endParaRPr>
          </a:p>
        </p:txBody>
      </p:sp>
      <p:sp>
        <p:nvSpPr>
          <p:cNvPr id="24" name="Rectangle 23"/>
          <p:cNvSpPr/>
          <p:nvPr/>
        </p:nvSpPr>
        <p:spPr>
          <a:xfrm>
            <a:off x="5786446" y="641574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57950" y="641574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29454" y="641574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15140" y="6072206"/>
            <a:ext cx="1785950" cy="400110"/>
          </a:xfrm>
          <a:prstGeom prst="rect">
            <a:avLst/>
          </a:prstGeom>
          <a:noFill/>
        </p:spPr>
        <p:txBody>
          <a:bodyPr wrap="square" rtlCol="0">
            <a:spAutoFit/>
          </a:bodyPr>
          <a:lstStyle/>
          <a:p>
            <a:pPr algn="r"/>
            <a:r>
              <a:rPr lang="en-US" sz="2000" dirty="0" smtClean="0">
                <a:latin typeface="Courier New" pitchFamily="49" charset="0"/>
                <a:cs typeface="Courier New" pitchFamily="49" charset="0"/>
              </a:rPr>
              <a:t>MAXLIST-1</a:t>
            </a:r>
            <a:endParaRPr lang="en-US" sz="2000" dirty="0">
              <a:latin typeface="Courier New" pitchFamily="49" charset="0"/>
              <a:cs typeface="Courier New" pitchFamily="49" charset="0"/>
            </a:endParaRPr>
          </a:p>
        </p:txBody>
      </p:sp>
      <p:sp>
        <p:nvSpPr>
          <p:cNvPr id="28" name="TextBox 27"/>
          <p:cNvSpPr txBox="1"/>
          <p:nvPr/>
        </p:nvSpPr>
        <p:spPr>
          <a:xfrm>
            <a:off x="1857356" y="6117854"/>
            <a:ext cx="357190"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2500298" y="6116348"/>
            <a:ext cx="357190" cy="369332"/>
          </a:xfrm>
          <a:prstGeom prst="rect">
            <a:avLst/>
          </a:prstGeom>
          <a:noFill/>
        </p:spPr>
        <p:txBody>
          <a:bodyPr wrap="square" rtlCol="0">
            <a:spAutoFit/>
          </a:bodyPr>
          <a:lstStyle/>
          <a:p>
            <a:r>
              <a:rPr lang="en-US" dirty="0" smtClean="0"/>
              <a:t>2</a:t>
            </a:r>
            <a:endParaRPr lang="en-US" dirty="0"/>
          </a:p>
        </p:txBody>
      </p:sp>
      <p:sp>
        <p:nvSpPr>
          <p:cNvPr id="30" name="TextBox 29"/>
          <p:cNvSpPr txBox="1"/>
          <p:nvPr/>
        </p:nvSpPr>
        <p:spPr>
          <a:xfrm>
            <a:off x="3000364" y="6117854"/>
            <a:ext cx="357190" cy="369332"/>
          </a:xfrm>
          <a:prstGeom prst="rect">
            <a:avLst/>
          </a:prstGeom>
          <a:noFill/>
        </p:spPr>
        <p:txBody>
          <a:bodyPr wrap="square" rtlCol="0">
            <a:spAutoFit/>
          </a:bodyPr>
          <a:lstStyle/>
          <a:p>
            <a:r>
              <a:rPr lang="en-US" dirty="0" smtClean="0"/>
              <a:t>3</a:t>
            </a:r>
            <a:endParaRPr lang="en-US" dirty="0"/>
          </a:p>
        </p:txBody>
      </p:sp>
      <p:sp>
        <p:nvSpPr>
          <p:cNvPr id="31" name="Footer Placeholder 30"/>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5</a:t>
            </a:fld>
            <a:endParaRPr lang="en-US" dirty="0"/>
          </a:p>
        </p:txBody>
      </p:sp>
      <p:sp>
        <p:nvSpPr>
          <p:cNvPr id="13" name="Rectangle 3"/>
          <p:cNvSpPr txBox="1">
            <a:spLocks noChangeArrowheads="1"/>
          </p:cNvSpPr>
          <p:nvPr/>
        </p:nvSpPr>
        <p:spPr bwMode="auto">
          <a:xfrm>
            <a:off x="-32" y="-13977"/>
            <a:ext cx="9144032" cy="6943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R="0" lvl="0" algn="ctr" defTabSz="914400" rtl="0" eaLnBrk="0" fontAlgn="base" latinLnBrk="0" hangingPunct="0">
              <a:lnSpc>
                <a:spcPct val="90000"/>
              </a:lnSpc>
              <a:spcBef>
                <a:spcPct val="20000"/>
              </a:spcBef>
              <a:spcAft>
                <a:spcPct val="0"/>
              </a:spcAft>
              <a:buClrTx/>
              <a:buSzTx/>
              <a:tabLst/>
              <a:defRPr/>
            </a:pPr>
            <a:r>
              <a:rPr lang="en-US" sz="2800" b="1" kern="0" noProof="0" dirty="0" smtClean="0">
                <a:latin typeface="Calibri" pitchFamily="34" charset="0"/>
                <a:cs typeface="+mn-cs"/>
                <a:sym typeface="Wingdings" pitchFamily="2" charset="2"/>
              </a:rPr>
              <a:t>Analysis of Algorithm</a:t>
            </a:r>
          </a:p>
          <a:p>
            <a:pPr marR="0" lvl="0" algn="l" defTabSz="914400" rtl="0" eaLnBrk="0" fontAlgn="base" latinLnBrk="0" hangingPunct="0">
              <a:lnSpc>
                <a:spcPct val="90000"/>
              </a:lnSpc>
              <a:spcBef>
                <a:spcPct val="20000"/>
              </a:spcBef>
              <a:spcAft>
                <a:spcPct val="0"/>
              </a:spcAft>
              <a:buClrTx/>
              <a:buSzTx/>
              <a:tabLst/>
              <a:defRPr/>
            </a:pPr>
            <a:endParaRPr lang="en-US" sz="2000" b="1"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b="1" kern="0" dirty="0" smtClean="0">
                <a:latin typeface="Calibri" pitchFamily="34" charset="0"/>
                <a:cs typeface="+mn-cs"/>
                <a:sym typeface="Wingdings" pitchFamily="2" charset="2"/>
              </a:rPr>
              <a:t>Definition</a:t>
            </a:r>
            <a:r>
              <a:rPr lang="en-US" sz="2000" kern="0" dirty="0" smtClean="0">
                <a:latin typeface="Calibri" pitchFamily="34" charset="0"/>
                <a:cs typeface="+mn-cs"/>
                <a:sym typeface="Wingdings" pitchFamily="2" charset="2"/>
              </a:rPr>
              <a:t>: The behavior of a key-comparison (because there are other searching techniques) searching algorithm is measured in number of key comparisons.</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b="1" kern="0" dirty="0" smtClean="0">
                <a:latin typeface="Calibri" pitchFamily="34" charset="0"/>
                <a:cs typeface="+mn-cs"/>
                <a:sym typeface="Wingdings" pitchFamily="2" charset="2"/>
              </a:rPr>
              <a:t>Sequential search: </a:t>
            </a:r>
            <a:r>
              <a:rPr lang="en-US" sz="2000" kern="0" dirty="0" smtClean="0">
                <a:latin typeface="Calibri" pitchFamily="34" charset="0"/>
                <a:cs typeface="+mn-cs"/>
                <a:sym typeface="Wingdings" pitchFamily="2" charset="2"/>
              </a:rPr>
              <a:t>From the previous algorithm it is obvious that if the element is in position </a:t>
            </a:r>
            <a:r>
              <a:rPr lang="en-US" sz="2000" kern="0" dirty="0" err="1" smtClean="0">
                <a:latin typeface="Calibri" pitchFamily="34" charset="0"/>
                <a:cs typeface="+mn-cs"/>
                <a:sym typeface="Wingdings" pitchFamily="2" charset="2"/>
              </a:rPr>
              <a:t>i</a:t>
            </a:r>
            <a:r>
              <a:rPr lang="en-US" sz="2000" kern="0" dirty="0" smtClean="0">
                <a:latin typeface="Calibri" pitchFamily="34" charset="0"/>
                <a:cs typeface="+mn-cs"/>
                <a:sym typeface="Wingdings" pitchFamily="2" charset="2"/>
              </a:rPr>
              <a:t>, the number of comparisons k is given by:</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ctr" defTabSz="914400" rtl="0" eaLnBrk="0" fontAlgn="base" latinLnBrk="0" hangingPunct="0">
              <a:lnSpc>
                <a:spcPct val="90000"/>
              </a:lnSpc>
              <a:spcBef>
                <a:spcPct val="20000"/>
              </a:spcBef>
              <a:spcAft>
                <a:spcPct val="0"/>
              </a:spcAft>
              <a:buClrTx/>
              <a:buSzTx/>
              <a:tabLst/>
              <a:defRPr/>
            </a:pPr>
            <a:r>
              <a:rPr lang="en-US" sz="2000" kern="0" dirty="0" smtClean="0">
                <a:latin typeface="Euclid" pitchFamily="18" charset="0"/>
                <a:cs typeface="+mn-cs"/>
                <a:sym typeface="Wingdings" pitchFamily="2" charset="2"/>
              </a:rPr>
              <a:t>k(</a:t>
            </a:r>
            <a:r>
              <a:rPr lang="en-US" sz="2000" kern="0" dirty="0" err="1" smtClean="0">
                <a:latin typeface="Euclid" pitchFamily="18" charset="0"/>
                <a:cs typeface="+mn-cs"/>
                <a:sym typeface="Wingdings" pitchFamily="2" charset="2"/>
              </a:rPr>
              <a:t>i</a:t>
            </a:r>
            <a:r>
              <a:rPr lang="en-US" sz="2000" kern="0" dirty="0" smtClean="0">
                <a:latin typeface="Euclid" pitchFamily="18" charset="0"/>
                <a:cs typeface="+mn-cs"/>
                <a:sym typeface="Wingdings" pitchFamily="2" charset="2"/>
              </a:rPr>
              <a:t>)=</a:t>
            </a:r>
            <a:r>
              <a:rPr lang="en-US" sz="2000" kern="0" dirty="0" err="1" smtClean="0">
                <a:latin typeface="Euclid" pitchFamily="18" charset="0"/>
                <a:cs typeface="+mn-cs"/>
                <a:sym typeface="Wingdings" pitchFamily="2" charset="2"/>
              </a:rPr>
              <a:t>i</a:t>
            </a:r>
            <a:r>
              <a:rPr lang="en-US" sz="2000" kern="0" dirty="0" smtClean="0">
                <a:latin typeface="Euclid" pitchFamily="18" charset="0"/>
                <a:cs typeface="+mn-cs"/>
                <a:sym typeface="Wingdings" pitchFamily="2" charset="2"/>
              </a:rPr>
              <a:t> + 1</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kern="0" dirty="0" smtClean="0">
                <a:latin typeface="Euclid" pitchFamily="18" charset="0"/>
                <a:cs typeface="+mn-cs"/>
                <a:sym typeface="Wingdings" pitchFamily="2" charset="2"/>
              </a:rPr>
              <a:t>k</a:t>
            </a:r>
            <a:r>
              <a:rPr lang="en-US" sz="2000" kern="0" dirty="0" smtClean="0">
                <a:latin typeface="Calibri" pitchFamily="34" charset="0"/>
                <a:cs typeface="+mn-cs"/>
                <a:sym typeface="Wingdings" pitchFamily="2" charset="2"/>
              </a:rPr>
              <a:t> in any algorithm is a random variable whose mean (average) depends on the distribution of the data. The mean is given by:</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kern="0" dirty="0" smtClean="0">
                <a:latin typeface="Calibri" pitchFamily="34" charset="0"/>
                <a:cs typeface="+mn-cs"/>
                <a:sym typeface="Wingdings" pitchFamily="2" charset="2"/>
              </a:rPr>
              <a:t>Then, for any algorithm we have to assume a probability distribution for the data. This is a field by itself known as probabilistic analysis of algorithms. For easier analysis we usually assume uniform distribution, i.e., </a:t>
            </a: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latin typeface="Calibri" pitchFamily="34" charset="0"/>
              <a:cs typeface="+mn-cs"/>
              <a:sym typeface="Wingdings" pitchFamily="2" charset="2"/>
            </a:endParaRPr>
          </a:p>
          <a:p>
            <a:pPr marR="0" lvl="0" algn="ctr" defTabSz="914400" rtl="0" eaLnBrk="0" fontAlgn="base" latinLnBrk="0" hangingPunct="0">
              <a:lnSpc>
                <a:spcPct val="90000"/>
              </a:lnSpc>
              <a:spcBef>
                <a:spcPct val="20000"/>
              </a:spcBef>
              <a:spcAft>
                <a:spcPct val="0"/>
              </a:spcAft>
              <a:buClrTx/>
              <a:buSzTx/>
              <a:tabLst/>
              <a:defRPr/>
            </a:pPr>
            <a:r>
              <a:rPr lang="en-US" sz="2000" kern="0" dirty="0" smtClean="0">
                <a:latin typeface="Euclid" pitchFamily="18" charset="0"/>
                <a:cs typeface="+mn-cs"/>
                <a:sym typeface="Wingdings" pitchFamily="2" charset="2"/>
              </a:rPr>
              <a:t>Pr(</a:t>
            </a:r>
            <a:r>
              <a:rPr lang="en-US" sz="2000" kern="0" dirty="0" err="1" smtClean="0">
                <a:latin typeface="Euclid" pitchFamily="18" charset="0"/>
                <a:cs typeface="+mn-cs"/>
                <a:sym typeface="Wingdings" pitchFamily="2" charset="2"/>
              </a:rPr>
              <a:t>k</a:t>
            </a:r>
            <a:r>
              <a:rPr lang="en-US" sz="2000" kern="0" baseline="-25000" dirty="0" err="1" smtClean="0">
                <a:latin typeface="Euclid" pitchFamily="18" charset="0"/>
                <a:cs typeface="+mn-cs"/>
                <a:sym typeface="Wingdings" pitchFamily="2" charset="2"/>
              </a:rPr>
              <a:t>i</a:t>
            </a:r>
            <a:r>
              <a:rPr lang="en-US" sz="2000" kern="0" dirty="0" smtClean="0">
                <a:latin typeface="Euclid" pitchFamily="18" charset="0"/>
                <a:cs typeface="+mn-cs"/>
                <a:sym typeface="Wingdings" pitchFamily="2" charset="2"/>
              </a:rPr>
              <a:t> )=1/n</a:t>
            </a:r>
          </a:p>
          <a:p>
            <a:pPr marR="0" lvl="0" algn="l" defTabSz="914400" rtl="0" eaLnBrk="0" fontAlgn="base" latinLnBrk="0" hangingPunct="0">
              <a:lnSpc>
                <a:spcPct val="90000"/>
              </a:lnSpc>
              <a:spcBef>
                <a:spcPct val="20000"/>
              </a:spcBef>
              <a:spcAft>
                <a:spcPct val="0"/>
              </a:spcAft>
              <a:buClrTx/>
              <a:buSzTx/>
              <a:tabLst/>
              <a:defRPr/>
            </a:pPr>
            <a:r>
              <a:rPr lang="en-US" sz="2000" kern="0" dirty="0" smtClean="0">
                <a:latin typeface="Calibri" pitchFamily="34" charset="0"/>
                <a:cs typeface="+mn-cs"/>
                <a:sym typeface="Wingdings" pitchFamily="2" charset="2"/>
              </a:rPr>
              <a:t>This is what is called in book “on average”; they means on average </a:t>
            </a:r>
            <a:r>
              <a:rPr lang="en-US" sz="2000" b="1" kern="0" dirty="0" smtClean="0">
                <a:latin typeface="Calibri" pitchFamily="34" charset="0"/>
                <a:cs typeface="+mn-cs"/>
                <a:sym typeface="Wingdings" pitchFamily="2" charset="2"/>
              </a:rPr>
              <a:t>with uniform dist.</a:t>
            </a:r>
            <a:r>
              <a:rPr lang="en-US" sz="2000" kern="0" dirty="0" smtClean="0">
                <a:latin typeface="Calibri" pitchFamily="34" charset="0"/>
                <a:cs typeface="+mn-cs"/>
                <a:sym typeface="Wingdings" pitchFamily="2" charset="2"/>
              </a:rPr>
              <a:t> </a:t>
            </a:r>
          </a:p>
        </p:txBody>
      </p:sp>
      <p:graphicFrame>
        <p:nvGraphicFramePr>
          <p:cNvPr id="7" name="Object 6"/>
          <p:cNvGraphicFramePr>
            <a:graphicFrameLocks noChangeAspect="1"/>
          </p:cNvGraphicFramePr>
          <p:nvPr/>
        </p:nvGraphicFramePr>
        <p:xfrm>
          <a:off x="3189288" y="3813175"/>
          <a:ext cx="2767012" cy="1044575"/>
        </p:xfrm>
        <a:graphic>
          <a:graphicData uri="http://schemas.openxmlformats.org/presentationml/2006/ole">
            <p:oleObj spid="_x0000_s1026" name="Equation" r:id="rId3" imgW="1346040" imgH="507960" progId="Equation.DSMT4">
              <p:embed/>
            </p:oleObj>
          </a:graphicData>
        </a:graphic>
      </p:graphicFrame>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6</a:t>
            </a:fld>
            <a:endParaRPr lang="en-US" dirty="0"/>
          </a:p>
        </p:txBody>
      </p:sp>
      <p:graphicFrame>
        <p:nvGraphicFramePr>
          <p:cNvPr id="1027" name="Object 3"/>
          <p:cNvGraphicFramePr>
            <a:graphicFrameLocks noChangeAspect="1"/>
          </p:cNvGraphicFramePr>
          <p:nvPr/>
        </p:nvGraphicFramePr>
        <p:xfrm>
          <a:off x="328613" y="142875"/>
          <a:ext cx="8401050" cy="835025"/>
        </p:xfrm>
        <a:graphic>
          <a:graphicData uri="http://schemas.openxmlformats.org/presentationml/2006/ole">
            <p:oleObj spid="_x0000_s2051" name="Equation" r:id="rId3" imgW="5105160" imgH="507960" progId="Equation.DSMT4">
              <p:embed/>
            </p:oleObj>
          </a:graphicData>
        </a:graphic>
      </p:graphicFrame>
      <p:sp>
        <p:nvSpPr>
          <p:cNvPr id="6" name="Rectangle 5"/>
          <p:cNvSpPr/>
          <p:nvPr/>
        </p:nvSpPr>
        <p:spPr>
          <a:xfrm>
            <a:off x="-32" y="1357298"/>
            <a:ext cx="9144032" cy="2308324"/>
          </a:xfrm>
          <a:prstGeom prst="rect">
            <a:avLst/>
          </a:prstGeom>
        </p:spPr>
        <p:txBody>
          <a:bodyPr wrap="square">
            <a:spAutoFit/>
          </a:bodyPr>
          <a:lstStyle/>
          <a:p>
            <a:pPr marL="0" indent="0">
              <a:lnSpc>
                <a:spcPct val="90000"/>
              </a:lnSpc>
              <a:buNone/>
            </a:pPr>
            <a:r>
              <a:rPr lang="en-US" sz="2000" dirty="0" smtClean="0">
                <a:latin typeface="Calibri" pitchFamily="34" charset="0"/>
                <a:cs typeface="Courier New" pitchFamily="49" charset="0"/>
                <a:sym typeface="Wingdings" pitchFamily="2" charset="2"/>
              </a:rPr>
              <a:t>The worst case scenario is when the search is unsuccessful or the element is in last entry. In this case the number of comparisons is </a:t>
            </a:r>
            <a:r>
              <a:rPr lang="en-US" sz="2000" dirty="0" smtClean="0">
                <a:latin typeface="Euclid" pitchFamily="18" charset="0"/>
                <a:cs typeface="Courier New" pitchFamily="49" charset="0"/>
                <a:sym typeface="Wingdings" pitchFamily="2" charset="2"/>
              </a:rPr>
              <a:t>n</a:t>
            </a:r>
          </a:p>
          <a:p>
            <a:pPr marL="0" indent="0">
              <a:lnSpc>
                <a:spcPct val="90000"/>
              </a:lnSpc>
              <a:buNone/>
            </a:pPr>
            <a:endParaRPr lang="en-US" sz="2000" dirty="0" smtClean="0">
              <a:latin typeface="Calibri" pitchFamily="34" charset="0"/>
              <a:cs typeface="Courier New" pitchFamily="49" charset="0"/>
              <a:sym typeface="Wingdings" pitchFamily="2" charset="2"/>
            </a:endParaRPr>
          </a:p>
          <a:p>
            <a:pPr marL="0" indent="0">
              <a:lnSpc>
                <a:spcPct val="90000"/>
              </a:lnSpc>
              <a:buNone/>
            </a:pPr>
            <a:r>
              <a:rPr lang="en-US" sz="2000" dirty="0" smtClean="0">
                <a:latin typeface="Calibri" pitchFamily="34" charset="0"/>
                <a:cs typeface="Courier New" pitchFamily="49" charset="0"/>
                <a:sym typeface="Wingdings" pitchFamily="2" charset="2"/>
              </a:rPr>
              <a:t>The best case is when the element is in the first position, then the number of comparison is </a:t>
            </a:r>
            <a:r>
              <a:rPr lang="en-US" sz="2000" dirty="0" smtClean="0">
                <a:latin typeface="Euclid" pitchFamily="18" charset="0"/>
                <a:cs typeface="Courier New" pitchFamily="49" charset="0"/>
                <a:sym typeface="Wingdings" pitchFamily="2" charset="2"/>
              </a:rPr>
              <a:t>1</a:t>
            </a:r>
            <a:r>
              <a:rPr lang="en-US" sz="2000" dirty="0" smtClean="0">
                <a:latin typeface="Calibri" pitchFamily="34" charset="0"/>
                <a:cs typeface="Courier New" pitchFamily="49" charset="0"/>
                <a:sym typeface="Wingdings" pitchFamily="2" charset="2"/>
              </a:rPr>
              <a:t>. </a:t>
            </a:r>
          </a:p>
          <a:p>
            <a:pPr marL="0" indent="0">
              <a:lnSpc>
                <a:spcPct val="90000"/>
              </a:lnSpc>
              <a:buNone/>
            </a:pPr>
            <a:endParaRPr lang="en-US" sz="2000" dirty="0" smtClean="0">
              <a:latin typeface="Calibri" pitchFamily="34" charset="0"/>
              <a:cs typeface="Courier New" pitchFamily="49" charset="0"/>
              <a:sym typeface="Wingdings" pitchFamily="2" charset="2"/>
            </a:endParaRPr>
          </a:p>
          <a:p>
            <a:pPr marL="0" indent="0">
              <a:lnSpc>
                <a:spcPct val="90000"/>
              </a:lnSpc>
              <a:buNone/>
            </a:pPr>
            <a:r>
              <a:rPr lang="en-US" sz="2000" b="1" dirty="0" smtClean="0">
                <a:latin typeface="Calibri" pitchFamily="34" charset="0"/>
                <a:cs typeface="Courier New" pitchFamily="49" charset="0"/>
                <a:sym typeface="Wingdings" pitchFamily="2" charset="2"/>
              </a:rPr>
              <a:t>For unsuccessful search</a:t>
            </a:r>
            <a:r>
              <a:rPr lang="en-US" sz="2000" dirty="0" smtClean="0">
                <a:latin typeface="Calibri" pitchFamily="34" charset="0"/>
                <a:cs typeface="Courier New" pitchFamily="49" charset="0"/>
                <a:sym typeface="Wingdings" pitchFamily="2" charset="2"/>
              </a:rPr>
              <a:t>:</a:t>
            </a:r>
          </a:p>
          <a:p>
            <a:pPr marL="0" indent="0">
              <a:lnSpc>
                <a:spcPct val="90000"/>
              </a:lnSpc>
              <a:buNone/>
            </a:pPr>
            <a:r>
              <a:rPr lang="en-US" sz="2000" dirty="0" smtClean="0">
                <a:latin typeface="Calibri" pitchFamily="34" charset="0"/>
                <a:cs typeface="Courier New" pitchFamily="49" charset="0"/>
                <a:sym typeface="Wingdings" pitchFamily="2" charset="2"/>
              </a:rPr>
              <a:t>There is only one case of unsuccessful search that takes </a:t>
            </a:r>
            <a:r>
              <a:rPr lang="en-US" sz="2000" dirty="0" smtClean="0">
                <a:latin typeface="Euclid" pitchFamily="18" charset="0"/>
                <a:cs typeface="Courier New" pitchFamily="49" charset="0"/>
                <a:sym typeface="Wingdings" pitchFamily="2" charset="2"/>
              </a:rPr>
              <a:t>n</a:t>
            </a:r>
            <a:r>
              <a:rPr lang="en-US" sz="2000" dirty="0" smtClean="0">
                <a:latin typeface="Calibri" pitchFamily="34" charset="0"/>
                <a:cs typeface="Courier New" pitchFamily="49" charset="0"/>
                <a:sym typeface="Wingdings" pitchFamily="2" charset="2"/>
              </a:rPr>
              <a:t> comparisons.</a:t>
            </a:r>
          </a:p>
        </p:txBody>
      </p:sp>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7</a:t>
            </a:fld>
            <a:endParaRPr lang="en-US"/>
          </a:p>
        </p:txBody>
      </p:sp>
      <p:sp>
        <p:nvSpPr>
          <p:cNvPr id="105474" name="Rectangle 2"/>
          <p:cNvSpPr>
            <a:spLocks noGrp="1" noChangeArrowheads="1"/>
          </p:cNvSpPr>
          <p:nvPr>
            <p:ph type="title" idx="4294967295"/>
          </p:nvPr>
        </p:nvSpPr>
        <p:spPr>
          <a:xfrm>
            <a:off x="0" y="-214313"/>
            <a:ext cx="8915400" cy="762001"/>
          </a:xfrm>
        </p:spPr>
        <p:txBody>
          <a:bodyPr/>
          <a:lstStyle/>
          <a:p>
            <a:r>
              <a:rPr lang="en-US" sz="3000" b="1" dirty="0" smtClean="0">
                <a:latin typeface="Calibri" pitchFamily="34" charset="0"/>
              </a:rPr>
              <a:t>Binary Search</a:t>
            </a:r>
            <a:endParaRPr lang="en-US" sz="3000" b="1" dirty="0">
              <a:latin typeface="Calibri" pitchFamily="34" charset="0"/>
            </a:endParaRPr>
          </a:p>
        </p:txBody>
      </p:sp>
      <p:sp>
        <p:nvSpPr>
          <p:cNvPr id="105475" name="Rectangle 3"/>
          <p:cNvSpPr>
            <a:spLocks noGrp="1" noChangeArrowheads="1"/>
          </p:cNvSpPr>
          <p:nvPr>
            <p:ph type="body" idx="4294967295"/>
          </p:nvPr>
        </p:nvSpPr>
        <p:spPr>
          <a:xfrm>
            <a:off x="0" y="500063"/>
            <a:ext cx="9144000" cy="6215062"/>
          </a:xfrm>
        </p:spPr>
        <p:txBody>
          <a:bodyPr/>
          <a:lstStyle/>
          <a:p>
            <a:pPr marL="0" indent="0">
              <a:lnSpc>
                <a:spcPct val="90000"/>
              </a:lnSpc>
              <a:buNone/>
            </a:pPr>
            <a:r>
              <a:rPr lang="en-US" sz="2200" dirty="0" smtClean="0">
                <a:latin typeface="Calibri" pitchFamily="34" charset="0"/>
              </a:rPr>
              <a:t>Can we speed up the search time? We will assume that we will search in an ordered list.</a:t>
            </a:r>
          </a:p>
          <a:p>
            <a:pPr marL="0" indent="0">
              <a:lnSpc>
                <a:spcPct val="90000"/>
              </a:lnSpc>
              <a:buNone/>
            </a:pPr>
            <a:r>
              <a:rPr lang="en-US" sz="2200" b="1" dirty="0" smtClean="0">
                <a:latin typeface="Calibri" pitchFamily="34" charset="0"/>
                <a:sym typeface="Wingdings" pitchFamily="2" charset="2"/>
              </a:rPr>
              <a:t>Definition</a:t>
            </a:r>
            <a:r>
              <a:rPr lang="en-US" sz="2200" dirty="0" smtClean="0">
                <a:latin typeface="Calibri" pitchFamily="34" charset="0"/>
                <a:sym typeface="Wingdings" pitchFamily="2" charset="2"/>
              </a:rPr>
              <a:t>: An ordered list is a list in which each entry contains a key, such that the keys are in order. That is, if entry </a:t>
            </a:r>
            <a:r>
              <a:rPr lang="en-US" sz="2200" dirty="0" err="1" smtClean="0">
                <a:latin typeface="Euclid" pitchFamily="18" charset="0"/>
                <a:sym typeface="Wingdings" pitchFamily="2" charset="2"/>
              </a:rPr>
              <a:t>i</a:t>
            </a:r>
            <a:r>
              <a:rPr lang="en-US" sz="2200" dirty="0" smtClean="0">
                <a:latin typeface="Calibri" pitchFamily="34" charset="0"/>
                <a:sym typeface="Wingdings" pitchFamily="2" charset="2"/>
              </a:rPr>
              <a:t> comes before entry </a:t>
            </a:r>
            <a:r>
              <a:rPr lang="en-US" sz="2200" dirty="0" smtClean="0">
                <a:latin typeface="Euclid" pitchFamily="18" charset="0"/>
                <a:sym typeface="Wingdings" pitchFamily="2" charset="2"/>
              </a:rPr>
              <a:t>j</a:t>
            </a:r>
            <a:r>
              <a:rPr lang="en-US" sz="2200" dirty="0" smtClean="0">
                <a:latin typeface="Calibri" pitchFamily="34" charset="0"/>
                <a:sym typeface="Wingdings" pitchFamily="2" charset="2"/>
              </a:rPr>
              <a:t> in the list, then the key of entry </a:t>
            </a:r>
            <a:r>
              <a:rPr lang="en-US" sz="2200" dirty="0" err="1" smtClean="0">
                <a:latin typeface="Euclid" pitchFamily="18" charset="0"/>
                <a:sym typeface="Wingdings" pitchFamily="2" charset="2"/>
              </a:rPr>
              <a:t>i</a:t>
            </a:r>
            <a:r>
              <a:rPr lang="en-US" sz="2200" dirty="0" smtClean="0">
                <a:latin typeface="Calibri" pitchFamily="34" charset="0"/>
                <a:sym typeface="Wingdings" pitchFamily="2" charset="2"/>
              </a:rPr>
              <a:t> is less than or equal to the key of entry </a:t>
            </a:r>
            <a:r>
              <a:rPr lang="en-US" sz="2200" dirty="0" smtClean="0">
                <a:latin typeface="Euclid" pitchFamily="18" charset="0"/>
                <a:sym typeface="Wingdings" pitchFamily="2" charset="2"/>
              </a:rPr>
              <a:t>j</a:t>
            </a:r>
            <a:r>
              <a:rPr lang="en-US" sz="2200" dirty="0" smtClean="0">
                <a:latin typeface="Calibri" pitchFamily="34" charset="0"/>
                <a:sym typeface="Wingdings" pitchFamily="2" charset="2"/>
              </a:rPr>
              <a:t>.</a:t>
            </a:r>
          </a:p>
          <a:p>
            <a:pPr marL="0" indent="0">
              <a:lnSpc>
                <a:spcPct val="90000"/>
              </a:lnSpc>
              <a:buNone/>
            </a:pPr>
            <a:endParaRPr lang="en-US" sz="2200" dirty="0" smtClean="0">
              <a:latin typeface="Calibri" pitchFamily="34" charset="0"/>
              <a:sym typeface="Wingdings" pitchFamily="2" charset="2"/>
            </a:endParaRPr>
          </a:p>
          <a:p>
            <a:pPr marL="0" indent="0">
              <a:lnSpc>
                <a:spcPct val="90000"/>
              </a:lnSpc>
              <a:buNone/>
            </a:pPr>
            <a:r>
              <a:rPr lang="en-US" sz="2200" dirty="0" smtClean="0">
                <a:latin typeface="Calibri" pitchFamily="34" charset="0"/>
                <a:sym typeface="Wingdings" pitchFamily="2" charset="2"/>
              </a:rPr>
              <a:t>This requires replacing the </a:t>
            </a:r>
            <a:r>
              <a:rPr lang="en-US" sz="2200" dirty="0" err="1" smtClean="0">
                <a:latin typeface="Courier New" pitchFamily="49" charset="0"/>
                <a:cs typeface="Courier New" pitchFamily="49" charset="0"/>
                <a:sym typeface="Wingdings" pitchFamily="2" charset="2"/>
              </a:rPr>
              <a:t>InsertList</a:t>
            </a:r>
            <a:r>
              <a:rPr lang="en-US" sz="2200" dirty="0" smtClean="0">
                <a:latin typeface="Courier New" pitchFamily="49" charset="0"/>
                <a:cs typeface="Courier New" pitchFamily="49" charset="0"/>
                <a:sym typeface="Wingdings" pitchFamily="2" charset="2"/>
              </a:rPr>
              <a:t> </a:t>
            </a:r>
            <a:r>
              <a:rPr lang="en-US" sz="2200" dirty="0" smtClean="0">
                <a:latin typeface="Calibri" pitchFamily="34" charset="0"/>
                <a:sym typeface="Wingdings" pitchFamily="2" charset="2"/>
              </a:rPr>
              <a:t>with </a:t>
            </a:r>
            <a:r>
              <a:rPr lang="en-US" sz="2200" dirty="0" err="1" smtClean="0">
                <a:latin typeface="Courier New" pitchFamily="49" charset="0"/>
                <a:cs typeface="Courier New" pitchFamily="49" charset="0"/>
                <a:sym typeface="Wingdings" pitchFamily="2" charset="2"/>
              </a:rPr>
              <a:t>InsertOrder</a:t>
            </a:r>
            <a:r>
              <a:rPr lang="en-US" sz="2200" dirty="0" smtClean="0">
                <a:latin typeface="Courier New" pitchFamily="49" charset="0"/>
                <a:cs typeface="Courier New" pitchFamily="49" charset="0"/>
                <a:sym typeface="Wingdings" pitchFamily="2" charset="2"/>
              </a:rPr>
              <a:t>. </a:t>
            </a:r>
            <a:r>
              <a:rPr lang="en-US" sz="2200" dirty="0" smtClean="0">
                <a:solidFill>
                  <a:srgbClr val="FF0000"/>
                </a:solidFill>
                <a:latin typeface="Calibri" pitchFamily="34" charset="0"/>
                <a:cs typeface="Courier New" pitchFamily="49" charset="0"/>
                <a:sym typeface="Wingdings" pitchFamily="2" charset="2"/>
              </a:rPr>
              <a:t>See the connection between enhancing the algorithms and designing the data structures.</a:t>
            </a:r>
          </a:p>
          <a:p>
            <a:pPr marL="0" indent="0">
              <a:lnSpc>
                <a:spcPct val="90000"/>
              </a:lnSpc>
              <a:buNone/>
            </a:pPr>
            <a:endParaRPr lang="en-US" sz="2200" dirty="0" smtClean="0">
              <a:latin typeface="Courier New" pitchFamily="49" charset="0"/>
              <a:cs typeface="Courier New" pitchFamily="49" charset="0"/>
              <a:sym typeface="Wingdings" pitchFamily="2" charset="2"/>
            </a:endParaRPr>
          </a:p>
          <a:p>
            <a:pPr marL="0" indent="0">
              <a:lnSpc>
                <a:spcPct val="90000"/>
              </a:lnSpc>
              <a:buNone/>
            </a:pPr>
            <a:r>
              <a:rPr lang="en-US" sz="2200" dirty="0" smtClean="0">
                <a:latin typeface="Calibri" pitchFamily="34" charset="0"/>
                <a:cs typeface="Courier New" pitchFamily="49" charset="0"/>
                <a:sym typeface="Wingdings" pitchFamily="2" charset="2"/>
              </a:rPr>
              <a:t>We will consider only the second implementation of Binary search, i.e., </a:t>
            </a:r>
            <a:r>
              <a:rPr lang="en-US" sz="2200" dirty="0" smtClean="0">
                <a:latin typeface="Courier New" pitchFamily="49" charset="0"/>
                <a:cs typeface="Courier New" pitchFamily="49" charset="0"/>
                <a:sym typeface="Wingdings" pitchFamily="2" charset="2"/>
              </a:rPr>
              <a:t>Binary2Search</a:t>
            </a:r>
            <a:r>
              <a:rPr lang="en-US" sz="2200" dirty="0" smtClean="0">
                <a:latin typeface="Calibri" pitchFamily="34" charset="0"/>
                <a:cs typeface="Courier New" pitchFamily="49" charset="0"/>
                <a:sym typeface="Wingdings" pitchFamily="2" charset="2"/>
              </a:rPr>
              <a:t>. Read the first version from the book.</a:t>
            </a:r>
          </a:p>
          <a:p>
            <a:pPr marL="0" indent="0">
              <a:lnSpc>
                <a:spcPct val="90000"/>
              </a:lnSpc>
              <a:buNone/>
            </a:pPr>
            <a:endParaRPr lang="en-US" sz="2200" dirty="0" smtClean="0">
              <a:latin typeface="Calibri" pitchFamily="34" charset="0"/>
              <a:cs typeface="Courier New" pitchFamily="49" charset="0"/>
              <a:sym typeface="Wingdings" pitchFamily="2" charset="2"/>
            </a:endParaRPr>
          </a:p>
          <a:p>
            <a:pPr marL="0" indent="0">
              <a:lnSpc>
                <a:spcPct val="90000"/>
              </a:lnSpc>
              <a:buNone/>
            </a:pPr>
            <a:r>
              <a:rPr lang="en-US" sz="2200" dirty="0" smtClean="0">
                <a:latin typeface="Calibri" pitchFamily="34" charset="0"/>
                <a:cs typeface="Courier New" pitchFamily="49" charset="0"/>
                <a:sym typeface="Wingdings" pitchFamily="2" charset="2"/>
              </a:rPr>
              <a:t>Let us first write </a:t>
            </a:r>
            <a:r>
              <a:rPr lang="en-US" sz="2200" dirty="0" err="1" smtClean="0">
                <a:latin typeface="Courier New" pitchFamily="49" charset="0"/>
                <a:cs typeface="Courier New" pitchFamily="49" charset="0"/>
                <a:sym typeface="Wingdings" pitchFamily="2" charset="2"/>
              </a:rPr>
              <a:t>InsertOrder</a:t>
            </a:r>
            <a:endParaRPr lang="en-US" sz="2200" dirty="0" smtClean="0">
              <a:latin typeface="Calibri" pitchFamily="34" charset="0"/>
              <a:cs typeface="Courier New" pitchFamily="49" charset="0"/>
              <a:sym typeface="Wingdings" pitchFamily="2" charset="2"/>
            </a:endParaRPr>
          </a:p>
          <a:p>
            <a:pPr marL="0" indent="0">
              <a:lnSpc>
                <a:spcPct val="90000"/>
              </a:lnSpc>
              <a:buNone/>
            </a:pPr>
            <a:endParaRPr lang="en-US" sz="2200" dirty="0" smtClean="0">
              <a:latin typeface="Courier New" pitchFamily="49" charset="0"/>
              <a:cs typeface="Courier New" pitchFamily="49" charset="0"/>
              <a:sym typeface="Wingdings" pitchFamily="2" charset="2"/>
            </a:endParaRPr>
          </a:p>
        </p:txBody>
      </p:sp>
      <p:sp>
        <p:nvSpPr>
          <p:cNvPr id="5" name="Footer Placeholder 4"/>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047CAE-3724-4018-9635-BDB0A7C4C39D}" type="slidenum">
              <a:rPr lang="en-US" smtClean="0"/>
              <a:pPr>
                <a:defRPr/>
              </a:pPr>
              <a:t>8</a:t>
            </a:fld>
            <a:endParaRPr lang="en-US" dirty="0"/>
          </a:p>
        </p:txBody>
      </p:sp>
      <p:sp>
        <p:nvSpPr>
          <p:cNvPr id="3" name="Rectangle 2"/>
          <p:cNvSpPr/>
          <p:nvPr/>
        </p:nvSpPr>
        <p:spPr>
          <a:xfrm>
            <a:off x="-32" y="-5393"/>
            <a:ext cx="9144032" cy="4308872"/>
          </a:xfrm>
          <a:prstGeom prst="rect">
            <a:avLst/>
          </a:prstGeom>
        </p:spPr>
        <p:txBody>
          <a:bodyPr wrap="square">
            <a:spAutoFit/>
          </a:bodyPr>
          <a:lstStyle/>
          <a:p>
            <a:r>
              <a:rPr lang="en-US" dirty="0" smtClean="0">
                <a:solidFill>
                  <a:srgbClr val="339933"/>
                </a:solidFill>
                <a:latin typeface="Courier New" pitchFamily="49" charset="0"/>
                <a:cs typeface="Courier New" pitchFamily="49" charset="0"/>
              </a:rPr>
              <a:t>/*Pre: created, not full, and ordered.</a:t>
            </a:r>
          </a:p>
          <a:p>
            <a:r>
              <a:rPr lang="en-US" dirty="0" smtClean="0">
                <a:solidFill>
                  <a:srgbClr val="339933"/>
                </a:solidFill>
                <a:latin typeface="Courier New" pitchFamily="49" charset="0"/>
                <a:cs typeface="Courier New" pitchFamily="49" charset="0"/>
              </a:rPr>
              <a:t>post:  e inserted in order. if the new element has a key equal to an element in the list it will be inserted before it*/</a:t>
            </a:r>
          </a:p>
          <a:p>
            <a:endParaRPr lang="en-US" sz="2000" dirty="0" smtClean="0">
              <a:solidFill>
                <a:srgbClr val="339933"/>
              </a:solidFill>
              <a:latin typeface="Courier New" pitchFamily="49" charset="0"/>
              <a:cs typeface="Courier New" pitchFamily="49" charset="0"/>
            </a:endParaRPr>
          </a:p>
          <a:p>
            <a:pPr>
              <a:buNone/>
            </a:pPr>
            <a:r>
              <a:rPr lang="en-US" sz="2000" dirty="0" smtClean="0">
                <a:solidFill>
                  <a:srgbClr val="0000FF"/>
                </a:solidFill>
                <a:latin typeface="Courier New" pitchFamily="49" charset="0"/>
                <a:cs typeface="Courier New" pitchFamily="49" charset="0"/>
              </a:rPr>
              <a:t>void</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InsertOrder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ListEntry</a:t>
            </a:r>
            <a:r>
              <a:rPr lang="en-US" sz="2000" dirty="0" smtClean="0">
                <a:latin typeface="Courier New" pitchFamily="49" charset="0"/>
                <a:cs typeface="Courier New" pitchFamily="49" charset="0"/>
              </a:rPr>
              <a:t> e, List *pl){</a:t>
            </a:r>
          </a:p>
          <a:p>
            <a:pPr>
              <a:buNone/>
            </a:pPr>
            <a:r>
              <a:rPr lang="en-US" sz="2000" dirty="0" smtClean="0">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current, s=</a:t>
            </a:r>
            <a:r>
              <a:rPr lang="en-US" sz="2000" dirty="0" err="1" smtClean="0">
                <a:latin typeface="Courier New" pitchFamily="49" charset="0"/>
                <a:cs typeface="Courier New" pitchFamily="49" charset="0"/>
              </a:rPr>
              <a:t>ListSize</a:t>
            </a:r>
            <a:r>
              <a:rPr lang="en-US" sz="2000" dirty="0" smtClean="0">
                <a:latin typeface="Courier New" pitchFamily="49" charset="0"/>
                <a:cs typeface="Courier New" pitchFamily="49" charset="0"/>
              </a:rPr>
              <a:t>(pl);</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ListEntry</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currententry</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for</a:t>
            </a:r>
            <a:r>
              <a:rPr lang="en-US" sz="2000" dirty="0" smtClean="0">
                <a:latin typeface="Courier New" pitchFamily="49" charset="0"/>
                <a:cs typeface="Courier New" pitchFamily="49" charset="0"/>
              </a:rPr>
              <a:t>(current=0; current&lt;s; current++){</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RetrieveList</a:t>
            </a:r>
            <a:r>
              <a:rPr lang="en-US" sz="2000" dirty="0" smtClean="0">
                <a:latin typeface="Courier New" pitchFamily="49" charset="0"/>
                <a:cs typeface="Courier New" pitchFamily="49" charset="0"/>
              </a:rPr>
              <a:t>(current, &amp;</a:t>
            </a:r>
            <a:r>
              <a:rPr lang="en-US" sz="2000" dirty="0" err="1" smtClean="0">
                <a:latin typeface="Courier New" pitchFamily="49" charset="0"/>
                <a:cs typeface="Courier New" pitchFamily="49" charset="0"/>
              </a:rPr>
              <a:t>currententry</a:t>
            </a:r>
            <a:r>
              <a:rPr lang="en-US" sz="2000" dirty="0" smtClean="0">
                <a:latin typeface="Courier New" pitchFamily="49" charset="0"/>
                <a:cs typeface="Courier New" pitchFamily="49" charset="0"/>
              </a:rPr>
              <a:t>, pl);</a:t>
            </a:r>
          </a:p>
          <a:p>
            <a:pPr>
              <a:buNone/>
            </a:pPr>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if</a:t>
            </a:r>
            <a:r>
              <a:rPr lang="en-US" sz="2000" dirty="0" smtClean="0">
                <a:latin typeface="Courier New" pitchFamily="49" charset="0"/>
                <a:cs typeface="Courier New" pitchFamily="49" charset="0"/>
              </a:rPr>
              <a:t> (LE(</a:t>
            </a:r>
            <a:r>
              <a:rPr lang="en-US" sz="2000" dirty="0" err="1" smtClean="0">
                <a:latin typeface="Courier New" pitchFamily="49" charset="0"/>
                <a:cs typeface="Courier New" pitchFamily="49" charset="0"/>
              </a:rPr>
              <a:t>e.key</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currententry.key</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break</a:t>
            </a:r>
            <a:r>
              <a:rPr lang="en-US" sz="2000" dirty="0" smtClean="0">
                <a:latin typeface="Courier New" pitchFamily="49" charset="0"/>
                <a:cs typeface="Courier New" pitchFamily="49" charset="0"/>
              </a:rPr>
              <a:t>;</a:t>
            </a:r>
          </a:p>
          <a:p>
            <a:pPr>
              <a:buNone/>
            </a:pPr>
            <a:r>
              <a:rPr lang="en-US" sz="2000" dirty="0" smtClean="0">
                <a:latin typeface="Courier New" pitchFamily="49" charset="0"/>
                <a:cs typeface="Courier New" pitchFamily="49" charset="0"/>
              </a:rPr>
              <a:t>	}</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InsertList</a:t>
            </a:r>
            <a:r>
              <a:rPr lang="en-US" sz="2000" dirty="0" smtClean="0">
                <a:latin typeface="Courier New" pitchFamily="49" charset="0"/>
                <a:cs typeface="Courier New" pitchFamily="49" charset="0"/>
              </a:rPr>
              <a:t>(current, e, pl);</a:t>
            </a:r>
          </a:p>
          <a:p>
            <a:pPr>
              <a:buNone/>
            </a:pPr>
            <a:r>
              <a:rPr lang="en-US" sz="2000" dirty="0" smtClean="0">
                <a:latin typeface="Courier New" pitchFamily="49" charset="0"/>
                <a:cs typeface="Courier New" pitchFamily="49" charset="0"/>
              </a:rPr>
              <a:t>}</a:t>
            </a:r>
          </a:p>
        </p:txBody>
      </p:sp>
      <p:sp>
        <p:nvSpPr>
          <p:cNvPr id="9" name="Line Callout 1 (Accent Bar) 8"/>
          <p:cNvSpPr/>
          <p:nvPr/>
        </p:nvSpPr>
        <p:spPr>
          <a:xfrm>
            <a:off x="6429388" y="3429000"/>
            <a:ext cx="2857520" cy="2500330"/>
          </a:xfrm>
          <a:prstGeom prst="accentCallout1">
            <a:avLst>
              <a:gd name="adj1" fmla="val 18750"/>
              <a:gd name="adj2" fmla="val 123"/>
              <a:gd name="adj3" fmla="val -31707"/>
              <a:gd name="adj4" fmla="val -71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Calibri" pitchFamily="34" charset="0"/>
                <a:cs typeface="Courier New" pitchFamily="49" charset="0"/>
              </a:rPr>
              <a:t>if  </a:t>
            </a:r>
            <a:r>
              <a:rPr lang="en-US" dirty="0" smtClean="0">
                <a:solidFill>
                  <a:schemeClr val="tx1"/>
                </a:solidFill>
                <a:latin typeface="Courier New" pitchFamily="49" charset="0"/>
                <a:cs typeface="Courier New" pitchFamily="49" charset="0"/>
              </a:rPr>
              <a:t>current position</a:t>
            </a:r>
            <a:r>
              <a:rPr lang="en-US" dirty="0" smtClean="0">
                <a:solidFill>
                  <a:schemeClr val="tx1"/>
                </a:solidFill>
                <a:latin typeface="Calibri" pitchFamily="34" charset="0"/>
                <a:cs typeface="Courier New" pitchFamily="49" charset="0"/>
              </a:rPr>
              <a:t> trick is not used in linked implementation this statement alone is </a:t>
            </a:r>
            <a:r>
              <a:rPr lang="en-US" i="1" dirty="0" smtClean="0">
                <a:solidFill>
                  <a:schemeClr val="tx1"/>
                </a:solidFill>
                <a:latin typeface="Euclid" pitchFamily="18" charset="0"/>
                <a:cs typeface="Courier New" pitchFamily="49" charset="0"/>
              </a:rPr>
              <a:t>O</a:t>
            </a:r>
            <a:r>
              <a:rPr lang="en-US" dirty="0" smtClean="0">
                <a:solidFill>
                  <a:schemeClr val="tx1"/>
                </a:solidFill>
                <a:latin typeface="Euclid" pitchFamily="18" charset="0"/>
                <a:cs typeface="Courier New" pitchFamily="49" charset="0"/>
              </a:rPr>
              <a:t>(n)</a:t>
            </a:r>
            <a:r>
              <a:rPr lang="en-US" dirty="0" smtClean="0">
                <a:solidFill>
                  <a:schemeClr val="tx1"/>
                </a:solidFill>
                <a:latin typeface="Calibri" pitchFamily="34" charset="0"/>
                <a:cs typeface="Courier New" pitchFamily="49" charset="0"/>
              </a:rPr>
              <a:t>,  which is very inefficient, because every time </a:t>
            </a:r>
            <a:r>
              <a:rPr lang="en-US" dirty="0" err="1" smtClean="0">
                <a:solidFill>
                  <a:schemeClr val="tx1"/>
                </a:solidFill>
                <a:latin typeface="Courier New" pitchFamily="49" charset="0"/>
                <a:cs typeface="Courier New" pitchFamily="49" charset="0"/>
              </a:rPr>
              <a:t>RetrieveList</a:t>
            </a:r>
            <a:r>
              <a:rPr lang="en-US" dirty="0" smtClean="0">
                <a:solidFill>
                  <a:schemeClr val="tx1"/>
                </a:solidFill>
                <a:latin typeface="Calibri" pitchFamily="34" charset="0"/>
                <a:cs typeface="Courier New" pitchFamily="49" charset="0"/>
              </a:rPr>
              <a:t> is called the elements are  traversed from the first one.</a:t>
            </a:r>
            <a:endParaRPr lang="en-US" dirty="0" smtClean="0">
              <a:solidFill>
                <a:schemeClr val="tx1"/>
              </a:solidFill>
              <a:latin typeface="Calibri" pitchFamily="34" charset="0"/>
            </a:endParaRPr>
          </a:p>
          <a:p>
            <a:endParaRPr lang="en-US" dirty="0">
              <a:solidFill>
                <a:schemeClr val="tx1"/>
              </a:solidFill>
            </a:endParaRPr>
          </a:p>
        </p:txBody>
      </p:sp>
      <p:sp>
        <p:nvSpPr>
          <p:cNvPr id="13" name="Rectangle 3"/>
          <p:cNvSpPr txBox="1">
            <a:spLocks noChangeArrowheads="1"/>
          </p:cNvSpPr>
          <p:nvPr/>
        </p:nvSpPr>
        <p:spPr bwMode="auto">
          <a:xfrm>
            <a:off x="71406" y="4214818"/>
            <a:ext cx="5929354" cy="2000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lnSpc>
                <a:spcPct val="90000"/>
              </a:lnSpc>
              <a:spcBef>
                <a:spcPct val="20000"/>
              </a:spcBef>
            </a:pPr>
            <a:r>
              <a:rPr lang="en-US" sz="2000" kern="0" noProof="0" dirty="0" smtClean="0">
                <a:latin typeface="Calibri" pitchFamily="34" charset="0"/>
                <a:cs typeface="+mn-cs"/>
                <a:sym typeface="Wingdings" pitchFamily="2" charset="2"/>
              </a:rPr>
              <a:t>Re-write the code above in the implementation level for </a:t>
            </a:r>
            <a:r>
              <a:rPr lang="en-US" sz="2000" kern="0" dirty="0" smtClean="0">
                <a:latin typeface="Calibri" pitchFamily="34" charset="0"/>
                <a:cs typeface="+mn-cs"/>
                <a:sym typeface="Wingdings" pitchFamily="2" charset="2"/>
              </a:rPr>
              <a:t>contiguous implementations to save the time of the function calls. </a:t>
            </a:r>
            <a:endParaRPr lang="en-US" sz="2000" dirty="0" smtClean="0">
              <a:latin typeface="Calibri" pitchFamily="34" charset="0"/>
              <a:cs typeface="Courier New" pitchFamily="49" charset="0"/>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endParaRPr lang="en-US" sz="2000" kern="0" dirty="0" smtClean="0">
              <a:solidFill>
                <a:srgbClr val="FF0000"/>
              </a:solidFill>
              <a:latin typeface="Calibri" pitchFamily="34" charset="0"/>
              <a:cs typeface="Courier New" pitchFamily="49" charset="0"/>
              <a:sym typeface="Wingdings" pitchFamily="2" charset="2"/>
            </a:endParaRPr>
          </a:p>
          <a:p>
            <a:pPr marR="0" lvl="0" algn="l" defTabSz="914400" rtl="0" eaLnBrk="0" fontAlgn="base" latinLnBrk="0" hangingPunct="0">
              <a:lnSpc>
                <a:spcPct val="90000"/>
              </a:lnSpc>
              <a:spcBef>
                <a:spcPct val="20000"/>
              </a:spcBef>
              <a:spcAft>
                <a:spcPct val="0"/>
              </a:spcAft>
              <a:buClrTx/>
              <a:buSzTx/>
              <a:tabLst/>
              <a:defRPr/>
            </a:pPr>
            <a:r>
              <a:rPr lang="en-US" sz="2000" kern="0" dirty="0" smtClean="0">
                <a:solidFill>
                  <a:srgbClr val="FF0000"/>
                </a:solidFill>
                <a:latin typeface="Calibri" pitchFamily="34" charset="0"/>
                <a:cs typeface="+mn-cs"/>
                <a:sym typeface="Wingdings" pitchFamily="2" charset="2"/>
              </a:rPr>
              <a:t>What about special cases in the above code?</a:t>
            </a:r>
            <a:endParaRPr kumimoji="0" lang="en-US" sz="2000" b="0" i="0" u="none" strike="noStrike" kern="0" cap="none" spc="0" normalizeH="0" baseline="0" noProof="0" dirty="0" smtClean="0">
              <a:ln>
                <a:noFill/>
              </a:ln>
              <a:solidFill>
                <a:srgbClr val="FF0000"/>
              </a:solidFill>
              <a:effectLst/>
              <a:uLnTx/>
              <a:uFillTx/>
              <a:latin typeface="Calibri" pitchFamily="34" charset="0"/>
              <a:cs typeface="+mn-cs"/>
              <a:sym typeface="Wingdings" pitchFamily="2" charset="2"/>
            </a:endParaRPr>
          </a:p>
        </p:txBody>
      </p:sp>
      <p:sp>
        <p:nvSpPr>
          <p:cNvPr id="14" name="Rectangle 13"/>
          <p:cNvSpPr/>
          <p:nvPr/>
        </p:nvSpPr>
        <p:spPr>
          <a:xfrm>
            <a:off x="1214414"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785918"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57422"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8926"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500430"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071934"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43438"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14942" y="6415748"/>
            <a:ext cx="571504" cy="35719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357290" y="6143644"/>
            <a:ext cx="357190" cy="369332"/>
          </a:xfrm>
          <a:prstGeom prst="rect">
            <a:avLst/>
          </a:prstGeom>
          <a:noFill/>
        </p:spPr>
        <p:txBody>
          <a:bodyPr wrap="square" rtlCol="0">
            <a:spAutoFit/>
          </a:bodyPr>
          <a:lstStyle/>
          <a:p>
            <a:r>
              <a:rPr lang="en-US" dirty="0" smtClean="0"/>
              <a:t>0</a:t>
            </a:r>
            <a:endParaRPr lang="en-US" dirty="0"/>
          </a:p>
        </p:txBody>
      </p:sp>
      <p:sp>
        <p:nvSpPr>
          <p:cNvPr id="23" name="TextBox 22"/>
          <p:cNvSpPr txBox="1"/>
          <p:nvPr/>
        </p:nvSpPr>
        <p:spPr>
          <a:xfrm>
            <a:off x="4857752" y="6102700"/>
            <a:ext cx="1357322" cy="400110"/>
          </a:xfrm>
          <a:prstGeom prst="rect">
            <a:avLst/>
          </a:prstGeom>
          <a:noFill/>
        </p:spPr>
        <p:txBody>
          <a:bodyPr wrap="square" rtlCol="0">
            <a:spAutoFit/>
          </a:bodyPr>
          <a:lstStyle/>
          <a:p>
            <a:pPr algn="r"/>
            <a:r>
              <a:rPr lang="en-US" sz="2000" dirty="0" smtClean="0">
                <a:latin typeface="Courier New" pitchFamily="49" charset="0"/>
                <a:cs typeface="Courier New" pitchFamily="49" charset="0"/>
              </a:rPr>
              <a:t>size-1</a:t>
            </a:r>
            <a:endParaRPr lang="en-US" sz="2000" dirty="0">
              <a:latin typeface="Courier New" pitchFamily="49" charset="0"/>
              <a:cs typeface="Courier New" pitchFamily="49" charset="0"/>
            </a:endParaRPr>
          </a:p>
        </p:txBody>
      </p:sp>
      <p:sp>
        <p:nvSpPr>
          <p:cNvPr id="24" name="Rectangle 23"/>
          <p:cNvSpPr/>
          <p:nvPr/>
        </p:nvSpPr>
        <p:spPr>
          <a:xfrm>
            <a:off x="5786446" y="641574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6357950" y="641574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929454" y="6415748"/>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15140" y="6072206"/>
            <a:ext cx="1785950" cy="400110"/>
          </a:xfrm>
          <a:prstGeom prst="rect">
            <a:avLst/>
          </a:prstGeom>
          <a:noFill/>
        </p:spPr>
        <p:txBody>
          <a:bodyPr wrap="square" rtlCol="0">
            <a:spAutoFit/>
          </a:bodyPr>
          <a:lstStyle/>
          <a:p>
            <a:pPr algn="r"/>
            <a:r>
              <a:rPr lang="en-US" sz="2000" dirty="0" smtClean="0">
                <a:latin typeface="Courier New" pitchFamily="49" charset="0"/>
                <a:cs typeface="Courier New" pitchFamily="49" charset="0"/>
              </a:rPr>
              <a:t>MAXLIST-1</a:t>
            </a:r>
            <a:endParaRPr lang="en-US" sz="2000" dirty="0">
              <a:latin typeface="Courier New" pitchFamily="49" charset="0"/>
              <a:cs typeface="Courier New" pitchFamily="49" charset="0"/>
            </a:endParaRPr>
          </a:p>
        </p:txBody>
      </p:sp>
      <p:sp>
        <p:nvSpPr>
          <p:cNvPr id="28" name="TextBox 27"/>
          <p:cNvSpPr txBox="1"/>
          <p:nvPr/>
        </p:nvSpPr>
        <p:spPr>
          <a:xfrm>
            <a:off x="1857356" y="6117854"/>
            <a:ext cx="357190"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2500298" y="6116348"/>
            <a:ext cx="357190" cy="369332"/>
          </a:xfrm>
          <a:prstGeom prst="rect">
            <a:avLst/>
          </a:prstGeom>
          <a:noFill/>
        </p:spPr>
        <p:txBody>
          <a:bodyPr wrap="square" rtlCol="0">
            <a:spAutoFit/>
          </a:bodyPr>
          <a:lstStyle/>
          <a:p>
            <a:r>
              <a:rPr lang="en-US" dirty="0" smtClean="0"/>
              <a:t>2</a:t>
            </a:r>
            <a:endParaRPr lang="en-US" dirty="0"/>
          </a:p>
        </p:txBody>
      </p:sp>
      <p:sp>
        <p:nvSpPr>
          <p:cNvPr id="30" name="TextBox 29"/>
          <p:cNvSpPr txBox="1"/>
          <p:nvPr/>
        </p:nvSpPr>
        <p:spPr>
          <a:xfrm>
            <a:off x="3000364" y="6117854"/>
            <a:ext cx="357190" cy="369332"/>
          </a:xfrm>
          <a:prstGeom prst="rect">
            <a:avLst/>
          </a:prstGeom>
          <a:noFill/>
        </p:spPr>
        <p:txBody>
          <a:bodyPr wrap="square" rtlCol="0">
            <a:spAutoFit/>
          </a:bodyPr>
          <a:lstStyle/>
          <a:p>
            <a:r>
              <a:rPr lang="en-US" dirty="0" smtClean="0"/>
              <a:t>3</a:t>
            </a:r>
            <a:endParaRPr lang="en-US" dirty="0"/>
          </a:p>
        </p:txBody>
      </p:sp>
      <p:sp>
        <p:nvSpPr>
          <p:cNvPr id="31" name="TextBox 30"/>
          <p:cNvSpPr txBox="1"/>
          <p:nvPr/>
        </p:nvSpPr>
        <p:spPr>
          <a:xfrm>
            <a:off x="1357290" y="6417254"/>
            <a:ext cx="357190" cy="369332"/>
          </a:xfrm>
          <a:prstGeom prst="rect">
            <a:avLst/>
          </a:prstGeom>
          <a:noFill/>
        </p:spPr>
        <p:txBody>
          <a:bodyPr wrap="square" rtlCol="0">
            <a:spAutoFit/>
          </a:bodyPr>
          <a:lstStyle/>
          <a:p>
            <a:r>
              <a:rPr lang="en-US" dirty="0" smtClean="0"/>
              <a:t>3</a:t>
            </a:r>
            <a:endParaRPr lang="en-US" dirty="0"/>
          </a:p>
        </p:txBody>
      </p:sp>
      <p:sp>
        <p:nvSpPr>
          <p:cNvPr id="32" name="TextBox 31"/>
          <p:cNvSpPr txBox="1"/>
          <p:nvPr/>
        </p:nvSpPr>
        <p:spPr>
          <a:xfrm>
            <a:off x="1857356" y="6429396"/>
            <a:ext cx="357190" cy="369332"/>
          </a:xfrm>
          <a:prstGeom prst="rect">
            <a:avLst/>
          </a:prstGeom>
          <a:noFill/>
        </p:spPr>
        <p:txBody>
          <a:bodyPr wrap="square" rtlCol="0">
            <a:spAutoFit/>
          </a:bodyPr>
          <a:lstStyle/>
          <a:p>
            <a:r>
              <a:rPr lang="en-US" dirty="0" smtClean="0"/>
              <a:t>5</a:t>
            </a:r>
            <a:endParaRPr lang="en-US" dirty="0"/>
          </a:p>
        </p:txBody>
      </p:sp>
      <p:sp>
        <p:nvSpPr>
          <p:cNvPr id="33" name="TextBox 32"/>
          <p:cNvSpPr txBox="1"/>
          <p:nvPr/>
        </p:nvSpPr>
        <p:spPr>
          <a:xfrm>
            <a:off x="2428860" y="6429396"/>
            <a:ext cx="357190" cy="369332"/>
          </a:xfrm>
          <a:prstGeom prst="rect">
            <a:avLst/>
          </a:prstGeom>
          <a:noFill/>
        </p:spPr>
        <p:txBody>
          <a:bodyPr wrap="square" rtlCol="0">
            <a:spAutoFit/>
          </a:bodyPr>
          <a:lstStyle/>
          <a:p>
            <a:r>
              <a:rPr lang="en-US" dirty="0" smtClean="0"/>
              <a:t>7</a:t>
            </a:r>
            <a:endParaRPr lang="en-US" dirty="0"/>
          </a:p>
        </p:txBody>
      </p:sp>
      <p:sp>
        <p:nvSpPr>
          <p:cNvPr id="34" name="TextBox 33"/>
          <p:cNvSpPr txBox="1"/>
          <p:nvPr/>
        </p:nvSpPr>
        <p:spPr>
          <a:xfrm>
            <a:off x="3000364" y="6429396"/>
            <a:ext cx="357190" cy="369332"/>
          </a:xfrm>
          <a:prstGeom prst="rect">
            <a:avLst/>
          </a:prstGeom>
          <a:noFill/>
        </p:spPr>
        <p:txBody>
          <a:bodyPr wrap="square" rtlCol="0">
            <a:spAutoFit/>
          </a:bodyPr>
          <a:lstStyle/>
          <a:p>
            <a:r>
              <a:rPr lang="en-US" dirty="0" smtClean="0"/>
              <a:t>9</a:t>
            </a:r>
            <a:endParaRPr lang="en-US" dirty="0"/>
          </a:p>
        </p:txBody>
      </p:sp>
      <p:sp>
        <p:nvSpPr>
          <p:cNvPr id="35" name="TextBox 34"/>
          <p:cNvSpPr txBox="1"/>
          <p:nvPr/>
        </p:nvSpPr>
        <p:spPr>
          <a:xfrm>
            <a:off x="3500430" y="6429396"/>
            <a:ext cx="571504" cy="369332"/>
          </a:xfrm>
          <a:prstGeom prst="rect">
            <a:avLst/>
          </a:prstGeom>
          <a:noFill/>
        </p:spPr>
        <p:txBody>
          <a:bodyPr wrap="square" rtlCol="0">
            <a:spAutoFit/>
          </a:bodyPr>
          <a:lstStyle/>
          <a:p>
            <a:r>
              <a:rPr lang="en-US" dirty="0" smtClean="0"/>
              <a:t>15</a:t>
            </a:r>
            <a:endParaRPr lang="en-US" dirty="0"/>
          </a:p>
        </p:txBody>
      </p:sp>
      <p:cxnSp>
        <p:nvCxnSpPr>
          <p:cNvPr id="37" name="Straight Connector 36"/>
          <p:cNvCxnSpPr/>
          <p:nvPr/>
        </p:nvCxnSpPr>
        <p:spPr>
          <a:xfrm rot="10800000" flipV="1">
            <a:off x="2285984" y="785794"/>
            <a:ext cx="4143404" cy="2000264"/>
          </a:xfrm>
          <a:prstGeom prst="line">
            <a:avLst/>
          </a:prstGeom>
          <a:ln>
            <a:solidFill>
              <a:srgbClr val="33CCCC"/>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3768" y="1071546"/>
            <a:ext cx="1857388" cy="923330"/>
          </a:xfrm>
          <a:prstGeom prst="rect">
            <a:avLst/>
          </a:prstGeom>
          <a:noFill/>
        </p:spPr>
        <p:txBody>
          <a:bodyPr wrap="square" rtlCol="0">
            <a:spAutoFit/>
          </a:bodyPr>
          <a:lstStyle/>
          <a:p>
            <a:r>
              <a:rPr lang="en-US" dirty="0" smtClean="0"/>
              <a:t>E.g., 8 will be inserted in position 3</a:t>
            </a:r>
            <a:endParaRPr lang="en-US" dirty="0"/>
          </a:p>
        </p:txBody>
      </p:sp>
      <p:sp>
        <p:nvSpPr>
          <p:cNvPr id="36" name="Footer Placeholder 35"/>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E254AD8-068E-43B2-B0DD-8C1BD105902A}" type="slidenum">
              <a:rPr lang="en-US" smtClean="0"/>
              <a:pPr>
                <a:defRPr/>
              </a:pPr>
              <a:t>9</a:t>
            </a:fld>
            <a:endParaRPr lang="en-US"/>
          </a:p>
        </p:txBody>
      </p:sp>
      <p:sp>
        <p:nvSpPr>
          <p:cNvPr id="105474" name="Rectangle 2"/>
          <p:cNvSpPr>
            <a:spLocks noGrp="1" noChangeArrowheads="1"/>
          </p:cNvSpPr>
          <p:nvPr>
            <p:ph type="title" idx="4294967295"/>
          </p:nvPr>
        </p:nvSpPr>
        <p:spPr>
          <a:xfrm>
            <a:off x="0" y="-214313"/>
            <a:ext cx="8915400" cy="762001"/>
          </a:xfrm>
        </p:spPr>
        <p:txBody>
          <a:bodyPr/>
          <a:lstStyle/>
          <a:p>
            <a:r>
              <a:rPr lang="en-US" sz="3000" b="1" dirty="0" smtClean="0">
                <a:latin typeface="Calibri" pitchFamily="34" charset="0"/>
              </a:rPr>
              <a:t>Binary Search</a:t>
            </a:r>
            <a:endParaRPr lang="en-US" sz="3000" b="1" dirty="0">
              <a:latin typeface="Calibri" pitchFamily="34" charset="0"/>
            </a:endParaRPr>
          </a:p>
        </p:txBody>
      </p:sp>
      <p:sp>
        <p:nvSpPr>
          <p:cNvPr id="105475" name="Rectangle 3"/>
          <p:cNvSpPr>
            <a:spLocks noGrp="1" noChangeArrowheads="1"/>
          </p:cNvSpPr>
          <p:nvPr>
            <p:ph type="body" idx="4294967295"/>
          </p:nvPr>
        </p:nvSpPr>
        <p:spPr>
          <a:xfrm>
            <a:off x="0" y="571500"/>
            <a:ext cx="9144000" cy="571500"/>
          </a:xfrm>
        </p:spPr>
        <p:txBody>
          <a:bodyPr/>
          <a:lstStyle/>
          <a:p>
            <a:pPr marL="0" indent="0">
              <a:lnSpc>
                <a:spcPct val="90000"/>
              </a:lnSpc>
              <a:buNone/>
            </a:pPr>
            <a:r>
              <a:rPr lang="en-US" sz="1600" dirty="0" smtClean="0">
                <a:latin typeface="Calibri" pitchFamily="34" charset="0"/>
                <a:cs typeface="Courier New" pitchFamily="49" charset="0"/>
                <a:sym typeface="Wingdings" pitchFamily="2" charset="2"/>
              </a:rPr>
              <a:t>The following representation is from Knuth “</a:t>
            </a:r>
            <a:r>
              <a:rPr lang="en-US" sz="1600" i="1" dirty="0" smtClean="0">
                <a:latin typeface="Calibri" pitchFamily="34" charset="0"/>
                <a:cs typeface="Courier New" pitchFamily="49" charset="0"/>
                <a:sym typeface="Wingdings" pitchFamily="2" charset="2"/>
              </a:rPr>
              <a:t>The art of computer programming</a:t>
            </a:r>
            <a:r>
              <a:rPr lang="en-US" sz="1600" dirty="0" smtClean="0">
                <a:latin typeface="Calibri" pitchFamily="34" charset="0"/>
                <a:cs typeface="Courier New" pitchFamily="49" charset="0"/>
                <a:sym typeface="Wingdings" pitchFamily="2" charset="2"/>
              </a:rPr>
              <a:t>” (Sec. 6.2.1):</a:t>
            </a:r>
          </a:p>
          <a:p>
            <a:pPr marL="0" indent="0">
              <a:lnSpc>
                <a:spcPct val="90000"/>
              </a:lnSpc>
              <a:buNone/>
            </a:pPr>
            <a:r>
              <a:rPr lang="en-US" sz="2000" b="1" dirty="0" smtClean="0">
                <a:latin typeface="Calibri" pitchFamily="34" charset="0"/>
                <a:cs typeface="Courier New" pitchFamily="49" charset="0"/>
                <a:sym typeface="Wingdings" pitchFamily="2" charset="2"/>
              </a:rPr>
              <a:t>Searching for</a:t>
            </a:r>
            <a:r>
              <a:rPr lang="en-US" sz="2000" b="1" dirty="0" smtClean="0">
                <a:latin typeface="Euclid" pitchFamily="18" charset="0"/>
                <a:cs typeface="Courier New" pitchFamily="49" charset="0"/>
                <a:sym typeface="Wingdings" pitchFamily="2" charset="2"/>
              </a:rPr>
              <a:t> 653</a:t>
            </a:r>
          </a:p>
        </p:txBody>
      </p:sp>
      <p:graphicFrame>
        <p:nvGraphicFramePr>
          <p:cNvPr id="5" name="Table 4"/>
          <p:cNvGraphicFramePr>
            <a:graphicFrameLocks noGrp="1"/>
          </p:cNvGraphicFramePr>
          <p:nvPr/>
        </p:nvGraphicFramePr>
        <p:xfrm>
          <a:off x="-16878" y="1236837"/>
          <a:ext cx="9303792" cy="1608403"/>
        </p:xfrm>
        <a:graphic>
          <a:graphicData uri="http://schemas.openxmlformats.org/drawingml/2006/table">
            <a:tbl>
              <a:tblPr firstRow="1" bandRow="1">
                <a:tableStyleId>{9D7B26C5-4107-4FEC-AEDC-1716B250A1EF}</a:tableStyleId>
              </a:tblPr>
              <a:tblGrid>
                <a:gridCol w="581487"/>
                <a:gridCol w="581487"/>
                <a:gridCol w="581487"/>
                <a:gridCol w="581487"/>
                <a:gridCol w="581487"/>
                <a:gridCol w="581487"/>
                <a:gridCol w="581487"/>
                <a:gridCol w="581487"/>
                <a:gridCol w="581487"/>
                <a:gridCol w="581487"/>
                <a:gridCol w="581487"/>
                <a:gridCol w="581487"/>
                <a:gridCol w="581487"/>
                <a:gridCol w="581487"/>
                <a:gridCol w="581487"/>
                <a:gridCol w="581487"/>
              </a:tblGrid>
              <a:tr h="500065">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509</a:t>
                      </a:r>
                      <a:endParaRPr lang="en-US" sz="1700" b="0" u="sng"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677</a:t>
                      </a:r>
                      <a:endParaRPr lang="en-US" sz="1700" b="0" u="sng"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612</a:t>
                      </a:r>
                      <a:endParaRPr lang="en-US" sz="1700" b="0" u="sng"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r>
              <a:tr h="369446">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509</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400" b="0" u="sng" dirty="0" smtClean="0">
                          <a:latin typeface="Euclid" pitchFamily="18" charset="0"/>
                        </a:rPr>
                        <a:t>[653]</a:t>
                      </a:r>
                      <a:endParaRPr lang="en-US" sz="1400" b="0" u="sng"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r>
            </a:tbl>
          </a:graphicData>
        </a:graphic>
      </p:graphicFrame>
      <p:graphicFrame>
        <p:nvGraphicFramePr>
          <p:cNvPr id="7" name="Table 6"/>
          <p:cNvGraphicFramePr>
            <a:graphicFrameLocks noGrp="1"/>
          </p:cNvGraphicFramePr>
          <p:nvPr/>
        </p:nvGraphicFramePr>
        <p:xfrm>
          <a:off x="-32" y="3451415"/>
          <a:ext cx="9144000" cy="1977849"/>
        </p:xfrm>
        <a:graphic>
          <a:graphicData uri="http://schemas.openxmlformats.org/drawingml/2006/table">
            <a:tbl>
              <a:tblPr firstRow="1" bandRow="1">
                <a:tableStyleId>{9D7B26C5-4107-4FEC-AEDC-1716B250A1EF}</a:tableStyleId>
              </a:tblPr>
              <a:tblGrid>
                <a:gridCol w="571500"/>
                <a:gridCol w="571500"/>
                <a:gridCol w="571500"/>
                <a:gridCol w="571500"/>
                <a:gridCol w="571500"/>
                <a:gridCol w="571500"/>
                <a:gridCol w="571500"/>
                <a:gridCol w="571500"/>
                <a:gridCol w="571500"/>
                <a:gridCol w="571500"/>
                <a:gridCol w="571500"/>
                <a:gridCol w="571500"/>
                <a:gridCol w="571500"/>
                <a:gridCol w="571500"/>
                <a:gridCol w="571500"/>
                <a:gridCol w="571500"/>
              </a:tblGrid>
              <a:tr h="500065">
                <a:tc>
                  <a:txBody>
                    <a:bodyPr/>
                    <a:lstStyle/>
                    <a:p>
                      <a:r>
                        <a:rPr lang="en-US" sz="1700" b="0" dirty="0" smtClean="0">
                          <a:latin typeface="Euclid" pitchFamily="18" charset="0"/>
                        </a:rPr>
                        <a:t>[061</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087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154</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170</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275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426</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509</a:t>
                      </a:r>
                      <a:endParaRPr lang="en-US" sz="1700" b="0" u="sng"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512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612</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653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677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703</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765</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897</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dirty="0" smtClean="0">
                          <a:latin typeface="Euclid" pitchFamily="18" charset="0"/>
                        </a:rPr>
                        <a:t>908]</a:t>
                      </a:r>
                      <a:endParaRPr lang="en-US" sz="1700" b="0" dirty="0">
                        <a:latin typeface="Euclid" pitchFamily="18" charset="0"/>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0F1F2"/>
                    </a:solidFill>
                  </a:tcPr>
                </a:tc>
              </a:tr>
              <a:tr h="369446">
                <a:tc>
                  <a:txBody>
                    <a:bodyPr/>
                    <a:lstStyle/>
                    <a:p>
                      <a:r>
                        <a:rPr lang="en-US" sz="1700" b="0" u="none" dirty="0" smtClean="0">
                          <a:latin typeface="Euclid" pitchFamily="18" charset="0"/>
                        </a:rPr>
                        <a:t>[061</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087</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154</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170</a:t>
                      </a:r>
                      <a:endParaRPr lang="en-US" sz="1700" b="0" u="sng"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275</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426</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503]</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509</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512</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612</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653</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677</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703</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765</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897</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908</a:t>
                      </a:r>
                      <a:endParaRPr lang="en-US" sz="1700" b="0" u="none" dirty="0">
                        <a:latin typeface="Euclid" pitchFamily="18" charset="0"/>
                      </a:endParaRPr>
                    </a:p>
                  </a:txBody>
                  <a:tcPr anchor="ctr">
                    <a:lnL>
                      <a:noFill/>
                    </a:lnL>
                    <a:lnR>
                      <a:noFill/>
                    </a:lnR>
                    <a:lnT w="12700" cmpd="sng">
                      <a:noFill/>
                    </a:lnT>
                    <a:lnB>
                      <a:noFill/>
                    </a:lnB>
                    <a:lnTlToBr w="12700" cmpd="sng">
                      <a:noFill/>
                      <a:prstDash val="solid"/>
                    </a:lnTlToBr>
                    <a:lnBlToTr w="12700" cmpd="sng">
                      <a:noFill/>
                      <a:prstDash val="solid"/>
                    </a:lnBlToTr>
                    <a:noFill/>
                  </a:tcPr>
                </a:tc>
              </a:tr>
              <a:tr h="369446">
                <a:tc>
                  <a:txBody>
                    <a:bodyPr/>
                    <a:lstStyle/>
                    <a:p>
                      <a:r>
                        <a:rPr lang="en-US" sz="1700" b="0" u="none" dirty="0" smtClean="0">
                          <a:latin typeface="Euclid" pitchFamily="18" charset="0"/>
                        </a:rPr>
                        <a:t>061</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087</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154</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170</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[275</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u="sng" dirty="0" smtClean="0">
                          <a:latin typeface="Euclid" pitchFamily="18" charset="0"/>
                        </a:rPr>
                        <a:t>426</a:t>
                      </a:r>
                      <a:endParaRPr lang="en-US" sz="1700" b="0" u="sng"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503]</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509</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512</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612</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653</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677</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703</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765</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897</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r>
                        <a:rPr lang="en-US" sz="1700" b="0" u="none" dirty="0" smtClean="0">
                          <a:latin typeface="Euclid" pitchFamily="18" charset="0"/>
                        </a:rPr>
                        <a:t>908</a:t>
                      </a:r>
                      <a:endParaRPr lang="en-US" sz="1700" b="0" u="none" dirty="0">
                        <a:latin typeface="Euclid" pitchFamily="18" charset="0"/>
                      </a:endParaRPr>
                    </a:p>
                  </a:txBody>
                  <a:tcPr anchor="ctr">
                    <a:lnL>
                      <a:noFill/>
                    </a:lnL>
                    <a:lnR>
                      <a:noFill/>
                    </a:lnR>
                    <a:lnT>
                      <a:noFill/>
                    </a:lnT>
                    <a:lnB>
                      <a:noFill/>
                    </a:lnB>
                    <a:lnTlToBr w="12700" cmpd="sng">
                      <a:noFill/>
                      <a:prstDash val="solid"/>
                    </a:lnTlToBr>
                    <a:lnBlToTr w="12700" cmpd="sng">
                      <a:noFill/>
                      <a:prstDash val="solid"/>
                    </a:lnBlToTr>
                  </a:tcPr>
                </a:tc>
              </a:tr>
              <a:tr h="369446">
                <a:tc>
                  <a:txBody>
                    <a:bodyPr/>
                    <a:lstStyle/>
                    <a:p>
                      <a:r>
                        <a:rPr lang="en-US" sz="1700" b="0" u="none" dirty="0" smtClean="0">
                          <a:latin typeface="Euclid" pitchFamily="18" charset="0"/>
                        </a:rPr>
                        <a:t>061</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087</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154</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170</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400" b="0" u="none" dirty="0" smtClean="0">
                          <a:latin typeface="Euclid" pitchFamily="18" charset="0"/>
                        </a:rPr>
                        <a:t>[275]</a:t>
                      </a:r>
                      <a:endParaRPr lang="en-US" sz="14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solidFill>
                      <a:srgbClr val="E0F1F2"/>
                    </a:solidFill>
                  </a:tcPr>
                </a:tc>
                <a:tc>
                  <a:txBody>
                    <a:bodyPr/>
                    <a:lstStyle/>
                    <a:p>
                      <a:r>
                        <a:rPr lang="en-US" sz="1700" b="0" u="none" dirty="0" smtClean="0">
                          <a:latin typeface="Euclid" pitchFamily="18" charset="0"/>
                        </a:rPr>
                        <a:t>426</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503</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509</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512</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612</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653</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677</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703</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765</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897</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908</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r>
              <a:tr h="369446">
                <a:tc>
                  <a:txBody>
                    <a:bodyPr/>
                    <a:lstStyle/>
                    <a:p>
                      <a:r>
                        <a:rPr lang="en-US" sz="1700" b="0" u="none" dirty="0" smtClean="0">
                          <a:latin typeface="Euclid" pitchFamily="18" charset="0"/>
                        </a:rPr>
                        <a:t>061</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087</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154</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170</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275]</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[426</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503</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509</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512</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612</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653</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677</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703</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765</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897</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c>
                  <a:txBody>
                    <a:bodyPr/>
                    <a:lstStyle/>
                    <a:p>
                      <a:r>
                        <a:rPr lang="en-US" sz="1700" b="0" u="none" dirty="0" smtClean="0">
                          <a:latin typeface="Euclid" pitchFamily="18" charset="0"/>
                        </a:rPr>
                        <a:t>908</a:t>
                      </a:r>
                      <a:endParaRPr lang="en-US" sz="1700" b="0" u="none" dirty="0">
                        <a:latin typeface="Euclid" pitchFamily="18" charset="0"/>
                      </a:endParaRPr>
                    </a:p>
                  </a:txBody>
                  <a:tcPr anchor="ctr">
                    <a:lnL>
                      <a:noFill/>
                    </a:lnL>
                    <a:lnR>
                      <a:noFill/>
                    </a:lnR>
                    <a:lnT>
                      <a:noFill/>
                    </a:lnT>
                    <a:lnB w="12700" cmpd="sng">
                      <a:noFill/>
                    </a:lnB>
                    <a:lnTlToBr w="12700" cmpd="sng">
                      <a:noFill/>
                      <a:prstDash val="solid"/>
                    </a:lnTlToBr>
                    <a:lnBlToTr w="12700" cmpd="sng">
                      <a:noFill/>
                      <a:prstDash val="solid"/>
                    </a:lnBlToTr>
                    <a:noFill/>
                  </a:tcPr>
                </a:tc>
              </a:tr>
            </a:tbl>
          </a:graphicData>
        </a:graphic>
      </p:graphicFrame>
      <p:sp>
        <p:nvSpPr>
          <p:cNvPr id="8" name="Rectangle 3"/>
          <p:cNvSpPr txBox="1">
            <a:spLocks noChangeArrowheads="1"/>
          </p:cNvSpPr>
          <p:nvPr/>
        </p:nvSpPr>
        <p:spPr bwMode="auto">
          <a:xfrm>
            <a:off x="-32" y="2951349"/>
            <a:ext cx="9144000"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mn-ea"/>
                <a:cs typeface="Courier New" pitchFamily="49" charset="0"/>
                <a:sym typeface="Wingdings" pitchFamily="2" charset="2"/>
              </a:rPr>
              <a:t>Searching for</a:t>
            </a:r>
            <a:r>
              <a:rPr kumimoji="0" lang="en-US" sz="2000" b="1" i="0" u="none" strike="noStrike" kern="0" cap="none" spc="0" normalizeH="0" baseline="0" noProof="0" dirty="0" smtClean="0">
                <a:ln>
                  <a:noFill/>
                </a:ln>
                <a:solidFill>
                  <a:schemeClr val="tx1"/>
                </a:solidFill>
                <a:effectLst/>
                <a:uLnTx/>
                <a:uFillTx/>
                <a:latin typeface="Euclid" pitchFamily="18" charset="0"/>
                <a:ea typeface="+mn-ea"/>
                <a:cs typeface="Courier New" pitchFamily="49" charset="0"/>
                <a:sym typeface="Wingdings" pitchFamily="2" charset="2"/>
              </a:rPr>
              <a:t> 400</a:t>
            </a:r>
          </a:p>
        </p:txBody>
      </p:sp>
      <p:sp>
        <p:nvSpPr>
          <p:cNvPr id="10" name="Rectangle 3"/>
          <p:cNvSpPr txBox="1">
            <a:spLocks noChangeArrowheads="1"/>
          </p:cNvSpPr>
          <p:nvPr/>
        </p:nvSpPr>
        <p:spPr bwMode="auto">
          <a:xfrm>
            <a:off x="-32" y="5500726"/>
            <a:ext cx="9144000" cy="157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9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Calibri" pitchFamily="34" charset="0"/>
                <a:ea typeface="+mn-ea"/>
                <a:cs typeface="Courier New" pitchFamily="49" charset="0"/>
                <a:sym typeface="Wingdings" pitchFamily="2" charset="2"/>
              </a:rPr>
              <a:t>It looks recursive;</a:t>
            </a:r>
            <a:r>
              <a:rPr kumimoji="0" lang="en-US" sz="2000" b="1" i="0" u="none" strike="noStrike" kern="0" cap="none" spc="0" normalizeH="0" noProof="0" dirty="0" smtClean="0">
                <a:ln>
                  <a:noFill/>
                </a:ln>
                <a:solidFill>
                  <a:schemeClr val="tx1"/>
                </a:solidFill>
                <a:effectLst/>
                <a:uLnTx/>
                <a:uFillTx/>
                <a:latin typeface="Calibri" pitchFamily="34" charset="0"/>
                <a:ea typeface="+mn-ea"/>
                <a:cs typeface="Courier New" pitchFamily="49" charset="0"/>
                <a:sym typeface="Wingdings" pitchFamily="2" charset="2"/>
              </a:rPr>
              <a:t> let us try it. The interface has to be:</a:t>
            </a:r>
          </a:p>
          <a:p>
            <a:pPr eaLnBrk="0" hangingPunct="0">
              <a:lnSpc>
                <a:spcPct val="90000"/>
              </a:lnSpc>
              <a:spcBef>
                <a:spcPct val="20000"/>
              </a:spcBef>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RecBinary2Search(</a:t>
            </a:r>
            <a:r>
              <a:rPr lang="en-US" sz="2000" dirty="0" err="1" smtClean="0">
                <a:latin typeface="Courier New" pitchFamily="49" charset="0"/>
                <a:cs typeface="Courier New" pitchFamily="49" charset="0"/>
              </a:rPr>
              <a:t>KeyType</a:t>
            </a:r>
            <a:r>
              <a:rPr lang="en-US" sz="2000" dirty="0" smtClean="0">
                <a:latin typeface="Courier New" pitchFamily="49" charset="0"/>
                <a:cs typeface="Courier New" pitchFamily="49" charset="0"/>
              </a:rPr>
              <a:t>, List *)</a:t>
            </a:r>
          </a:p>
          <a:p>
            <a:pPr eaLnBrk="0" hangingPunct="0">
              <a:lnSpc>
                <a:spcPct val="90000"/>
              </a:lnSpc>
              <a:spcBef>
                <a:spcPct val="20000"/>
              </a:spcBef>
            </a:pPr>
            <a:r>
              <a:rPr lang="en-US" sz="2000" dirty="0" smtClean="0">
                <a:latin typeface="Calibri" pitchFamily="34" charset="0"/>
                <a:cs typeface="Courier New" pitchFamily="49" charset="0"/>
              </a:rPr>
              <a:t>However, it seems from the table that we need to specify the start and the end indices. Therefore, we have to write another recursive function and call it in the above.</a:t>
            </a:r>
          </a:p>
          <a:p>
            <a:pPr marL="0" marR="0" lvl="0" indent="0" algn="l" defTabSz="914400" rtl="0" eaLnBrk="0" fontAlgn="base" latinLnBrk="0" hangingPunct="0">
              <a:lnSpc>
                <a:spcPct val="90000"/>
              </a:lnSpc>
              <a:spcBef>
                <a:spcPct val="20000"/>
              </a:spcBef>
              <a:spcAft>
                <a:spcPct val="0"/>
              </a:spcAft>
              <a:buClrTx/>
              <a:buSzTx/>
              <a:buFontTx/>
              <a:buNone/>
              <a:tabLst/>
              <a:defRPr/>
            </a:pPr>
            <a:endParaRPr kumimoji="0" lang="en-US" sz="2000" b="1" i="0" u="none" strike="noStrike" kern="0" cap="none" spc="0" normalizeH="0" noProof="0" dirty="0" smtClean="0">
              <a:ln>
                <a:noFill/>
              </a:ln>
              <a:solidFill>
                <a:schemeClr val="tx1"/>
              </a:solidFill>
              <a:effectLst/>
              <a:uLnTx/>
              <a:uFillTx/>
              <a:latin typeface="Calibri" pitchFamily="34" charset="0"/>
              <a:ea typeface="+mn-ea"/>
              <a:cs typeface="Courier New" pitchFamily="49" charset="0"/>
              <a:sym typeface="Wingdings" pitchFamily="2" charset="2"/>
            </a:endParaRPr>
          </a:p>
          <a:p>
            <a:pPr marL="0" marR="0" lvl="0" indent="0" algn="l" defTabSz="914400" rtl="0" eaLnBrk="0" fontAlgn="base" latinLnBrk="0" hangingPunct="0">
              <a:lnSpc>
                <a:spcPct val="90000"/>
              </a:lnSpc>
              <a:spcBef>
                <a:spcPct val="20000"/>
              </a:spcBef>
              <a:spcAft>
                <a:spcPct val="0"/>
              </a:spcAft>
              <a:buClrTx/>
              <a:buSzTx/>
              <a:buFontTx/>
              <a:buNone/>
              <a:tabLst/>
              <a:defRPr/>
            </a:pPr>
            <a:endParaRPr kumimoji="0" lang="en-US" sz="2000" b="1" i="0" u="none" strike="noStrike" kern="0" cap="none" spc="0" normalizeH="0" baseline="0" noProof="0" dirty="0" smtClean="0">
              <a:ln>
                <a:noFill/>
              </a:ln>
              <a:solidFill>
                <a:schemeClr val="tx1"/>
              </a:solidFill>
              <a:effectLst/>
              <a:uLnTx/>
              <a:uFillTx/>
              <a:latin typeface="Euclid" pitchFamily="18" charset="0"/>
              <a:ea typeface="+mn-ea"/>
              <a:cs typeface="Courier New" pitchFamily="49" charset="0"/>
              <a:sym typeface="Wingdings" pitchFamily="2" charset="2"/>
            </a:endParaRPr>
          </a:p>
        </p:txBody>
      </p:sp>
      <p:sp>
        <p:nvSpPr>
          <p:cNvPr id="9" name="Footer Placeholder 8"/>
          <p:cNvSpPr>
            <a:spLocks noGrp="1"/>
          </p:cNvSpPr>
          <p:nvPr>
            <p:ph type="ftr" sz="quarter" idx="11"/>
          </p:nvPr>
        </p:nvSpPr>
        <p:spPr/>
        <p:txBody>
          <a:bodyPr/>
          <a:lstStyle/>
          <a:p>
            <a:pPr>
              <a:defRPr/>
            </a:pPr>
            <a:r>
              <a:rPr lang="en-US" smtClean="0"/>
              <a:t>© Waleed A. Yousef 2008</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3245</Words>
  <Application>Microsoft Office PowerPoint</Application>
  <PresentationFormat>On-screen Show (4:3)</PresentationFormat>
  <Paragraphs>798</Paragraphs>
  <Slides>27</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Default Design</vt:lpstr>
      <vt:lpstr>Equation</vt:lpstr>
      <vt:lpstr>CS 214: Data Structures    Search and Analysis of Algorithms</vt:lpstr>
      <vt:lpstr>Motivation: Why Search?</vt:lpstr>
      <vt:lpstr>Slide 3</vt:lpstr>
      <vt:lpstr>Slide 4</vt:lpstr>
      <vt:lpstr>Slide 5</vt:lpstr>
      <vt:lpstr>Slide 6</vt:lpstr>
      <vt:lpstr>Binary Search</vt:lpstr>
      <vt:lpstr>Slide 8</vt:lpstr>
      <vt:lpstr>Binary Search</vt:lpstr>
      <vt:lpstr>Binary Search</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
  <cp:lastModifiedBy/>
  <cp:revision>1265</cp:revision>
  <dcterms:created xsi:type="dcterms:W3CDTF">2008-09-26T22:29:51Z</dcterms:created>
  <dcterms:modified xsi:type="dcterms:W3CDTF">2012-12-09T14:26:50Z</dcterms:modified>
</cp:coreProperties>
</file>