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359" r:id="rId2"/>
    <p:sldId id="329" r:id="rId3"/>
    <p:sldId id="330" r:id="rId4"/>
    <p:sldId id="331" r:id="rId5"/>
    <p:sldId id="332" r:id="rId6"/>
    <p:sldId id="333" r:id="rId7"/>
    <p:sldId id="335" r:id="rId8"/>
    <p:sldId id="336" r:id="rId9"/>
    <p:sldId id="339" r:id="rId10"/>
    <p:sldId id="340" r:id="rId11"/>
    <p:sldId id="341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7" r:id="rId23"/>
    <p:sldId id="356" r:id="rId24"/>
    <p:sldId id="358" r:id="rId2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1F2"/>
    <a:srgbClr val="339933"/>
    <a:srgbClr val="0000FF"/>
    <a:srgbClr val="33CCCC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17" autoAdjust="0"/>
  </p:normalViewPr>
  <p:slideViewPr>
    <p:cSldViewPr>
      <p:cViewPr>
        <p:scale>
          <a:sx n="70" d="100"/>
          <a:sy n="70" d="100"/>
        </p:scale>
        <p:origin x="-1740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5D3D74F6-4756-4E3C-9A57-6600B1DDB956}" type="datetimeFigureOut">
              <a:rPr lang="en-US"/>
              <a:pPr>
                <a:defRPr/>
              </a:pPr>
              <a:t>11/23/2012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28A3F0F0-86A9-452D-B16C-CC14F5174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A3F0F0-86A9-452D-B16C-CC14F5174A6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50D26-8997-45B6-8683-BBC0EF1BD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13264-D4AA-4BD2-B7EB-2F0E8E671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Blank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-108520" y="6669360"/>
            <a:ext cx="2895600" cy="476250"/>
          </a:xfrm>
          <a:ln/>
        </p:spPr>
        <p:txBody>
          <a:bodyPr/>
          <a:lstStyle>
            <a:lvl1pPr algn="l">
              <a:defRPr sz="1000"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9520" y="6660416"/>
            <a:ext cx="432048" cy="476250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44008" y="6524674"/>
            <a:ext cx="400024" cy="47622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54AD8-068E-43B2-B0DD-8C1BD1059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8819E-2538-4A6E-A4F9-E5BFC0006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39EF-0EB3-47BD-9A5B-4B3604A7C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D719B-D76E-488F-A24B-4CB8A8EA3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1870" y="6596088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1F4EC-E173-45E0-9521-F47907C78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ABAA7-3839-4385-BBDA-B25747CE6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C1BBD-E405-4A63-A113-DD73C0EEA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D5E294-2CA2-45DE-85D6-22B300F1F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1428750"/>
          </a:xfrm>
        </p:spPr>
        <p:txBody>
          <a:bodyPr/>
          <a:lstStyle/>
          <a:p>
            <a:r>
              <a:rPr lang="en-US" dirty="0" smtClean="0"/>
              <a:t>CS 214: Data Structures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2800" dirty="0" smtClean="0"/>
              <a:t>Trees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643188"/>
            <a:ext cx="9144000" cy="27860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700" b="1" dirty="0" smtClean="0"/>
              <a:t>Slide contents follow</a:t>
            </a:r>
          </a:p>
          <a:p>
            <a:pPr>
              <a:buNone/>
            </a:pPr>
            <a:r>
              <a:rPr lang="en-US" sz="2700" i="1" dirty="0" smtClean="0"/>
              <a:t>Kruse and Leung “Data Structures &amp; Program Design in C”</a:t>
            </a:r>
          </a:p>
          <a:p>
            <a:endParaRPr lang="en-US" sz="2700" dirty="0" smtClean="0"/>
          </a:p>
          <a:p>
            <a:pPr>
              <a:buNone/>
            </a:pPr>
            <a:r>
              <a:rPr lang="en-US" sz="2700" b="1" dirty="0" smtClean="0"/>
              <a:t>Prepared by:</a:t>
            </a:r>
          </a:p>
          <a:p>
            <a:pPr>
              <a:buNone/>
            </a:pPr>
            <a:r>
              <a:rPr lang="en-US" sz="2700" dirty="0" smtClean="0"/>
              <a:t>Waleed A. Yousef, Ph.D.</a:t>
            </a:r>
            <a:endParaRPr lang="en-US" dirty="0" smtClean="0"/>
          </a:p>
        </p:txBody>
      </p:sp>
      <p:pic>
        <p:nvPicPr>
          <p:cNvPr id="1026" name="Picture 2" descr="C:\MyDocuments\Phd\Figures\HelwanLogo\HelwanLogo3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"/>
            <a:ext cx="1643042" cy="164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-32" y="-33912"/>
            <a:ext cx="914403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write the previous function iteratively?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*pt,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pvisit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Stack 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*p=(void *)(*pt);</a:t>
            </a:r>
          </a:p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 p will be Pushed in the stack; we do not define it </a:t>
            </a:r>
            <a:r>
              <a:rPr lang="en-US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* to avoid modifying </a:t>
            </a:r>
            <a:r>
              <a:rPr lang="en-US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Stack.h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to include </a:t>
            </a:r>
            <a:r>
              <a:rPr lang="en-US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Tree.h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(&amp;s);</a:t>
            </a:r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 Push(p, &amp;s);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 p=(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*)(((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*)p)-&gt;left);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(&amp;s)){</a:t>
            </a:r>
          </a:p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	  //This is redundant check; always 1 (prove)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 Pop(&amp;p, &amp;s);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 (*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pvisit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(((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*)p)-&gt;entry);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 p=(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*)(((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*)p)-&gt;right);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}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(&amp;s) || p);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Inorder2(Tree2 *pt,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(*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pvisit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*p=(void *)(pt-&gt;root);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//The only 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change</a:t>
            </a:r>
          </a:p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083968" y="1951037"/>
            <a:ext cx="971198" cy="4158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433743" y="1587671"/>
            <a:ext cx="5448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ym typeface="Symbol"/>
              </a:rPr>
              <a:t></a:t>
            </a:r>
            <a:r>
              <a:rPr lang="en-US" sz="1600" dirty="0" smtClean="0">
                <a:sym typeface="Euclid Math One"/>
              </a:rPr>
              <a:t></a:t>
            </a:r>
            <a:r>
              <a:rPr lang="en-US" sz="1600" dirty="0" smtClean="0">
                <a:sym typeface="Symbol"/>
              </a:rPr>
              <a:t>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7497643" y="2378672"/>
            <a:ext cx="1499691" cy="388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7803136" y="2573076"/>
            <a:ext cx="388808" cy="12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8303651" y="2572459"/>
            <a:ext cx="388808" cy="12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91144" y="2424776"/>
            <a:ext cx="76255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entry</a:t>
            </a:r>
            <a:endParaRPr lang="en-US" sz="1600" dirty="0"/>
          </a:p>
        </p:txBody>
      </p:sp>
      <p:cxnSp>
        <p:nvCxnSpPr>
          <p:cNvPr id="70" name="Straight Arrow Connector 69"/>
          <p:cNvCxnSpPr/>
          <p:nvPr/>
        </p:nvCxnSpPr>
        <p:spPr>
          <a:xfrm rot="5400000">
            <a:off x="7614395" y="2739710"/>
            <a:ext cx="299831" cy="2442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00618" y="1706570"/>
            <a:ext cx="611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900618" y="3051139"/>
            <a:ext cx="1499691" cy="388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77" name="Straight Connector 76"/>
          <p:cNvCxnSpPr/>
          <p:nvPr/>
        </p:nvCxnSpPr>
        <p:spPr>
          <a:xfrm rot="5400000">
            <a:off x="7206110" y="3245543"/>
            <a:ext cx="388808" cy="12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7706625" y="3244926"/>
            <a:ext cx="388808" cy="12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319640" y="3097243"/>
            <a:ext cx="71663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entry</a:t>
            </a:r>
            <a:endParaRPr lang="en-US" sz="1600" dirty="0"/>
          </a:p>
        </p:txBody>
      </p:sp>
      <p:cxnSp>
        <p:nvCxnSpPr>
          <p:cNvPr id="80" name="Straight Arrow Connector 79"/>
          <p:cNvCxnSpPr/>
          <p:nvPr/>
        </p:nvCxnSpPr>
        <p:spPr>
          <a:xfrm rot="16200000" flipH="1">
            <a:off x="7975689" y="3392442"/>
            <a:ext cx="388718" cy="317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572903" y="3784541"/>
            <a:ext cx="1499691" cy="388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6" name="Straight Connector 85"/>
          <p:cNvCxnSpPr/>
          <p:nvPr/>
        </p:nvCxnSpPr>
        <p:spPr>
          <a:xfrm rot="5400000">
            <a:off x="7878395" y="3978945"/>
            <a:ext cx="388808" cy="12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8378910" y="3978328"/>
            <a:ext cx="388808" cy="12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034020" y="3830644"/>
            <a:ext cx="8301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entry</a:t>
            </a:r>
            <a:endParaRPr lang="en-US" sz="1600" dirty="0"/>
          </a:p>
        </p:txBody>
      </p:sp>
      <p:cxnSp>
        <p:nvCxnSpPr>
          <p:cNvPr id="89" name="Straight Connector 88"/>
          <p:cNvCxnSpPr/>
          <p:nvPr/>
        </p:nvCxnSpPr>
        <p:spPr>
          <a:xfrm rot="16200000" flipH="1">
            <a:off x="8673005" y="2562205"/>
            <a:ext cx="183350" cy="6111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7083968" y="3234490"/>
            <a:ext cx="183350" cy="6111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8734122" y="3967891"/>
            <a:ext cx="183350" cy="6111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H="1">
            <a:off x="7695136" y="3967891"/>
            <a:ext cx="183350" cy="6111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8168952" y="2022882"/>
            <a:ext cx="292052" cy="9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43900" y="1512316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43768" y="1500174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572396" y="1655192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7205601" y="4721485"/>
            <a:ext cx="1866993" cy="1136407"/>
            <a:chOff x="7205601" y="4721485"/>
            <a:chExt cx="1866993" cy="1136407"/>
          </a:xfrm>
        </p:grpSpPr>
        <p:sp>
          <p:nvSpPr>
            <p:cNvPr id="51" name="Rectangle 50"/>
            <p:cNvSpPr/>
            <p:nvPr/>
          </p:nvSpPr>
          <p:spPr>
            <a:xfrm>
              <a:off x="7312297" y="5476700"/>
              <a:ext cx="1506632" cy="359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 flipH="1" flipV="1">
              <a:off x="7492738" y="5656322"/>
              <a:ext cx="359581" cy="34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7881546" y="5656322"/>
              <a:ext cx="359581" cy="34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866761" y="5150113"/>
              <a:ext cx="5729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</a:t>
              </a:r>
              <a:endParaRPr 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0921" y="5519338"/>
              <a:ext cx="6762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size</a:t>
              </a:r>
              <a:endParaRPr 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05601" y="5519338"/>
              <a:ext cx="56916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root</a:t>
              </a:r>
              <a:endParaRPr lang="en-US" sz="16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08054" y="5519338"/>
              <a:ext cx="7691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depth</a:t>
              </a:r>
              <a:endParaRPr lang="en-US" sz="16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>
              <a:off x="8360228" y="5656521"/>
              <a:ext cx="359581" cy="1081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8527750" y="5221551"/>
              <a:ext cx="54484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ym typeface="Symbol"/>
                </a:rPr>
                <a:t></a:t>
              </a:r>
              <a:r>
                <a:rPr lang="en-US" sz="1600" dirty="0" smtClean="0">
                  <a:sym typeface="Euclid Math One"/>
                </a:rPr>
                <a:t></a:t>
              </a:r>
              <a:r>
                <a:rPr lang="en-US" sz="1600" dirty="0" smtClean="0">
                  <a:sym typeface="Symbol"/>
                </a:rPr>
                <a:t></a:t>
              </a:r>
              <a:endParaRPr lang="en-US" sz="1600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7385148" y="5013705"/>
              <a:ext cx="427817" cy="3956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302563" y="4721485"/>
              <a:ext cx="5347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pt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2" name="Group 95"/>
          <p:cNvGrpSpPr/>
          <p:nvPr/>
        </p:nvGrpSpPr>
        <p:grpSpPr>
          <a:xfrm>
            <a:off x="6900618" y="3259562"/>
            <a:ext cx="2171976" cy="3384148"/>
            <a:chOff x="6500826" y="-714404"/>
            <a:chExt cx="2538772" cy="3955652"/>
          </a:xfrm>
        </p:grpSpPr>
        <p:sp>
          <p:nvSpPr>
            <p:cNvPr id="32" name="Rectangle 31"/>
            <p:cNvSpPr/>
            <p:nvPr/>
          </p:nvSpPr>
          <p:spPr>
            <a:xfrm>
              <a:off x="7031824" y="168349"/>
              <a:ext cx="1761067" cy="4203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5400000" flipH="1" flipV="1">
              <a:off x="7242738" y="378305"/>
              <a:ext cx="420306" cy="397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 flipV="1">
              <a:off x="7697206" y="378305"/>
              <a:ext cx="420306" cy="397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679924" y="-213391"/>
              <a:ext cx="669743" cy="395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</a:t>
              </a:r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69190" y="218188"/>
              <a:ext cx="790452" cy="395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size</a:t>
              </a:r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07110" y="218188"/>
              <a:ext cx="665287" cy="395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root</a:t>
              </a:r>
              <a:endParaRPr 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45079" y="218188"/>
              <a:ext cx="899079" cy="395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depth</a:t>
              </a:r>
              <a:endParaRPr lang="en-US" sz="16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5400000">
              <a:off x="8256726" y="378538"/>
              <a:ext cx="420306" cy="126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292860" y="218188"/>
              <a:ext cx="636855" cy="683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ym typeface="Symbol"/>
                </a:rPr>
                <a:t></a:t>
              </a:r>
              <a:r>
                <a:rPr lang="en-US" sz="1600" dirty="0" smtClean="0">
                  <a:sym typeface="Euclid Math One"/>
                </a:rPr>
                <a:t></a:t>
              </a:r>
              <a:r>
                <a:rPr lang="en-US" sz="1600" dirty="0" smtClean="0">
                  <a:sym typeface="Symbol"/>
                </a:rPr>
                <a:t>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116978" y="-372835"/>
              <a:ext cx="500065" cy="4624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20447" y="-714404"/>
              <a:ext cx="625082" cy="395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pt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7" name="Straight Arrow Connector 46"/>
            <p:cNvCxnSpPr>
              <a:stCxn id="48" idx="2"/>
            </p:cNvCxnSpPr>
            <p:nvPr/>
          </p:nvCxnSpPr>
          <p:spPr>
            <a:xfrm rot="16200000" flipH="1">
              <a:off x="7383629" y="470040"/>
              <a:ext cx="463931" cy="7516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198675" y="1142771"/>
              <a:ext cx="1752954" cy="4544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>
              <a:off x="7555758" y="1370005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140798" y="1369284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658629" y="1196660"/>
              <a:ext cx="891332" cy="395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entry</a:t>
              </a:r>
              <a:endParaRPr lang="en-US" sz="1600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rot="5400000">
              <a:off x="7335143" y="1564779"/>
              <a:ext cx="350465" cy="2855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6500826" y="1928802"/>
              <a:ext cx="1752954" cy="4544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6857909" y="2156036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7442949" y="2155315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990611" y="1982692"/>
              <a:ext cx="837660" cy="395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entry</a:t>
              </a:r>
              <a:endParaRPr lang="en-US" sz="1600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rot="16200000" flipH="1">
              <a:off x="7757451" y="2327743"/>
              <a:ext cx="454363" cy="37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7286644" y="2786058"/>
              <a:ext cx="1752954" cy="4544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86" name="Straight Connector 85"/>
            <p:cNvCxnSpPr/>
            <p:nvPr/>
          </p:nvCxnSpPr>
          <p:spPr>
            <a:xfrm rot="5400000">
              <a:off x="7643727" y="3013292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8228767" y="3012571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825633" y="2839947"/>
              <a:ext cx="970366" cy="395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entry</a:t>
              </a:r>
              <a:endParaRPr lang="en-US" sz="1600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 rot="16200000" flipH="1">
              <a:off x="8572528" y="1357298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6715140" y="2143116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8643966" y="3000372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7429520" y="3000372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0" y="-13672"/>
            <a:ext cx="81439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ClearTreeRec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(*pt){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ClearTreeRec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(&amp;(*pt)-&gt;left);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ClearTreeRec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(&amp;(*pt)-&gt;right);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free(*pt);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*pt=NULL;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ClearTreeRec2(Tree2 *pt){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ClearTreeRec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(&amp;pt-&gt;root);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pt-&gt;size=0;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pt-&gt;depth=0;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7954638" y="510542"/>
            <a:ext cx="292052" cy="9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303109" y="726285"/>
            <a:ext cx="1752954" cy="454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7660192" y="953519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8245232" y="952798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73758" y="780174"/>
            <a:ext cx="727835" cy="335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7439577" y="1148293"/>
            <a:ext cx="350465" cy="2855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29586" y="-24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05260" y="1512316"/>
            <a:ext cx="1752954" cy="454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rot="5400000">
            <a:off x="6962343" y="1739550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7547383" y="1738829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75909" y="1566205"/>
            <a:ext cx="727835" cy="335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6200000" flipH="1">
            <a:off x="7861885" y="1911257"/>
            <a:ext cx="454363" cy="370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391078" y="2369572"/>
            <a:ext cx="1752954" cy="454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7748161" y="2596806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8333201" y="2596085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961727" y="2423461"/>
            <a:ext cx="727835" cy="335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 rot="16200000" flipH="1">
            <a:off x="8676962" y="940812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 flipH="1">
            <a:off x="6819574" y="1726630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 flipH="1">
            <a:off x="8748400" y="2583886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7533954" y="2583886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929454" y="-12166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358082" y="142852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500430" y="2585861"/>
            <a:ext cx="3643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//User level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Tree t;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ClearTreeRec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(&amp;t);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00430" y="5577504"/>
            <a:ext cx="36433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//User level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Tree2 t2;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ClearTreeRec2(&amp;t2);</a:t>
            </a:r>
          </a:p>
        </p:txBody>
      </p:sp>
      <p:sp>
        <p:nvSpPr>
          <p:cNvPr id="73" name="Footer Placeholder 7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0" y="-1640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ClearTreeRec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(*pt){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ClearTreeRec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(&amp;(*pt)-&gt;left);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ClearTreeRec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(&amp;(*pt)-&gt;right);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free(*pt);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*pt=NULL;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ClearTreeRecAux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(*pt){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ClearTreeRecAux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(&amp;(*pt)-&gt;left);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ClearTreeRecAux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(&amp;(*pt)-&gt;right);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free(*pt);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//of course, this is not provided for the user.</a:t>
            </a:r>
            <a:endParaRPr lang="en-US" dirty="0" smtClean="0">
              <a:solidFill>
                <a:srgbClr val="339933"/>
              </a:solidFill>
              <a:latin typeface="Calibri" pitchFamily="34" charset="0"/>
              <a:cs typeface="Courier New" pitchFamily="49" charset="0"/>
            </a:endParaRPr>
          </a:p>
          <a:p>
            <a:r>
              <a:rPr lang="en-US" dirty="0" smtClean="0">
                <a:latin typeface="Calibri" pitchFamily="34" charset="0"/>
                <a:cs typeface="Courier New" pitchFamily="49" charset="0"/>
              </a:rPr>
              <a:t>It is very smart to notice that (as was noticed by some students during the lecture)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ClearTreeRecAux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 is faster than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ClearTreeRec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 because it saves the step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*pt=NULL 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in </a:t>
            </a:r>
            <a:r>
              <a:rPr lang="en-US" b="1" u="sng" dirty="0" smtClean="0">
                <a:latin typeface="Calibri" pitchFamily="34" charset="0"/>
                <a:cs typeface="Courier New" pitchFamily="49" charset="0"/>
              </a:rPr>
              <a:t>each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 recursive call. However it does not set the tree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 at the end. We can rewrite a faster version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ClearTreeRec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 as:</a:t>
            </a:r>
          </a:p>
          <a:p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ClearTreeRec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ClearTreeRecAux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*pt=NULL;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5400000">
            <a:off x="7954638" y="510542"/>
            <a:ext cx="292052" cy="9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303109" y="726285"/>
            <a:ext cx="1752954" cy="454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7660192" y="953519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8245232" y="952798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873758" y="780174"/>
            <a:ext cx="727835" cy="335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rot="5400000">
            <a:off x="7439577" y="1148293"/>
            <a:ext cx="350465" cy="2855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929586" y="-24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05260" y="1512316"/>
            <a:ext cx="1752954" cy="454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 rot="5400000">
            <a:off x="6962343" y="1739550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7547383" y="1738829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175909" y="1566205"/>
            <a:ext cx="727835" cy="335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 rot="16200000" flipH="1">
            <a:off x="7861885" y="1911257"/>
            <a:ext cx="454363" cy="370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391078" y="2369572"/>
            <a:ext cx="1752954" cy="454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rot="5400000">
            <a:off x="7748161" y="2596806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8333201" y="2596085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961727" y="2423461"/>
            <a:ext cx="727835" cy="335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>
          <a:xfrm rot="16200000" flipH="1">
            <a:off x="8676962" y="940812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 flipH="1">
            <a:off x="6819574" y="1726630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 flipH="1">
            <a:off x="8748400" y="2583886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H="1">
            <a:off x="7533954" y="2583886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929454" y="-12166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358082" y="142852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0" y="333445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Motivation: </a:t>
            </a:r>
            <a:r>
              <a:rPr lang="en-US" dirty="0" smtClean="0"/>
              <a:t>To be able to search efficiently in lower complexity than the linked lists.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Definition:</a:t>
            </a:r>
            <a:r>
              <a:rPr lang="en-US" b="1" dirty="0" smtClean="0"/>
              <a:t> </a:t>
            </a:r>
            <a:r>
              <a:rPr lang="en-US" dirty="0" smtClean="0"/>
              <a:t>A </a:t>
            </a:r>
            <a:r>
              <a:rPr lang="en-US" b="1" i="1" dirty="0" smtClean="0"/>
              <a:t>Binary  Search Tree ADT </a:t>
            </a:r>
            <a:r>
              <a:rPr lang="en-US" i="1" dirty="0" smtClean="0"/>
              <a:t>is </a:t>
            </a:r>
            <a:r>
              <a:rPr lang="en-US" dirty="0" smtClean="0">
                <a:latin typeface="Calibri" pitchFamily="34" charset="0"/>
                <a:sym typeface="Wingdings" pitchFamily="2" charset="2"/>
              </a:rPr>
              <a:t>either empty, or it consists of a </a:t>
            </a:r>
            <a:r>
              <a:rPr lang="en-US" b="1" dirty="0" smtClean="0">
                <a:latin typeface="Calibri" pitchFamily="34" charset="0"/>
                <a:sym typeface="Wingdings" pitchFamily="2" charset="2"/>
              </a:rPr>
              <a:t>node</a:t>
            </a:r>
            <a:r>
              <a:rPr lang="en-US" dirty="0" smtClean="0">
                <a:latin typeface="Calibri" pitchFamily="34" charset="0"/>
                <a:sym typeface="Wingdings" pitchFamily="2" charset="2"/>
              </a:rPr>
              <a:t> (vertex) called the root together with two binary trees called the left subtree and the right subtree of the root.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Every node contains a key and satisfies the following conditions: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The key in the left child of a node (if it exists) is less than the key in its parent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The key in the right of a node (if it exists) is greater than the key in its parent node.</a:t>
            </a:r>
          </a:p>
          <a:p>
            <a:r>
              <a:rPr lang="en-US" dirty="0" smtClean="0">
                <a:sym typeface="Wingdings" pitchFamily="2" charset="2"/>
              </a:rPr>
              <a:t>This is </a:t>
            </a:r>
            <a:r>
              <a:rPr lang="en-US" dirty="0" smtClean="0"/>
              <a:t>together with the following operations: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dirty="0" smtClean="0"/>
              <a:t>Insert a new entry	(we have to define where)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dirty="0" smtClean="0"/>
              <a:t>Delete an entry	(we have to define from where)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dirty="0" smtClean="0">
                <a:sym typeface="Symbol"/>
              </a:rPr>
              <a:t>Search for an element. 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dirty="0" smtClean="0">
                <a:sym typeface="Symbol"/>
              </a:rPr>
              <a:t>(Any other operation to be defined later).</a:t>
            </a:r>
          </a:p>
          <a:p>
            <a:pPr marL="457200" indent="-457200" algn="just">
              <a:buFontTx/>
              <a:buAutoNum type="arabicPeriod"/>
              <a:defRPr/>
            </a:pPr>
            <a:endParaRPr lang="en-US" dirty="0" smtClean="0">
              <a:sym typeface="Symbol"/>
            </a:endParaRPr>
          </a:p>
          <a:p>
            <a:pPr marL="457200" indent="-457200" algn="just">
              <a:defRPr/>
            </a:pPr>
            <a:r>
              <a:rPr lang="en-US" b="1" dirty="0" smtClean="0">
                <a:sym typeface="Symbol"/>
              </a:rPr>
              <a:t>Note</a:t>
            </a:r>
            <a:r>
              <a:rPr lang="en-US" dirty="0" smtClean="0">
                <a:sym typeface="Symbol"/>
              </a:rPr>
              <a:t>: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en-US" dirty="0" smtClean="0">
                <a:sym typeface="Symbol"/>
              </a:rPr>
              <a:t>The red statement is the only addition to the definition of the Binary Trees. 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en-US" dirty="0" smtClean="0">
                <a:sym typeface="Symbol"/>
              </a:rPr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Symbol"/>
              </a:rPr>
              <a:t>typedef</a:t>
            </a:r>
            <a:r>
              <a:rPr lang="en-US" dirty="0" smtClean="0">
                <a:sym typeface="Symbol"/>
              </a:rPr>
              <a:t> part will be exactly the same as the binary trees, along with all the previous functions (since they were common for any binary tree).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en-US" dirty="0" smtClean="0">
                <a:sym typeface="Symbol"/>
              </a:rPr>
              <a:t>We can simply use: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Symbol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Symbol"/>
              </a:rPr>
              <a:t>ListEntry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Symbol"/>
              </a:rPr>
              <a:t>TreeEntry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;</a:t>
            </a:r>
          </a:p>
          <a:p>
            <a:pPr marL="457200" indent="-457200" algn="just">
              <a:buFont typeface="Arial" charset="0"/>
              <a:buChar char="•"/>
              <a:defRPr/>
            </a:pPr>
            <a:r>
              <a:rPr lang="en-US" dirty="0" smtClean="0">
                <a:latin typeface="Calibri" pitchFamily="34" charset="0"/>
                <a:cs typeface="Courier New" pitchFamily="49" charset="0"/>
                <a:sym typeface="Symbol"/>
              </a:rPr>
              <a:t>We will write the functions with a little variation than the book;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ourier New" pitchFamily="49" charset="0"/>
                <a:sym typeface="Symbol"/>
              </a:rPr>
              <a:t>you have to study both ways and compare the different programming style.</a:t>
            </a:r>
            <a:endParaRPr lang="en-US" dirty="0" smtClean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-32" y="-13977"/>
            <a:ext cx="9144032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100" b="1" kern="0" dirty="0" smtClean="0">
                <a:latin typeface="Calibri" pitchFamily="34" charset="0"/>
                <a:sym typeface="Wingdings" pitchFamily="2" charset="2"/>
              </a:rPr>
              <a:t>Binary Search Trees (BST)</a:t>
            </a:r>
            <a:endParaRPr lang="en-US" sz="2100" kern="0" dirty="0" smtClean="0">
              <a:latin typeface="Calibri" pitchFamily="34" charset="0"/>
              <a:cs typeface="+mn-cs"/>
              <a:sym typeface="Wingdings" pitchFamily="2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0" y="-24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//Pre: Tree has been created and </a:t>
            </a:r>
            <a:r>
              <a:rPr lang="en-US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intialized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InsertTreeRec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(!*pt){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*pt=(Tree)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(*pt)-&gt;entry=*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(*pt)-&gt;left=NULL;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(*pt)-&gt;right=NULL;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-&gt;key, (*pt)-&gt;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entry.key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InsertTreeRec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(&amp;(*pt)-&gt;left,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InsertTreeRec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(&amp;(*pt)-&gt;right,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alibri" pitchFamily="34" charset="0"/>
                <a:cs typeface="Courier New" pitchFamily="49" charset="0"/>
              </a:rPr>
              <a:t>Important issues:</a:t>
            </a:r>
            <a:endParaRPr lang="en-US" dirty="0" smtClean="0">
              <a:latin typeface="Calibri" pitchFamily="34" charset="0"/>
              <a:cs typeface="Courier New" pitchFamily="49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Euclid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Euclid" pitchFamily="18" charset="0"/>
                <a:cs typeface="Courier New" pitchFamily="49" charset="0"/>
              </a:rPr>
              <a:t>pe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 is pointer to element rather than the element itself to save space in recursion.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FF"/>
                </a:solidFill>
                <a:latin typeface="Euclid" pitchFamily="18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Euclid" pitchFamily="18" charset="0"/>
                <a:cs typeface="Courier New" pitchFamily="49" charset="0"/>
              </a:rPr>
              <a:t>malloc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 code is inside the </a:t>
            </a:r>
            <a:r>
              <a:rPr lang="en-US" dirty="0" smtClean="0">
                <a:solidFill>
                  <a:srgbClr val="0000FF"/>
                </a:solidFill>
                <a:latin typeface="Euclid" pitchFamily="18" charset="0"/>
                <a:cs typeface="Courier New" pitchFamily="49" charset="0"/>
              </a:rPr>
              <a:t>if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 statement not at the beginning of the function for same reason.</a:t>
            </a:r>
          </a:p>
          <a:p>
            <a:pPr>
              <a:buFontTx/>
              <a:buChar char="-"/>
            </a:pPr>
            <a:r>
              <a:rPr lang="en-US" dirty="0" smtClean="0">
                <a:latin typeface="Calibri" pitchFamily="34" charset="0"/>
                <a:cs typeface="Courier New" pitchFamily="49" charset="0"/>
              </a:rPr>
              <a:t> Equal keys are inserted to the right. Therefore, </a:t>
            </a:r>
            <a:r>
              <a:rPr lang="en-US" dirty="0" err="1" smtClean="0">
                <a:latin typeface="Calibri" pitchFamily="34" charset="0"/>
                <a:cs typeface="Courier New" pitchFamily="49" charset="0"/>
              </a:rPr>
              <a:t>Inorder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 traversal will visit duplicate keys in the same order of insertion.</a:t>
            </a:r>
          </a:p>
          <a:p>
            <a:pPr>
              <a:buFontTx/>
              <a:buChar char="-"/>
            </a:pPr>
            <a:endParaRPr lang="en-US" dirty="0" smtClean="0">
              <a:latin typeface="Calibri" pitchFamily="34" charset="0"/>
              <a:cs typeface="Courier New" pitchFamily="49" charset="0"/>
            </a:endParaRPr>
          </a:p>
          <a:p>
            <a:pPr>
              <a:buFontTx/>
              <a:buChar char="-"/>
            </a:pPr>
            <a:r>
              <a:rPr lang="en-US" b="1" dirty="0" smtClean="0">
                <a:latin typeface="Calibri" pitchFamily="34" charset="0"/>
                <a:cs typeface="Courier New" pitchFamily="49" charset="0"/>
              </a:rPr>
              <a:t>Now, how to write this function for Tree2? (We need to account for size and depth!); We need a similar function that returns at which depth the node is inserted.</a:t>
            </a:r>
          </a:p>
          <a:p>
            <a:pPr>
              <a:buFontTx/>
              <a:buChar char="-"/>
            </a:pPr>
            <a:endParaRPr lang="en-US" dirty="0" smtClean="0">
              <a:latin typeface="Calibri" pitchFamily="34" charset="0"/>
              <a:cs typeface="Courier New" pitchFamily="49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5400000">
            <a:off x="7954638" y="510542"/>
            <a:ext cx="292052" cy="9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303109" y="726285"/>
            <a:ext cx="1752954" cy="454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7660192" y="953519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8245232" y="952798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873758" y="780174"/>
            <a:ext cx="727835" cy="335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rot="5400000">
            <a:off x="7439577" y="1148293"/>
            <a:ext cx="350465" cy="2855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929586" y="-24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05260" y="1512316"/>
            <a:ext cx="1752954" cy="454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 rot="5400000">
            <a:off x="6962343" y="1739550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7547383" y="1738829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175909" y="1566205"/>
            <a:ext cx="727835" cy="335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 rot="16200000" flipH="1">
            <a:off x="7861885" y="1911257"/>
            <a:ext cx="454363" cy="370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391078" y="2369572"/>
            <a:ext cx="1752954" cy="454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rot="5400000">
            <a:off x="7748161" y="2596806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8333201" y="2596085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961727" y="2423461"/>
            <a:ext cx="727835" cy="335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>
          <a:xfrm rot="16200000" flipH="1">
            <a:off x="8676962" y="940812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 flipH="1">
            <a:off x="6819574" y="1726630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 flipH="1">
            <a:off x="8748400" y="2583886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H="1">
            <a:off x="7533954" y="2583886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929454" y="-12166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358082" y="142852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29256" y="3237556"/>
            <a:ext cx="36433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//User level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Tree t;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InsertTreeRec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(&amp;t, &amp;e);</a:t>
            </a: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0" y="-24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InsertTreeAux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pdepth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(!*pt){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*pt=(Tree)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(*pt)-&gt;entry=*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(*pt)-&gt;left=NULL;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(*pt)-&gt;right=NULL;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(LT(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-&gt;key, (*pt)-&gt;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entry.key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InsertTreeAux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(&amp;(*pt)-&gt;left,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pdepth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InsertTreeAux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(&amp;(*pt)-&gt;right,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pdepth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(*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pdepth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)++;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//This is the only difference from previous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//of course, this is not provided for the user.</a:t>
            </a:r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alibri" pitchFamily="34" charset="0"/>
                <a:cs typeface="Courier New" pitchFamily="49" charset="0"/>
              </a:rPr>
              <a:t>Note: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 We pass a pointer to </a:t>
            </a:r>
            <a:r>
              <a:rPr lang="en-US" dirty="0" err="1" smtClean="0">
                <a:latin typeface="Calibri" pitchFamily="34" charset="0"/>
                <a:cs typeface="Courier New" pitchFamily="49" charset="0"/>
              </a:rPr>
              <a:t>int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i.e.,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pdepth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so that every recursive call increments the same variable. </a:t>
            </a:r>
          </a:p>
          <a:p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InsertTreeRec2(Tree2 *pt,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d=0;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InsertTreeAux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(&amp;pt-&gt;root,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&amp;d);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(pt-&gt;depth&lt;d)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pt-&gt;depth=d;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pt-&gt;size++;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alibri" pitchFamily="34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176764" y="285728"/>
            <a:ext cx="1895830" cy="2118478"/>
            <a:chOff x="6748136" y="663510"/>
            <a:chExt cx="2538772" cy="2836928"/>
          </a:xfrm>
        </p:grpSpPr>
        <p:cxnSp>
          <p:nvCxnSpPr>
            <p:cNvPr id="69" name="Straight Arrow Connector 68"/>
            <p:cNvCxnSpPr/>
            <p:nvPr/>
          </p:nvCxnSpPr>
          <p:spPr>
            <a:xfrm rot="5400000">
              <a:off x="8097514" y="1186218"/>
              <a:ext cx="292052" cy="9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7445985" y="1401961"/>
              <a:ext cx="1752954" cy="4544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803068" y="1629195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8388108" y="1628474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8016634" y="1455849"/>
              <a:ext cx="727835" cy="3709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entry</a:t>
              </a:r>
              <a:endParaRPr lang="en-US" sz="1200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rot="5400000">
              <a:off x="7582453" y="1823969"/>
              <a:ext cx="350465" cy="2855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072461" y="675652"/>
              <a:ext cx="714380" cy="3709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748136" y="2187992"/>
              <a:ext cx="1752954" cy="4544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>
              <a:off x="7105219" y="2415226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7690259" y="2414505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7318786" y="2241881"/>
              <a:ext cx="727835" cy="3709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entry</a:t>
              </a:r>
              <a:endParaRPr lang="en-US" sz="1200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rot="16200000" flipH="1">
              <a:off x="8004761" y="2586933"/>
              <a:ext cx="454363" cy="37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7533954" y="3045248"/>
              <a:ext cx="1752954" cy="4544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97" name="Straight Connector 96"/>
            <p:cNvCxnSpPr/>
            <p:nvPr/>
          </p:nvCxnSpPr>
          <p:spPr>
            <a:xfrm rot="5400000">
              <a:off x="7891037" y="3272482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8476077" y="3271761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104603" y="3099137"/>
              <a:ext cx="727835" cy="3709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entry</a:t>
              </a:r>
              <a:endParaRPr lang="en-US" sz="1200" dirty="0"/>
            </a:p>
          </p:txBody>
        </p:sp>
        <p:cxnSp>
          <p:nvCxnSpPr>
            <p:cNvPr id="100" name="Straight Connector 99"/>
            <p:cNvCxnSpPr/>
            <p:nvPr/>
          </p:nvCxnSpPr>
          <p:spPr>
            <a:xfrm rot="16200000" flipH="1">
              <a:off x="8819838" y="1616488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6962450" y="2402306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6200000" flipH="1">
              <a:off x="8891276" y="3259562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 flipH="1">
              <a:off x="7676830" y="3259562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072330" y="663510"/>
              <a:ext cx="714380" cy="3709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pt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7500958" y="818528"/>
              <a:ext cx="57150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7354899" y="4849141"/>
            <a:ext cx="1506632" cy="359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0" name="Straight Connector 29"/>
          <p:cNvCxnSpPr/>
          <p:nvPr/>
        </p:nvCxnSpPr>
        <p:spPr>
          <a:xfrm rot="5400000" flipH="1" flipV="1">
            <a:off x="7535340" y="5028763"/>
            <a:ext cx="359581" cy="34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7924148" y="5028763"/>
            <a:ext cx="359581" cy="34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09363" y="4522554"/>
            <a:ext cx="5729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7643523" y="4891779"/>
            <a:ext cx="6762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size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248203" y="4891779"/>
            <a:ext cx="5691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root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8050656" y="4891779"/>
            <a:ext cx="7691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depth</a:t>
            </a:r>
            <a:endParaRPr lang="en-US" sz="1600" dirty="0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8402830" y="5028962"/>
            <a:ext cx="359581" cy="108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33743" y="4891779"/>
            <a:ext cx="5448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ym typeface="Symbol"/>
              </a:rPr>
              <a:t></a:t>
            </a:r>
            <a:r>
              <a:rPr lang="en-US" sz="1600" dirty="0" smtClean="0">
                <a:sym typeface="Euclid Math One"/>
              </a:rPr>
              <a:t></a:t>
            </a:r>
            <a:r>
              <a:rPr lang="en-US" sz="1600" dirty="0" smtClean="0">
                <a:sym typeface="Symbol"/>
              </a:rPr>
              <a:t></a:t>
            </a:r>
            <a:endParaRPr lang="en-US" sz="16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427750" y="4386146"/>
            <a:ext cx="427817" cy="3956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45165" y="4093926"/>
            <a:ext cx="5347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" name="Straight Arrow Connector 40"/>
          <p:cNvCxnSpPr>
            <a:stCxn id="34" idx="2"/>
          </p:cNvCxnSpPr>
          <p:nvPr/>
        </p:nvCxnSpPr>
        <p:spPr>
          <a:xfrm rot="16200000" flipH="1">
            <a:off x="7655876" y="5107244"/>
            <a:ext cx="396903" cy="643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97643" y="5682780"/>
            <a:ext cx="1499691" cy="388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7803136" y="5877184"/>
            <a:ext cx="388808" cy="12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8303651" y="5876567"/>
            <a:ext cx="388808" cy="123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91144" y="5728884"/>
            <a:ext cx="76255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entry</a:t>
            </a:r>
            <a:endParaRPr lang="en-US" sz="1600" dirty="0"/>
          </a:p>
        </p:txBody>
      </p:sp>
      <p:cxnSp>
        <p:nvCxnSpPr>
          <p:cNvPr id="56" name="Straight Connector 55"/>
          <p:cNvCxnSpPr/>
          <p:nvPr/>
        </p:nvCxnSpPr>
        <p:spPr>
          <a:xfrm rot="16200000" flipH="1">
            <a:off x="8673005" y="5866313"/>
            <a:ext cx="183350" cy="6111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0" y="-24"/>
            <a:ext cx="94297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ourier New" pitchFamily="49" charset="0"/>
              </a:rPr>
              <a:t>Now, to get the size and depth: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TreeSizeRec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(!*pt)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(1+TreeSizeRec(&amp;(*pt)-&gt;left)+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TreeSizeRec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(&amp;(*pt)-&gt;right));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alibri" pitchFamily="34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TreeSize2(Tree2 *pt){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(pt-&gt;size);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TreeDepthRec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*pt){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(!*pt)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TreeDepthRec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(&amp;(*pt)-&gt;left);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TreeDepthRec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(&amp;(*pt)-&gt;right);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(a&gt;b)? 1+a : 1+b;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TreeDepth2(Tree2 *pt){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(pt-&gt;depth);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5400000">
            <a:off x="7493014" y="2308634"/>
            <a:ext cx="292052" cy="9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841485" y="2524377"/>
            <a:ext cx="1752954" cy="454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7198568" y="2751611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7783608" y="2750890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412134" y="2578266"/>
            <a:ext cx="727835" cy="335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rot="5400000">
            <a:off x="6977953" y="2946385"/>
            <a:ext cx="350465" cy="2855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67962" y="1798068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67830" y="1785926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6896458" y="194094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>
            <a:off x="6786578" y="3292094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8215338" y="3292094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8215338" y="2934904"/>
            <a:ext cx="357190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0" y="-24"/>
            <a:ext cx="942978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ourier New" pitchFamily="49" charset="0"/>
              </a:rPr>
              <a:t>Which is better; the previous or any of these two?</a:t>
            </a:r>
          </a:p>
          <a:p>
            <a:endParaRPr lang="en-US" b="1" dirty="0" smtClean="0">
              <a:latin typeface="Calibri" pitchFamily="34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TreeDepthRec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*pt){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(!*pt)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(1+Max(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TreeDepthRec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(&amp;(*pt)-&gt;left),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TreeDepthRec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(&amp;(*pt)-&gt;right));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(x&gt;y)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TreeDepthRec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*pt){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(!*pt)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TreeDepthRec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(&amp;(*pt)-&gt;left)&gt;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TreeDepthRec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right))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1+TreeDepthRec(&amp;(*pt)-&gt;left)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1+TreeDepthRec(&amp;(*pt)-&gt;right);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//This is the most stupid version</a:t>
            </a: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alibri" pitchFamily="34" charset="0"/>
                <a:cs typeface="Courier New" pitchFamily="49" charset="0"/>
              </a:rPr>
              <a:t>Now, how to insert iteratively? Was there any need for recursion?</a:t>
            </a: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0" y="-71462"/>
            <a:ext cx="942978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InsertTree2(Tree2 *pt,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*p,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	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d=1;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p=(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p-&gt;entry=*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	p-&gt;left=NULL;		p-&gt;right=NULL;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(!pt-&gt;root)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pt-&gt;root=p;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=pt-&gt;root;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-&gt;key,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entry.key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-&gt;left;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-&gt;right;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d++;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-&gt;key,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entry.key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-&gt;left=p;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-&gt;right=p;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(d&gt;pt-&gt;depth)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pt-&gt;depth=d;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pt-&gt;size++;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9058" y="5925941"/>
            <a:ext cx="471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red statements are the extra </a:t>
            </a:r>
            <a:r>
              <a:rPr lang="en-US" dirty="0" err="1" smtClean="0">
                <a:solidFill>
                  <a:srgbClr val="FF0000"/>
                </a:solidFill>
              </a:rPr>
              <a:t>statments</a:t>
            </a:r>
            <a:r>
              <a:rPr lang="en-US" dirty="0" smtClean="0">
                <a:solidFill>
                  <a:srgbClr val="FF0000"/>
                </a:solidFill>
              </a:rPr>
              <a:t> when we write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InsertTree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280534" y="2684093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9" name="Straight Connector 8"/>
          <p:cNvCxnSpPr>
            <a:stCxn id="8" idx="5"/>
          </p:cNvCxnSpPr>
          <p:nvPr/>
        </p:nvCxnSpPr>
        <p:spPr bwMode="auto">
          <a:xfrm rot="16200000" flipH="1">
            <a:off x="7474624" y="2921833"/>
            <a:ext cx="458080" cy="430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 bwMode="auto">
          <a:xfrm>
            <a:off x="7769171" y="3262890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11" name="Straight Connector 10"/>
          <p:cNvCxnSpPr>
            <a:stCxn id="8" idx="3"/>
          </p:cNvCxnSpPr>
          <p:nvPr/>
        </p:nvCxnSpPr>
        <p:spPr bwMode="auto">
          <a:xfrm rot="5400000">
            <a:off x="6940594" y="2887321"/>
            <a:ext cx="354620" cy="396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6767483" y="3283032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rot="16200000" flipH="1">
            <a:off x="7963261" y="3563154"/>
            <a:ext cx="458080" cy="430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 bwMode="auto">
          <a:xfrm>
            <a:off x="8257808" y="3904211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rot="5400000">
            <a:off x="7429231" y="3528642"/>
            <a:ext cx="354620" cy="396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 bwMode="auto">
          <a:xfrm>
            <a:off x="7256120" y="3924353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7766139" y="4478675"/>
            <a:ext cx="284428" cy="185342"/>
          </a:xfrm>
          <a:prstGeom prst="line">
            <a:avLst/>
          </a:prstGeom>
          <a:ln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 bwMode="auto">
          <a:xfrm>
            <a:off x="7572397" y="4642122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27" name="Straight Arrow Connector 26"/>
          <p:cNvCxnSpPr>
            <a:endCxn id="18" idx="0"/>
          </p:cNvCxnSpPr>
          <p:nvPr/>
        </p:nvCxnSpPr>
        <p:spPr>
          <a:xfrm rot="5400000">
            <a:off x="8200969" y="3532653"/>
            <a:ext cx="550038" cy="1930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86775" y="2984841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00892" y="4854371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ourier New" pitchFamily="49" charset="0"/>
              </a:rPr>
              <a:t>The position of the new node</a:t>
            </a:r>
            <a:endParaRPr lang="en-US" dirty="0">
              <a:latin typeface="Calibri" pitchFamily="34" charset="0"/>
              <a:cs typeface="Courier New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643700" y="1496785"/>
            <a:ext cx="1239571" cy="1181634"/>
            <a:chOff x="7149538" y="830005"/>
            <a:chExt cx="1711993" cy="1631975"/>
          </a:xfrm>
        </p:grpSpPr>
        <p:sp>
          <p:nvSpPr>
            <p:cNvPr id="31" name="Rectangle 30"/>
            <p:cNvSpPr/>
            <p:nvPr/>
          </p:nvSpPr>
          <p:spPr>
            <a:xfrm>
              <a:off x="7354899" y="1683885"/>
              <a:ext cx="1506632" cy="359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2" name="Straight Connector 31"/>
            <p:cNvCxnSpPr/>
            <p:nvPr/>
          </p:nvCxnSpPr>
          <p:spPr>
            <a:xfrm rot="5400000" flipH="1" flipV="1">
              <a:off x="7535340" y="1863507"/>
              <a:ext cx="359581" cy="34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7924148" y="1863507"/>
              <a:ext cx="359581" cy="34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8402830" y="1863706"/>
              <a:ext cx="359581" cy="1081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427750" y="1220890"/>
              <a:ext cx="427817" cy="3956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149538" y="830005"/>
              <a:ext cx="988345" cy="4675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pt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544201" y="1919995"/>
              <a:ext cx="631669" cy="5419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7929586" y="405980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0" y="-6239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//Pre: Tree has been created and initialized (can be empty)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FindItemTreeRec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(!*pt)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(EQ((*pt)-&gt;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entry.key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k)){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=(*pt)-&gt;entry;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(LT(k, (*pt)-&gt;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entry.key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FindItemTreeRec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(&amp;(*pt)-&gt;left,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k);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FindItemTreeRec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(&amp;(*pt)-&gt;right,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k);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//Very similar to Insert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FindItemTreeRec2(Tree2 *pt,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k){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FindItemTreeRec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(&amp;pt-&gt;root,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k);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494849" y="1615912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9" name="Straight Connector 8"/>
          <p:cNvCxnSpPr>
            <a:stCxn id="8" idx="5"/>
          </p:cNvCxnSpPr>
          <p:nvPr/>
        </p:nvCxnSpPr>
        <p:spPr bwMode="auto">
          <a:xfrm rot="16200000" flipH="1">
            <a:off x="7688939" y="1853652"/>
            <a:ext cx="458080" cy="430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 bwMode="auto">
          <a:xfrm>
            <a:off x="7983486" y="2194709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11" name="Straight Connector 10"/>
          <p:cNvCxnSpPr>
            <a:stCxn id="8" idx="3"/>
          </p:cNvCxnSpPr>
          <p:nvPr/>
        </p:nvCxnSpPr>
        <p:spPr bwMode="auto">
          <a:xfrm rot="5400000">
            <a:off x="7154909" y="1819140"/>
            <a:ext cx="354620" cy="396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6981798" y="2214851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rot="16200000" flipH="1">
            <a:off x="8177576" y="2494973"/>
            <a:ext cx="458080" cy="430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 bwMode="auto">
          <a:xfrm>
            <a:off x="8472123" y="2836030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rot="5400000">
            <a:off x="7643546" y="2460461"/>
            <a:ext cx="354620" cy="396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 bwMode="auto">
          <a:xfrm>
            <a:off x="7470435" y="2856172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86710" y="184522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ourier New" pitchFamily="49" charset="0"/>
              </a:rPr>
              <a:t>The element</a:t>
            </a:r>
            <a:endParaRPr lang="en-US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7494850" y="5187812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34" name="Straight Connector 33"/>
          <p:cNvCxnSpPr>
            <a:stCxn id="29" idx="5"/>
          </p:cNvCxnSpPr>
          <p:nvPr/>
        </p:nvCxnSpPr>
        <p:spPr bwMode="auto">
          <a:xfrm rot="16200000" flipH="1">
            <a:off x="7688940" y="5425552"/>
            <a:ext cx="458080" cy="430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 bwMode="auto">
          <a:xfrm>
            <a:off x="7983487" y="5766609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36" name="Straight Connector 35"/>
          <p:cNvCxnSpPr>
            <a:stCxn id="29" idx="3"/>
          </p:cNvCxnSpPr>
          <p:nvPr/>
        </p:nvCxnSpPr>
        <p:spPr bwMode="auto">
          <a:xfrm rot="5400000">
            <a:off x="7154910" y="5391040"/>
            <a:ext cx="354620" cy="396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 bwMode="auto">
          <a:xfrm>
            <a:off x="6981799" y="5786751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 rot="16200000" flipH="1">
            <a:off x="8177577" y="6066873"/>
            <a:ext cx="458080" cy="430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 bwMode="auto">
          <a:xfrm>
            <a:off x="8472124" y="6407930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 rot="5400000">
            <a:off x="7643547" y="6032361"/>
            <a:ext cx="354620" cy="396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 bwMode="auto">
          <a:xfrm>
            <a:off x="7470436" y="6428072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grpSp>
        <p:nvGrpSpPr>
          <p:cNvPr id="48" name="Group 43"/>
          <p:cNvGrpSpPr/>
          <p:nvPr/>
        </p:nvGrpSpPr>
        <p:grpSpPr>
          <a:xfrm>
            <a:off x="6858016" y="4000504"/>
            <a:ext cx="1239571" cy="1181634"/>
            <a:chOff x="7149538" y="830005"/>
            <a:chExt cx="1711993" cy="1631975"/>
          </a:xfrm>
        </p:grpSpPr>
        <p:sp>
          <p:nvSpPr>
            <p:cNvPr id="49" name="Rectangle 48"/>
            <p:cNvSpPr/>
            <p:nvPr/>
          </p:nvSpPr>
          <p:spPr>
            <a:xfrm>
              <a:off x="7354899" y="1683885"/>
              <a:ext cx="1506632" cy="359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 flipH="1" flipV="1">
              <a:off x="7535340" y="1863507"/>
              <a:ext cx="359581" cy="34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 flipH="1" flipV="1">
              <a:off x="7924148" y="1863507"/>
              <a:ext cx="359581" cy="34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8402830" y="1863706"/>
              <a:ext cx="359581" cy="1081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427750" y="1220890"/>
              <a:ext cx="427817" cy="3956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149538" y="830005"/>
              <a:ext cx="988345" cy="4675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pt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7544201" y="1919995"/>
              <a:ext cx="631669" cy="5419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/>
          <p:cNvCxnSpPr/>
          <p:nvPr/>
        </p:nvCxnSpPr>
        <p:spPr>
          <a:xfrm rot="5400000">
            <a:off x="7493014" y="1451378"/>
            <a:ext cx="292052" cy="9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67962" y="940812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67830" y="928670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896458" y="108368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-32" y="-13977"/>
            <a:ext cx="9144032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 kern="0" dirty="0" smtClean="0">
                <a:latin typeface="Calibri" pitchFamily="34" charset="0"/>
                <a:sym typeface="Wingdings" pitchFamily="2" charset="2"/>
              </a:rPr>
              <a:t>Binary Trees (BT) and Binary Search Trees (BST) (Ch. 9)</a:t>
            </a:r>
            <a:endParaRPr lang="en-US" sz="2000" kern="0" dirty="0" smtClean="0">
              <a:latin typeface="Calibri" pitchFamily="34" charset="0"/>
              <a:cs typeface="+mn-cs"/>
              <a:sym typeface="Wingdings" pitchFamily="2" charset="2"/>
            </a:endParaRPr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-32" y="506536"/>
            <a:ext cx="91440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latin typeface="Calibri" pitchFamily="34" charset="0"/>
                <a:sym typeface="Wingdings" pitchFamily="2" charset="2"/>
              </a:rPr>
              <a:t>As defined for the analysis of Binary Search:</a:t>
            </a:r>
          </a:p>
          <a:p>
            <a:r>
              <a:rPr lang="en-US" sz="2000" b="1" dirty="0" smtClean="0">
                <a:latin typeface="Calibri" pitchFamily="34" charset="0"/>
                <a:sym typeface="Wingdings" pitchFamily="2" charset="2"/>
              </a:rPr>
              <a:t>Definition: </a:t>
            </a:r>
            <a:r>
              <a:rPr lang="en-US" sz="2000" dirty="0" smtClean="0">
                <a:latin typeface="Calibri" pitchFamily="34" charset="0"/>
                <a:sym typeface="Wingdings" pitchFamily="2" charset="2"/>
              </a:rPr>
              <a:t>A binary tree is either empty, or it consists of a </a:t>
            </a:r>
            <a:r>
              <a:rPr lang="en-US" sz="2000" b="1" dirty="0" smtClean="0">
                <a:latin typeface="Calibri" pitchFamily="34" charset="0"/>
                <a:sym typeface="Wingdings" pitchFamily="2" charset="2"/>
              </a:rPr>
              <a:t>node</a:t>
            </a:r>
            <a:r>
              <a:rPr lang="en-US" sz="2000" dirty="0" smtClean="0">
                <a:latin typeface="Calibri" pitchFamily="34" charset="0"/>
                <a:sym typeface="Wingdings" pitchFamily="2" charset="2"/>
              </a:rPr>
              <a:t> (vertex) called the root together with two binary trees called the left subtree and the right subtree of the root.</a:t>
            </a:r>
          </a:p>
          <a:p>
            <a:endParaRPr lang="en-US" sz="2000" dirty="0" smtClean="0">
              <a:latin typeface="Calibri" pitchFamily="34" charset="0"/>
              <a:sym typeface="Wingdings" pitchFamily="2" charset="2"/>
            </a:endParaRPr>
          </a:p>
          <a:p>
            <a:r>
              <a:rPr lang="en-US" sz="2000" b="1" dirty="0" smtClean="0">
                <a:latin typeface="Calibri" pitchFamily="34" charset="0"/>
                <a:sym typeface="Wingdings" pitchFamily="2" charset="2"/>
              </a:rPr>
              <a:t>Motivation:</a:t>
            </a:r>
          </a:p>
          <a:p>
            <a:r>
              <a:rPr lang="en-US" sz="2000" dirty="0" smtClean="0">
                <a:latin typeface="Calibri" pitchFamily="34" charset="0"/>
                <a:sym typeface="Wingdings" pitchFamily="2" charset="2"/>
              </a:rPr>
              <a:t>We studied BT (along with the above definition) as a mathematical structure NOT as ADT (because we did not define operations on it!). Why do we need to represent BT as a Data Structure?</a:t>
            </a:r>
          </a:p>
          <a:p>
            <a:endParaRPr lang="en-US" sz="2000" dirty="0" smtClean="0">
              <a:latin typeface="Calibri" pitchFamily="34" charset="0"/>
              <a:sym typeface="Wingdings" pitchFamily="2" charset="2"/>
            </a:endParaRPr>
          </a:p>
          <a:p>
            <a:r>
              <a:rPr lang="en-US" sz="2000" dirty="0" smtClean="0">
                <a:latin typeface="Calibri" pitchFamily="34" charset="0"/>
                <a:sym typeface="Wingdings" pitchFamily="2" charset="2"/>
              </a:rPr>
              <a:t>There are Multi-way trees (degree higher than two) which will not be taught in our introductory course.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334689" y="5179236"/>
            <a:ext cx="284539" cy="307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180095" y="5179232"/>
            <a:ext cx="284539" cy="307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554102" y="5793598"/>
            <a:ext cx="284540" cy="307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871204" y="4626310"/>
            <a:ext cx="284539" cy="307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0" idx="2"/>
            <a:endCxn id="6" idx="0"/>
          </p:cNvCxnSpPr>
          <p:nvPr/>
        </p:nvCxnSpPr>
        <p:spPr bwMode="auto">
          <a:xfrm rot="10800000" flipV="1">
            <a:off x="4476959" y="4779900"/>
            <a:ext cx="1394245" cy="399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6"/>
            <a:endCxn id="7" idx="0"/>
          </p:cNvCxnSpPr>
          <p:nvPr/>
        </p:nvCxnSpPr>
        <p:spPr bwMode="auto">
          <a:xfrm>
            <a:off x="6155743" y="4779901"/>
            <a:ext cx="1166622" cy="39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  <a:endCxn id="8" idx="0"/>
          </p:cNvCxnSpPr>
          <p:nvPr/>
        </p:nvCxnSpPr>
        <p:spPr bwMode="auto">
          <a:xfrm rot="5400000">
            <a:off x="6782983" y="5354817"/>
            <a:ext cx="352170" cy="525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 bwMode="auto">
          <a:xfrm>
            <a:off x="3253424" y="5777212"/>
            <a:ext cx="284540" cy="307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789949" y="5777212"/>
            <a:ext cx="284539" cy="307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6" idx="2"/>
            <a:endCxn id="16" idx="0"/>
          </p:cNvCxnSpPr>
          <p:nvPr/>
        </p:nvCxnSpPr>
        <p:spPr bwMode="auto">
          <a:xfrm rot="10800000" flipV="1">
            <a:off x="3395695" y="5332826"/>
            <a:ext cx="938995" cy="444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5"/>
            <a:endCxn id="17" idx="0"/>
          </p:cNvCxnSpPr>
          <p:nvPr/>
        </p:nvCxnSpPr>
        <p:spPr bwMode="auto">
          <a:xfrm rot="16200000" flipH="1">
            <a:off x="4586998" y="5431992"/>
            <a:ext cx="335780" cy="354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 bwMode="auto">
          <a:xfrm>
            <a:off x="5173129" y="6391579"/>
            <a:ext cx="284539" cy="307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16200000" flipH="1">
            <a:off x="5005232" y="6111076"/>
            <a:ext cx="352235" cy="241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 bwMode="auto">
          <a:xfrm>
            <a:off x="6894285" y="6407966"/>
            <a:ext cx="284539" cy="3071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16200000" flipH="1">
            <a:off x="6726389" y="6127463"/>
            <a:ext cx="352235" cy="241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2456734" y="4810620"/>
            <a:ext cx="6544422" cy="1366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2456709" y="5300747"/>
            <a:ext cx="6544422" cy="1366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2456709" y="5915114"/>
            <a:ext cx="6544422" cy="1366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2456734" y="6513702"/>
            <a:ext cx="6544422" cy="1366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85984" y="450129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85984" y="501350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85984" y="565644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85984" y="626073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 bwMode="auto">
          <a:xfrm>
            <a:off x="785786" y="4572008"/>
            <a:ext cx="284539" cy="307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40" idx="4"/>
          </p:cNvCxnSpPr>
          <p:nvPr/>
        </p:nvCxnSpPr>
        <p:spPr bwMode="auto">
          <a:xfrm rot="16200000" flipH="1">
            <a:off x="464012" y="5343233"/>
            <a:ext cx="928694" cy="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auto">
          <a:xfrm>
            <a:off x="785786" y="5652139"/>
            <a:ext cx="284539" cy="307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2844" y="627437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is not a BT</a:t>
            </a:r>
            <a:endParaRPr lang="en-US" b="1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0" y="12680"/>
            <a:ext cx="942978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FindItemTree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found=0;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*p=*pt;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 &amp;&amp; !(found=EQ(p-&gt;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entry.key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k)))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(LT(k, p-&gt;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entry.key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p=p-&gt;left;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p=p-&gt;right;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(found)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=p-&gt;entry;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found;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FindItemTree2(Tree2 *pt,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*p=pt-&gt;root;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//The only change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alibri" pitchFamily="34" charset="0"/>
                <a:cs typeface="Courier New" pitchFamily="49" charset="0"/>
              </a:rPr>
              <a:t>Note:  The only precondition is that the tree has been created. If the tree</a:t>
            </a:r>
          </a:p>
          <a:p>
            <a:r>
              <a:rPr lang="en-US" dirty="0" smtClean="0">
                <a:latin typeface="Calibri" pitchFamily="34" charset="0"/>
                <a:cs typeface="Courier New" pitchFamily="49" charset="0"/>
              </a:rPr>
              <a:t>is NULL the code still works; this is because “</a:t>
            </a:r>
            <a:r>
              <a:rPr lang="en-US" i="1" dirty="0" smtClean="0">
                <a:latin typeface="Calibri" pitchFamily="34" charset="0"/>
                <a:cs typeface="Courier New" pitchFamily="49" charset="0"/>
              </a:rPr>
              <a:t>Short circuit evaluation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”.</a:t>
            </a:r>
          </a:p>
          <a:p>
            <a:r>
              <a:rPr lang="en-US" dirty="0" smtClean="0">
                <a:latin typeface="Calibri" pitchFamily="34" charset="0"/>
                <a:cs typeface="Courier New" pitchFamily="49" charset="0"/>
              </a:rPr>
              <a:t>However, It will cause runtime error (</a:t>
            </a:r>
            <a:r>
              <a:rPr lang="en-US" smtClean="0">
                <a:latin typeface="Calibri" pitchFamily="34" charset="0"/>
                <a:cs typeface="Courier New" pitchFamily="49" charset="0"/>
              </a:rPr>
              <a:t>try it) if it is:</a:t>
            </a:r>
            <a:endParaRPr lang="en-US" dirty="0" smtClean="0">
              <a:latin typeface="Calibri" pitchFamily="34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(!(found=EQ(p-&gt;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entry.key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k)) &amp;&amp; p)</a:t>
            </a:r>
            <a:endParaRPr lang="en-US" dirty="0" smtClean="0">
              <a:latin typeface="Calibri" pitchFamily="34" charset="0"/>
              <a:cs typeface="Courier New" pitchFamily="49" charset="0"/>
            </a:endParaRPr>
          </a:p>
          <a:p>
            <a:endParaRPr lang="en-US" dirty="0" smtClean="0">
              <a:latin typeface="Calibri" pitchFamily="34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7852038" y="1615912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34" name="Straight Connector 33"/>
          <p:cNvCxnSpPr>
            <a:stCxn id="29" idx="5"/>
          </p:cNvCxnSpPr>
          <p:nvPr/>
        </p:nvCxnSpPr>
        <p:spPr bwMode="auto">
          <a:xfrm rot="16200000" flipH="1">
            <a:off x="8046128" y="1853652"/>
            <a:ext cx="458080" cy="430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 bwMode="auto">
          <a:xfrm>
            <a:off x="8340675" y="2194709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36" name="Straight Connector 35"/>
          <p:cNvCxnSpPr>
            <a:stCxn id="29" idx="3"/>
          </p:cNvCxnSpPr>
          <p:nvPr/>
        </p:nvCxnSpPr>
        <p:spPr bwMode="auto">
          <a:xfrm rot="5400000">
            <a:off x="7512098" y="1819140"/>
            <a:ext cx="354620" cy="396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 bwMode="auto">
          <a:xfrm>
            <a:off x="7338987" y="2214851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 rot="16200000" flipH="1">
            <a:off x="8534765" y="2494973"/>
            <a:ext cx="458080" cy="430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 bwMode="auto">
          <a:xfrm>
            <a:off x="8829312" y="2836030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 rot="5400000">
            <a:off x="8000735" y="2460461"/>
            <a:ext cx="354620" cy="396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 bwMode="auto">
          <a:xfrm>
            <a:off x="7827624" y="2856172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7850203" y="1451378"/>
            <a:ext cx="292052" cy="9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25151" y="940812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25019" y="928670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253647" y="108368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00891" y="1500174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286643" y="170234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072462" y="191666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ourier New" pitchFamily="49" charset="0"/>
              </a:rPr>
              <a:t>The element</a:t>
            </a:r>
            <a:endParaRPr lang="en-US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852039" y="5187812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58" name="Straight Connector 57"/>
          <p:cNvCxnSpPr>
            <a:stCxn id="57" idx="5"/>
          </p:cNvCxnSpPr>
          <p:nvPr/>
        </p:nvCxnSpPr>
        <p:spPr bwMode="auto">
          <a:xfrm rot="16200000" flipH="1">
            <a:off x="8046129" y="5425552"/>
            <a:ext cx="458080" cy="430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 bwMode="auto">
          <a:xfrm>
            <a:off x="8340676" y="5766609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60" name="Straight Connector 59"/>
          <p:cNvCxnSpPr>
            <a:stCxn id="57" idx="3"/>
          </p:cNvCxnSpPr>
          <p:nvPr/>
        </p:nvCxnSpPr>
        <p:spPr bwMode="auto">
          <a:xfrm rot="5400000">
            <a:off x="7512099" y="5391040"/>
            <a:ext cx="354620" cy="396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 bwMode="auto">
          <a:xfrm>
            <a:off x="7338988" y="5786751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 rot="16200000" flipH="1">
            <a:off x="8534766" y="6066873"/>
            <a:ext cx="458080" cy="430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 bwMode="auto">
          <a:xfrm>
            <a:off x="8829313" y="6407930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 rot="5400000">
            <a:off x="8000736" y="6032361"/>
            <a:ext cx="354620" cy="396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 bwMode="auto">
          <a:xfrm>
            <a:off x="7829181" y="6428072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grpSp>
        <p:nvGrpSpPr>
          <p:cNvPr id="66" name="Group 43"/>
          <p:cNvGrpSpPr/>
          <p:nvPr/>
        </p:nvGrpSpPr>
        <p:grpSpPr>
          <a:xfrm>
            <a:off x="7215205" y="4000504"/>
            <a:ext cx="1239571" cy="1181634"/>
            <a:chOff x="7149538" y="830005"/>
            <a:chExt cx="1711993" cy="1631975"/>
          </a:xfrm>
        </p:grpSpPr>
        <p:sp>
          <p:nvSpPr>
            <p:cNvPr id="67" name="Rectangle 66"/>
            <p:cNvSpPr/>
            <p:nvPr/>
          </p:nvSpPr>
          <p:spPr>
            <a:xfrm>
              <a:off x="7354899" y="1683885"/>
              <a:ext cx="1506632" cy="359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5400000" flipH="1" flipV="1">
              <a:off x="7535340" y="1863507"/>
              <a:ext cx="359581" cy="34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7924148" y="1863507"/>
              <a:ext cx="359581" cy="34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8402830" y="1863706"/>
              <a:ext cx="359581" cy="1081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7427750" y="1220890"/>
              <a:ext cx="427817" cy="3956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149538" y="830005"/>
              <a:ext cx="988345" cy="4675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pt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7544201" y="1919995"/>
              <a:ext cx="631669" cy="5419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6929453" y="5072074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215205" y="527424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0" y="-6239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Courier New" pitchFamily="49" charset="0"/>
              </a:rPr>
              <a:t>To delete a node, first we need to find this particular node (search), then delete it.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Courier New" pitchFamily="49" charset="0"/>
              </a:rPr>
              <a:t>The algorithm is naturally iterative; we will no longer consider the recursive version.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Courier New" pitchFamily="49" charset="0"/>
              </a:rPr>
              <a:t>Then the problem is reduced to how to delete a particular node?</a:t>
            </a: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//Pre: Tree has been created and initialized (can be empty)</a:t>
            </a:r>
            <a:endParaRPr lang="en-US" dirty="0" smtClean="0">
              <a:latin typeface="Calibri" pitchFamily="34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DeleteItemTree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KeyType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found=0;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*q=*pt, *r=NULL;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 &amp;&amp; !(found=EQ(k, q-&gt;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entry.key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r=q;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(LT(k, q-&gt;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entry.key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q=q-&gt;left;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q=q-&gt;right;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(found){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=q-&gt;entry;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(!r)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//Case of deleting the root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DeleteNodeTree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(LT(k, r-&gt;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entry.key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DeleteNodeTree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(&amp;r-&gt;left);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DeleteNodeTree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(&amp;r-&gt;right);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found;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456407" y="3830490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41" name="Straight Connector 40"/>
          <p:cNvCxnSpPr>
            <a:stCxn id="39" idx="5"/>
          </p:cNvCxnSpPr>
          <p:nvPr/>
        </p:nvCxnSpPr>
        <p:spPr bwMode="auto">
          <a:xfrm rot="16200000" flipH="1">
            <a:off x="7650497" y="4068230"/>
            <a:ext cx="458080" cy="430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 bwMode="auto">
          <a:xfrm>
            <a:off x="7945044" y="4409287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43" name="Straight Connector 42"/>
          <p:cNvCxnSpPr>
            <a:stCxn id="39" idx="3"/>
          </p:cNvCxnSpPr>
          <p:nvPr/>
        </p:nvCxnSpPr>
        <p:spPr bwMode="auto">
          <a:xfrm rot="5400000">
            <a:off x="7116467" y="4033718"/>
            <a:ext cx="354620" cy="396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auto">
          <a:xfrm>
            <a:off x="6943356" y="4429429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 rot="16200000" flipH="1">
            <a:off x="8139134" y="4709551"/>
            <a:ext cx="458080" cy="430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 bwMode="auto">
          <a:xfrm>
            <a:off x="8433681" y="5050608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 rot="5400000">
            <a:off x="7605104" y="4675039"/>
            <a:ext cx="354620" cy="396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 bwMode="auto">
          <a:xfrm>
            <a:off x="7431993" y="5070750"/>
            <a:ext cx="243281" cy="2870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rot="5400000">
            <a:off x="7454572" y="3665956"/>
            <a:ext cx="292052" cy="9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429520" y="3155390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29388" y="3143248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858016" y="329826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05260" y="3714752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891012" y="391692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072198" y="4345552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357950" y="4570420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6643702" y="4857760"/>
            <a:ext cx="500066" cy="21431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7" idx="4"/>
          </p:cNvCxnSpPr>
          <p:nvPr/>
        </p:nvCxnSpPr>
        <p:spPr>
          <a:xfrm rot="16200000" flipH="1">
            <a:off x="6890879" y="4890622"/>
            <a:ext cx="498447" cy="15021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6500826" y="5297378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7000892" y="5286388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" y="-623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cs typeface="Courier New" pitchFamily="49" charset="0"/>
              </a:rPr>
              <a:t>To delete a node we have three cases; no problem in the first two of them: 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241169" y="1246580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23" name="Straight Connector 22"/>
          <p:cNvCxnSpPr>
            <a:stCxn id="21" idx="5"/>
          </p:cNvCxnSpPr>
          <p:nvPr/>
        </p:nvCxnSpPr>
        <p:spPr bwMode="auto">
          <a:xfrm rot="16200000" flipH="1">
            <a:off x="435259" y="1484320"/>
            <a:ext cx="458080" cy="430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239334" y="1082046"/>
            <a:ext cx="292052" cy="9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4282" y="571480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Isosceles Triangle 29"/>
          <p:cNvSpPr/>
          <p:nvPr/>
        </p:nvSpPr>
        <p:spPr>
          <a:xfrm>
            <a:off x="642910" y="1927650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3670193" y="1246580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35" name="Straight Connector 34"/>
          <p:cNvCxnSpPr>
            <a:stCxn id="33" idx="3"/>
            <a:endCxn id="44" idx="0"/>
          </p:cNvCxnSpPr>
          <p:nvPr/>
        </p:nvCxnSpPr>
        <p:spPr bwMode="auto">
          <a:xfrm rot="5400000">
            <a:off x="3249663" y="1471491"/>
            <a:ext cx="456893" cy="455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668358" y="1082046"/>
            <a:ext cx="292052" cy="9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43306" y="571480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Isosceles Triangle 43"/>
          <p:cNvSpPr/>
          <p:nvPr/>
        </p:nvSpPr>
        <p:spPr>
          <a:xfrm>
            <a:off x="3000364" y="1927650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 bwMode="auto">
          <a:xfrm>
            <a:off x="6884903" y="1175142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51" name="Straight Connector 50"/>
          <p:cNvCxnSpPr>
            <a:stCxn id="50" idx="5"/>
          </p:cNvCxnSpPr>
          <p:nvPr/>
        </p:nvCxnSpPr>
        <p:spPr bwMode="auto">
          <a:xfrm rot="16200000" flipH="1">
            <a:off x="7078993" y="1412882"/>
            <a:ext cx="458080" cy="430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0" idx="3"/>
            <a:endCxn id="57" idx="0"/>
          </p:cNvCxnSpPr>
          <p:nvPr/>
        </p:nvCxnSpPr>
        <p:spPr bwMode="auto">
          <a:xfrm rot="5400000">
            <a:off x="6464373" y="1400053"/>
            <a:ext cx="456893" cy="455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6883068" y="1010608"/>
            <a:ext cx="292052" cy="9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58016" y="500042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Isosceles Triangle 56"/>
          <p:cNvSpPr/>
          <p:nvPr/>
        </p:nvSpPr>
        <p:spPr>
          <a:xfrm>
            <a:off x="6215074" y="1856212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7286644" y="1856212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14876" y="4286256"/>
            <a:ext cx="2000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cs typeface="Courier New" pitchFamily="49" charset="0"/>
              </a:rPr>
              <a:t>Inefficient solution</a:t>
            </a:r>
          </a:p>
        </p:txBody>
      </p:sp>
      <p:sp>
        <p:nvSpPr>
          <p:cNvPr id="69" name="Isosceles Triangle 68"/>
          <p:cNvSpPr/>
          <p:nvPr/>
        </p:nvSpPr>
        <p:spPr>
          <a:xfrm>
            <a:off x="6072198" y="3297114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>
            <a:off x="5500694" y="3940056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69" idx="2"/>
            <a:endCxn id="72" idx="0"/>
          </p:cNvCxnSpPr>
          <p:nvPr/>
        </p:nvCxnSpPr>
        <p:spPr>
          <a:xfrm rot="5400000">
            <a:off x="5763092" y="3630950"/>
            <a:ext cx="296742" cy="321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 bwMode="auto">
          <a:xfrm>
            <a:off x="7670721" y="2975158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76" name="Straight Connector 75"/>
          <p:cNvCxnSpPr>
            <a:stCxn id="75" idx="5"/>
          </p:cNvCxnSpPr>
          <p:nvPr/>
        </p:nvCxnSpPr>
        <p:spPr bwMode="auto">
          <a:xfrm rot="16200000" flipH="1">
            <a:off x="7864811" y="3212898"/>
            <a:ext cx="458080" cy="430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80" idx="0"/>
          </p:cNvCxnSpPr>
          <p:nvPr/>
        </p:nvCxnSpPr>
        <p:spPr bwMode="auto">
          <a:xfrm rot="5400000">
            <a:off x="7346754" y="3103506"/>
            <a:ext cx="263767" cy="455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Isosceles Triangle 79"/>
          <p:cNvSpPr/>
          <p:nvPr/>
        </p:nvSpPr>
        <p:spPr>
          <a:xfrm>
            <a:off x="7000892" y="3463102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>
            <a:off x="8072462" y="3463102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 bwMode="auto">
          <a:xfrm>
            <a:off x="7286644" y="3594988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84" name="Straight Arrow Connector 83"/>
          <p:cNvCxnSpPr>
            <a:stCxn id="82" idx="7"/>
            <a:endCxn id="75" idx="3"/>
          </p:cNvCxnSpPr>
          <p:nvPr/>
        </p:nvCxnSpPr>
        <p:spPr>
          <a:xfrm rot="5400000" flipH="1" flipV="1">
            <a:off x="7383265" y="3310367"/>
            <a:ext cx="434116" cy="2120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 bwMode="auto">
          <a:xfrm>
            <a:off x="5572132" y="2952046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34" name="Straight Connector 33"/>
          <p:cNvCxnSpPr>
            <a:stCxn id="32" idx="7"/>
            <a:endCxn id="69" idx="0"/>
          </p:cNvCxnSpPr>
          <p:nvPr/>
        </p:nvCxnSpPr>
        <p:spPr bwMode="auto">
          <a:xfrm rot="16200000" flipH="1">
            <a:off x="5897705" y="2872588"/>
            <a:ext cx="306605" cy="54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5500694" y="2928934"/>
            <a:ext cx="357190" cy="35719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5429256" y="2857496"/>
            <a:ext cx="500066" cy="50006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69" idx="0"/>
          </p:cNvCxnSpPr>
          <p:nvPr/>
        </p:nvCxnSpPr>
        <p:spPr>
          <a:xfrm>
            <a:off x="5748004" y="2800946"/>
            <a:ext cx="574227" cy="496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72132" y="2431612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43834" y="2345288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7635890" y="2801226"/>
            <a:ext cx="292052" cy="9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 bwMode="auto">
          <a:xfrm>
            <a:off x="3604815" y="3044672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56" name="Straight Connector 55"/>
          <p:cNvCxnSpPr>
            <a:stCxn id="55" idx="3"/>
            <a:endCxn id="60" idx="0"/>
          </p:cNvCxnSpPr>
          <p:nvPr/>
        </p:nvCxnSpPr>
        <p:spPr bwMode="auto">
          <a:xfrm rot="5400000">
            <a:off x="3184285" y="3269583"/>
            <a:ext cx="456893" cy="455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2975992" y="2947934"/>
            <a:ext cx="986836" cy="5687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/>
          <p:cNvSpPr/>
          <p:nvPr/>
        </p:nvSpPr>
        <p:spPr>
          <a:xfrm>
            <a:off x="2934986" y="3725742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3562344" y="3000372"/>
            <a:ext cx="357190" cy="35719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3490906" y="2928934"/>
            <a:ext cx="500066" cy="50006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43306" y="2469812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84045" y="3103968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66" name="Straight Connector 65"/>
          <p:cNvCxnSpPr>
            <a:stCxn id="65" idx="5"/>
          </p:cNvCxnSpPr>
          <p:nvPr/>
        </p:nvCxnSpPr>
        <p:spPr bwMode="auto">
          <a:xfrm rot="16200000" flipH="1">
            <a:off x="578135" y="3341708"/>
            <a:ext cx="458080" cy="430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71" idx="0"/>
          </p:cNvCxnSpPr>
          <p:nvPr/>
        </p:nvCxnSpPr>
        <p:spPr>
          <a:xfrm rot="16200000" flipH="1">
            <a:off x="291006" y="3040225"/>
            <a:ext cx="986836" cy="5027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28596" y="2488164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785786" y="3785038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rot="5400000">
            <a:off x="357158" y="3071811"/>
            <a:ext cx="357190" cy="35719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H="1">
            <a:off x="285720" y="3000373"/>
            <a:ext cx="500066" cy="500066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072330" y="4274114"/>
            <a:ext cx="2214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  <a:cs typeface="Courier New" pitchFamily="49" charset="0"/>
              </a:rPr>
              <a:t>Efficient solution,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42844" y="5014753"/>
            <a:ext cx="90011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ourier New" pitchFamily="49" charset="0"/>
              </a:rPr>
              <a:t>Very important: 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tree2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updating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 is trivial;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size--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. However, updating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depth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 is tricky.</a:t>
            </a:r>
            <a:r>
              <a:rPr lang="en-US" b="1" dirty="0" smtClean="0">
                <a:latin typeface="Calibri" pitchFamily="34" charset="0"/>
                <a:cs typeface="Courier New" pitchFamily="49" charset="0"/>
              </a:rPr>
              <a:t>  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We do not know whether deleting this node results in decreasing the depth or not. This may let the designer step back and decide not to include the field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depth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tree2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. This is a practical example of how the design of a data structure evolves (like any thing else).</a:t>
            </a:r>
            <a:endParaRPr lang="en-US" b="1" dirty="0" smtClean="0">
              <a:latin typeface="Calibri" pitchFamily="34" charset="0"/>
              <a:cs typeface="Courier New" pitchFamily="49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214282" y="4786322"/>
            <a:ext cx="86439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 bwMode="auto">
          <a:xfrm>
            <a:off x="7786710" y="4666558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-6239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DeleteNodeTree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){//Very inefficient version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*q=*pt, *r;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(!(*pt)-&gt;left)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//First case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*pt=(*pt)-&gt;right;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(!(*pt)-&gt;right)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//Second case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*pt=(*pt)-&gt;left;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//Also, both account for a leaf node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//third case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*pt=(*pt)-&gt;right;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for(r=q-&gt;right; r-&gt;left; r=r-&gt;left);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r-&gt;left=q-&gt;left;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free(q);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alibri" pitchFamily="34" charset="0"/>
              <a:cs typeface="Courier New" pitchFamily="49" charset="0"/>
            </a:endParaRPr>
          </a:p>
          <a:p>
            <a:endParaRPr lang="en-US" b="1" dirty="0" smtClean="0">
              <a:latin typeface="Calibri" pitchFamily="34" charset="0"/>
              <a:cs typeface="Courier New" pitchFamily="49" charset="0"/>
            </a:endParaRPr>
          </a:p>
          <a:p>
            <a:endParaRPr lang="en-US" b="1" dirty="0" smtClean="0">
              <a:latin typeface="Calibri" pitchFamily="34" charset="0"/>
              <a:cs typeface="Courier New" pitchFamily="49" charset="0"/>
            </a:endParaRPr>
          </a:p>
          <a:p>
            <a:endParaRPr lang="en-US" b="1" dirty="0" smtClean="0">
              <a:latin typeface="Calibri" pitchFamily="34" charset="0"/>
              <a:cs typeface="Courier New" pitchFamily="49" charset="0"/>
            </a:endParaRPr>
          </a:p>
          <a:p>
            <a:r>
              <a:rPr lang="en-US" b="1" dirty="0" smtClean="0">
                <a:latin typeface="Calibri" pitchFamily="34" charset="0"/>
                <a:cs typeface="Courier New" pitchFamily="49" charset="0"/>
              </a:rPr>
              <a:t>In the efficient version, we change the body of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 smtClean="0">
                <a:latin typeface="Calibri" pitchFamily="34" charset="0"/>
                <a:cs typeface="Courier New" pitchFamily="49" charset="0"/>
              </a:rPr>
              <a:t> statement; i.e., the third case.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7456407" y="3830490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29" name="Straight Connector 28"/>
          <p:cNvCxnSpPr>
            <a:stCxn id="28" idx="5"/>
          </p:cNvCxnSpPr>
          <p:nvPr/>
        </p:nvCxnSpPr>
        <p:spPr bwMode="auto">
          <a:xfrm rot="16200000" flipH="1">
            <a:off x="7650497" y="4068230"/>
            <a:ext cx="458080" cy="430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3"/>
            <a:endCxn id="35" idx="0"/>
          </p:cNvCxnSpPr>
          <p:nvPr/>
        </p:nvCxnSpPr>
        <p:spPr bwMode="auto">
          <a:xfrm rot="5400000">
            <a:off x="7035877" y="4055401"/>
            <a:ext cx="456893" cy="455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7454572" y="3665956"/>
            <a:ext cx="292052" cy="9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29520" y="3155390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9388" y="3143248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58016" y="329826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>
            <a:off x="6786578" y="4511560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7858148" y="4511560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286512" y="3714752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786578" y="3939620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6" idx="0"/>
          </p:cNvCxnSpPr>
          <p:nvPr/>
        </p:nvCxnSpPr>
        <p:spPr>
          <a:xfrm rot="16200000" flipH="1">
            <a:off x="7406165" y="3809544"/>
            <a:ext cx="1011122" cy="392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7715272" y="4429132"/>
            <a:ext cx="214314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29520" y="4214818"/>
            <a:ext cx="4286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-6239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DeleteNodeTree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*q=*pt, *r;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(!(*pt)-&gt;left)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//First case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*pt=(*pt)-&gt;right;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(!(*pt)-&gt;right)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//Second case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*pt=(*pt)-&gt;left;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//Also, both account for a leaf node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//third case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q=(*pt)-&gt;left;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(!q-&gt;right){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(*pt)-&gt;entry=q-&gt;entry;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(*pt)-&gt;left=q-&gt;left;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r=q;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q=q-&gt;right;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}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(q-&gt;right);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(*pt)-&gt;entry=q-&gt;entry;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r-&gt;right=q-&gt;left;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free(q);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7384969" y="2544606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17" name="Straight Connector 16"/>
          <p:cNvCxnSpPr>
            <a:stCxn id="15" idx="2"/>
          </p:cNvCxnSpPr>
          <p:nvPr/>
        </p:nvCxnSpPr>
        <p:spPr bwMode="auto">
          <a:xfrm rot="10800000" flipV="1">
            <a:off x="6929455" y="2675925"/>
            <a:ext cx="455514" cy="341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7383134" y="2380072"/>
            <a:ext cx="292052" cy="9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58082" y="1869506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57950" y="1857364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786578" y="2012382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19798" y="2857496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205550" y="308236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 bwMode="auto">
          <a:xfrm>
            <a:off x="6816470" y="3000372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35" name="Straight Connector 34"/>
          <p:cNvCxnSpPr>
            <a:stCxn id="31" idx="3"/>
            <a:endCxn id="36" idx="0"/>
          </p:cNvCxnSpPr>
          <p:nvPr/>
        </p:nvCxnSpPr>
        <p:spPr bwMode="auto">
          <a:xfrm rot="5400000">
            <a:off x="6685854" y="3280031"/>
            <a:ext cx="221727" cy="110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>
            <a:off x="6491302" y="3446276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15" idx="6"/>
            <a:endCxn id="73" idx="0"/>
          </p:cNvCxnSpPr>
          <p:nvPr/>
        </p:nvCxnSpPr>
        <p:spPr bwMode="auto">
          <a:xfrm>
            <a:off x="7628250" y="2675926"/>
            <a:ext cx="659749" cy="396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/>
          <p:cNvSpPr/>
          <p:nvPr/>
        </p:nvSpPr>
        <p:spPr>
          <a:xfrm>
            <a:off x="7890344" y="3072261"/>
            <a:ext cx="795310" cy="7143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 bwMode="auto">
          <a:xfrm>
            <a:off x="7329115" y="6023880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43834" y="5595252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787801" y="5315356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53" name="Straight Connector 52"/>
          <p:cNvCxnSpPr>
            <a:stCxn id="52" idx="3"/>
            <a:endCxn id="54" idx="0"/>
          </p:cNvCxnSpPr>
          <p:nvPr/>
        </p:nvCxnSpPr>
        <p:spPr bwMode="auto">
          <a:xfrm rot="5400000">
            <a:off x="6605455" y="5543285"/>
            <a:ext cx="221727" cy="214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Isosceles Triangle 53"/>
          <p:cNvSpPr/>
          <p:nvPr/>
        </p:nvSpPr>
        <p:spPr>
          <a:xfrm>
            <a:off x="6359173" y="5761260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endCxn id="56" idx="0"/>
          </p:cNvCxnSpPr>
          <p:nvPr/>
        </p:nvCxnSpPr>
        <p:spPr bwMode="auto">
          <a:xfrm rot="16200000" flipH="1">
            <a:off x="6954774" y="5541610"/>
            <a:ext cx="231590" cy="220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>
            <a:off x="6930677" y="5767546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endCxn id="57" idx="7"/>
          </p:cNvCxnSpPr>
          <p:nvPr/>
        </p:nvCxnSpPr>
        <p:spPr>
          <a:xfrm rot="5400000">
            <a:off x="7523795" y="5870865"/>
            <a:ext cx="204451" cy="178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Isosceles Triangle 69"/>
          <p:cNvSpPr/>
          <p:nvPr/>
        </p:nvSpPr>
        <p:spPr>
          <a:xfrm>
            <a:off x="7921317" y="5441406"/>
            <a:ext cx="795310" cy="7143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 bwMode="auto">
          <a:xfrm>
            <a:off x="7384969" y="4830622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78" name="Straight Connector 77"/>
          <p:cNvCxnSpPr>
            <a:stCxn id="77" idx="2"/>
          </p:cNvCxnSpPr>
          <p:nvPr/>
        </p:nvCxnSpPr>
        <p:spPr bwMode="auto">
          <a:xfrm rot="10800000" flipV="1">
            <a:off x="6929455" y="4961941"/>
            <a:ext cx="455514" cy="341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7383134" y="4666088"/>
            <a:ext cx="292052" cy="9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359305" y="4155522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7950" y="4143380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6786578" y="429839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7" idx="6"/>
            <a:endCxn id="70" idx="0"/>
          </p:cNvCxnSpPr>
          <p:nvPr/>
        </p:nvCxnSpPr>
        <p:spPr bwMode="auto">
          <a:xfrm>
            <a:off x="7628250" y="4961942"/>
            <a:ext cx="690722" cy="479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 bwMode="auto">
          <a:xfrm>
            <a:off x="7116024" y="5738128"/>
            <a:ext cx="243281" cy="262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30743" y="5286388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rot="10800000" flipV="1">
            <a:off x="7287867" y="5542492"/>
            <a:ext cx="214314" cy="172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7" idx="3"/>
          </p:cNvCxnSpPr>
          <p:nvPr/>
        </p:nvCxnSpPr>
        <p:spPr>
          <a:xfrm rot="5400000">
            <a:off x="7119455" y="6243403"/>
            <a:ext cx="240635" cy="24994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Isosceles Triangle 93"/>
          <p:cNvSpPr/>
          <p:nvPr/>
        </p:nvSpPr>
        <p:spPr>
          <a:xfrm>
            <a:off x="6829049" y="6511824"/>
            <a:ext cx="500066" cy="34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endCxn id="57" idx="0"/>
          </p:cNvCxnSpPr>
          <p:nvPr/>
        </p:nvCxnSpPr>
        <p:spPr>
          <a:xfrm>
            <a:off x="7321349" y="5940588"/>
            <a:ext cx="129407" cy="83292"/>
          </a:xfrm>
          <a:prstGeom prst="line">
            <a:avLst/>
          </a:prstGeom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-32" y="-13977"/>
            <a:ext cx="9144032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b="1" kern="0" dirty="0" smtClean="0">
                <a:latin typeface="Calibri" pitchFamily="34" charset="0"/>
                <a:sym typeface="Wingdings" pitchFamily="2" charset="2"/>
              </a:rPr>
              <a:t>Motivation for BT</a:t>
            </a:r>
            <a:endParaRPr lang="en-US" sz="2000" kern="0" dirty="0" smtClean="0">
              <a:latin typeface="Calibri" pitchFamily="34" charset="0"/>
              <a:cs typeface="+mn-cs"/>
              <a:sym typeface="Wingdings" pitchFamily="2" charset="2"/>
            </a:endParaRPr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-32" y="506536"/>
            <a:ext cx="91440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latin typeface="Calibri" pitchFamily="34" charset="0"/>
                <a:sym typeface="Wingdings" pitchFamily="2" charset="2"/>
              </a:rPr>
              <a:t>1- </a:t>
            </a:r>
            <a:r>
              <a:rPr lang="en-US" sz="2000" dirty="0" smtClean="0">
                <a:latin typeface="Calibri" pitchFamily="34" charset="0"/>
                <a:sym typeface="Wingdings" pitchFamily="2" charset="2"/>
              </a:rPr>
              <a:t>If we have to represent the data in a linked structure, i.e., linked list, (because we cannot anticipate the maximum number of elements), while keeping the search fast.</a:t>
            </a:r>
          </a:p>
          <a:p>
            <a:r>
              <a:rPr lang="en-US" sz="2000" dirty="0" smtClean="0">
                <a:latin typeface="Calibri" pitchFamily="34" charset="0"/>
                <a:sym typeface="Wingdings" pitchFamily="2" charset="2"/>
              </a:rPr>
              <a:t>Notice that: this idea is immediate after our analysis to the binary search in arrays.</a:t>
            </a:r>
          </a:p>
          <a:p>
            <a:endParaRPr lang="en-US" sz="2000" b="1" dirty="0" smtClean="0">
              <a:latin typeface="Calibri" pitchFamily="34" charset="0"/>
              <a:sym typeface="Wingdings" pitchFamily="2" charset="2"/>
            </a:endParaRPr>
          </a:p>
          <a:p>
            <a:r>
              <a:rPr lang="en-US" sz="2000" b="1" dirty="0" smtClean="0">
                <a:latin typeface="Calibri" pitchFamily="34" charset="0"/>
                <a:sym typeface="Wingdings" pitchFamily="2" charset="2"/>
              </a:rPr>
              <a:t>2- Building Expression Trees </a:t>
            </a:r>
            <a:r>
              <a:rPr lang="en-US" sz="2000" dirty="0" smtClean="0">
                <a:latin typeface="Calibri" pitchFamily="34" charset="0"/>
                <a:sym typeface="Wingdings" pitchFamily="2" charset="2"/>
              </a:rPr>
              <a:t>(has great importance in syntactical analysis and parsing), along with the validity of expressions</a:t>
            </a:r>
            <a:endParaRPr lang="en-US" sz="2000" b="1" dirty="0" smtClean="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1938522" y="2488164"/>
            <a:ext cx="284539" cy="307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41" name="Straight Connector 40"/>
          <p:cNvCxnSpPr>
            <a:stCxn id="40" idx="5"/>
          </p:cNvCxnSpPr>
          <p:nvPr/>
        </p:nvCxnSpPr>
        <p:spPr bwMode="auto">
          <a:xfrm rot="16200000" flipH="1">
            <a:off x="2012459" y="2919290"/>
            <a:ext cx="809375" cy="471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 bwMode="auto">
          <a:xfrm>
            <a:off x="2510026" y="3266668"/>
            <a:ext cx="284539" cy="335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44" name="Straight Connector 43"/>
          <p:cNvCxnSpPr>
            <a:stCxn id="40" idx="3"/>
          </p:cNvCxnSpPr>
          <p:nvPr/>
        </p:nvCxnSpPr>
        <p:spPr bwMode="auto">
          <a:xfrm rot="5400000">
            <a:off x="1314300" y="2917399"/>
            <a:ext cx="832932" cy="498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1338464" y="3290226"/>
            <a:ext cx="284539" cy="335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19066" y="2458980"/>
            <a:ext cx="37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uclid" pitchFamily="18" charset="0"/>
              </a:rPr>
              <a:t>+</a:t>
            </a:r>
            <a:endParaRPr lang="en-US" dirty="0">
              <a:latin typeface="Euclid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00298" y="3244798"/>
            <a:ext cx="37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uclid" pitchFamily="18" charset="0"/>
              </a:rPr>
              <a:t>b</a:t>
            </a:r>
            <a:endParaRPr lang="en-US" dirty="0">
              <a:latin typeface="Euclid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328106" y="3266668"/>
            <a:ext cx="37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uclid" pitchFamily="18" charset="0"/>
              </a:rPr>
              <a:t>a</a:t>
            </a:r>
            <a:endParaRPr lang="en-US" dirty="0">
              <a:latin typeface="Euclid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14480" y="37448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uclid" pitchFamily="18" charset="0"/>
              </a:rPr>
              <a:t>a + b</a:t>
            </a:r>
            <a:endParaRPr lang="en-US" dirty="0">
              <a:latin typeface="Euclid" pitchFamily="18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4019952" y="2465366"/>
            <a:ext cx="438356" cy="399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53" name="Straight Connector 52"/>
          <p:cNvCxnSpPr>
            <a:stCxn id="52" idx="5"/>
          </p:cNvCxnSpPr>
          <p:nvPr/>
        </p:nvCxnSpPr>
        <p:spPr bwMode="auto">
          <a:xfrm rot="16200000" flipH="1">
            <a:off x="4198911" y="3001514"/>
            <a:ext cx="730622" cy="340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 bwMode="auto">
          <a:xfrm>
            <a:off x="4643438" y="3295852"/>
            <a:ext cx="284539" cy="335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10224" y="2488164"/>
            <a:ext cx="6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uclid" pitchFamily="18" charset="0"/>
              </a:rPr>
              <a:t>log</a:t>
            </a:r>
            <a:endParaRPr lang="en-US" dirty="0">
              <a:latin typeface="Euclid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33710" y="3273982"/>
            <a:ext cx="37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uclid" pitchFamily="18" charset="0"/>
              </a:rPr>
              <a:t>b</a:t>
            </a:r>
            <a:endParaRPr lang="en-US" dirty="0">
              <a:latin typeface="Euclid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47892" y="377404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uclid" pitchFamily="18" charset="0"/>
              </a:rPr>
              <a:t>log b</a:t>
            </a:r>
            <a:endParaRPr lang="en-US" dirty="0">
              <a:latin typeface="Euclid" pitchFamily="18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6429388" y="2517348"/>
            <a:ext cx="284539" cy="307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65" name="Straight Connector 64"/>
          <p:cNvCxnSpPr>
            <a:stCxn id="62" idx="3"/>
          </p:cNvCxnSpPr>
          <p:nvPr/>
        </p:nvCxnSpPr>
        <p:spPr bwMode="auto">
          <a:xfrm rot="5400000">
            <a:off x="5805166" y="2946583"/>
            <a:ext cx="832932" cy="498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 bwMode="auto">
          <a:xfrm>
            <a:off x="5829330" y="3319410"/>
            <a:ext cx="284539" cy="335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52186" y="2517348"/>
            <a:ext cx="37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uclid" pitchFamily="18" charset="0"/>
              </a:rPr>
              <a:t>!</a:t>
            </a:r>
            <a:endParaRPr lang="en-US" dirty="0">
              <a:latin typeface="Euclid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18972" y="3295852"/>
            <a:ext cx="37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uclid" pitchFamily="18" charset="0"/>
              </a:rPr>
              <a:t>n</a:t>
            </a:r>
            <a:endParaRPr lang="en-US" dirty="0">
              <a:latin typeface="Euclid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05346" y="377404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uclid" pitchFamily="18" charset="0"/>
              </a:rPr>
              <a:t>n!</a:t>
            </a:r>
            <a:endParaRPr lang="en-US" dirty="0">
              <a:latin typeface="Euclid" pitchFamily="18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4110846" y="4386878"/>
            <a:ext cx="284539" cy="307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73" name="Straight Connector 72"/>
          <p:cNvCxnSpPr>
            <a:stCxn id="72" idx="5"/>
          </p:cNvCxnSpPr>
          <p:nvPr/>
        </p:nvCxnSpPr>
        <p:spPr bwMode="auto">
          <a:xfrm rot="16200000" flipH="1">
            <a:off x="4337851" y="4664936"/>
            <a:ext cx="535765" cy="504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 bwMode="auto">
          <a:xfrm>
            <a:off x="4682350" y="5063832"/>
            <a:ext cx="284539" cy="335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75" name="Straight Connector 74"/>
          <p:cNvCxnSpPr>
            <a:stCxn id="72" idx="3"/>
            <a:endCxn id="80" idx="0"/>
          </p:cNvCxnSpPr>
          <p:nvPr/>
        </p:nvCxnSpPr>
        <p:spPr bwMode="auto">
          <a:xfrm rot="5400000">
            <a:off x="3713256" y="4624571"/>
            <a:ext cx="414759" cy="463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 bwMode="auto">
          <a:xfrm>
            <a:off x="3510788" y="5087390"/>
            <a:ext cx="284539" cy="335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91390" y="4357694"/>
            <a:ext cx="37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uclid" pitchFamily="18" charset="0"/>
              </a:rPr>
              <a:t>+</a:t>
            </a:r>
            <a:endParaRPr lang="en-US" dirty="0">
              <a:latin typeface="Euclid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72622" y="5041962"/>
            <a:ext cx="37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uclid" pitchFamily="18" charset="0"/>
                <a:sym typeface="Symbol"/>
              </a:rPr>
              <a:t></a:t>
            </a:r>
            <a:endParaRPr lang="en-US" dirty="0">
              <a:latin typeface="Euclid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00430" y="5063832"/>
            <a:ext cx="37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uclid" pitchFamily="18" charset="0"/>
              </a:rPr>
              <a:t>a</a:t>
            </a:r>
            <a:endParaRPr lang="en-US" dirty="0">
              <a:latin typeface="Euclid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43306" y="6244266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uclid" pitchFamily="18" charset="0"/>
              </a:rPr>
              <a:t>a + b </a:t>
            </a:r>
            <a:r>
              <a:rPr lang="en-US" dirty="0" smtClean="0">
                <a:latin typeface="Euclid" pitchFamily="18" charset="0"/>
                <a:sym typeface="Symbol"/>
              </a:rPr>
              <a:t></a:t>
            </a:r>
            <a:r>
              <a:rPr lang="en-US" dirty="0" smtClean="0">
                <a:latin typeface="Euclid" pitchFamily="18" charset="0"/>
              </a:rPr>
              <a:t> c</a:t>
            </a:r>
            <a:endParaRPr lang="en-US" dirty="0">
              <a:latin typeface="Euclid" pitchFamily="18" charset="0"/>
            </a:endParaRPr>
          </a:p>
        </p:txBody>
      </p:sp>
      <p:cxnSp>
        <p:nvCxnSpPr>
          <p:cNvPr id="85" name="Straight Connector 84"/>
          <p:cNvCxnSpPr/>
          <p:nvPr/>
        </p:nvCxnSpPr>
        <p:spPr bwMode="auto">
          <a:xfrm rot="16200000" flipH="1">
            <a:off x="4909355" y="5415017"/>
            <a:ext cx="535765" cy="504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 bwMode="auto">
          <a:xfrm>
            <a:off x="5253854" y="5813913"/>
            <a:ext cx="284539" cy="335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cxnSp>
        <p:nvCxnSpPr>
          <p:cNvPr id="87" name="Straight Connector 86"/>
          <p:cNvCxnSpPr>
            <a:endCxn id="91" idx="0"/>
          </p:cNvCxnSpPr>
          <p:nvPr/>
        </p:nvCxnSpPr>
        <p:spPr bwMode="auto">
          <a:xfrm rot="5400000">
            <a:off x="4284760" y="5374652"/>
            <a:ext cx="414759" cy="463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 bwMode="auto">
          <a:xfrm>
            <a:off x="4082292" y="5837471"/>
            <a:ext cx="284539" cy="335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Euclid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44126" y="5792043"/>
            <a:ext cx="37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uclid" pitchFamily="18" charset="0"/>
                <a:sym typeface="Symbol"/>
              </a:rPr>
              <a:t>c</a:t>
            </a:r>
            <a:endParaRPr lang="en-US" dirty="0">
              <a:latin typeface="Euclid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71934" y="5813913"/>
            <a:ext cx="37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uclid" pitchFamily="18" charset="0"/>
              </a:rPr>
              <a:t>b</a:t>
            </a:r>
            <a:endParaRPr lang="en-US" dirty="0">
              <a:latin typeface="Euclid" pitchFamily="18" charset="0"/>
            </a:endParaRP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-32" y="-13977"/>
            <a:ext cx="9144032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100" b="1" kern="0" dirty="0" smtClean="0">
                <a:latin typeface="Calibri" pitchFamily="34" charset="0"/>
                <a:sym typeface="Wingdings" pitchFamily="2" charset="2"/>
              </a:rPr>
              <a:t>Before ADT and coding, How to traverse a BT? M</a:t>
            </a:r>
            <a:r>
              <a:rPr lang="en-US" sz="2100" b="1" kern="0" dirty="0" smtClean="0">
                <a:latin typeface="Calibri" pitchFamily="34" charset="0"/>
                <a:cs typeface="+mn-cs"/>
                <a:sym typeface="Wingdings" pitchFamily="2" charset="2"/>
              </a:rPr>
              <a:t>ore motivations and benefits</a:t>
            </a:r>
            <a:endParaRPr lang="en-US" sz="2100" kern="0" dirty="0" smtClean="0">
              <a:latin typeface="Calibri" pitchFamily="34" charset="0"/>
              <a:cs typeface="+mn-cs"/>
              <a:sym typeface="Wingdings" pitchFamily="2" charset="2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-32" y="506536"/>
            <a:ext cx="9144032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Calibri" pitchFamily="34" charset="0"/>
                <a:sym typeface="Wingdings" pitchFamily="2" charset="2"/>
              </a:rPr>
              <a:t>There was no problem for traversing a linear structure like a list. For a BT, at each node V having left and right subtrees L and R (respectively) we can do the following visiting:</a:t>
            </a:r>
          </a:p>
          <a:p>
            <a:endParaRPr lang="en-US" sz="2000" dirty="0" smtClean="0">
              <a:latin typeface="Calibri" pitchFamily="34" charset="0"/>
              <a:sym typeface="Wingdings" pitchFamily="2" charset="2"/>
            </a:endParaRPr>
          </a:p>
          <a:p>
            <a:r>
              <a:rPr lang="en-US" sz="2000" dirty="0" smtClean="0">
                <a:latin typeface="Calibri" pitchFamily="34" charset="0"/>
                <a:sym typeface="Wingdings" pitchFamily="2" charset="2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V</a:t>
            </a:r>
            <a:r>
              <a:rPr lang="en-US" sz="2000" dirty="0" smtClean="0">
                <a:latin typeface="Calibri" pitchFamily="34" charset="0"/>
                <a:sym typeface="Wingdings" pitchFamily="2" charset="2"/>
              </a:rPr>
              <a:t>LR	     VRL	         L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V</a:t>
            </a:r>
            <a:r>
              <a:rPr lang="en-US" sz="2000" dirty="0" smtClean="0">
                <a:latin typeface="Calibri" pitchFamily="34" charset="0"/>
                <a:sym typeface="Wingdings" pitchFamily="2" charset="2"/>
              </a:rPr>
              <a:t>R		LR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V</a:t>
            </a:r>
            <a:r>
              <a:rPr lang="en-US" sz="2000" dirty="0" smtClean="0">
                <a:latin typeface="Calibri" pitchFamily="34" charset="0"/>
                <a:sym typeface="Wingdings" pitchFamily="2" charset="2"/>
              </a:rPr>
              <a:t>	    RVL	           RLV</a:t>
            </a:r>
          </a:p>
          <a:p>
            <a:r>
              <a:rPr lang="en-US" sz="2000" dirty="0" smtClean="0">
                <a:latin typeface="Calibri" pitchFamily="34" charset="0"/>
                <a:sym typeface="Wingdings" pitchFamily="2" charset="2"/>
              </a:rPr>
              <a:t>	Preorder		         </a:t>
            </a:r>
            <a:r>
              <a:rPr lang="en-US" sz="2000" dirty="0" err="1" smtClean="0">
                <a:latin typeface="Calibri" pitchFamily="34" charset="0"/>
                <a:sym typeface="Wingdings" pitchFamily="2" charset="2"/>
              </a:rPr>
              <a:t>Inorder</a:t>
            </a:r>
            <a:r>
              <a:rPr lang="en-US" sz="2000" dirty="0" smtClean="0">
                <a:latin typeface="Calibri" pitchFamily="34" charset="0"/>
                <a:sym typeface="Wingdings" pitchFamily="2" charset="2"/>
              </a:rPr>
              <a:t> 	</a:t>
            </a:r>
            <a:r>
              <a:rPr lang="en-US" sz="2000" dirty="0" err="1" smtClean="0">
                <a:latin typeface="Calibri" pitchFamily="34" charset="0"/>
                <a:sym typeface="Wingdings" pitchFamily="2" charset="2"/>
              </a:rPr>
              <a:t>Postorder</a:t>
            </a:r>
            <a:endParaRPr lang="en-US" sz="2000" dirty="0" smtClean="0">
              <a:latin typeface="Calibri" pitchFamily="34" charset="0"/>
              <a:sym typeface="Wingdings" pitchFamily="2" charset="2"/>
            </a:endParaRPr>
          </a:p>
          <a:p>
            <a:endParaRPr lang="en-US" sz="2000" dirty="0" smtClean="0">
              <a:latin typeface="Calibri" pitchFamily="34" charset="0"/>
              <a:sym typeface="Wingdings" pitchFamily="2" charset="2"/>
            </a:endParaRPr>
          </a:p>
          <a:p>
            <a:r>
              <a:rPr lang="en-US" sz="2000" dirty="0" smtClean="0">
                <a:latin typeface="Calibri" pitchFamily="34" charset="0"/>
                <a:sym typeface="Wingdings" pitchFamily="2" charset="2"/>
              </a:rPr>
              <a:t>The standards are Pre, In, and Post order. In the three of them, L precedes R; then V is before them (Pre) or in between (In) or after them (Post). </a:t>
            </a:r>
          </a:p>
          <a:p>
            <a:endParaRPr lang="en-US" sz="2000" dirty="0" smtClean="0">
              <a:latin typeface="Calibri" pitchFamily="34" charset="0"/>
              <a:sym typeface="Wingdings" pitchFamily="2" charset="2"/>
            </a:endParaRPr>
          </a:p>
          <a:p>
            <a:r>
              <a:rPr lang="en-US" sz="2000" b="1" dirty="0" smtClean="0">
                <a:latin typeface="Calibri" pitchFamily="34" charset="0"/>
                <a:sym typeface="Wingdings" pitchFamily="2" charset="2"/>
              </a:rPr>
              <a:t>Example:</a:t>
            </a:r>
          </a:p>
          <a:p>
            <a:r>
              <a:rPr lang="en-US" sz="2000" dirty="0" smtClean="0">
                <a:latin typeface="Calibri" pitchFamily="34" charset="0"/>
                <a:sym typeface="Wingdings" pitchFamily="2" charset="2"/>
              </a:rPr>
              <a:t>Preorder	:	</a:t>
            </a:r>
            <a:r>
              <a:rPr lang="en-US" sz="2000" dirty="0" smtClean="0">
                <a:latin typeface="Euclid" pitchFamily="18" charset="0"/>
                <a:sym typeface="Wingdings" pitchFamily="2" charset="2"/>
              </a:rPr>
              <a:t>+</a:t>
            </a:r>
            <a:r>
              <a:rPr lang="en-US" sz="2000" dirty="0" err="1" smtClean="0">
                <a:latin typeface="Euclid" pitchFamily="18" charset="0"/>
                <a:sym typeface="Wingdings" pitchFamily="2" charset="2"/>
              </a:rPr>
              <a:t>ab</a:t>
            </a:r>
            <a:endParaRPr lang="en-US" sz="2000" dirty="0" smtClean="0">
              <a:latin typeface="Euclid" pitchFamily="18" charset="0"/>
              <a:sym typeface="Wingdings" pitchFamily="2" charset="2"/>
            </a:endParaRPr>
          </a:p>
          <a:p>
            <a:r>
              <a:rPr lang="en-US" sz="2000" dirty="0" err="1" smtClean="0">
                <a:latin typeface="Calibri" pitchFamily="34" charset="0"/>
                <a:sym typeface="Wingdings" pitchFamily="2" charset="2"/>
              </a:rPr>
              <a:t>Inorder</a:t>
            </a:r>
            <a:r>
              <a:rPr lang="en-US" sz="2000" dirty="0" smtClean="0">
                <a:latin typeface="Calibri" pitchFamily="34" charset="0"/>
                <a:sym typeface="Wingdings" pitchFamily="2" charset="2"/>
              </a:rPr>
              <a:t>:		</a:t>
            </a:r>
            <a:r>
              <a:rPr lang="en-US" sz="2000" dirty="0" err="1" smtClean="0">
                <a:latin typeface="Euclid" pitchFamily="18" charset="0"/>
                <a:sym typeface="Wingdings" pitchFamily="2" charset="2"/>
              </a:rPr>
              <a:t>a+b</a:t>
            </a:r>
            <a:endParaRPr lang="en-US" sz="2000" dirty="0" smtClean="0">
              <a:latin typeface="Euclid" pitchFamily="18" charset="0"/>
              <a:sym typeface="Wingdings" pitchFamily="2" charset="2"/>
            </a:endParaRPr>
          </a:p>
          <a:p>
            <a:r>
              <a:rPr lang="en-US" sz="2000" dirty="0" err="1" smtClean="0">
                <a:latin typeface="Calibri" pitchFamily="34" charset="0"/>
                <a:sym typeface="Wingdings" pitchFamily="2" charset="2"/>
              </a:rPr>
              <a:t>Postorder</a:t>
            </a:r>
            <a:r>
              <a:rPr lang="en-US" sz="2000" dirty="0" smtClean="0">
                <a:latin typeface="Calibri" pitchFamily="34" charset="0"/>
                <a:sym typeface="Wingdings" pitchFamily="2" charset="2"/>
              </a:rPr>
              <a:t>:	</a:t>
            </a:r>
            <a:r>
              <a:rPr lang="en-US" sz="2000" dirty="0" err="1" smtClean="0">
                <a:latin typeface="Euclid" pitchFamily="18" charset="0"/>
                <a:sym typeface="Wingdings" pitchFamily="2" charset="2"/>
              </a:rPr>
              <a:t>ab</a:t>
            </a:r>
            <a:r>
              <a:rPr lang="en-US" sz="2000" dirty="0" smtClean="0">
                <a:latin typeface="Euclid" pitchFamily="18" charset="0"/>
                <a:sym typeface="Wingdings" pitchFamily="2" charset="2"/>
              </a:rPr>
              <a:t>+</a:t>
            </a:r>
          </a:p>
          <a:p>
            <a:endParaRPr lang="en-US" sz="2000" dirty="0" smtClean="0">
              <a:latin typeface="Calibri" pitchFamily="34" charset="0"/>
              <a:sym typeface="Wingdings" pitchFamily="2" charset="2"/>
            </a:endParaRPr>
          </a:p>
          <a:p>
            <a:endParaRPr lang="en-US" sz="2000" b="1" dirty="0" smtClean="0">
              <a:latin typeface="Calibri" pitchFamily="34" charset="0"/>
              <a:sym typeface="Wingdings" pitchFamily="2" charset="2"/>
            </a:endParaRPr>
          </a:p>
          <a:p>
            <a:r>
              <a:rPr lang="en-US" sz="2000" b="1" dirty="0" smtClean="0">
                <a:latin typeface="Calibri" pitchFamily="34" charset="0"/>
                <a:sym typeface="Wingdings" pitchFamily="2" charset="2"/>
              </a:rPr>
              <a:t>Example:</a:t>
            </a:r>
          </a:p>
          <a:p>
            <a:r>
              <a:rPr lang="en-US" sz="2000" dirty="0" smtClean="0">
                <a:latin typeface="Calibri" pitchFamily="34" charset="0"/>
                <a:sym typeface="Wingdings" pitchFamily="2" charset="2"/>
              </a:rPr>
              <a:t>Preorder	:	</a:t>
            </a:r>
            <a:r>
              <a:rPr lang="en-US" sz="2000" dirty="0" smtClean="0">
                <a:latin typeface="Euclid" pitchFamily="18" charset="0"/>
                <a:sym typeface="Wingdings" pitchFamily="2" charset="2"/>
              </a:rPr>
              <a:t>+</a:t>
            </a:r>
            <a:r>
              <a:rPr lang="en-US" sz="2000" dirty="0" err="1" smtClean="0">
                <a:latin typeface="Euclid" pitchFamily="18" charset="0"/>
                <a:sym typeface="Wingdings" pitchFamily="2" charset="2"/>
              </a:rPr>
              <a:t>a</a:t>
            </a:r>
            <a:r>
              <a:rPr lang="en-US" sz="2000" dirty="0" err="1" smtClean="0">
                <a:latin typeface="Euclid" pitchFamily="18" charset="0"/>
                <a:sym typeface="Symbol"/>
              </a:rPr>
              <a:t>bc</a:t>
            </a:r>
            <a:endParaRPr lang="en-US" sz="2000" dirty="0" smtClean="0">
              <a:latin typeface="Euclid" pitchFamily="18" charset="0"/>
              <a:sym typeface="Wingdings" pitchFamily="2" charset="2"/>
            </a:endParaRPr>
          </a:p>
          <a:p>
            <a:r>
              <a:rPr lang="en-US" sz="2000" dirty="0" err="1" smtClean="0">
                <a:latin typeface="Calibri" pitchFamily="34" charset="0"/>
                <a:sym typeface="Wingdings" pitchFamily="2" charset="2"/>
              </a:rPr>
              <a:t>Inorder</a:t>
            </a:r>
            <a:r>
              <a:rPr lang="en-US" sz="2000" dirty="0" smtClean="0">
                <a:latin typeface="Calibri" pitchFamily="34" charset="0"/>
                <a:sym typeface="Wingdings" pitchFamily="2" charset="2"/>
              </a:rPr>
              <a:t>:		</a:t>
            </a:r>
            <a:r>
              <a:rPr lang="en-US" sz="2000" dirty="0" err="1" smtClean="0">
                <a:latin typeface="Euclid" pitchFamily="18" charset="0"/>
                <a:sym typeface="Wingdings" pitchFamily="2" charset="2"/>
              </a:rPr>
              <a:t>a+b</a:t>
            </a:r>
            <a:r>
              <a:rPr lang="en-US" sz="2000" dirty="0" err="1" smtClean="0">
                <a:latin typeface="Euclid" pitchFamily="18" charset="0"/>
                <a:sym typeface="Symbol"/>
              </a:rPr>
              <a:t>c</a:t>
            </a:r>
            <a:endParaRPr lang="en-US" sz="2000" dirty="0" smtClean="0">
              <a:latin typeface="Euclid" pitchFamily="18" charset="0"/>
              <a:sym typeface="Wingdings" pitchFamily="2" charset="2"/>
            </a:endParaRPr>
          </a:p>
          <a:p>
            <a:r>
              <a:rPr lang="en-US" sz="2000" dirty="0" err="1" smtClean="0">
                <a:latin typeface="Calibri" pitchFamily="34" charset="0"/>
                <a:sym typeface="Wingdings" pitchFamily="2" charset="2"/>
              </a:rPr>
              <a:t>Postorder</a:t>
            </a:r>
            <a:r>
              <a:rPr lang="en-US" sz="2000" dirty="0" smtClean="0">
                <a:latin typeface="Calibri" pitchFamily="34" charset="0"/>
                <a:sym typeface="Wingdings" pitchFamily="2" charset="2"/>
              </a:rPr>
              <a:t>:	</a:t>
            </a:r>
            <a:r>
              <a:rPr lang="en-US" sz="2000" dirty="0" err="1" smtClean="0">
                <a:latin typeface="Euclid" pitchFamily="18" charset="0"/>
                <a:sym typeface="Wingdings" pitchFamily="2" charset="2"/>
              </a:rPr>
              <a:t>abc</a:t>
            </a:r>
            <a:r>
              <a:rPr lang="en-US" sz="2000" dirty="0" smtClean="0">
                <a:latin typeface="Euclid" pitchFamily="18" charset="0"/>
                <a:sym typeface="Symbol"/>
              </a:rPr>
              <a:t></a:t>
            </a:r>
            <a:r>
              <a:rPr lang="en-US" sz="2000" dirty="0" smtClean="0">
                <a:latin typeface="Euclid" pitchFamily="18" charset="0"/>
                <a:sym typeface="Wingdings" pitchFamily="2" charset="2"/>
              </a:rPr>
              <a:t>+</a:t>
            </a:r>
          </a:p>
          <a:p>
            <a:endParaRPr lang="en-US" sz="2000" dirty="0" smtClean="0">
              <a:latin typeface="Calibri" pitchFamily="34" charset="0"/>
              <a:sym typeface="Wingdings" pitchFamily="2" charset="2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3143240" y="3214685"/>
            <a:ext cx="1571636" cy="1517777"/>
            <a:chOff x="4500562" y="3214686"/>
            <a:chExt cx="1548838" cy="1495761"/>
          </a:xfrm>
        </p:grpSpPr>
        <p:sp>
          <p:nvSpPr>
            <p:cNvPr id="46" name="Oval 45"/>
            <p:cNvSpPr/>
            <p:nvPr/>
          </p:nvSpPr>
          <p:spPr bwMode="auto">
            <a:xfrm>
              <a:off x="5110978" y="3243870"/>
              <a:ext cx="284539" cy="30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Euclid" pitchFamily="18" charset="0"/>
              </a:endParaRPr>
            </a:p>
          </p:txBody>
        </p:sp>
        <p:cxnSp>
          <p:nvCxnSpPr>
            <p:cNvPr id="47" name="Straight Connector 46"/>
            <p:cNvCxnSpPr>
              <a:stCxn id="46" idx="5"/>
            </p:cNvCxnSpPr>
            <p:nvPr/>
          </p:nvCxnSpPr>
          <p:spPr bwMode="auto">
            <a:xfrm rot="16200000" flipH="1">
              <a:off x="5184915" y="3674996"/>
              <a:ext cx="809375" cy="471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 bwMode="auto">
            <a:xfrm>
              <a:off x="5682482" y="4022374"/>
              <a:ext cx="284539" cy="3357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Euclid" pitchFamily="18" charset="0"/>
              </a:endParaRPr>
            </a:p>
          </p:txBody>
        </p:sp>
        <p:cxnSp>
          <p:nvCxnSpPr>
            <p:cNvPr id="56" name="Straight Connector 55"/>
            <p:cNvCxnSpPr>
              <a:stCxn id="46" idx="3"/>
            </p:cNvCxnSpPr>
            <p:nvPr/>
          </p:nvCxnSpPr>
          <p:spPr bwMode="auto">
            <a:xfrm rot="5400000">
              <a:off x="4486756" y="3673105"/>
              <a:ext cx="832932" cy="4988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 bwMode="auto">
            <a:xfrm>
              <a:off x="4510920" y="4045932"/>
              <a:ext cx="284539" cy="3357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Euclid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91522" y="3214686"/>
              <a:ext cx="37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Euclid" pitchFamily="18" charset="0"/>
                </a:rPr>
                <a:t>+</a:t>
              </a:r>
              <a:endParaRPr lang="en-US" dirty="0">
                <a:latin typeface="Euclid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72754" y="4000504"/>
              <a:ext cx="37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Euclid" pitchFamily="18" charset="0"/>
                </a:rPr>
                <a:t>b</a:t>
              </a:r>
              <a:endParaRPr lang="en-US" dirty="0">
                <a:latin typeface="Euclid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00562" y="4022374"/>
              <a:ext cx="37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Euclid" pitchFamily="18" charset="0"/>
                </a:rPr>
                <a:t>a</a:t>
              </a:r>
              <a:endParaRPr lang="en-US" dirty="0">
                <a:latin typeface="Euclid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86936" y="4341115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Euclid" pitchFamily="18" charset="0"/>
                </a:rPr>
                <a:t>a + b</a:t>
              </a:r>
              <a:endParaRPr lang="en-US" dirty="0">
                <a:latin typeface="Euclid" pitchFamily="18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143240" y="4929198"/>
            <a:ext cx="1832389" cy="1928802"/>
            <a:chOff x="3500430" y="4357694"/>
            <a:chExt cx="2143140" cy="2255904"/>
          </a:xfrm>
        </p:grpSpPr>
        <p:sp>
          <p:nvSpPr>
            <p:cNvPr id="102" name="Oval 101"/>
            <p:cNvSpPr/>
            <p:nvPr/>
          </p:nvSpPr>
          <p:spPr bwMode="auto">
            <a:xfrm>
              <a:off x="4110846" y="4386878"/>
              <a:ext cx="284539" cy="307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Euclid" pitchFamily="18" charset="0"/>
              </a:endParaRPr>
            </a:p>
          </p:txBody>
        </p:sp>
        <p:cxnSp>
          <p:nvCxnSpPr>
            <p:cNvPr id="103" name="Straight Connector 102"/>
            <p:cNvCxnSpPr>
              <a:stCxn id="102" idx="5"/>
            </p:cNvCxnSpPr>
            <p:nvPr/>
          </p:nvCxnSpPr>
          <p:spPr bwMode="auto">
            <a:xfrm rot="16200000" flipH="1">
              <a:off x="4337851" y="4664936"/>
              <a:ext cx="535765" cy="504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auto">
            <a:xfrm>
              <a:off x="4682350" y="5063832"/>
              <a:ext cx="284539" cy="3357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Euclid" pitchFamily="18" charset="0"/>
              </a:endParaRPr>
            </a:p>
          </p:txBody>
        </p:sp>
        <p:cxnSp>
          <p:nvCxnSpPr>
            <p:cNvPr id="105" name="Straight Connector 104"/>
            <p:cNvCxnSpPr>
              <a:stCxn id="102" idx="3"/>
              <a:endCxn id="109" idx="0"/>
            </p:cNvCxnSpPr>
            <p:nvPr/>
          </p:nvCxnSpPr>
          <p:spPr bwMode="auto">
            <a:xfrm rot="5400000">
              <a:off x="3713256" y="4624571"/>
              <a:ext cx="414759" cy="463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auto">
            <a:xfrm>
              <a:off x="3510788" y="5087390"/>
              <a:ext cx="284539" cy="3357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Euclid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091390" y="4357694"/>
              <a:ext cx="37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Euclid" pitchFamily="18" charset="0"/>
                </a:rPr>
                <a:t>+</a:t>
              </a:r>
              <a:endParaRPr lang="en-US" dirty="0">
                <a:latin typeface="Euclid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72622" y="5041962"/>
              <a:ext cx="37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Euclid" pitchFamily="18" charset="0"/>
                  <a:sym typeface="Symbol"/>
                </a:rPr>
                <a:t></a:t>
              </a:r>
              <a:endParaRPr lang="en-US" dirty="0">
                <a:latin typeface="Euclid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500430" y="5063832"/>
              <a:ext cx="37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Euclid" pitchFamily="18" charset="0"/>
                </a:rPr>
                <a:t>a</a:t>
              </a:r>
              <a:endParaRPr lang="en-US" dirty="0">
                <a:latin typeface="Euclid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643306" y="6244266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Euclid" pitchFamily="18" charset="0"/>
                </a:rPr>
                <a:t>a + b </a:t>
              </a:r>
              <a:r>
                <a:rPr lang="en-US" dirty="0" smtClean="0">
                  <a:latin typeface="Euclid" pitchFamily="18" charset="0"/>
                  <a:sym typeface="Symbol"/>
                </a:rPr>
                <a:t></a:t>
              </a:r>
              <a:r>
                <a:rPr lang="en-US" dirty="0" smtClean="0">
                  <a:latin typeface="Euclid" pitchFamily="18" charset="0"/>
                </a:rPr>
                <a:t> c</a:t>
              </a:r>
              <a:endParaRPr lang="en-US" dirty="0">
                <a:latin typeface="Euclid" pitchFamily="18" charset="0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 bwMode="auto">
            <a:xfrm rot="16200000" flipH="1">
              <a:off x="4909355" y="5415017"/>
              <a:ext cx="535765" cy="504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 bwMode="auto">
            <a:xfrm>
              <a:off x="5253854" y="5813913"/>
              <a:ext cx="284539" cy="3357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Euclid" pitchFamily="18" charset="0"/>
              </a:endParaRPr>
            </a:p>
          </p:txBody>
        </p:sp>
        <p:cxnSp>
          <p:nvCxnSpPr>
            <p:cNvPr id="113" name="Straight Connector 112"/>
            <p:cNvCxnSpPr>
              <a:endCxn id="116" idx="0"/>
            </p:cNvCxnSpPr>
            <p:nvPr/>
          </p:nvCxnSpPr>
          <p:spPr bwMode="auto">
            <a:xfrm rot="5400000">
              <a:off x="4284760" y="5374652"/>
              <a:ext cx="414759" cy="463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 bwMode="auto">
            <a:xfrm>
              <a:off x="4082292" y="5837471"/>
              <a:ext cx="284539" cy="3357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Euclid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244126" y="5792043"/>
              <a:ext cx="37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Euclid" pitchFamily="18" charset="0"/>
                  <a:sym typeface="Symbol"/>
                </a:rPr>
                <a:t>c</a:t>
              </a:r>
              <a:endParaRPr lang="en-US" dirty="0">
                <a:latin typeface="Euclid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071934" y="5813913"/>
              <a:ext cx="37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Euclid" pitchFamily="18" charset="0"/>
                </a:rPr>
                <a:t>b</a:t>
              </a:r>
              <a:endParaRPr lang="en-US" dirty="0">
                <a:latin typeface="Euclid" pitchFamily="18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500694" y="3357562"/>
            <a:ext cx="3286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Polish Forms</a:t>
            </a:r>
            <a:r>
              <a:rPr lang="en-US" dirty="0" smtClean="0"/>
              <a:t> (Ch 12) are related to these orders. </a:t>
            </a:r>
          </a:p>
          <a:p>
            <a:r>
              <a:rPr lang="en-US" i="1" dirty="0" smtClean="0"/>
              <a:t>Preorder	 </a:t>
            </a:r>
            <a:r>
              <a:rPr lang="en-US" i="1" dirty="0" smtClean="0">
                <a:sym typeface="Symbol"/>
              </a:rPr>
              <a:t> </a:t>
            </a:r>
            <a:r>
              <a:rPr lang="en-US" i="1" dirty="0" smtClean="0"/>
              <a:t>Prefix </a:t>
            </a:r>
          </a:p>
          <a:p>
            <a:r>
              <a:rPr lang="en-US" i="1" dirty="0" err="1" smtClean="0"/>
              <a:t>Inorder</a:t>
            </a:r>
            <a:r>
              <a:rPr lang="en-US" i="1" dirty="0" smtClean="0"/>
              <a:t>	 </a:t>
            </a:r>
            <a:r>
              <a:rPr lang="en-US" i="1" dirty="0" smtClean="0">
                <a:sym typeface="Symbol"/>
              </a:rPr>
              <a:t> </a:t>
            </a:r>
            <a:r>
              <a:rPr lang="en-US" i="1" dirty="0" smtClean="0"/>
              <a:t>Infix</a:t>
            </a:r>
          </a:p>
          <a:p>
            <a:r>
              <a:rPr lang="en-US" i="1" dirty="0" err="1" smtClean="0"/>
              <a:t>Postorder</a:t>
            </a:r>
            <a:r>
              <a:rPr lang="en-US" i="1" dirty="0" smtClean="0">
                <a:sym typeface="Symbol"/>
              </a:rPr>
              <a:t> </a:t>
            </a:r>
            <a:r>
              <a:rPr lang="en-US" i="1" dirty="0" smtClean="0"/>
              <a:t>Postfix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Also notice the strong connection between these traversal modes on a hand and recursion and stacks on the other hand.</a:t>
            </a:r>
            <a:endParaRPr lang="en-US" i="1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-32" y="-13977"/>
            <a:ext cx="9144032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100" b="1" kern="0" dirty="0" smtClean="0">
                <a:latin typeface="Calibri" pitchFamily="34" charset="0"/>
                <a:sym typeface="Wingdings" pitchFamily="2" charset="2"/>
              </a:rPr>
              <a:t>Before ADT and coding, How to traverse a BT? M</a:t>
            </a:r>
            <a:r>
              <a:rPr lang="en-US" sz="2100" b="1" kern="0" dirty="0" smtClean="0">
                <a:latin typeface="Calibri" pitchFamily="34" charset="0"/>
                <a:cs typeface="+mn-cs"/>
                <a:sym typeface="Wingdings" pitchFamily="2" charset="2"/>
              </a:rPr>
              <a:t>ore motivations and benefits</a:t>
            </a:r>
            <a:endParaRPr lang="en-US" sz="2100" kern="0" dirty="0" smtClean="0">
              <a:latin typeface="Calibri" pitchFamily="34" charset="0"/>
              <a:cs typeface="+mn-cs"/>
              <a:sym typeface="Wingdings" pitchFamily="2" charset="2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-32" y="506536"/>
            <a:ext cx="91440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latin typeface="Calibri" pitchFamily="34" charset="0"/>
                <a:sym typeface="Wingdings" pitchFamily="2" charset="2"/>
              </a:rPr>
              <a:t>Notice that:</a:t>
            </a:r>
          </a:p>
          <a:p>
            <a:r>
              <a:rPr lang="en-US" sz="2000" dirty="0" smtClean="0">
                <a:latin typeface="Calibri" pitchFamily="34" charset="0"/>
                <a:sym typeface="Wingdings" pitchFamily="2" charset="2"/>
              </a:rPr>
              <a:t>For a BT produced by binary search, the </a:t>
            </a:r>
            <a:r>
              <a:rPr lang="en-US" sz="2000" dirty="0" err="1" smtClean="0">
                <a:latin typeface="Calibri" pitchFamily="34" charset="0"/>
                <a:sym typeface="Wingdings" pitchFamily="2" charset="2"/>
              </a:rPr>
              <a:t>Inorder</a:t>
            </a:r>
            <a:r>
              <a:rPr lang="en-US" sz="2000" dirty="0" smtClean="0">
                <a:latin typeface="Calibri" pitchFamily="34" charset="0"/>
                <a:sym typeface="Wingdings" pitchFamily="2" charset="2"/>
              </a:rPr>
              <a:t> traversal produces sorted elements.</a:t>
            </a:r>
            <a:endParaRPr lang="en-US" sz="2000" dirty="0" smtClean="0">
              <a:latin typeface="Euclid" pitchFamily="18" charset="0"/>
              <a:sym typeface="Wingdings" pitchFamily="2" charset="2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715272" y="3214675"/>
            <a:ext cx="428628" cy="4286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2357433" y="1857359"/>
            <a:ext cx="357187" cy="357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929325" y="1857355"/>
            <a:ext cx="357187" cy="357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143504" y="2571734"/>
            <a:ext cx="357188" cy="357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7215209" y="2571734"/>
            <a:ext cx="357187" cy="357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4286249" y="1214422"/>
            <a:ext cx="357187" cy="3571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8" name="Straight Connector 37"/>
          <p:cNvCxnSpPr>
            <a:stCxn id="37" idx="2"/>
            <a:endCxn id="33" idx="0"/>
          </p:cNvCxnSpPr>
          <p:nvPr/>
        </p:nvCxnSpPr>
        <p:spPr bwMode="auto">
          <a:xfrm rot="10800000" flipV="1">
            <a:off x="2536027" y="1393015"/>
            <a:ext cx="1750222" cy="464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6"/>
            <a:endCxn id="34" idx="0"/>
          </p:cNvCxnSpPr>
          <p:nvPr/>
        </p:nvCxnSpPr>
        <p:spPr bwMode="auto">
          <a:xfrm>
            <a:off x="4643436" y="1393016"/>
            <a:ext cx="1464483" cy="464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3"/>
            <a:endCxn id="35" idx="0"/>
          </p:cNvCxnSpPr>
          <p:nvPr/>
        </p:nvCxnSpPr>
        <p:spPr bwMode="auto">
          <a:xfrm rot="5400000">
            <a:off x="5447116" y="2037216"/>
            <a:ext cx="409500" cy="659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6"/>
            <a:endCxn id="36" idx="0"/>
          </p:cNvCxnSpPr>
          <p:nvPr/>
        </p:nvCxnSpPr>
        <p:spPr bwMode="auto">
          <a:xfrm>
            <a:off x="6286512" y="2035949"/>
            <a:ext cx="1107291" cy="535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 bwMode="auto">
          <a:xfrm>
            <a:off x="1000100" y="2552680"/>
            <a:ext cx="357188" cy="357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2928929" y="2552680"/>
            <a:ext cx="357187" cy="357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33" idx="2"/>
            <a:endCxn id="42" idx="0"/>
          </p:cNvCxnSpPr>
          <p:nvPr/>
        </p:nvCxnSpPr>
        <p:spPr bwMode="auto">
          <a:xfrm rot="10800000" flipV="1">
            <a:off x="1178695" y="2035952"/>
            <a:ext cx="1178739" cy="516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5"/>
            <a:endCxn id="44" idx="0"/>
          </p:cNvCxnSpPr>
          <p:nvPr/>
        </p:nvCxnSpPr>
        <p:spPr bwMode="auto">
          <a:xfrm rot="16200000" flipH="1">
            <a:off x="2689696" y="2134853"/>
            <a:ext cx="390442" cy="445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 bwMode="auto">
          <a:xfrm rot="5400000">
            <a:off x="732604" y="2947180"/>
            <a:ext cx="409575" cy="230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 rot="16200000" flipH="1">
            <a:off x="1251716" y="2910668"/>
            <a:ext cx="409575" cy="303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 bwMode="auto">
          <a:xfrm>
            <a:off x="3409942" y="3267060"/>
            <a:ext cx="357187" cy="357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rot="16200000" flipH="1">
            <a:off x="3215474" y="2929719"/>
            <a:ext cx="409575" cy="303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 bwMode="auto">
          <a:xfrm>
            <a:off x="5570543" y="3286115"/>
            <a:ext cx="357187" cy="357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rot="16200000" flipH="1">
            <a:off x="5376075" y="2948774"/>
            <a:ext cx="409575" cy="303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6" idx="5"/>
            <a:endCxn id="32" idx="0"/>
          </p:cNvCxnSpPr>
          <p:nvPr/>
        </p:nvCxnSpPr>
        <p:spPr bwMode="auto">
          <a:xfrm rot="16200000" flipH="1">
            <a:off x="7555805" y="2840894"/>
            <a:ext cx="338062" cy="409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15272" y="3273971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428728" y="3286113"/>
            <a:ext cx="428628" cy="367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500166" y="3286113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71472" y="3273971"/>
            <a:ext cx="428628" cy="367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2910" y="3273971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 bwMode="auto">
          <a:xfrm rot="5400000">
            <a:off x="2661430" y="2947180"/>
            <a:ext cx="409575" cy="230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500298" y="3273971"/>
            <a:ext cx="428628" cy="367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571736" y="3273971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 bwMode="auto">
          <a:xfrm rot="5400000">
            <a:off x="3161496" y="3661559"/>
            <a:ext cx="409575" cy="230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 bwMode="auto">
          <a:xfrm rot="16200000" flipH="1">
            <a:off x="3680608" y="3625047"/>
            <a:ext cx="409575" cy="303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857620" y="4000492"/>
            <a:ext cx="428628" cy="367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000364" y="3988350"/>
            <a:ext cx="428628" cy="367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071802" y="39883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857620" y="4000493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 bwMode="auto">
          <a:xfrm rot="5400000">
            <a:off x="4876008" y="2947179"/>
            <a:ext cx="409575" cy="230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714876" y="3273970"/>
            <a:ext cx="428628" cy="367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786314" y="3286113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80" name="Straight Connector 79"/>
          <p:cNvCxnSpPr/>
          <p:nvPr/>
        </p:nvCxnSpPr>
        <p:spPr bwMode="auto">
          <a:xfrm rot="5400000">
            <a:off x="5304636" y="3661559"/>
            <a:ext cx="409575" cy="230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 bwMode="auto">
          <a:xfrm rot="16200000" flipH="1">
            <a:off x="5823748" y="3625047"/>
            <a:ext cx="409575" cy="303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000760" y="4000492"/>
            <a:ext cx="428628" cy="367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143504" y="3988350"/>
            <a:ext cx="428628" cy="367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214942" y="39883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000760" y="4000493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86" name="Straight Connector 85"/>
          <p:cNvCxnSpPr/>
          <p:nvPr/>
        </p:nvCxnSpPr>
        <p:spPr bwMode="auto">
          <a:xfrm rot="5400000">
            <a:off x="7519214" y="3661559"/>
            <a:ext cx="409575" cy="230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 bwMode="auto">
          <a:xfrm rot="16200000" flipH="1">
            <a:off x="8038326" y="3625047"/>
            <a:ext cx="409575" cy="303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8215338" y="4000492"/>
            <a:ext cx="428628" cy="367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358082" y="3988350"/>
            <a:ext cx="428628" cy="367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429520" y="39883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215338" y="4000493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 bwMode="auto">
          <a:xfrm rot="5400000">
            <a:off x="6947710" y="2947179"/>
            <a:ext cx="409575" cy="230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786578" y="3273970"/>
            <a:ext cx="428628" cy="367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6858016" y="327397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1757526" y="4500571"/>
          <a:ext cx="5814870" cy="5000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81487"/>
                <a:gridCol w="581487"/>
                <a:gridCol w="581487"/>
                <a:gridCol w="581487"/>
                <a:gridCol w="581487"/>
                <a:gridCol w="581487"/>
                <a:gridCol w="581487"/>
                <a:gridCol w="581487"/>
                <a:gridCol w="581487"/>
                <a:gridCol w="581487"/>
              </a:tblGrid>
              <a:tr h="500065">
                <a:tc>
                  <a:txBody>
                    <a:bodyPr/>
                    <a:lstStyle/>
                    <a:p>
                      <a:r>
                        <a:rPr lang="en-US" sz="1700" b="0" dirty="0" smtClean="0">
                          <a:latin typeface="Euclid" pitchFamily="18" charset="0"/>
                        </a:rPr>
                        <a:t>1</a:t>
                      </a:r>
                      <a:endParaRPr lang="en-US" sz="1700" b="0" dirty="0">
                        <a:latin typeface="Euclid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 smtClean="0">
                          <a:latin typeface="Euclid" pitchFamily="18" charset="0"/>
                        </a:rPr>
                        <a:t>2</a:t>
                      </a:r>
                      <a:endParaRPr lang="en-US" sz="1700" b="0" dirty="0">
                        <a:latin typeface="Euclid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 smtClean="0">
                          <a:latin typeface="Euclid" pitchFamily="18" charset="0"/>
                        </a:rPr>
                        <a:t>3</a:t>
                      </a:r>
                      <a:endParaRPr lang="en-US" sz="1700" b="0" dirty="0">
                        <a:latin typeface="Euclid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 smtClean="0">
                          <a:latin typeface="Euclid" pitchFamily="18" charset="0"/>
                        </a:rPr>
                        <a:t>4</a:t>
                      </a:r>
                      <a:endParaRPr lang="en-US" sz="1700" b="0" dirty="0">
                        <a:latin typeface="Euclid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 smtClean="0">
                          <a:latin typeface="Euclid" pitchFamily="18" charset="0"/>
                        </a:rPr>
                        <a:t>5</a:t>
                      </a:r>
                      <a:endParaRPr lang="en-US" sz="1700" b="0" dirty="0">
                        <a:latin typeface="Euclid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 smtClean="0">
                          <a:latin typeface="Euclid" pitchFamily="18" charset="0"/>
                        </a:rPr>
                        <a:t>6</a:t>
                      </a:r>
                      <a:endParaRPr lang="en-US" sz="1700" b="0" dirty="0">
                        <a:latin typeface="Euclid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u="none" dirty="0" smtClean="0">
                          <a:latin typeface="Euclid" pitchFamily="18" charset="0"/>
                        </a:rPr>
                        <a:t>7</a:t>
                      </a:r>
                      <a:endParaRPr lang="en-US" sz="1700" b="0" u="none" dirty="0">
                        <a:latin typeface="Euclid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u="none" dirty="0" smtClean="0">
                          <a:latin typeface="Euclid" pitchFamily="18" charset="0"/>
                        </a:rPr>
                        <a:t>8</a:t>
                      </a:r>
                      <a:endParaRPr lang="en-US" sz="1700" b="0" u="none" dirty="0">
                        <a:latin typeface="Euclid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 smtClean="0">
                          <a:latin typeface="Euclid" pitchFamily="18" charset="0"/>
                        </a:rPr>
                        <a:t>9</a:t>
                      </a:r>
                      <a:endParaRPr lang="en-US" sz="1700" b="0" dirty="0">
                        <a:latin typeface="Euclid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 smtClean="0">
                          <a:latin typeface="Euclid" pitchFamily="18" charset="0"/>
                        </a:rPr>
                        <a:t>10</a:t>
                      </a:r>
                      <a:endParaRPr lang="en-US" sz="1700" b="0" dirty="0">
                        <a:latin typeface="Euclid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1F2"/>
                    </a:solidFill>
                  </a:tcPr>
                </a:tc>
              </a:tr>
            </a:tbl>
          </a:graphicData>
        </a:graphic>
      </p:graphicFrame>
      <p:sp>
        <p:nvSpPr>
          <p:cNvPr id="96" name="TextBox 95"/>
          <p:cNvSpPr txBox="1"/>
          <p:nvPr/>
        </p:nvSpPr>
        <p:spPr>
          <a:xfrm>
            <a:off x="285720" y="5568751"/>
            <a:ext cx="878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we have enough motivation for having BTs as data structures. Let us define the ADT and start coding as linked implementation.</a:t>
            </a:r>
            <a:endParaRPr lang="en-US" dirty="0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-32" y="285728"/>
            <a:ext cx="914403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>
              <a:defRPr/>
            </a:pPr>
            <a:r>
              <a:rPr lang="en-US" sz="2000" b="1" u="sng" dirty="0" smtClean="0"/>
              <a:t>Definition:</a:t>
            </a:r>
            <a:r>
              <a:rPr lang="en-US" sz="2000" b="1" dirty="0" smtClean="0"/>
              <a:t> </a:t>
            </a:r>
            <a:r>
              <a:rPr lang="en-US" sz="2000" dirty="0" smtClean="0"/>
              <a:t>A </a:t>
            </a:r>
            <a:r>
              <a:rPr lang="en-US" sz="2000" b="1" i="1" dirty="0" smtClean="0"/>
              <a:t>Binary Tree ADT </a:t>
            </a:r>
            <a:r>
              <a:rPr lang="en-US" sz="2000" i="1" dirty="0" smtClean="0"/>
              <a:t>is </a:t>
            </a:r>
            <a:r>
              <a:rPr lang="en-US" sz="2000" dirty="0" smtClean="0">
                <a:latin typeface="Calibri" pitchFamily="34" charset="0"/>
                <a:sym typeface="Wingdings" pitchFamily="2" charset="2"/>
              </a:rPr>
              <a:t>either empty, or it consists of a </a:t>
            </a:r>
            <a:r>
              <a:rPr lang="en-US" sz="2000" b="1" dirty="0" smtClean="0">
                <a:latin typeface="Calibri" pitchFamily="34" charset="0"/>
                <a:sym typeface="Wingdings" pitchFamily="2" charset="2"/>
              </a:rPr>
              <a:t>node</a:t>
            </a:r>
            <a:r>
              <a:rPr lang="en-US" sz="2000" dirty="0" smtClean="0">
                <a:latin typeface="Calibri" pitchFamily="34" charset="0"/>
                <a:sym typeface="Wingdings" pitchFamily="2" charset="2"/>
              </a:rPr>
              <a:t> (vertex) called the root together with two binary trees called the left subtree and the right subtree of the root.</a:t>
            </a:r>
            <a:r>
              <a:rPr lang="en-US" sz="2000" dirty="0" smtClean="0">
                <a:sym typeface="Wingdings" pitchFamily="2" charset="2"/>
              </a:rPr>
              <a:t> This is </a:t>
            </a:r>
            <a:r>
              <a:rPr lang="en-US" sz="2000" dirty="0" smtClean="0"/>
              <a:t>together with the following operations:</a:t>
            </a:r>
          </a:p>
          <a:p>
            <a:pPr algn="just">
              <a:defRPr/>
            </a:pPr>
            <a:endParaRPr lang="en-US" sz="2000" dirty="0" smtClean="0"/>
          </a:p>
          <a:p>
            <a:pPr marL="457200" indent="-457200" algn="just">
              <a:buFontTx/>
              <a:buAutoNum type="arabicPeriod"/>
              <a:defRPr/>
            </a:pPr>
            <a:r>
              <a:rPr lang="en-US" sz="2000" dirty="0" smtClean="0"/>
              <a:t>Create the tree, leaving it empty.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000" dirty="0" smtClean="0"/>
              <a:t>Determine whether the tree is empty or not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000" dirty="0" smtClean="0"/>
              <a:t>Determine whether the tree is full or not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000" dirty="0" smtClean="0"/>
              <a:t>Find the size of the tree.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000" dirty="0" smtClean="0"/>
              <a:t>Traverse the tree, visiting each entry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000" dirty="0" smtClean="0"/>
              <a:t>Clear </a:t>
            </a:r>
            <a:r>
              <a:rPr lang="en-US" sz="2000" smtClean="0"/>
              <a:t>the tree to </a:t>
            </a:r>
            <a:r>
              <a:rPr lang="en-US" sz="2000" dirty="0" smtClean="0"/>
              <a:t>make it empty</a:t>
            </a:r>
          </a:p>
          <a:p>
            <a:pPr marL="457200" indent="-457200" algn="just">
              <a:buFontTx/>
              <a:buAutoNum type="arabicPeriod"/>
              <a:defRPr/>
            </a:pPr>
            <a:endParaRPr lang="en-US" sz="2000" dirty="0" smtClean="0"/>
          </a:p>
          <a:p>
            <a:pPr marL="457200" indent="-457200" algn="just">
              <a:defRPr/>
            </a:pPr>
            <a:r>
              <a:rPr lang="en-US" sz="2000" dirty="0" smtClean="0"/>
              <a:t>We will define the next operations for a special type of BT, i.e., Binary Search Trees (which will be defined later).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000" dirty="0" smtClean="0"/>
              <a:t>Insert a new entry	(we have to define where)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000" dirty="0" smtClean="0"/>
              <a:t>Delete an entry	(we have to define from where)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000" dirty="0" smtClean="0">
                <a:sym typeface="Symbol"/>
              </a:rPr>
              <a:t>Search for an element. 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sz="2000" dirty="0" smtClean="0">
                <a:sym typeface="Symbol"/>
              </a:rPr>
              <a:t>(Any other operation to be defined later).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143636" y="142852"/>
            <a:ext cx="2786050" cy="307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-24"/>
            <a:ext cx="9144000" cy="6858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Tree.h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Global.h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entry;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*left, *right;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Tree;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//Book def.</a:t>
            </a: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	root;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size;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depth;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//Other fields are possible if needed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}Tree2;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//Our def.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(Tree *);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ClearTree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(Tree *);</a:t>
            </a:r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(Tree *);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TreeDepth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(Tree *);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Preorder	(Tree *, void (*)(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(Tree *, void (*)(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(Tree *, void (*)(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629558" y="571480"/>
            <a:ext cx="2214578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 flipH="1" flipV="1">
            <a:off x="6909026" y="821264"/>
            <a:ext cx="500066" cy="49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7480529" y="821264"/>
            <a:ext cx="500066" cy="49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15998" y="202148"/>
            <a:ext cx="5000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48" idx="2"/>
          </p:cNvCxnSpPr>
          <p:nvPr/>
        </p:nvCxnSpPr>
        <p:spPr>
          <a:xfrm rot="16200000" flipH="1">
            <a:off x="6922874" y="978488"/>
            <a:ext cx="714380" cy="757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58808" y="630776"/>
            <a:ext cx="6579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72264" y="630776"/>
            <a:ext cx="6579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15272" y="630776"/>
            <a:ext cx="8008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depth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rot="5400000">
            <a:off x="8184137" y="821513"/>
            <a:ext cx="500066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215338" y="630776"/>
            <a:ext cx="8008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</a:t>
            </a:r>
            <a:r>
              <a:rPr lang="en-US" dirty="0" smtClean="0">
                <a:sym typeface="Euclid Math One"/>
              </a:rPr>
              <a:t></a:t>
            </a:r>
            <a:r>
              <a:rPr lang="en-US" dirty="0" smtClean="0">
                <a:sym typeface="Symbol"/>
              </a:rPr>
              <a:t>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786578" y="1785926"/>
            <a:ext cx="1928826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7179487" y="2035959"/>
            <a:ext cx="500066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7823223" y="2035165"/>
            <a:ext cx="500066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14480" y="1845222"/>
            <a:ext cx="8008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6643702" y="2428868"/>
            <a:ext cx="857256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215338" y="2178835"/>
            <a:ext cx="357190" cy="892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86578" y="1845222"/>
            <a:ext cx="8008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128860" y="1857364"/>
            <a:ext cx="8008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072198" y="3335254"/>
            <a:ext cx="3000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Calibri" pitchFamily="34" charset="0"/>
              </a:rPr>
              <a:t>Notice that: </a:t>
            </a:r>
            <a:r>
              <a:rPr lang="en-US" dirty="0" smtClean="0">
                <a:latin typeface="Calibri" pitchFamily="34" charset="0"/>
              </a:rPr>
              <a:t>the book defined the tree to be a pointer to a node directly rather than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alibri" pitchFamily="34" charset="0"/>
              </a:rPr>
              <a:t> that contains a pointer (along with other fields) to a node. The book itself did not agree with that style before (see page 86).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Study both implementations.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-32" y="-13977"/>
            <a:ext cx="9144032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100" b="1" kern="0" dirty="0" smtClean="0">
                <a:latin typeface="Calibri" pitchFamily="34" charset="0"/>
                <a:sym typeface="Wingdings" pitchFamily="2" charset="2"/>
              </a:rPr>
              <a:t>Linked Implementation</a:t>
            </a:r>
            <a:endParaRPr lang="en-US" sz="2100" kern="0" dirty="0" smtClean="0">
              <a:latin typeface="Calibri" pitchFamily="34" charset="0"/>
              <a:cs typeface="+mn-cs"/>
              <a:sym typeface="Wingdings" pitchFamily="2" charset="2"/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-24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*pt=NULL;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CreateTree2(Tree2 *pt){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pt-&gt;root=NULL;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pt-&gt;depth=0;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pt-&gt;size=0;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alibri" pitchFamily="34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*pt){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(!*pt);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TreeEmpty2(Tree2 *pt){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(!pt-&gt;root);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TreeFull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*pt){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TreeFull2(Tree2 *pt){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00562" y="2817682"/>
            <a:ext cx="2571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//User level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Tree 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Tree2 t2;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(&amp;t);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CreateTree2(&amp;t2);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6" name="Group 95"/>
          <p:cNvGrpSpPr/>
          <p:nvPr/>
        </p:nvGrpSpPr>
        <p:grpSpPr>
          <a:xfrm>
            <a:off x="6900618" y="3259562"/>
            <a:ext cx="2171976" cy="3384148"/>
            <a:chOff x="6500826" y="-714404"/>
            <a:chExt cx="2538772" cy="3955652"/>
          </a:xfrm>
        </p:grpSpPr>
        <p:sp>
          <p:nvSpPr>
            <p:cNvPr id="27" name="Rectangle 26"/>
            <p:cNvSpPr/>
            <p:nvPr/>
          </p:nvSpPr>
          <p:spPr>
            <a:xfrm>
              <a:off x="7031824" y="168349"/>
              <a:ext cx="1761067" cy="4203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 flipH="1" flipV="1">
              <a:off x="7242738" y="378305"/>
              <a:ext cx="420306" cy="397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7697206" y="378305"/>
              <a:ext cx="420306" cy="397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679924" y="-213391"/>
              <a:ext cx="669743" cy="395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69190" y="218188"/>
              <a:ext cx="790452" cy="395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size</a:t>
              </a:r>
              <a:endParaRPr 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07110" y="218188"/>
              <a:ext cx="665287" cy="395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root</a:t>
              </a:r>
              <a:endParaRPr lang="en-US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45079" y="218188"/>
              <a:ext cx="899079" cy="395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depth</a:t>
              </a:r>
              <a:endParaRPr lang="en-US" sz="1600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5400000">
              <a:off x="8256726" y="378538"/>
              <a:ext cx="420306" cy="126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292860" y="218188"/>
              <a:ext cx="636855" cy="683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ym typeface="Symbol"/>
                </a:rPr>
                <a:t></a:t>
              </a:r>
              <a:r>
                <a:rPr lang="en-US" sz="1600" dirty="0" smtClean="0">
                  <a:sym typeface="Euclid Math One"/>
                </a:rPr>
                <a:t></a:t>
              </a:r>
              <a:r>
                <a:rPr lang="en-US" sz="1600" dirty="0" smtClean="0">
                  <a:sym typeface="Symbol"/>
                </a:rPr>
                <a:t></a:t>
              </a:r>
              <a:endParaRPr lang="en-US" sz="16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7116978" y="-372835"/>
              <a:ext cx="500065" cy="4624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020447" y="-714404"/>
              <a:ext cx="625082" cy="395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pt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7" name="Straight Arrow Connector 46"/>
            <p:cNvCxnSpPr>
              <a:stCxn id="41" idx="2"/>
            </p:cNvCxnSpPr>
            <p:nvPr/>
          </p:nvCxnSpPr>
          <p:spPr>
            <a:xfrm rot="16200000" flipH="1">
              <a:off x="7383629" y="470040"/>
              <a:ext cx="463931" cy="7516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198675" y="1142771"/>
              <a:ext cx="1752954" cy="4544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5400000">
              <a:off x="7555758" y="1370005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8140798" y="1369284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58629" y="1196660"/>
              <a:ext cx="891332" cy="395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entry</a:t>
              </a:r>
              <a:endParaRPr lang="en-US" sz="1600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5400000">
              <a:off x="7335143" y="1564779"/>
              <a:ext cx="350465" cy="2855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500826" y="1928802"/>
              <a:ext cx="1752954" cy="4544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6" name="Straight Connector 65"/>
            <p:cNvCxnSpPr/>
            <p:nvPr/>
          </p:nvCxnSpPr>
          <p:spPr>
            <a:xfrm rot="5400000">
              <a:off x="6857909" y="2156036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7442949" y="2155315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990611" y="1982692"/>
              <a:ext cx="837660" cy="395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entry</a:t>
              </a:r>
              <a:endParaRPr lang="en-US" sz="16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rot="16200000" flipH="1">
              <a:off x="7757451" y="2327743"/>
              <a:ext cx="454363" cy="37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7286644" y="2786058"/>
              <a:ext cx="1752954" cy="4544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71" name="Straight Connector 70"/>
            <p:cNvCxnSpPr/>
            <p:nvPr/>
          </p:nvCxnSpPr>
          <p:spPr>
            <a:xfrm rot="5400000">
              <a:off x="7643727" y="3013292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8228767" y="3012571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7825633" y="2839947"/>
              <a:ext cx="970366" cy="395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entry</a:t>
              </a:r>
              <a:endParaRPr lang="en-US" sz="1600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16200000" flipH="1">
              <a:off x="8572528" y="1357298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715140" y="2143116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8643966" y="3000372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H="1">
              <a:off x="7429520" y="3000372"/>
              <a:ext cx="214314" cy="7143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 rot="5400000">
            <a:off x="7954638" y="510542"/>
            <a:ext cx="292052" cy="9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303109" y="726285"/>
            <a:ext cx="1752954" cy="454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 rot="5400000">
            <a:off x="7660192" y="953519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8245232" y="952798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73758" y="780174"/>
            <a:ext cx="727835" cy="335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rot="5400000">
            <a:off x="7439577" y="1148293"/>
            <a:ext cx="350465" cy="2855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929586" y="-24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05260" y="1512316"/>
            <a:ext cx="1752954" cy="454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rot="5400000">
            <a:off x="6962343" y="1739550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7547383" y="1738829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175909" y="1566205"/>
            <a:ext cx="727835" cy="335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rot="16200000" flipH="1">
            <a:off x="7861885" y="1911257"/>
            <a:ext cx="454363" cy="370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7391078" y="2369572"/>
            <a:ext cx="1752954" cy="454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rot="5400000">
            <a:off x="7748161" y="2596806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8333201" y="2596085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961727" y="2423461"/>
            <a:ext cx="727835" cy="335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 rot="16200000" flipH="1">
            <a:off x="8676962" y="940812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6819574" y="1726630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 flipH="1">
            <a:off x="8748400" y="2583886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7533954" y="2583886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929454" y="-12166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7358082" y="142852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0" y="-24"/>
            <a:ext cx="892971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//Pre: Tree has been created and </a:t>
            </a:r>
            <a:r>
              <a:rPr lang="en-US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intialized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//Post: </a:t>
            </a:r>
            <a:r>
              <a:rPr lang="en-US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traversal.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InorderRec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(Tree *pt,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pvisit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(*pt){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InorderRec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(&amp;(*pt)-&gt;left,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pvisit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(*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pvisit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)((*pt)-&gt;entry);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InorderRec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(&amp;(*pt)-&gt;right,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pvisit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Notice that, we pass a pointer to the tree to </a:t>
            </a:r>
          </a:p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be consistent with other functions.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InorderRec2(Tree2 *pt,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pvisit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TreeEntry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InorderRec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(&amp;pt-&gt;root,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pvisit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84"/>
          <p:cNvGrpSpPr/>
          <p:nvPr/>
        </p:nvGrpSpPr>
        <p:grpSpPr>
          <a:xfrm>
            <a:off x="7380141" y="3214686"/>
            <a:ext cx="1835329" cy="2384804"/>
            <a:chOff x="6786575" y="3976207"/>
            <a:chExt cx="2286019" cy="2810378"/>
          </a:xfrm>
        </p:grpSpPr>
        <p:sp>
          <p:nvSpPr>
            <p:cNvPr id="20" name="Rectangle 19"/>
            <p:cNvSpPr/>
            <p:nvPr/>
          </p:nvSpPr>
          <p:spPr>
            <a:xfrm>
              <a:off x="6786578" y="4357694"/>
              <a:ext cx="2207394" cy="24288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03572" y="4728552"/>
              <a:ext cx="2012651" cy="4544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5400000" flipH="1" flipV="1">
              <a:off x="7157558" y="4955561"/>
              <a:ext cx="454469" cy="454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 flipV="1">
              <a:off x="7676951" y="4955561"/>
              <a:ext cx="454469" cy="454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644261" y="4457821"/>
              <a:ext cx="765422" cy="3356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</a:t>
              </a:r>
              <a:endParaRPr lang="en-US" sz="1600" dirty="0"/>
            </a:p>
          </p:txBody>
        </p:sp>
        <p:cxnSp>
          <p:nvCxnSpPr>
            <p:cNvPr id="39" name="Straight Arrow Connector 38"/>
            <p:cNvCxnSpPr>
              <a:stCxn id="48" idx="2"/>
            </p:cNvCxnSpPr>
            <p:nvPr/>
          </p:nvCxnSpPr>
          <p:spPr>
            <a:xfrm rot="16200000" flipH="1">
              <a:off x="7203322" y="5131628"/>
              <a:ext cx="618826" cy="6525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384565" y="4782442"/>
              <a:ext cx="708310" cy="3660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size</a:t>
              </a:r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51502" y="4782442"/>
              <a:ext cx="669868" cy="3660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root</a:t>
              </a:r>
              <a:endParaRPr 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33007" y="4782442"/>
              <a:ext cx="825114" cy="338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depth</a:t>
              </a:r>
              <a:endParaRPr lang="en-US" sz="16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5400000">
              <a:off x="8316403" y="4955787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344759" y="4782442"/>
              <a:ext cx="727835" cy="3356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ym typeface="Symbol"/>
                </a:rPr>
                <a:t></a:t>
              </a:r>
              <a:r>
                <a:rPr lang="en-US" sz="1600" dirty="0" smtClean="0">
                  <a:sym typeface="Euclid Math One"/>
                </a:rPr>
                <a:t></a:t>
              </a:r>
              <a:r>
                <a:rPr lang="en-US" sz="1600" dirty="0" smtClean="0">
                  <a:sym typeface="Symbol"/>
                </a:rPr>
                <a:t></a:t>
              </a:r>
              <a:endParaRPr lang="en-US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046275" y="5832264"/>
              <a:ext cx="1752954" cy="4544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56" name="Straight Connector 55"/>
            <p:cNvCxnSpPr/>
            <p:nvPr/>
          </p:nvCxnSpPr>
          <p:spPr>
            <a:xfrm rot="5400000">
              <a:off x="7403358" y="6059498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7988398" y="6058777"/>
              <a:ext cx="454469" cy="1443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559924" y="5870509"/>
              <a:ext cx="873815" cy="3989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entry</a:t>
              </a:r>
              <a:endParaRPr lang="en-US" sz="16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rot="5400000">
              <a:off x="7182743" y="6254272"/>
              <a:ext cx="350465" cy="2855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rot="16200000" flipH="1">
              <a:off x="8302900" y="6231205"/>
              <a:ext cx="454363" cy="37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7046275" y="5886153"/>
              <a:ext cx="727835" cy="3356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left</a:t>
              </a:r>
              <a:endParaRPr lang="en-US" sz="16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199460" y="5897188"/>
              <a:ext cx="727835" cy="3356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right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000892" y="4143380"/>
              <a:ext cx="571504" cy="5000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786575" y="3976207"/>
              <a:ext cx="7143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pt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rot="5400000">
            <a:off x="7954638" y="665560"/>
            <a:ext cx="292052" cy="9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303109" y="881303"/>
            <a:ext cx="1752954" cy="454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rot="5400000">
            <a:off x="7660192" y="1108537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8245232" y="1107816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873758" y="935192"/>
            <a:ext cx="727835" cy="335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rot="5400000">
            <a:off x="7439577" y="1303311"/>
            <a:ext cx="350465" cy="2855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929586" y="154994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605260" y="1667334"/>
            <a:ext cx="1752954" cy="454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rot="5400000">
            <a:off x="6962343" y="1894568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7547383" y="1893847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175909" y="1721223"/>
            <a:ext cx="727835" cy="335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rot="16200000" flipH="1">
            <a:off x="7861885" y="2066275"/>
            <a:ext cx="454363" cy="370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391078" y="2524590"/>
            <a:ext cx="1752954" cy="454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rot="5400000">
            <a:off x="7748161" y="2751824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8333201" y="2751103"/>
            <a:ext cx="454469" cy="144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961727" y="2578479"/>
            <a:ext cx="727835" cy="335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 rot="16200000" flipH="1">
            <a:off x="8676962" y="1095830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6819574" y="1881648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H="1">
            <a:off x="8748400" y="2738904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7533954" y="2738904"/>
            <a:ext cx="214314" cy="714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929454" y="142852"/>
            <a:ext cx="7143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358082" y="297870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000364" y="2943051"/>
            <a:ext cx="364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//User level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Tree t;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InorderRec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(&amp;t, &amp;Display)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28926" y="5872009"/>
            <a:ext cx="4000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//User level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Tree2 t2;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InorderRec2(&amp;t2, &amp;Display)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2111</Words>
  <Application>Microsoft Office PowerPoint</Application>
  <PresentationFormat>On-screen Show (4:3)</PresentationFormat>
  <Paragraphs>726</Paragraphs>
  <Slides>24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CS 214: Data Structures    Trees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/>
  <cp:lastModifiedBy/>
  <cp:revision>1707</cp:revision>
  <dcterms:created xsi:type="dcterms:W3CDTF">2008-09-26T22:29:51Z</dcterms:created>
  <dcterms:modified xsi:type="dcterms:W3CDTF">2012-11-23T05:29:27Z</dcterms:modified>
</cp:coreProperties>
</file>