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30" r:id="rId5"/>
    <p:sldId id="331" r:id="rId6"/>
    <p:sldId id="326" r:id="rId7"/>
    <p:sldId id="328" r:id="rId8"/>
    <p:sldId id="329" r:id="rId9"/>
    <p:sldId id="332" r:id="rId10"/>
    <p:sldId id="33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4F2"/>
    <a:srgbClr val="FFF0D6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1/25/2022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2.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3E1CA-2835-49C5-8877-C2A3533972BD}"/>
              </a:ext>
            </a:extLst>
          </p:cNvPr>
          <p:cNvSpPr txBox="1"/>
          <p:nvPr/>
        </p:nvSpPr>
        <p:spPr>
          <a:xfrm>
            <a:off x="444611" y="994038"/>
            <a:ext cx="11302778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2800" b="1" i="0" u="sng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Idioms:</a:t>
            </a: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Make The Grade</a:t>
            </a:r>
          </a:p>
          <a:p>
            <a:pPr fontAlgn="base"/>
            <a:r>
              <a:rPr lang="en-US" dirty="0">
                <a:effectLst/>
                <a:latin typeface="inherit"/>
              </a:rPr>
              <a:t>when someone is likely or unlikely to be successful in a job or a position we can use this either in the positive or the negative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I don’t think he will make the grade he is just not suitable for this work.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dirty="0">
                <a:effectLst/>
                <a:latin typeface="inherit"/>
              </a:rPr>
              <a:t>Or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If he continues to work like this and puts in the effort he will certainly make the grade.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Teach Someone A Lesson</a:t>
            </a:r>
          </a:p>
          <a:p>
            <a:pPr fontAlgn="base"/>
            <a:r>
              <a:rPr lang="en-US" dirty="0">
                <a:effectLst/>
                <a:latin typeface="inherit"/>
              </a:rPr>
              <a:t>used when we really wish to punish someone and make sure they know how and why they made the mistake in the hope they will not make it again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He had failed to complete the customer’s order twice. The boss was really going to teach him a lesson. He made him stay late for 2 days until it was completed. I think he understands now. 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Eager Beaver</a:t>
            </a:r>
          </a:p>
          <a:p>
            <a:pPr fontAlgn="base"/>
            <a:r>
              <a:rPr lang="en-US" dirty="0">
                <a:effectLst/>
                <a:latin typeface="inherit"/>
              </a:rPr>
              <a:t>someone who is very enthusiastic and is willing to work very hard (volunteer, for example)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Tracey is such an eager beaver, she volunteers for every task. I bet she’s going to get a promotion next year.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With Flying </a:t>
            </a:r>
            <a:r>
              <a:rPr lang="en-US" b="1" i="0" dirty="0" err="1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Colours</a:t>
            </a:r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fontAlgn="base"/>
            <a:r>
              <a:rPr lang="en-US" dirty="0">
                <a:effectLst/>
                <a:latin typeface="inherit"/>
              </a:rPr>
              <a:t>with ease and with a high mark/grade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Olivier had been able to concentrate on his studies, and now he passed his exams with flying </a:t>
            </a:r>
            <a:r>
              <a:rPr lang="en-US" i="1" dirty="0" err="1">
                <a:effectLst/>
                <a:latin typeface="inherit"/>
              </a:rPr>
              <a:t>colours</a:t>
            </a:r>
            <a:r>
              <a:rPr lang="en-US" i="1" dirty="0">
                <a:effectLst/>
                <a:latin typeface="inherit"/>
              </a:rPr>
              <a:t>.</a:t>
            </a:r>
            <a:endParaRPr lang="en-US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83714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2. Education</a:t>
            </a:r>
          </a:p>
        </p:txBody>
      </p:sp>
      <p:pic>
        <p:nvPicPr>
          <p:cNvPr id="10" name="Picture 2" descr="The 50 great books on education">
            <a:extLst>
              <a:ext uri="{FF2B5EF4-FFF2-40B4-BE49-F238E27FC236}">
                <a16:creationId xmlns:a16="http://schemas.microsoft.com/office/drawing/2014/main" id="{AA8BFC0B-F059-425B-B5E9-563E8C4A0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29" y="1151540"/>
            <a:ext cx="4457513" cy="296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4,145,318 Education Stock Photos, Pictures &amp; Royalty-Free Images - iStock">
            <a:extLst>
              <a:ext uri="{FF2B5EF4-FFF2-40B4-BE49-F238E27FC236}">
                <a16:creationId xmlns:a16="http://schemas.microsoft.com/office/drawing/2014/main" id="{D5B2071D-2BA3-4539-8F42-BC44A5489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412" y="1001454"/>
            <a:ext cx="4656307" cy="309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What Are the Opportunities and Challenges of Inclusive Education?">
            <a:extLst>
              <a:ext uri="{FF2B5EF4-FFF2-40B4-BE49-F238E27FC236}">
                <a16:creationId xmlns:a16="http://schemas.microsoft.com/office/drawing/2014/main" id="{416B8203-4B10-4A18-8E96-A4BAF98AC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489" y="4245194"/>
            <a:ext cx="6220214" cy="224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2. Education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EDE0523F-6E2E-4BA6-B5E4-2EB0BFC78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05143"/>
            <a:ext cx="8951799" cy="742465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D44B47-9CD5-46CA-A5F2-E65FF833F57C}"/>
              </a:ext>
            </a:extLst>
          </p:cNvPr>
          <p:cNvSpPr txBox="1"/>
          <p:nvPr/>
        </p:nvSpPr>
        <p:spPr>
          <a:xfrm>
            <a:off x="740091" y="5687678"/>
            <a:ext cx="11245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Explain the difference between education before and after covid 19.</a:t>
            </a: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2. Education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A1A761-3ABA-4166-8474-200268ADF0E2}"/>
              </a:ext>
            </a:extLst>
          </p:cNvPr>
          <p:cNvSpPr txBox="1"/>
          <p:nvPr/>
        </p:nvSpPr>
        <p:spPr>
          <a:xfrm>
            <a:off x="302150" y="398079"/>
            <a:ext cx="1054343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/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you enjoy going to elementary school?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Does your country have middle schools?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the age that children begin school where you live?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old are students they when they graduate?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you go to a good high school?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do you remember about your teachers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Who was your favorite teacher?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teacher impressed you the most?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still stay in touch with your teachers?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you have any teachers you didn't like?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many students were in your high school?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Describe the students who attended your high school.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they have a good influence on you?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they make your childhood and teenage years harder or easier?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Did you live in a dormitory while you went to college? Who were your roommates?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realistic changes would you make to your country's attitude toward education?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651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2. Education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75F4A3-D7B6-49A9-89DD-38F50FF19728}"/>
              </a:ext>
            </a:extLst>
          </p:cNvPr>
          <p:cNvSpPr txBox="1"/>
          <p:nvPr/>
        </p:nvSpPr>
        <p:spPr>
          <a:xfrm>
            <a:off x="343230" y="796159"/>
            <a:ext cx="11505539" cy="8402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made you decide to go to the college you did? Did you work while you 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were in university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Where do we learn the skills necessary to become a good student - in elementary, middle or high school or in the university?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are the skills that separate good students from bad students?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What makes someone qualified to teach children?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Why do students cheat during tests and exams? How do they cheat?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is your attitude towards cheating? How should parents react? How should teachers react?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do you consider to be a "smart" or "slow" person?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prefer school uniforms or casuals better?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Would you ever want to learn a third language? [To be "trilingual"]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do you consider "hardworking" or 'lazy"?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think a person can become a genius because of their education, or are they just born that way?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Do you think there were subject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 that your school taught and were not important?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22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2. Education</a:t>
            </a:r>
          </a:p>
        </p:txBody>
      </p:sp>
      <p:pic>
        <p:nvPicPr>
          <p:cNvPr id="4" name="Content Placeholder 8">
            <a:extLst>
              <a:ext uri="{FF2B5EF4-FFF2-40B4-BE49-F238E27FC236}">
                <a16:creationId xmlns:a16="http://schemas.microsoft.com/office/drawing/2014/main" id="{7AE70378-9C5E-435C-97A0-CDF5B48AD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35172" y="66791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561412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2. Education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A81732-3E8F-490D-A03F-B3F8E1994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060" y="1508650"/>
            <a:ext cx="5227483" cy="52738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FEDC4-86F1-4FB7-8E59-5D64FC4D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572" y="1308521"/>
            <a:ext cx="5711428" cy="6201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35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2. Education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637135-C9D6-4298-A3BF-FF1EEC7F3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030" y="1292007"/>
            <a:ext cx="5438446" cy="5653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3425DA-CFCD-41C3-AE73-B9F46FB4C139}"/>
              </a:ext>
            </a:extLst>
          </p:cNvPr>
          <p:cNvSpPr txBox="1"/>
          <p:nvPr/>
        </p:nvSpPr>
        <p:spPr>
          <a:xfrm>
            <a:off x="5800475" y="0"/>
            <a:ext cx="645248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en-US" b="1" i="0" dirty="0">
                <a:solidFill>
                  <a:srgbClr val="212122"/>
                </a:solidFill>
                <a:effectLst/>
                <a:latin typeface="Playfair Display" panose="00000500000000000000" pitchFamily="2" charset="0"/>
              </a:rPr>
              <a:t>English School Vocabulary - New Words And Phrases</a:t>
            </a:r>
          </a:p>
          <a:p>
            <a:pPr algn="l" fontAlgn="base"/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mixed emotions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some happy some sad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breaking up for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end of term and the start of the holidays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turn to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start thinking (about)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check list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items you need and things you have to do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rummage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– to search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discard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leave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stuff in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push in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faint hope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small chance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still fit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still the right size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dump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throw out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pass down to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give to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sibling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brother or sister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a trip to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a journey (to)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an assortment of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a mix of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new year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new term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timetable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schedule of classes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run around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chase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check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yes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catch up with someone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see someone again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drop (someone) off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take someone by car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pick up 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– to start again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get into the groove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get back into the way of (teaching)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get on with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return</a:t>
            </a:r>
            <a:br>
              <a:rPr lang="en-US" b="0" i="0" dirty="0">
                <a:solidFill>
                  <a:srgbClr val="444444"/>
                </a:solidFill>
                <a:effectLst/>
                <a:latin typeface="inherit"/>
              </a:rPr>
            </a:br>
            <a:r>
              <a:rPr lang="en-US" b="1" i="0" dirty="0">
                <a:solidFill>
                  <a:srgbClr val="F06465"/>
                </a:solidFill>
                <a:effectLst/>
                <a:latin typeface="inherit"/>
              </a:rPr>
              <a:t>to get down to</a:t>
            </a:r>
            <a:r>
              <a:rPr lang="en-US" b="0" i="0" dirty="0">
                <a:solidFill>
                  <a:srgbClr val="444444"/>
                </a:solidFill>
                <a:effectLst/>
                <a:latin typeface="inherit"/>
              </a:rPr>
              <a:t> – to begin</a:t>
            </a:r>
          </a:p>
        </p:txBody>
      </p:sp>
    </p:spTree>
    <p:extLst>
      <p:ext uri="{BB962C8B-B14F-4D97-AF65-F5344CB8AC3E}">
        <p14:creationId xmlns:p14="http://schemas.microsoft.com/office/powerpoint/2010/main" val="311226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2. Education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13E1CA-2835-49C5-8877-C2A3533972BD}"/>
              </a:ext>
            </a:extLst>
          </p:cNvPr>
          <p:cNvSpPr txBox="1"/>
          <p:nvPr/>
        </p:nvSpPr>
        <p:spPr>
          <a:xfrm>
            <a:off x="314077" y="1144708"/>
            <a:ext cx="114061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en-US" sz="1800" b="1" i="0" u="sng" dirty="0">
                <a:solidFill>
                  <a:srgbClr val="7030A0"/>
                </a:solidFill>
                <a:effectLst/>
                <a:latin typeface="Lato" panose="020F0502020204030203" pitchFamily="34" charset="0"/>
              </a:rPr>
              <a:t>Idioms:</a:t>
            </a:r>
          </a:p>
          <a:p>
            <a:pPr fontAlgn="base"/>
            <a:endParaRPr lang="en-US" b="1" i="0" dirty="0">
              <a:solidFill>
                <a:srgbClr val="FF4F57"/>
              </a:solidFill>
              <a:effectLst/>
              <a:latin typeface="Lato" panose="020F0502020204030203" pitchFamily="34" charset="0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 Schoolboy Error</a:t>
            </a:r>
          </a:p>
          <a:p>
            <a:pPr fontAlgn="base"/>
            <a:r>
              <a:rPr lang="en-US" dirty="0">
                <a:effectLst/>
                <a:latin typeface="inherit"/>
              </a:rPr>
              <a:t>this means a simple error made by someone </a:t>
            </a:r>
            <a:r>
              <a:rPr lang="en-US" b="1" dirty="0">
                <a:effectLst/>
                <a:latin typeface="inherit"/>
              </a:rPr>
              <a:t>senior</a:t>
            </a:r>
            <a:r>
              <a:rPr lang="en-US" dirty="0">
                <a:effectLst/>
                <a:latin typeface="inherit"/>
              </a:rPr>
              <a:t> that you would only expect a schoolboy to make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In the football match, the defender allowed the ball to bounce over his head. The opposition was quick and scored a goal. It was a simple schoolboy error by the defender.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 Teacher’s Pet</a:t>
            </a:r>
          </a:p>
          <a:p>
            <a:pPr fontAlgn="base"/>
            <a:r>
              <a:rPr lang="en-US" dirty="0">
                <a:effectLst/>
                <a:latin typeface="inherit"/>
              </a:rPr>
              <a:t>someone who is the favorite student of the teacher, always answering first, always doing their homework 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I was hated by most people in my class because I was a real teacher’s pet.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Old-School</a:t>
            </a:r>
          </a:p>
          <a:p>
            <a:pPr fontAlgn="base"/>
            <a:r>
              <a:rPr lang="en-US" dirty="0">
                <a:effectLst/>
                <a:latin typeface="inherit"/>
              </a:rPr>
              <a:t>usually refers to someone who is a little old fashioned or conservative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Michael had worked at the bank now for 30 years. He was old-school. His clothes were old fashioned and very conservative.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Hit The Books</a:t>
            </a:r>
          </a:p>
          <a:p>
            <a:pPr fontAlgn="base"/>
            <a:r>
              <a:rPr lang="en-US" dirty="0">
                <a:effectLst/>
                <a:latin typeface="inherit"/>
              </a:rPr>
              <a:t>when someone really needs to start studying hard they will use this phrase</a:t>
            </a:r>
          </a:p>
          <a:p>
            <a:pPr fontAlgn="base"/>
            <a:r>
              <a:rPr lang="en-US" i="1" dirty="0">
                <a:effectLst/>
                <a:latin typeface="inherit"/>
              </a:rPr>
              <a:t>Example:</a:t>
            </a:r>
            <a:endParaRPr lang="en-US" dirty="0">
              <a:effectLst/>
              <a:latin typeface="inherit"/>
            </a:endParaRPr>
          </a:p>
          <a:p>
            <a:pPr fontAlgn="base"/>
            <a:r>
              <a:rPr lang="en-US" i="1" dirty="0">
                <a:effectLst/>
                <a:latin typeface="inherit"/>
              </a:rPr>
              <a:t>I  really need to hit the books this weekend. I have that repeat exam next week.</a:t>
            </a:r>
            <a:endParaRPr lang="en-US" dirty="0">
              <a:effectLst/>
              <a:latin typeface="inherit"/>
            </a:endParaRPr>
          </a:p>
        </p:txBody>
      </p:sp>
    </p:spTree>
    <p:extLst>
      <p:ext uri="{BB962C8B-B14F-4D97-AF65-F5344CB8AC3E}">
        <p14:creationId xmlns:p14="http://schemas.microsoft.com/office/powerpoint/2010/main" val="27388361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1067</TotalTime>
  <Words>997</Words>
  <Application>Microsoft Office PowerPoint</Application>
  <PresentationFormat>Widescreen</PresentationFormat>
  <Paragraphs>102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inherit</vt:lpstr>
      <vt:lpstr>Lato</vt:lpstr>
      <vt:lpstr>Playfair Display</vt:lpstr>
      <vt:lpstr>Rockwell</vt:lpstr>
      <vt:lpstr>Rockwell Condensed</vt:lpstr>
      <vt:lpstr>Wingdings</vt:lpstr>
      <vt:lpstr>Wood Type</vt:lpstr>
      <vt:lpstr>Speak fluently </vt:lpstr>
      <vt:lpstr>2. Education</vt:lpstr>
      <vt:lpstr>2. Education</vt:lpstr>
      <vt:lpstr>2. Education</vt:lpstr>
      <vt:lpstr>2. Education</vt:lpstr>
      <vt:lpstr>2. Education</vt:lpstr>
      <vt:lpstr>2. Education</vt:lpstr>
      <vt:lpstr>2. Education</vt:lpstr>
      <vt:lpstr>2. Education</vt:lpstr>
      <vt:lpstr>2. Education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32</cp:revision>
  <dcterms:created xsi:type="dcterms:W3CDTF">2021-10-16T15:55:47Z</dcterms:created>
  <dcterms:modified xsi:type="dcterms:W3CDTF">2022-01-25T10:14:08Z</dcterms:modified>
</cp:coreProperties>
</file>