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</a:t>
            </a:r>
            <a:r>
              <a:rPr dirty="0" u="none">
                <a:solidFill>
                  <a:srgbClr val="000000"/>
                </a:solidFill>
              </a:rPr>
              <a:t>Oliveira</a:t>
            </a:r>
            <a:r>
              <a:rPr dirty="0" spc="-80" u="none">
                <a:solidFill>
                  <a:srgbClr val="000000"/>
                </a:solidFill>
              </a:rPr>
              <a:t> </a:t>
            </a:r>
            <a:r>
              <a:rPr dirty="0" spc="-10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</a:t>
            </a:r>
            <a:r>
              <a:rPr dirty="0" u="none">
                <a:solidFill>
                  <a:srgbClr val="000000"/>
                </a:solidFill>
              </a:rPr>
              <a:t>Oliveira</a:t>
            </a:r>
            <a:r>
              <a:rPr dirty="0" spc="-80" u="none">
                <a:solidFill>
                  <a:srgbClr val="000000"/>
                </a:solidFill>
              </a:rPr>
              <a:t> </a:t>
            </a:r>
            <a:r>
              <a:rPr dirty="0" spc="-10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</a:t>
            </a:r>
            <a:r>
              <a:rPr dirty="0" u="none">
                <a:solidFill>
                  <a:srgbClr val="000000"/>
                </a:solidFill>
              </a:rPr>
              <a:t>Oliveira</a:t>
            </a:r>
            <a:r>
              <a:rPr dirty="0" spc="-80" u="none">
                <a:solidFill>
                  <a:srgbClr val="000000"/>
                </a:solidFill>
              </a:rPr>
              <a:t> </a:t>
            </a:r>
            <a:r>
              <a:rPr dirty="0" spc="-10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</a:t>
            </a:r>
            <a:r>
              <a:rPr dirty="0" u="none">
                <a:solidFill>
                  <a:srgbClr val="000000"/>
                </a:solidFill>
              </a:rPr>
              <a:t>Oliveira</a:t>
            </a:r>
            <a:r>
              <a:rPr dirty="0" spc="-80" u="none">
                <a:solidFill>
                  <a:srgbClr val="000000"/>
                </a:solidFill>
              </a:rPr>
              <a:t> </a:t>
            </a:r>
            <a:r>
              <a:rPr dirty="0" spc="-10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</a:t>
            </a:r>
            <a:r>
              <a:rPr dirty="0" u="none">
                <a:solidFill>
                  <a:srgbClr val="000000"/>
                </a:solidFill>
              </a:rPr>
              <a:t>Oliveira</a:t>
            </a:r>
            <a:r>
              <a:rPr dirty="0" spc="-80" u="none">
                <a:solidFill>
                  <a:srgbClr val="000000"/>
                </a:solidFill>
              </a:rPr>
              <a:t> </a:t>
            </a:r>
            <a:r>
              <a:rPr dirty="0" spc="-10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43250" y="9275774"/>
            <a:ext cx="1485900" cy="33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 u="sng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</a:t>
            </a:r>
            <a:r>
              <a:rPr dirty="0" u="none">
                <a:solidFill>
                  <a:srgbClr val="000000"/>
                </a:solidFill>
              </a:rPr>
              <a:t>Oliveira</a:t>
            </a:r>
            <a:r>
              <a:rPr dirty="0" spc="-80" u="none">
                <a:solidFill>
                  <a:srgbClr val="000000"/>
                </a:solidFill>
              </a:rPr>
              <a:t> </a:t>
            </a:r>
            <a:r>
              <a:rPr dirty="0" spc="-10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png"/><Relationship Id="rId3" Type="http://schemas.openxmlformats.org/officeDocument/2006/relationships/hyperlink" Target="http://www.flickr.com/people/28478778%40N05" TargetMode="External"/><Relationship Id="rId4" Type="http://schemas.openxmlformats.org/officeDocument/2006/relationships/hyperlink" Target="http://www.espressoenglish.net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hyperlink" Target="http://www.espressoenglish.net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jpg"/><Relationship Id="rId10" Type="http://schemas.openxmlformats.org/officeDocument/2006/relationships/hyperlink" Target="http://www.espressoenglish.net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hyperlink" Target="http://www.espressoenglish.net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image" Target="../media/image35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8.png"/><Relationship Id="rId17" Type="http://schemas.openxmlformats.org/officeDocument/2006/relationships/image" Target="../media/image39.png"/><Relationship Id="rId18" Type="http://schemas.openxmlformats.org/officeDocument/2006/relationships/image" Target="../media/image40.png"/><Relationship Id="rId19" Type="http://schemas.openxmlformats.org/officeDocument/2006/relationships/image" Target="../media/image41.png"/><Relationship Id="rId20" Type="http://schemas.openxmlformats.org/officeDocument/2006/relationships/image" Target="../media/image42.png"/><Relationship Id="rId21" Type="http://schemas.openxmlformats.org/officeDocument/2006/relationships/image" Target="../media/image43.png"/><Relationship Id="rId22" Type="http://schemas.openxmlformats.org/officeDocument/2006/relationships/image" Target="../media/image44.png"/><Relationship Id="rId23" Type="http://schemas.openxmlformats.org/officeDocument/2006/relationships/hyperlink" Target="http://www.espressoenglish.net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hyperlink" Target="http://www.espressoenglish.net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8397"/>
            <a:ext cx="3928745" cy="416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0" b="1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dirty="0" sz="2600" spc="-5" b="1">
                <a:solidFill>
                  <a:srgbClr val="17365D"/>
                </a:solidFill>
                <a:latin typeface="Cambria"/>
                <a:cs typeface="Cambria"/>
              </a:rPr>
              <a:t>3 – </a:t>
            </a:r>
            <a:r>
              <a:rPr dirty="0" sz="2600" b="1">
                <a:solidFill>
                  <a:srgbClr val="17365D"/>
                </a:solidFill>
                <a:latin typeface="Cambria"/>
                <a:cs typeface="Cambria"/>
              </a:rPr>
              <a:t>TV </a:t>
            </a:r>
            <a:r>
              <a:rPr dirty="0" sz="2600" spc="15" b="1">
                <a:solidFill>
                  <a:srgbClr val="17365D"/>
                </a:solidFill>
                <a:latin typeface="Cambria"/>
                <a:cs typeface="Cambria"/>
              </a:rPr>
              <a:t>and</a:t>
            </a:r>
            <a:r>
              <a:rPr dirty="0" sz="2600" spc="254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2600" spc="5" b="1">
                <a:solidFill>
                  <a:srgbClr val="17365D"/>
                </a:solidFill>
                <a:latin typeface="Cambria"/>
                <a:cs typeface="Cambria"/>
              </a:rPr>
              <a:t>Movies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356613"/>
            <a:ext cx="5982970" cy="0"/>
          </a:xfrm>
          <a:custGeom>
            <a:avLst/>
            <a:gdLst/>
            <a:ahLst/>
            <a:cxnLst/>
            <a:rect l="l" t="t" r="r" b="b"/>
            <a:pathLst>
              <a:path w="5982970" h="0">
                <a:moveTo>
                  <a:pt x="0" y="0"/>
                </a:moveTo>
                <a:lnTo>
                  <a:pt x="5982589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1660779"/>
            <a:ext cx="5845175" cy="67881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Conversation #1 – Talking about</a:t>
            </a:r>
            <a:r>
              <a:rPr dirty="0" sz="1400" spc="-5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10" b="1">
                <a:solidFill>
                  <a:srgbClr val="365F91"/>
                </a:solidFill>
                <a:latin typeface="Cambria"/>
                <a:cs typeface="Cambria"/>
              </a:rPr>
              <a:t>TV</a:t>
            </a:r>
            <a:endParaRPr sz="1400">
              <a:latin typeface="Cambria"/>
              <a:cs typeface="Cambria"/>
            </a:endParaRPr>
          </a:p>
          <a:p>
            <a:pPr marL="12700" marR="198755">
              <a:lnSpc>
                <a:spcPct val="113300"/>
              </a:lnSpc>
              <a:spcBef>
                <a:spcPts val="5"/>
              </a:spcBef>
            </a:pPr>
            <a:r>
              <a:rPr dirty="0" sz="1200" spc="-5" i="1">
                <a:latin typeface="Cambria"/>
                <a:cs typeface="Cambria"/>
              </a:rPr>
              <a:t>Emily and Dave </a:t>
            </a:r>
            <a:r>
              <a:rPr dirty="0" sz="1200" i="1">
                <a:latin typeface="Cambria"/>
                <a:cs typeface="Cambria"/>
              </a:rPr>
              <a:t>are a </a:t>
            </a:r>
            <a:r>
              <a:rPr dirty="0" sz="1200" spc="-5" i="1">
                <a:latin typeface="Cambria"/>
                <a:cs typeface="Cambria"/>
              </a:rPr>
              <a:t>husband and </a:t>
            </a:r>
            <a:r>
              <a:rPr dirty="0" sz="1200" i="1">
                <a:latin typeface="Cambria"/>
                <a:cs typeface="Cambria"/>
              </a:rPr>
              <a:t>wife who </a:t>
            </a:r>
            <a:r>
              <a:rPr dirty="0" sz="1200" spc="-10" i="1">
                <a:latin typeface="Cambria"/>
                <a:cs typeface="Cambria"/>
              </a:rPr>
              <a:t>are </a:t>
            </a:r>
            <a:r>
              <a:rPr dirty="0" sz="1200" spc="-5" i="1">
                <a:latin typeface="Cambria"/>
                <a:cs typeface="Cambria"/>
              </a:rPr>
              <a:t>relaxing </a:t>
            </a:r>
            <a:r>
              <a:rPr dirty="0" sz="1200" i="1">
                <a:latin typeface="Cambria"/>
                <a:cs typeface="Cambria"/>
              </a:rPr>
              <a:t>in </a:t>
            </a:r>
            <a:r>
              <a:rPr dirty="0" sz="1200" spc="-5" i="1">
                <a:latin typeface="Cambria"/>
                <a:cs typeface="Cambria"/>
              </a:rPr>
              <a:t>front of </a:t>
            </a:r>
            <a:r>
              <a:rPr dirty="0" sz="1200" i="1">
                <a:latin typeface="Cambria"/>
                <a:cs typeface="Cambria"/>
              </a:rPr>
              <a:t>the TV </a:t>
            </a:r>
            <a:r>
              <a:rPr dirty="0" sz="1200" spc="-5" i="1">
                <a:latin typeface="Cambria"/>
                <a:cs typeface="Cambria"/>
              </a:rPr>
              <a:t>on </a:t>
            </a:r>
            <a:r>
              <a:rPr dirty="0" sz="1200" i="1">
                <a:latin typeface="Cambria"/>
                <a:cs typeface="Cambria"/>
              </a:rPr>
              <a:t>a </a:t>
            </a:r>
            <a:r>
              <a:rPr dirty="0" sz="1200" spc="-10" i="1">
                <a:latin typeface="Cambria"/>
                <a:cs typeface="Cambria"/>
              </a:rPr>
              <a:t>Saturday  </a:t>
            </a:r>
            <a:r>
              <a:rPr dirty="0" sz="1200" spc="-5" i="1">
                <a:latin typeface="Cambria"/>
                <a:cs typeface="Cambria"/>
              </a:rPr>
              <a:t>night. Listen to </a:t>
            </a:r>
            <a:r>
              <a:rPr dirty="0" sz="1200" i="1">
                <a:latin typeface="Cambria"/>
                <a:cs typeface="Cambria"/>
              </a:rPr>
              <a:t>them </a:t>
            </a:r>
            <a:r>
              <a:rPr dirty="0" sz="1200" spc="-5" i="1">
                <a:latin typeface="Cambria"/>
                <a:cs typeface="Cambria"/>
              </a:rPr>
              <a:t>decide on which </a:t>
            </a:r>
            <a:r>
              <a:rPr dirty="0" sz="1200" spc="-10" i="1">
                <a:latin typeface="Cambria"/>
                <a:cs typeface="Cambria"/>
              </a:rPr>
              <a:t>TV </a:t>
            </a:r>
            <a:r>
              <a:rPr dirty="0" sz="1200" spc="-5" i="1">
                <a:latin typeface="Cambria"/>
                <a:cs typeface="Cambria"/>
              </a:rPr>
              <a:t>show to</a:t>
            </a:r>
            <a:r>
              <a:rPr dirty="0" sz="1200" spc="20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watch.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b="1">
                <a:latin typeface="Cambria"/>
                <a:cs typeface="Cambria"/>
              </a:rPr>
              <a:t>Emily: </a:t>
            </a:r>
            <a:r>
              <a:rPr dirty="0" sz="1200">
                <a:latin typeface="Cambria"/>
                <a:cs typeface="Cambria"/>
              </a:rPr>
              <a:t>Are you </a:t>
            </a:r>
            <a:r>
              <a:rPr dirty="0" sz="1200" spc="-5">
                <a:latin typeface="Cambria"/>
                <a:cs typeface="Cambria"/>
              </a:rPr>
              <a:t>watching </a:t>
            </a:r>
            <a:r>
              <a:rPr dirty="0" sz="1200" spc="-10">
                <a:latin typeface="Cambria"/>
                <a:cs typeface="Cambria"/>
              </a:rPr>
              <a:t>this, </a:t>
            </a:r>
            <a:r>
              <a:rPr dirty="0" sz="1200">
                <a:latin typeface="Cambria"/>
                <a:cs typeface="Cambria"/>
              </a:rPr>
              <a:t>or </a:t>
            </a:r>
            <a:r>
              <a:rPr dirty="0" sz="1200" spc="-5">
                <a:latin typeface="Cambria"/>
                <a:cs typeface="Cambria"/>
              </a:rPr>
              <a:t>can </a:t>
            </a:r>
            <a:r>
              <a:rPr dirty="0" sz="1200">
                <a:latin typeface="Cambria"/>
                <a:cs typeface="Cambria"/>
              </a:rPr>
              <a:t>I </a:t>
            </a:r>
            <a:r>
              <a:rPr dirty="0" sz="1200" spc="-5">
                <a:latin typeface="Cambria"/>
                <a:cs typeface="Cambria"/>
              </a:rPr>
              <a:t>change </a:t>
            </a:r>
            <a:r>
              <a:rPr dirty="0" sz="1200" spc="-10">
                <a:latin typeface="Cambria"/>
                <a:cs typeface="Cambria"/>
              </a:rPr>
              <a:t>the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channel?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b="1">
                <a:latin typeface="Cambria"/>
                <a:cs typeface="Cambria"/>
              </a:rPr>
              <a:t>Dave: </a:t>
            </a:r>
            <a:r>
              <a:rPr dirty="0" sz="1200" spc="-10">
                <a:latin typeface="Cambria"/>
                <a:cs typeface="Cambria"/>
              </a:rPr>
              <a:t>Oh </a:t>
            </a:r>
            <a:r>
              <a:rPr dirty="0" sz="1200">
                <a:latin typeface="Cambria"/>
                <a:cs typeface="Cambria"/>
              </a:rPr>
              <a:t>- </a:t>
            </a:r>
            <a:r>
              <a:rPr dirty="0" sz="1200" spc="-10">
                <a:latin typeface="Cambria"/>
                <a:cs typeface="Cambria"/>
              </a:rPr>
              <a:t>no, </a:t>
            </a:r>
            <a:r>
              <a:rPr dirty="0" sz="1200">
                <a:latin typeface="Cambria"/>
                <a:cs typeface="Cambria"/>
              </a:rPr>
              <a:t>go</a:t>
            </a:r>
            <a:r>
              <a:rPr dirty="0" sz="1200" spc="-4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ahead.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b="1">
                <a:latin typeface="Cambria"/>
                <a:cs typeface="Cambria"/>
              </a:rPr>
              <a:t>Emily: </a:t>
            </a:r>
            <a:r>
              <a:rPr dirty="0" sz="1200" spc="-5">
                <a:latin typeface="Cambria"/>
                <a:cs typeface="Cambria"/>
              </a:rPr>
              <a:t>Where's </a:t>
            </a:r>
            <a:r>
              <a:rPr dirty="0" sz="1200">
                <a:latin typeface="Cambria"/>
                <a:cs typeface="Cambria"/>
              </a:rPr>
              <a:t>the</a:t>
            </a:r>
            <a:r>
              <a:rPr dirty="0" sz="1200" spc="-7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remote?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b="1">
                <a:latin typeface="Cambria"/>
                <a:cs typeface="Cambria"/>
              </a:rPr>
              <a:t>Dave: </a:t>
            </a:r>
            <a:r>
              <a:rPr dirty="0" sz="1200">
                <a:latin typeface="Cambria"/>
                <a:cs typeface="Cambria"/>
              </a:rPr>
              <a:t>On </a:t>
            </a:r>
            <a:r>
              <a:rPr dirty="0" sz="1200" spc="-5">
                <a:latin typeface="Cambria"/>
                <a:cs typeface="Cambria"/>
              </a:rPr>
              <a:t>the table. Is </a:t>
            </a:r>
            <a:r>
              <a:rPr dirty="0" sz="1200">
                <a:latin typeface="Cambria"/>
                <a:cs typeface="Cambria"/>
              </a:rPr>
              <a:t>there anything </a:t>
            </a:r>
            <a:r>
              <a:rPr dirty="0" sz="1200" spc="-5">
                <a:latin typeface="Cambria"/>
                <a:cs typeface="Cambria"/>
              </a:rPr>
              <a:t>good </a:t>
            </a:r>
            <a:r>
              <a:rPr dirty="0" sz="1200">
                <a:latin typeface="Cambria"/>
                <a:cs typeface="Cambria"/>
              </a:rPr>
              <a:t>on</a:t>
            </a:r>
            <a:r>
              <a:rPr dirty="0" sz="1200" spc="-7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tonight?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b="1">
                <a:latin typeface="Cambria"/>
                <a:cs typeface="Cambria"/>
              </a:rPr>
              <a:t>Emily: </a:t>
            </a:r>
            <a:r>
              <a:rPr dirty="0" sz="1200" spc="-5">
                <a:latin typeface="Cambria"/>
                <a:cs typeface="Cambria"/>
              </a:rPr>
              <a:t>The </a:t>
            </a:r>
            <a:r>
              <a:rPr dirty="0" sz="1200">
                <a:latin typeface="Cambria"/>
                <a:cs typeface="Cambria"/>
              </a:rPr>
              <a:t>Big </a:t>
            </a:r>
            <a:r>
              <a:rPr dirty="0" sz="1200" spc="-5">
                <a:latin typeface="Cambria"/>
                <a:cs typeface="Cambria"/>
              </a:rPr>
              <a:t>Bang Theory! </a:t>
            </a:r>
            <a:r>
              <a:rPr dirty="0" sz="1200">
                <a:latin typeface="Cambria"/>
                <a:cs typeface="Cambria"/>
              </a:rPr>
              <a:t>I love this show, </a:t>
            </a:r>
            <a:r>
              <a:rPr dirty="0" sz="1200" spc="-5">
                <a:latin typeface="Cambria"/>
                <a:cs typeface="Cambria"/>
              </a:rPr>
              <a:t>it's</a:t>
            </a:r>
            <a:r>
              <a:rPr dirty="0" sz="1200" spc="-6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hilarious.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200" b="1">
                <a:latin typeface="Cambria"/>
                <a:cs typeface="Cambria"/>
              </a:rPr>
              <a:t>Dave: </a:t>
            </a:r>
            <a:r>
              <a:rPr dirty="0" sz="1200" spc="-5">
                <a:latin typeface="Cambria"/>
                <a:cs typeface="Cambria"/>
              </a:rPr>
              <a:t>Really? I'm </a:t>
            </a:r>
            <a:r>
              <a:rPr dirty="0" sz="1200" spc="-10">
                <a:latin typeface="Cambria"/>
                <a:cs typeface="Cambria"/>
              </a:rPr>
              <a:t>not </a:t>
            </a:r>
            <a:r>
              <a:rPr dirty="0" sz="1200">
                <a:latin typeface="Cambria"/>
                <a:cs typeface="Cambria"/>
              </a:rPr>
              <a:t>a huge </a:t>
            </a:r>
            <a:r>
              <a:rPr dirty="0" sz="1200" spc="-5">
                <a:latin typeface="Cambria"/>
                <a:cs typeface="Cambria"/>
              </a:rPr>
              <a:t>fan.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dialogue </a:t>
            </a:r>
            <a:r>
              <a:rPr dirty="0" sz="1200" spc="-15">
                <a:latin typeface="Cambria"/>
                <a:cs typeface="Cambria"/>
              </a:rPr>
              <a:t>is </a:t>
            </a:r>
            <a:r>
              <a:rPr dirty="0" sz="1200" spc="-10">
                <a:latin typeface="Cambria"/>
                <a:cs typeface="Cambria"/>
              </a:rPr>
              <a:t>so</a:t>
            </a:r>
            <a:r>
              <a:rPr dirty="0" sz="1200" spc="3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contrived.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200" spc="-5" i="1">
                <a:latin typeface="Cambria"/>
                <a:cs typeface="Cambria"/>
              </a:rPr>
              <a:t>(contrived </a:t>
            </a:r>
            <a:r>
              <a:rPr dirty="0" sz="1200" i="1">
                <a:latin typeface="Cambria"/>
                <a:cs typeface="Cambria"/>
              </a:rPr>
              <a:t>= </a:t>
            </a:r>
            <a:r>
              <a:rPr dirty="0" sz="1200" spc="-5" i="1">
                <a:latin typeface="Cambria"/>
                <a:cs typeface="Cambria"/>
              </a:rPr>
              <a:t>artificial, not natural or</a:t>
            </a:r>
            <a:r>
              <a:rPr dirty="0" sz="1200" spc="10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believable)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b="1">
                <a:latin typeface="Cambria"/>
                <a:cs typeface="Cambria"/>
              </a:rPr>
              <a:t>Emily: </a:t>
            </a:r>
            <a:r>
              <a:rPr dirty="0" sz="1200" spc="-5">
                <a:latin typeface="Cambria"/>
                <a:cs typeface="Cambria"/>
              </a:rPr>
              <a:t>Shhh, it's starting! </a:t>
            </a:r>
            <a:r>
              <a:rPr dirty="0" sz="1200">
                <a:latin typeface="Cambria"/>
                <a:cs typeface="Cambria"/>
              </a:rPr>
              <a:t>Oh no, it's a rerun. </a:t>
            </a:r>
            <a:r>
              <a:rPr dirty="0" sz="1200" spc="-10">
                <a:latin typeface="Cambria"/>
                <a:cs typeface="Cambria"/>
              </a:rPr>
              <a:t>I've </a:t>
            </a:r>
            <a:r>
              <a:rPr dirty="0" sz="1200" spc="-5">
                <a:latin typeface="Cambria"/>
                <a:cs typeface="Cambria"/>
              </a:rPr>
              <a:t>already seen </a:t>
            </a:r>
            <a:r>
              <a:rPr dirty="0" sz="1200">
                <a:latin typeface="Cambria"/>
                <a:cs typeface="Cambria"/>
              </a:rPr>
              <a:t>this</a:t>
            </a:r>
            <a:r>
              <a:rPr dirty="0" sz="1200" spc="-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episode.</a:t>
            </a:r>
            <a:endParaRPr sz="1200">
              <a:latin typeface="Cambria"/>
              <a:cs typeface="Cambria"/>
            </a:endParaRPr>
          </a:p>
          <a:p>
            <a:pPr marL="12700" marR="1580515">
              <a:lnSpc>
                <a:spcPct val="181700"/>
              </a:lnSpc>
            </a:pPr>
            <a:r>
              <a:rPr dirty="0" sz="1200" b="1">
                <a:latin typeface="Cambria"/>
                <a:cs typeface="Cambria"/>
              </a:rPr>
              <a:t>Dave: </a:t>
            </a:r>
            <a:r>
              <a:rPr dirty="0" sz="1200" spc="-5">
                <a:latin typeface="Cambria"/>
                <a:cs typeface="Cambria"/>
              </a:rPr>
              <a:t>Let's </a:t>
            </a:r>
            <a:r>
              <a:rPr dirty="0" sz="1200" spc="-10">
                <a:latin typeface="Cambria"/>
                <a:cs typeface="Cambria"/>
              </a:rPr>
              <a:t>see </a:t>
            </a:r>
            <a:r>
              <a:rPr dirty="0" sz="1200">
                <a:latin typeface="Cambria"/>
                <a:cs typeface="Cambria"/>
              </a:rPr>
              <a:t>what </a:t>
            </a:r>
            <a:r>
              <a:rPr dirty="0" sz="1200" spc="-5">
                <a:latin typeface="Cambria"/>
                <a:cs typeface="Cambria"/>
              </a:rPr>
              <a:t>else </a:t>
            </a:r>
            <a:r>
              <a:rPr dirty="0" sz="1200" spc="10">
                <a:latin typeface="Cambria"/>
                <a:cs typeface="Cambria"/>
              </a:rPr>
              <a:t>is </a:t>
            </a:r>
            <a:r>
              <a:rPr dirty="0" sz="1200">
                <a:latin typeface="Cambria"/>
                <a:cs typeface="Cambria"/>
              </a:rPr>
              <a:t>on. </a:t>
            </a:r>
            <a:r>
              <a:rPr dirty="0" sz="1200" spc="-5">
                <a:latin typeface="Cambria"/>
                <a:cs typeface="Cambria"/>
              </a:rPr>
              <a:t>What </a:t>
            </a:r>
            <a:r>
              <a:rPr dirty="0" sz="1200">
                <a:latin typeface="Cambria"/>
                <a:cs typeface="Cambria"/>
              </a:rPr>
              <a:t>do you </a:t>
            </a:r>
            <a:r>
              <a:rPr dirty="0" sz="1200" spc="-10">
                <a:latin typeface="Cambria"/>
                <a:cs typeface="Cambria"/>
              </a:rPr>
              <a:t>feel </a:t>
            </a:r>
            <a:r>
              <a:rPr dirty="0" sz="1200">
                <a:latin typeface="Cambria"/>
                <a:cs typeface="Cambria"/>
              </a:rPr>
              <a:t>like watching?  </a:t>
            </a:r>
            <a:r>
              <a:rPr dirty="0" sz="1200" b="1">
                <a:latin typeface="Cambria"/>
                <a:cs typeface="Cambria"/>
              </a:rPr>
              <a:t>Emily: </a:t>
            </a:r>
            <a:r>
              <a:rPr dirty="0" sz="1200" spc="-5">
                <a:latin typeface="Cambria"/>
                <a:cs typeface="Cambria"/>
              </a:rPr>
              <a:t>Something entertaining... no talk </a:t>
            </a:r>
            <a:r>
              <a:rPr dirty="0" sz="1200">
                <a:latin typeface="Cambria"/>
                <a:cs typeface="Cambria"/>
              </a:rPr>
              <a:t>shows or </a:t>
            </a:r>
            <a:r>
              <a:rPr dirty="0" sz="1200" spc="-5">
                <a:latin typeface="Cambria"/>
                <a:cs typeface="Cambria"/>
              </a:rPr>
              <a:t>documentaries.  </a:t>
            </a:r>
            <a:r>
              <a:rPr dirty="0" sz="1200" b="1">
                <a:latin typeface="Cambria"/>
                <a:cs typeface="Cambria"/>
              </a:rPr>
              <a:t>Dave: </a:t>
            </a:r>
            <a:r>
              <a:rPr dirty="0" sz="1200" spc="-5">
                <a:latin typeface="Cambria"/>
                <a:cs typeface="Cambria"/>
              </a:rPr>
              <a:t>The</a:t>
            </a:r>
            <a:r>
              <a:rPr dirty="0" sz="1200" spc="-7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Bachelorette?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b="1">
                <a:latin typeface="Cambria"/>
                <a:cs typeface="Cambria"/>
              </a:rPr>
              <a:t>Emily: </a:t>
            </a:r>
            <a:r>
              <a:rPr dirty="0" sz="1200">
                <a:latin typeface="Cambria"/>
                <a:cs typeface="Cambria"/>
              </a:rPr>
              <a:t>Ugh, </a:t>
            </a:r>
            <a:r>
              <a:rPr dirty="0" sz="1200" spc="-10">
                <a:latin typeface="Cambria"/>
                <a:cs typeface="Cambria"/>
              </a:rPr>
              <a:t>you </a:t>
            </a:r>
            <a:r>
              <a:rPr dirty="0" sz="1200" spc="-5">
                <a:latin typeface="Cambria"/>
                <a:cs typeface="Cambria"/>
              </a:rPr>
              <a:t>know </a:t>
            </a:r>
            <a:r>
              <a:rPr dirty="0" sz="1200">
                <a:latin typeface="Cambria"/>
                <a:cs typeface="Cambria"/>
              </a:rPr>
              <a:t>I </a:t>
            </a:r>
            <a:r>
              <a:rPr dirty="0" sz="1200" spc="-5">
                <a:latin typeface="Cambria"/>
                <a:cs typeface="Cambria"/>
              </a:rPr>
              <a:t>can't </a:t>
            </a:r>
            <a:r>
              <a:rPr dirty="0" sz="1200" spc="-10">
                <a:latin typeface="Cambria"/>
                <a:cs typeface="Cambria"/>
              </a:rPr>
              <a:t>stand </a:t>
            </a:r>
            <a:r>
              <a:rPr dirty="0" sz="1200" spc="-5">
                <a:latin typeface="Cambria"/>
                <a:cs typeface="Cambria"/>
              </a:rPr>
              <a:t>that</a:t>
            </a:r>
            <a:r>
              <a:rPr dirty="0" sz="1200">
                <a:latin typeface="Cambria"/>
                <a:cs typeface="Cambria"/>
              </a:rPr>
              <a:t> show!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b="1">
                <a:latin typeface="Cambria"/>
                <a:cs typeface="Cambria"/>
              </a:rPr>
              <a:t>Dave: </a:t>
            </a:r>
            <a:r>
              <a:rPr dirty="0" sz="1200" spc="-5">
                <a:latin typeface="Cambria"/>
                <a:cs typeface="Cambria"/>
              </a:rPr>
              <a:t>The Price </a:t>
            </a:r>
            <a:r>
              <a:rPr dirty="0" sz="1200">
                <a:latin typeface="Cambria"/>
                <a:cs typeface="Cambria"/>
              </a:rPr>
              <a:t>is</a:t>
            </a:r>
            <a:r>
              <a:rPr dirty="0" sz="1200" spc="-7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Right?</a:t>
            </a:r>
            <a:endParaRPr sz="1200">
              <a:latin typeface="Cambria"/>
              <a:cs typeface="Cambria"/>
            </a:endParaRPr>
          </a:p>
          <a:p>
            <a:pPr marL="12700" marR="5080">
              <a:lnSpc>
                <a:spcPct val="113300"/>
              </a:lnSpc>
              <a:spcBef>
                <a:spcPts val="985"/>
              </a:spcBef>
            </a:pPr>
            <a:r>
              <a:rPr dirty="0" sz="1200" b="1">
                <a:latin typeface="Cambria"/>
                <a:cs typeface="Cambria"/>
              </a:rPr>
              <a:t>Emily: </a:t>
            </a:r>
            <a:r>
              <a:rPr dirty="0" sz="1200" spc="-5">
                <a:latin typeface="Cambria"/>
                <a:cs typeface="Cambria"/>
              </a:rPr>
              <a:t>Nah, I'm </a:t>
            </a:r>
            <a:r>
              <a:rPr dirty="0" sz="1200" spc="-10">
                <a:latin typeface="Cambria"/>
                <a:cs typeface="Cambria"/>
              </a:rPr>
              <a:t>not </a:t>
            </a:r>
            <a:r>
              <a:rPr dirty="0" sz="1200">
                <a:latin typeface="Cambria"/>
                <a:cs typeface="Cambria"/>
              </a:rPr>
              <a:t>in the </a:t>
            </a:r>
            <a:r>
              <a:rPr dirty="0" sz="1200" spc="-10">
                <a:latin typeface="Cambria"/>
                <a:cs typeface="Cambria"/>
              </a:rPr>
              <a:t>mood </a:t>
            </a:r>
            <a:r>
              <a:rPr dirty="0" sz="1200">
                <a:latin typeface="Cambria"/>
                <a:cs typeface="Cambria"/>
              </a:rPr>
              <a:t>for a game </a:t>
            </a:r>
            <a:r>
              <a:rPr dirty="0" sz="1200" spc="-5">
                <a:latin typeface="Cambria"/>
                <a:cs typeface="Cambria"/>
              </a:rPr>
              <a:t>show. </a:t>
            </a:r>
            <a:r>
              <a:rPr dirty="0" sz="1200">
                <a:latin typeface="Cambria"/>
                <a:cs typeface="Cambria"/>
              </a:rPr>
              <a:t>Why don't </a:t>
            </a:r>
            <a:r>
              <a:rPr dirty="0" sz="1200" spc="-10">
                <a:latin typeface="Cambria"/>
                <a:cs typeface="Cambria"/>
              </a:rPr>
              <a:t>you </a:t>
            </a:r>
            <a:r>
              <a:rPr dirty="0" sz="1200" spc="-5">
                <a:latin typeface="Cambria"/>
                <a:cs typeface="Cambria"/>
              </a:rPr>
              <a:t>stop </a:t>
            </a:r>
            <a:r>
              <a:rPr dirty="0" sz="1200" spc="-10">
                <a:latin typeface="Cambria"/>
                <a:cs typeface="Cambria"/>
              </a:rPr>
              <a:t>channel </a:t>
            </a:r>
            <a:r>
              <a:rPr dirty="0" sz="1200" spc="-5">
                <a:latin typeface="Cambria"/>
                <a:cs typeface="Cambria"/>
              </a:rPr>
              <a:t>surfing </a:t>
            </a:r>
            <a:r>
              <a:rPr dirty="0" sz="1200" spc="-10">
                <a:latin typeface="Cambria"/>
                <a:cs typeface="Cambria"/>
              </a:rPr>
              <a:t>and  </a:t>
            </a:r>
            <a:r>
              <a:rPr dirty="0" sz="1200" spc="-5">
                <a:latin typeface="Cambria"/>
                <a:cs typeface="Cambria"/>
              </a:rPr>
              <a:t>just check </a:t>
            </a:r>
            <a:r>
              <a:rPr dirty="0" sz="1200">
                <a:latin typeface="Cambria"/>
                <a:cs typeface="Cambria"/>
              </a:rPr>
              <a:t>the TV</a:t>
            </a:r>
            <a:r>
              <a:rPr dirty="0" sz="1200" spc="-8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guide?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200" i="1">
                <a:latin typeface="Cambria"/>
                <a:cs typeface="Cambria"/>
              </a:rPr>
              <a:t>(I’m </a:t>
            </a:r>
            <a:r>
              <a:rPr dirty="0" sz="1200" spc="-5" i="1">
                <a:latin typeface="Cambria"/>
                <a:cs typeface="Cambria"/>
              </a:rPr>
              <a:t>not </a:t>
            </a:r>
            <a:r>
              <a:rPr dirty="0" sz="1200" i="1">
                <a:latin typeface="Cambria"/>
                <a:cs typeface="Cambria"/>
              </a:rPr>
              <a:t>in </a:t>
            </a:r>
            <a:r>
              <a:rPr dirty="0" sz="1200" spc="-10" i="1">
                <a:latin typeface="Cambria"/>
                <a:cs typeface="Cambria"/>
              </a:rPr>
              <a:t>the </a:t>
            </a:r>
            <a:r>
              <a:rPr dirty="0" sz="1200" spc="-5" i="1">
                <a:latin typeface="Cambria"/>
                <a:cs typeface="Cambria"/>
              </a:rPr>
              <a:t>mood for = </a:t>
            </a:r>
            <a:r>
              <a:rPr dirty="0" sz="1200" spc="5" i="1">
                <a:latin typeface="Cambria"/>
                <a:cs typeface="Cambria"/>
              </a:rPr>
              <a:t>at </a:t>
            </a:r>
            <a:r>
              <a:rPr dirty="0" sz="1200" spc="-5" i="1">
                <a:latin typeface="Cambria"/>
                <a:cs typeface="Cambria"/>
              </a:rPr>
              <a:t>the moment, I don’t</a:t>
            </a:r>
            <a:r>
              <a:rPr dirty="0" sz="1200" spc="10" i="1">
                <a:latin typeface="Cambria"/>
                <a:cs typeface="Cambria"/>
              </a:rPr>
              <a:t> </a:t>
            </a:r>
            <a:r>
              <a:rPr dirty="0" sz="1200" spc="-10" i="1">
                <a:latin typeface="Cambria"/>
                <a:cs typeface="Cambria"/>
              </a:rPr>
              <a:t>want)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b="1">
                <a:latin typeface="Cambria"/>
                <a:cs typeface="Cambria"/>
              </a:rPr>
              <a:t>Dave: </a:t>
            </a:r>
            <a:r>
              <a:rPr dirty="0" sz="1200" spc="-10">
                <a:latin typeface="Cambria"/>
                <a:cs typeface="Cambria"/>
              </a:rPr>
              <a:t>Hey,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season finale </a:t>
            </a:r>
            <a:r>
              <a:rPr dirty="0" sz="1200">
                <a:latin typeface="Cambria"/>
                <a:cs typeface="Cambria"/>
              </a:rPr>
              <a:t>of </a:t>
            </a:r>
            <a:r>
              <a:rPr dirty="0" sz="1200" spc="-5">
                <a:latin typeface="Cambria"/>
                <a:cs typeface="Cambria"/>
              </a:rPr>
              <a:t>Lost </a:t>
            </a:r>
            <a:r>
              <a:rPr dirty="0" sz="1200">
                <a:latin typeface="Cambria"/>
                <a:cs typeface="Cambria"/>
              </a:rPr>
              <a:t>is on </a:t>
            </a:r>
            <a:r>
              <a:rPr dirty="0" sz="1200" spc="-5">
                <a:latin typeface="Cambria"/>
                <a:cs typeface="Cambria"/>
              </a:rPr>
              <a:t>channel</a:t>
            </a:r>
            <a:r>
              <a:rPr dirty="0" sz="1200" spc="-3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5.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b="1">
                <a:latin typeface="Cambria"/>
                <a:cs typeface="Cambria"/>
              </a:rPr>
              <a:t>Emily: </a:t>
            </a:r>
            <a:r>
              <a:rPr dirty="0" sz="1200" spc="-5">
                <a:latin typeface="Cambria"/>
                <a:cs typeface="Cambria"/>
              </a:rPr>
              <a:t>Yeah okay, let's watch</a:t>
            </a:r>
            <a:r>
              <a:rPr dirty="0" sz="1200" spc="-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that.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Conversation Phrases </a:t>
            </a:r>
            <a:r>
              <a:rPr dirty="0" sz="1400" spc="-10" b="1">
                <a:solidFill>
                  <a:srgbClr val="365F91"/>
                </a:solidFill>
                <a:latin typeface="Cambria"/>
                <a:cs typeface="Cambria"/>
              </a:rPr>
              <a:t>&amp;</a:t>
            </a:r>
            <a:r>
              <a:rPr dirty="0" sz="1400" spc="-2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10" b="1">
                <a:solidFill>
                  <a:srgbClr val="365F91"/>
                </a:solidFill>
                <a:latin typeface="Cambria"/>
                <a:cs typeface="Cambria"/>
              </a:rPr>
              <a:t>Vocabulary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</a:t>
            </a:r>
            <a:r>
              <a:rPr dirty="0" u="none">
                <a:solidFill>
                  <a:srgbClr val="000000"/>
                </a:solidFill>
              </a:rPr>
              <a:t>Oliveira</a:t>
            </a:r>
            <a:r>
              <a:rPr dirty="0" spc="-80" u="none">
                <a:solidFill>
                  <a:srgbClr val="000000"/>
                </a:solidFill>
              </a:rPr>
              <a:t> </a:t>
            </a:r>
            <a:r>
              <a:rPr dirty="0" spc="-10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</a:t>
            </a:r>
            <a:r>
              <a:rPr dirty="0" u="none">
                <a:solidFill>
                  <a:srgbClr val="000000"/>
                </a:solidFill>
              </a:rPr>
              <a:t>Oliveira</a:t>
            </a:r>
            <a:r>
              <a:rPr dirty="0" spc="-80" u="none">
                <a:solidFill>
                  <a:srgbClr val="000000"/>
                </a:solidFill>
              </a:rPr>
              <a:t> </a:t>
            </a:r>
            <a:r>
              <a:rPr dirty="0" spc="-10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905509"/>
            <a:ext cx="5867400" cy="7653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 indent="-228600">
              <a:lnSpc>
                <a:spcPct val="100000"/>
              </a:lnSpc>
              <a:buAutoNum type="alphaUcPeriod" startAt="2"/>
              <a:tabLst>
                <a:tab pos="470534" algn="l"/>
              </a:tabLst>
            </a:pPr>
            <a:r>
              <a:rPr dirty="0" sz="1200">
                <a:latin typeface="Cambria"/>
                <a:cs typeface="Cambria"/>
              </a:rPr>
              <a:t>gore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65"/>
              </a:spcBef>
              <a:buAutoNum type="alphaUcPeriod" startAt="2"/>
              <a:tabLst>
                <a:tab pos="470534" algn="l"/>
              </a:tabLst>
            </a:pPr>
            <a:r>
              <a:rPr dirty="0" sz="1200">
                <a:latin typeface="Cambria"/>
                <a:cs typeface="Cambria"/>
              </a:rPr>
              <a:t>potty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spc="-5" b="1">
                <a:latin typeface="Cambria"/>
                <a:cs typeface="Cambria"/>
              </a:rPr>
              <a:t>Question</a:t>
            </a:r>
            <a:r>
              <a:rPr dirty="0" sz="1200" spc="-7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16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  <a:tabLst>
                <a:tab pos="1978025" algn="l"/>
              </a:tabLst>
            </a:pP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plot was </a:t>
            </a:r>
            <a:r>
              <a:rPr dirty="0" sz="1200">
                <a:latin typeface="Cambria"/>
                <a:cs typeface="Cambria"/>
              </a:rPr>
              <a:t>hard </a:t>
            </a:r>
            <a:r>
              <a:rPr dirty="0" sz="1200" spc="-5">
                <a:latin typeface="Cambria"/>
                <a:cs typeface="Cambria"/>
              </a:rPr>
              <a:t>to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__</a:t>
            </a:r>
            <a:r>
              <a:rPr dirty="0" sz="1200" spc="10" u="sng">
                <a:latin typeface="Cambria"/>
                <a:cs typeface="Cambria"/>
              </a:rPr>
              <a:t> 	</a:t>
            </a:r>
            <a:r>
              <a:rPr dirty="0" sz="1200" spc="-5">
                <a:latin typeface="Cambria"/>
                <a:cs typeface="Cambria"/>
              </a:rPr>
              <a:t>and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ending </a:t>
            </a:r>
            <a:r>
              <a:rPr dirty="0" sz="1200" spc="-10">
                <a:latin typeface="Cambria"/>
                <a:cs typeface="Cambria"/>
              </a:rPr>
              <a:t>just </a:t>
            </a:r>
            <a:r>
              <a:rPr dirty="0" sz="1200" spc="-5">
                <a:latin typeface="Cambria"/>
                <a:cs typeface="Cambria"/>
              </a:rPr>
              <a:t>left </a:t>
            </a:r>
            <a:r>
              <a:rPr dirty="0" sz="1200" spc="5">
                <a:latin typeface="Cambria"/>
                <a:cs typeface="Cambria"/>
              </a:rPr>
              <a:t>me</a:t>
            </a:r>
            <a:r>
              <a:rPr dirty="0" sz="1200" spc="-3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confused.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170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accompany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65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follow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70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relate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200" spc="-5" b="1">
                <a:latin typeface="Cambria"/>
                <a:cs typeface="Cambria"/>
              </a:rPr>
              <a:t>Question</a:t>
            </a:r>
            <a:r>
              <a:rPr dirty="0" sz="1200" spc="-7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17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3042285" algn="l"/>
              </a:tabLst>
            </a:pPr>
            <a:r>
              <a:rPr dirty="0" sz="1200">
                <a:latin typeface="Cambria"/>
                <a:cs typeface="Cambria"/>
              </a:rPr>
              <a:t>The wedding </a:t>
            </a:r>
            <a:r>
              <a:rPr dirty="0" sz="1200" spc="-5">
                <a:latin typeface="Cambria"/>
                <a:cs typeface="Cambria"/>
              </a:rPr>
              <a:t>was definitely </a:t>
            </a:r>
            <a:r>
              <a:rPr dirty="0" sz="1200">
                <a:latin typeface="Cambria"/>
                <a:cs typeface="Cambria"/>
              </a:rPr>
              <a:t>the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funniest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___</a:t>
            </a:r>
            <a:r>
              <a:rPr dirty="0" sz="1200" spc="10" u="sng">
                <a:latin typeface="Cambria"/>
                <a:cs typeface="Cambria"/>
              </a:rPr>
              <a:t> 	</a:t>
            </a:r>
            <a:r>
              <a:rPr dirty="0" sz="1200">
                <a:latin typeface="Cambria"/>
                <a:cs typeface="Cambria"/>
              </a:rPr>
              <a:t>_ in the</a:t>
            </a:r>
            <a:r>
              <a:rPr dirty="0" sz="1200" spc="-5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movie.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180"/>
              </a:spcBef>
              <a:buAutoNum type="alphaUcPeriod"/>
              <a:tabLst>
                <a:tab pos="470534" algn="l"/>
              </a:tabLst>
            </a:pPr>
            <a:r>
              <a:rPr dirty="0" sz="1200" spc="-10">
                <a:latin typeface="Cambria"/>
                <a:cs typeface="Cambria"/>
              </a:rPr>
              <a:t>scene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65"/>
              </a:spcBef>
              <a:buAutoNum type="alphaUcPeriod"/>
              <a:tabLst>
                <a:tab pos="470534" algn="l"/>
              </a:tabLst>
            </a:pPr>
            <a:r>
              <a:rPr dirty="0" sz="1200" spc="-10">
                <a:latin typeface="Cambria"/>
                <a:cs typeface="Cambria"/>
              </a:rPr>
              <a:t>star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stunt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200" spc="-5" b="1">
                <a:latin typeface="Cambria"/>
                <a:cs typeface="Cambria"/>
              </a:rPr>
              <a:t>Question</a:t>
            </a:r>
            <a:r>
              <a:rPr dirty="0" sz="1200" spc="-7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18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2127250" algn="l"/>
              </a:tabLst>
            </a:pPr>
            <a:r>
              <a:rPr dirty="0" sz="1200" spc="-5">
                <a:latin typeface="Cambria"/>
                <a:cs typeface="Cambria"/>
              </a:rPr>
              <a:t>There's nothing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interesting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_</a:t>
            </a:r>
            <a:r>
              <a:rPr dirty="0" sz="1200" spc="10" u="sng">
                <a:latin typeface="Cambria"/>
                <a:cs typeface="Cambria"/>
              </a:rPr>
              <a:t> 	</a:t>
            </a:r>
            <a:r>
              <a:rPr dirty="0" sz="1200">
                <a:latin typeface="Cambria"/>
                <a:cs typeface="Cambria"/>
              </a:rPr>
              <a:t>TV in </a:t>
            </a:r>
            <a:r>
              <a:rPr dirty="0" sz="1200" spc="-1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early</a:t>
            </a:r>
            <a:r>
              <a:rPr dirty="0" sz="1200" spc="-5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afternoon.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175"/>
              </a:spcBef>
              <a:buAutoNum type="alphaUcPeriod"/>
              <a:tabLst>
                <a:tab pos="470534" algn="l"/>
              </a:tabLst>
            </a:pPr>
            <a:r>
              <a:rPr dirty="0" sz="1200" spc="-10">
                <a:latin typeface="Cambria"/>
                <a:cs typeface="Cambria"/>
              </a:rPr>
              <a:t>at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65"/>
              </a:spcBef>
              <a:buAutoNum type="alphaUcPeriod"/>
              <a:tabLst>
                <a:tab pos="470534" algn="l"/>
              </a:tabLst>
            </a:pPr>
            <a:r>
              <a:rPr dirty="0" sz="1200">
                <a:latin typeface="Cambria"/>
                <a:cs typeface="Cambria"/>
              </a:rPr>
              <a:t>in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70534" algn="l"/>
              </a:tabLst>
            </a:pPr>
            <a:r>
              <a:rPr dirty="0" sz="1200" spc="10">
                <a:latin typeface="Cambria"/>
                <a:cs typeface="Cambria"/>
              </a:rPr>
              <a:t>on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spc="-5" b="1">
                <a:latin typeface="Cambria"/>
                <a:cs typeface="Cambria"/>
              </a:rPr>
              <a:t>Question</a:t>
            </a:r>
            <a:r>
              <a:rPr dirty="0" sz="1200" spc="-7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19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200" spc="-5">
                <a:latin typeface="Cambria"/>
                <a:cs typeface="Cambria"/>
              </a:rPr>
              <a:t>Tickets to opening night </a:t>
            </a:r>
            <a:r>
              <a:rPr dirty="0" sz="1200" spc="5">
                <a:latin typeface="Cambria"/>
                <a:cs typeface="Cambria"/>
              </a:rPr>
              <a:t>of </a:t>
            </a:r>
            <a:r>
              <a:rPr dirty="0" sz="1200" spc="-10">
                <a:latin typeface="Cambria"/>
                <a:cs typeface="Cambria"/>
              </a:rPr>
              <a:t>the </a:t>
            </a:r>
            <a:r>
              <a:rPr dirty="0" sz="1200">
                <a:latin typeface="Cambria"/>
                <a:cs typeface="Cambria"/>
              </a:rPr>
              <a:t>movie </a:t>
            </a:r>
            <a:r>
              <a:rPr dirty="0" sz="1200" spc="-5">
                <a:latin typeface="Cambria"/>
                <a:cs typeface="Cambria"/>
              </a:rPr>
              <a:t>are already sold </a:t>
            </a:r>
            <a:r>
              <a:rPr dirty="0" sz="1200">
                <a:latin typeface="Cambria"/>
                <a:cs typeface="Cambria"/>
              </a:rPr>
              <a:t>out - </a:t>
            </a:r>
            <a:r>
              <a:rPr dirty="0" sz="1200" spc="-5">
                <a:latin typeface="Cambria"/>
                <a:cs typeface="Cambria"/>
              </a:rPr>
              <a:t>looks </a:t>
            </a:r>
            <a:r>
              <a:rPr dirty="0" sz="1200">
                <a:latin typeface="Cambria"/>
                <a:cs typeface="Cambria"/>
              </a:rPr>
              <a:t>like it's </a:t>
            </a:r>
            <a:r>
              <a:rPr dirty="0" sz="1200" spc="-5">
                <a:latin typeface="Cambria"/>
                <a:cs typeface="Cambria"/>
              </a:rPr>
              <a:t>going to be </a:t>
            </a:r>
            <a:r>
              <a:rPr dirty="0" sz="1200">
                <a:latin typeface="Cambria"/>
                <a:cs typeface="Cambria"/>
              </a:rPr>
              <a:t>a</a:t>
            </a:r>
            <a:r>
              <a:rPr dirty="0" sz="1200" spc="4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real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465455" algn="l"/>
              </a:tabLst>
            </a:pPr>
            <a:r>
              <a:rPr dirty="0" sz="1200" spc="10">
                <a:latin typeface="Cambria"/>
                <a:cs typeface="Cambria"/>
              </a:rPr>
              <a:t>__</a:t>
            </a:r>
            <a:r>
              <a:rPr dirty="0" sz="1200" spc="10" u="sng">
                <a:latin typeface="Cambria"/>
                <a:cs typeface="Cambria"/>
              </a:rPr>
              <a:t> 	</a:t>
            </a:r>
            <a:r>
              <a:rPr dirty="0" sz="1200"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175"/>
              </a:spcBef>
              <a:buAutoNum type="alphaUcPeriod"/>
              <a:tabLst>
                <a:tab pos="470534" algn="l"/>
              </a:tabLst>
            </a:pPr>
            <a:r>
              <a:rPr dirty="0" sz="1200" spc="-10">
                <a:latin typeface="Cambria"/>
                <a:cs typeface="Cambria"/>
              </a:rPr>
              <a:t>blast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70534" algn="l"/>
              </a:tabLst>
            </a:pPr>
            <a:r>
              <a:rPr dirty="0" sz="1200">
                <a:latin typeface="Cambria"/>
                <a:cs typeface="Cambria"/>
              </a:rPr>
              <a:t>bomb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65"/>
              </a:spcBef>
              <a:buAutoNum type="alphaUcPeriod"/>
              <a:tabLst>
                <a:tab pos="470534" algn="l"/>
              </a:tabLst>
            </a:pPr>
            <a:r>
              <a:rPr dirty="0" sz="1200">
                <a:latin typeface="Cambria"/>
                <a:cs typeface="Cambria"/>
              </a:rPr>
              <a:t>hit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spc="-5" b="1">
                <a:latin typeface="Cambria"/>
                <a:cs typeface="Cambria"/>
              </a:rPr>
              <a:t>Question</a:t>
            </a:r>
            <a:r>
              <a:rPr dirty="0" sz="1200" spc="-7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20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1342390" algn="l"/>
              </a:tabLst>
            </a:pPr>
            <a:r>
              <a:rPr dirty="0" sz="1200" spc="-10">
                <a:latin typeface="Cambria"/>
                <a:cs typeface="Cambria"/>
              </a:rPr>
              <a:t>Was </a:t>
            </a:r>
            <a:r>
              <a:rPr dirty="0" sz="1200">
                <a:latin typeface="Cambria"/>
                <a:cs typeface="Cambria"/>
              </a:rPr>
              <a:t>the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film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__</a:t>
            </a:r>
            <a:r>
              <a:rPr dirty="0" sz="1200" spc="10" u="sng">
                <a:latin typeface="Cambria"/>
                <a:cs typeface="Cambria"/>
              </a:rPr>
              <a:t> 	</a:t>
            </a:r>
            <a:r>
              <a:rPr dirty="0" sz="1200">
                <a:latin typeface="Cambria"/>
                <a:cs typeface="Cambria"/>
              </a:rPr>
              <a:t>on a </a:t>
            </a:r>
            <a:r>
              <a:rPr dirty="0" sz="1200" spc="-5">
                <a:latin typeface="Cambria"/>
                <a:cs typeface="Cambria"/>
              </a:rPr>
              <a:t>true</a:t>
            </a:r>
            <a:r>
              <a:rPr dirty="0" sz="1200" spc="-9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story?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175"/>
              </a:spcBef>
              <a:buAutoNum type="alphaUcPeriod"/>
              <a:tabLst>
                <a:tab pos="470534" algn="l"/>
              </a:tabLst>
            </a:pPr>
            <a:r>
              <a:rPr dirty="0" sz="1200" spc="-10">
                <a:latin typeface="Cambria"/>
                <a:cs typeface="Cambria"/>
              </a:rPr>
              <a:t>backed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based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65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brought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8397"/>
            <a:ext cx="2115185" cy="416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5" b="1">
                <a:solidFill>
                  <a:srgbClr val="17365D"/>
                </a:solidFill>
                <a:latin typeface="Cambria"/>
                <a:cs typeface="Cambria"/>
              </a:rPr>
              <a:t>Quiz</a:t>
            </a:r>
            <a:r>
              <a:rPr dirty="0" sz="2600" spc="10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17365D"/>
                </a:solidFill>
                <a:latin typeface="Cambria"/>
                <a:cs typeface="Cambria"/>
              </a:rPr>
              <a:t>Answers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356613"/>
            <a:ext cx="5982970" cy="0"/>
          </a:xfrm>
          <a:custGeom>
            <a:avLst/>
            <a:gdLst/>
            <a:ahLst/>
            <a:cxnLst/>
            <a:rect l="l" t="t" r="r" b="b"/>
            <a:pathLst>
              <a:path w="5982970" h="0">
                <a:moveTo>
                  <a:pt x="0" y="0"/>
                </a:moveTo>
                <a:lnTo>
                  <a:pt x="5982589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1545970"/>
            <a:ext cx="3554095" cy="406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Cambria"/>
                <a:cs typeface="Cambria"/>
              </a:rPr>
              <a:t>1.B  2.C  3.A  4.B  5.A  6.B  7.C  8.B  9.C </a:t>
            </a:r>
            <a:r>
              <a:rPr dirty="0" sz="1200" spc="4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10.C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200">
                <a:latin typeface="Cambria"/>
                <a:cs typeface="Cambria"/>
              </a:rPr>
              <a:t>11.B  12.A  </a:t>
            </a:r>
            <a:r>
              <a:rPr dirty="0" sz="1200" spc="-10">
                <a:latin typeface="Cambria"/>
                <a:cs typeface="Cambria"/>
              </a:rPr>
              <a:t>13.A  </a:t>
            </a:r>
            <a:r>
              <a:rPr dirty="0" sz="1200">
                <a:latin typeface="Cambria"/>
                <a:cs typeface="Cambria"/>
              </a:rPr>
              <a:t>14.A  15.A  </a:t>
            </a:r>
            <a:r>
              <a:rPr dirty="0" sz="1200" spc="-5">
                <a:latin typeface="Cambria"/>
                <a:cs typeface="Cambria"/>
              </a:rPr>
              <a:t>16.B  </a:t>
            </a:r>
            <a:r>
              <a:rPr dirty="0" sz="1200">
                <a:latin typeface="Cambria"/>
                <a:cs typeface="Cambria"/>
              </a:rPr>
              <a:t>17.A  18.C  </a:t>
            </a:r>
            <a:r>
              <a:rPr dirty="0" sz="1200" spc="-10">
                <a:latin typeface="Cambria"/>
                <a:cs typeface="Cambria"/>
              </a:rPr>
              <a:t>19.C</a:t>
            </a:r>
            <a:r>
              <a:rPr dirty="0" sz="1200" spc="19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20.B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</a:t>
            </a:r>
            <a:r>
              <a:rPr dirty="0" u="none">
                <a:solidFill>
                  <a:srgbClr val="000000"/>
                </a:solidFill>
              </a:rPr>
              <a:t>Oliveira</a:t>
            </a:r>
            <a:r>
              <a:rPr dirty="0" spc="-80" u="none">
                <a:solidFill>
                  <a:srgbClr val="000000"/>
                </a:solidFill>
              </a:rPr>
              <a:t> </a:t>
            </a:r>
            <a:r>
              <a:rPr dirty="0" spc="-10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609" y="1243838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004" y="905509"/>
            <a:ext cx="2354580" cy="537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>
                <a:latin typeface="Cambria"/>
                <a:cs typeface="Cambria"/>
              </a:rPr>
              <a:t>Image</a:t>
            </a:r>
            <a:r>
              <a:rPr dirty="0" sz="1200" spc="-8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sources: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225"/>
              </a:spcBef>
            </a:pPr>
            <a:r>
              <a:rPr dirty="0" sz="1200" spc="-5">
                <a:latin typeface="Cambria"/>
                <a:cs typeface="Cambria"/>
              </a:rPr>
              <a:t>Remote control:</a:t>
            </a:r>
            <a:r>
              <a:rPr dirty="0" sz="1200" spc="-50">
                <a:latin typeface="Cambria"/>
                <a:cs typeface="Cambria"/>
              </a:rPr>
              <a:t> </a:t>
            </a:r>
            <a:r>
              <a:rPr dirty="0" sz="1200" spc="-5" u="sng">
                <a:solidFill>
                  <a:srgbClr val="0000FF"/>
                </a:solidFill>
                <a:latin typeface="Cambria"/>
                <a:cs typeface="Cambria"/>
                <a:hlinkClick r:id="rId3"/>
              </a:rPr>
              <a:t>espensorvik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4"/>
              </a:rPr>
              <a:t>www.espressoenglish.net</a:t>
            </a: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</a:t>
            </a:r>
            <a:r>
              <a:rPr dirty="0" u="none">
                <a:solidFill>
                  <a:srgbClr val="000000"/>
                </a:solidFill>
              </a:rPr>
              <a:t>Oliveira</a:t>
            </a:r>
            <a:r>
              <a:rPr dirty="0" spc="-80" u="none">
                <a:solidFill>
                  <a:srgbClr val="000000"/>
                </a:solidFill>
              </a:rPr>
              <a:t> </a:t>
            </a:r>
            <a:r>
              <a:rPr dirty="0" spc="-10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609" y="1451483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3609" y="1667891"/>
            <a:ext cx="140207" cy="185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609" y="5991097"/>
            <a:ext cx="140207" cy="185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884112"/>
            <a:ext cx="5932805" cy="8025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6985">
              <a:lnSpc>
                <a:spcPct val="111700"/>
              </a:lnSpc>
            </a:pPr>
            <a:r>
              <a:rPr dirty="0" sz="1200">
                <a:latin typeface="Cambria"/>
                <a:cs typeface="Cambria"/>
              </a:rPr>
              <a:t>A </a:t>
            </a:r>
            <a:r>
              <a:rPr dirty="0" sz="1200" spc="-5">
                <a:latin typeface="Cambria"/>
                <a:cs typeface="Cambria"/>
              </a:rPr>
              <a:t>few different types </a:t>
            </a:r>
            <a:r>
              <a:rPr dirty="0" sz="1200">
                <a:latin typeface="Cambria"/>
                <a:cs typeface="Cambria"/>
              </a:rPr>
              <a:t>of TV shows </a:t>
            </a:r>
            <a:r>
              <a:rPr dirty="0" sz="1200" spc="-5">
                <a:latin typeface="Cambria"/>
                <a:cs typeface="Cambria"/>
              </a:rPr>
              <a:t>are </a:t>
            </a:r>
            <a:r>
              <a:rPr dirty="0" sz="1200">
                <a:latin typeface="Cambria"/>
                <a:cs typeface="Cambria"/>
              </a:rPr>
              <a:t>mentioned in the </a:t>
            </a:r>
            <a:r>
              <a:rPr dirty="0" sz="1200" spc="-5">
                <a:latin typeface="Cambria"/>
                <a:cs typeface="Cambria"/>
              </a:rPr>
              <a:t>dialogue. Here’s a list </a:t>
            </a:r>
            <a:r>
              <a:rPr dirty="0" sz="1200" spc="5">
                <a:latin typeface="Cambria"/>
                <a:cs typeface="Cambria"/>
              </a:rPr>
              <a:t>of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general  categories </a:t>
            </a:r>
            <a:r>
              <a:rPr dirty="0" sz="1200">
                <a:latin typeface="Cambria"/>
                <a:cs typeface="Cambria"/>
              </a:rPr>
              <a:t>of TV</a:t>
            </a:r>
            <a:r>
              <a:rPr dirty="0" sz="1200" spc="-6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programs:</a:t>
            </a:r>
            <a:endParaRPr sz="1200">
              <a:latin typeface="Cambria"/>
              <a:cs typeface="Cambria"/>
            </a:endParaRPr>
          </a:p>
          <a:p>
            <a:pPr marL="469900" marR="2228850">
              <a:lnSpc>
                <a:spcPct val="118300"/>
              </a:lnSpc>
              <a:spcBef>
                <a:spcPts val="985"/>
              </a:spcBef>
            </a:pPr>
            <a:r>
              <a:rPr dirty="0" sz="1200" spc="-5" b="1">
                <a:latin typeface="Cambria"/>
                <a:cs typeface="Cambria"/>
              </a:rPr>
              <a:t>“What </a:t>
            </a:r>
            <a:r>
              <a:rPr dirty="0" sz="1200" b="1">
                <a:latin typeface="Cambria"/>
                <a:cs typeface="Cambria"/>
              </a:rPr>
              <a:t>kind </a:t>
            </a:r>
            <a:r>
              <a:rPr dirty="0" sz="1200" spc="-5" b="1">
                <a:latin typeface="Cambria"/>
                <a:cs typeface="Cambria"/>
              </a:rPr>
              <a:t>of TV shows do you </a:t>
            </a:r>
            <a:r>
              <a:rPr dirty="0" sz="1200" b="1">
                <a:latin typeface="Cambria"/>
                <a:cs typeface="Cambria"/>
              </a:rPr>
              <a:t>like </a:t>
            </a:r>
            <a:r>
              <a:rPr dirty="0" sz="1200" spc="-5" b="1">
                <a:latin typeface="Cambria"/>
                <a:cs typeface="Cambria"/>
              </a:rPr>
              <a:t>to watch?”  </a:t>
            </a:r>
            <a:r>
              <a:rPr dirty="0" sz="1200" b="1">
                <a:latin typeface="Cambria"/>
                <a:cs typeface="Cambria"/>
              </a:rPr>
              <a:t>“I like </a:t>
            </a:r>
            <a:r>
              <a:rPr dirty="0" sz="1200" spc="-10" b="1">
                <a:latin typeface="Cambria"/>
                <a:cs typeface="Cambria"/>
              </a:rPr>
              <a:t>to</a:t>
            </a:r>
            <a:r>
              <a:rPr dirty="0" sz="1200" spc="-9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watch…”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927735" algn="l"/>
              </a:tabLst>
            </a:pPr>
            <a:r>
              <a:rPr dirty="0" sz="1200" spc="-5" b="1">
                <a:latin typeface="Cambria"/>
                <a:cs typeface="Cambria"/>
              </a:rPr>
              <a:t>the</a:t>
            </a:r>
            <a:r>
              <a:rPr dirty="0" sz="1200" spc="-7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news</a:t>
            </a:r>
            <a:endParaRPr sz="1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65"/>
              </a:spcBef>
            </a:pPr>
            <a:r>
              <a:rPr dirty="0" sz="1200" spc="-5" i="1">
                <a:latin typeface="Cambria"/>
                <a:cs typeface="Cambria"/>
              </a:rPr>
              <a:t>(reports </a:t>
            </a:r>
            <a:r>
              <a:rPr dirty="0" sz="1200" i="1">
                <a:latin typeface="Cambria"/>
                <a:cs typeface="Cambria"/>
              </a:rPr>
              <a:t>about </a:t>
            </a:r>
            <a:r>
              <a:rPr dirty="0" sz="1200" spc="-5" i="1">
                <a:latin typeface="Cambria"/>
                <a:cs typeface="Cambria"/>
              </a:rPr>
              <a:t>current</a:t>
            </a:r>
            <a:r>
              <a:rPr dirty="0" sz="1200" spc="-70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events)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735" algn="l"/>
              </a:tabLst>
            </a:pPr>
            <a:r>
              <a:rPr dirty="0" sz="1200" spc="-5" b="1">
                <a:latin typeface="Cambria"/>
                <a:cs typeface="Cambria"/>
              </a:rPr>
              <a:t>talk</a:t>
            </a:r>
            <a:r>
              <a:rPr dirty="0" sz="1200" spc="-9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shows</a:t>
            </a:r>
            <a:endParaRPr sz="1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70"/>
              </a:spcBef>
            </a:pPr>
            <a:r>
              <a:rPr dirty="0" sz="1200" spc="-10" i="1">
                <a:latin typeface="Cambria"/>
                <a:cs typeface="Cambria"/>
              </a:rPr>
              <a:t>(programs </a:t>
            </a:r>
            <a:r>
              <a:rPr dirty="0" sz="1200" spc="-5" i="1">
                <a:latin typeface="Cambria"/>
                <a:cs typeface="Cambria"/>
              </a:rPr>
              <a:t>that </a:t>
            </a:r>
            <a:r>
              <a:rPr dirty="0" sz="1200" i="1">
                <a:latin typeface="Cambria"/>
                <a:cs typeface="Cambria"/>
              </a:rPr>
              <a:t>discuss </a:t>
            </a:r>
            <a:r>
              <a:rPr dirty="0" sz="1200" spc="-5" i="1">
                <a:latin typeface="Cambria"/>
                <a:cs typeface="Cambria"/>
              </a:rPr>
              <a:t>events and topics </a:t>
            </a:r>
            <a:r>
              <a:rPr dirty="0" sz="1200" i="1">
                <a:latin typeface="Cambria"/>
                <a:cs typeface="Cambria"/>
              </a:rPr>
              <a:t>in </a:t>
            </a:r>
            <a:r>
              <a:rPr dirty="0" sz="1200" spc="-5" i="1">
                <a:latin typeface="Cambria"/>
                <a:cs typeface="Cambria"/>
              </a:rPr>
              <a:t>more</a:t>
            </a:r>
            <a:r>
              <a:rPr dirty="0" sz="1200" spc="35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detail)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927735" algn="l"/>
              </a:tabLst>
            </a:pPr>
            <a:r>
              <a:rPr dirty="0" sz="1200" spc="-5" b="1">
                <a:latin typeface="Cambria"/>
                <a:cs typeface="Cambria"/>
              </a:rPr>
              <a:t>documentaries</a:t>
            </a:r>
            <a:endParaRPr sz="1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90"/>
              </a:spcBef>
            </a:pPr>
            <a:r>
              <a:rPr dirty="0" sz="1200" spc="-5" i="1">
                <a:latin typeface="Cambria"/>
                <a:cs typeface="Cambria"/>
              </a:rPr>
              <a:t>(educational programs about history, travel, </a:t>
            </a:r>
            <a:r>
              <a:rPr dirty="0" sz="1200" i="1">
                <a:latin typeface="Cambria"/>
                <a:cs typeface="Cambria"/>
              </a:rPr>
              <a:t>nature, </a:t>
            </a:r>
            <a:r>
              <a:rPr dirty="0" sz="1200" spc="-5" i="1">
                <a:latin typeface="Cambria"/>
                <a:cs typeface="Cambria"/>
              </a:rPr>
              <a:t>or</a:t>
            </a:r>
            <a:r>
              <a:rPr dirty="0" sz="1200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culture)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927735" algn="l"/>
              </a:tabLst>
            </a:pPr>
            <a:r>
              <a:rPr dirty="0" sz="1200" b="1">
                <a:latin typeface="Cambria"/>
                <a:cs typeface="Cambria"/>
              </a:rPr>
              <a:t>game</a:t>
            </a:r>
            <a:r>
              <a:rPr dirty="0" sz="1200" spc="-8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shows</a:t>
            </a:r>
            <a:endParaRPr sz="1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85"/>
              </a:spcBef>
            </a:pPr>
            <a:r>
              <a:rPr dirty="0" sz="1200" spc="-5">
                <a:latin typeface="Cambria"/>
                <a:cs typeface="Cambria"/>
              </a:rPr>
              <a:t>(programs </a:t>
            </a:r>
            <a:r>
              <a:rPr dirty="0" sz="1200">
                <a:latin typeface="Cambria"/>
                <a:cs typeface="Cambria"/>
              </a:rPr>
              <a:t>where people </a:t>
            </a:r>
            <a:r>
              <a:rPr dirty="0" sz="1200" spc="-5">
                <a:latin typeface="Cambria"/>
                <a:cs typeface="Cambria"/>
              </a:rPr>
              <a:t>compete to </a:t>
            </a:r>
            <a:r>
              <a:rPr dirty="0" sz="1200">
                <a:latin typeface="Cambria"/>
                <a:cs typeface="Cambria"/>
              </a:rPr>
              <a:t>win</a:t>
            </a:r>
            <a:r>
              <a:rPr dirty="0" sz="1200" spc="-3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prizes)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927735" algn="l"/>
              </a:tabLst>
            </a:pPr>
            <a:r>
              <a:rPr dirty="0" sz="1200" spc="-5" b="1">
                <a:latin typeface="Cambria"/>
                <a:cs typeface="Cambria"/>
              </a:rPr>
              <a:t>sitcoms</a:t>
            </a:r>
            <a:endParaRPr sz="1200">
              <a:latin typeface="Cambria"/>
              <a:cs typeface="Cambria"/>
            </a:endParaRPr>
          </a:p>
          <a:p>
            <a:pPr marL="927100" marR="81280">
              <a:lnSpc>
                <a:spcPct val="111700"/>
              </a:lnSpc>
              <a:spcBef>
                <a:spcPts val="20"/>
              </a:spcBef>
            </a:pPr>
            <a:r>
              <a:rPr dirty="0" sz="1200" spc="-5" i="1">
                <a:latin typeface="Cambria"/>
                <a:cs typeface="Cambria"/>
              </a:rPr>
              <a:t>(short for "situation comedy" </a:t>
            </a:r>
            <a:r>
              <a:rPr dirty="0" sz="1200" i="1">
                <a:latin typeface="Cambria"/>
                <a:cs typeface="Cambria"/>
              </a:rPr>
              <a:t>- a half-hour </a:t>
            </a:r>
            <a:r>
              <a:rPr dirty="0" sz="1200" spc="-5" i="1">
                <a:latin typeface="Cambria"/>
                <a:cs typeface="Cambria"/>
              </a:rPr>
              <a:t>show </a:t>
            </a:r>
            <a:r>
              <a:rPr dirty="0" sz="1200" i="1">
                <a:latin typeface="Cambria"/>
                <a:cs typeface="Cambria"/>
              </a:rPr>
              <a:t>that </a:t>
            </a:r>
            <a:r>
              <a:rPr dirty="0" sz="1200" spc="-5" i="1">
                <a:latin typeface="Cambria"/>
                <a:cs typeface="Cambria"/>
              </a:rPr>
              <a:t>shows </a:t>
            </a:r>
            <a:r>
              <a:rPr dirty="0" sz="1200" i="1">
                <a:latin typeface="Cambria"/>
                <a:cs typeface="Cambria"/>
              </a:rPr>
              <a:t>the life </a:t>
            </a:r>
            <a:r>
              <a:rPr dirty="0" sz="1200" spc="-5" i="1">
                <a:latin typeface="Cambria"/>
                <a:cs typeface="Cambria"/>
              </a:rPr>
              <a:t>of </a:t>
            </a:r>
            <a:r>
              <a:rPr dirty="0" sz="1200" i="1">
                <a:latin typeface="Cambria"/>
                <a:cs typeface="Cambria"/>
              </a:rPr>
              <a:t>a </a:t>
            </a:r>
            <a:r>
              <a:rPr dirty="0" sz="1200" spc="-5" i="1">
                <a:latin typeface="Cambria"/>
                <a:cs typeface="Cambria"/>
              </a:rPr>
              <a:t>family  </a:t>
            </a:r>
            <a:r>
              <a:rPr dirty="0" sz="1200" spc="-5" i="1">
                <a:latin typeface="Cambria"/>
                <a:cs typeface="Cambria"/>
              </a:rPr>
              <a:t>or group of</a:t>
            </a:r>
            <a:r>
              <a:rPr dirty="0" sz="1200" spc="-70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people)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927735" algn="l"/>
              </a:tabLst>
            </a:pPr>
            <a:r>
              <a:rPr dirty="0" sz="1200" spc="-5" b="1">
                <a:latin typeface="Cambria"/>
                <a:cs typeface="Cambria"/>
              </a:rPr>
              <a:t>cartoons</a:t>
            </a:r>
            <a:endParaRPr sz="1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90"/>
              </a:spcBef>
            </a:pPr>
            <a:r>
              <a:rPr dirty="0" sz="1200" spc="-5" i="1">
                <a:latin typeface="Cambria"/>
                <a:cs typeface="Cambria"/>
              </a:rPr>
              <a:t>(animated programs, often for</a:t>
            </a:r>
            <a:r>
              <a:rPr dirty="0" sz="1200" spc="-50" i="1">
                <a:latin typeface="Cambria"/>
                <a:cs typeface="Cambria"/>
              </a:rPr>
              <a:t> </a:t>
            </a:r>
            <a:r>
              <a:rPr dirty="0" sz="1200" i="1">
                <a:latin typeface="Cambria"/>
                <a:cs typeface="Cambria"/>
              </a:rPr>
              <a:t>kids)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70"/>
              </a:spcBef>
              <a:buFont typeface="Courier New"/>
              <a:buChar char="o"/>
              <a:tabLst>
                <a:tab pos="927735" algn="l"/>
              </a:tabLst>
            </a:pPr>
            <a:r>
              <a:rPr dirty="0" sz="1200" spc="-5" b="1">
                <a:latin typeface="Cambria"/>
                <a:cs typeface="Cambria"/>
              </a:rPr>
              <a:t>soap</a:t>
            </a:r>
            <a:r>
              <a:rPr dirty="0" sz="1200" spc="-7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operas</a:t>
            </a:r>
            <a:endParaRPr sz="1200">
              <a:latin typeface="Cambria"/>
              <a:cs typeface="Cambria"/>
            </a:endParaRPr>
          </a:p>
          <a:p>
            <a:pPr marL="927100" marR="5080">
              <a:lnSpc>
                <a:spcPct val="111700"/>
              </a:lnSpc>
              <a:spcBef>
                <a:spcPts val="20"/>
              </a:spcBef>
            </a:pPr>
            <a:r>
              <a:rPr dirty="0" sz="1200" spc="-5" i="1">
                <a:latin typeface="Cambria"/>
                <a:cs typeface="Cambria"/>
              </a:rPr>
              <a:t>(fictional programs about </a:t>
            </a:r>
            <a:r>
              <a:rPr dirty="0" sz="1200" i="1">
                <a:latin typeface="Cambria"/>
                <a:cs typeface="Cambria"/>
              </a:rPr>
              <a:t>the </a:t>
            </a:r>
            <a:r>
              <a:rPr dirty="0" sz="1200" spc="-5" i="1">
                <a:latin typeface="Cambria"/>
                <a:cs typeface="Cambria"/>
              </a:rPr>
              <a:t>daily lives and relationships of </a:t>
            </a:r>
            <a:r>
              <a:rPr dirty="0" sz="1200" i="1">
                <a:latin typeface="Cambria"/>
                <a:cs typeface="Cambria"/>
              </a:rPr>
              <a:t>the </a:t>
            </a:r>
            <a:r>
              <a:rPr dirty="0" sz="1200" spc="-5" i="1">
                <a:latin typeface="Cambria"/>
                <a:cs typeface="Cambria"/>
              </a:rPr>
              <a:t>same </a:t>
            </a:r>
            <a:r>
              <a:rPr dirty="0" sz="1200" spc="-10" i="1">
                <a:latin typeface="Cambria"/>
                <a:cs typeface="Cambria"/>
              </a:rPr>
              <a:t>group </a:t>
            </a:r>
            <a:r>
              <a:rPr dirty="0" sz="1200" spc="-5" i="1">
                <a:latin typeface="Cambria"/>
                <a:cs typeface="Cambria"/>
              </a:rPr>
              <a:t>of  </a:t>
            </a:r>
            <a:r>
              <a:rPr dirty="0" sz="1200" spc="-10" i="1">
                <a:latin typeface="Cambria"/>
                <a:cs typeface="Cambria"/>
              </a:rPr>
              <a:t>people)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927735" algn="l"/>
              </a:tabLst>
            </a:pPr>
            <a:r>
              <a:rPr dirty="0" sz="1200" spc="-5" b="1">
                <a:latin typeface="Cambria"/>
                <a:cs typeface="Cambria"/>
              </a:rPr>
              <a:t>crime</a:t>
            </a:r>
            <a:r>
              <a:rPr dirty="0" sz="1200" spc="-6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series</a:t>
            </a:r>
            <a:endParaRPr sz="1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90"/>
              </a:spcBef>
            </a:pPr>
            <a:r>
              <a:rPr dirty="0" sz="1200" spc="-5" i="1">
                <a:latin typeface="Cambria"/>
                <a:cs typeface="Cambria"/>
              </a:rPr>
              <a:t>(shows </a:t>
            </a:r>
            <a:r>
              <a:rPr dirty="0" sz="1200" i="1">
                <a:latin typeface="Cambria"/>
                <a:cs typeface="Cambria"/>
              </a:rPr>
              <a:t>in </a:t>
            </a:r>
            <a:r>
              <a:rPr dirty="0" sz="1200" spc="-5" i="1">
                <a:latin typeface="Cambria"/>
                <a:cs typeface="Cambria"/>
              </a:rPr>
              <a:t>which police and detectives </a:t>
            </a:r>
            <a:r>
              <a:rPr dirty="0" sz="1200" spc="-10" i="1">
                <a:latin typeface="Cambria"/>
                <a:cs typeface="Cambria"/>
              </a:rPr>
              <a:t>try </a:t>
            </a:r>
            <a:r>
              <a:rPr dirty="0" sz="1200" spc="-5" i="1">
                <a:latin typeface="Cambria"/>
                <a:cs typeface="Cambria"/>
              </a:rPr>
              <a:t>to solve</a:t>
            </a:r>
            <a:r>
              <a:rPr dirty="0" sz="1200" spc="55" i="1">
                <a:latin typeface="Cambria"/>
                <a:cs typeface="Cambria"/>
              </a:rPr>
              <a:t> </a:t>
            </a:r>
            <a:r>
              <a:rPr dirty="0" sz="1200" i="1">
                <a:latin typeface="Cambria"/>
                <a:cs typeface="Cambria"/>
              </a:rPr>
              <a:t>crimes)</a:t>
            </a:r>
            <a:endParaRPr sz="1200">
              <a:latin typeface="Cambria"/>
              <a:cs typeface="Cambria"/>
            </a:endParaRPr>
          </a:p>
          <a:p>
            <a:pPr marL="927100" indent="-228600">
              <a:lnSpc>
                <a:spcPct val="100000"/>
              </a:lnSpc>
              <a:spcBef>
                <a:spcPts val="165"/>
              </a:spcBef>
              <a:buFont typeface="Courier New"/>
              <a:buChar char="o"/>
              <a:tabLst>
                <a:tab pos="927735" algn="l"/>
              </a:tabLst>
            </a:pPr>
            <a:r>
              <a:rPr dirty="0" sz="1200" spc="-5" b="1">
                <a:latin typeface="Cambria"/>
                <a:cs typeface="Cambria"/>
              </a:rPr>
              <a:t>reality</a:t>
            </a:r>
            <a:r>
              <a:rPr dirty="0" sz="1200" spc="-7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shows</a:t>
            </a:r>
            <a:endParaRPr sz="1200">
              <a:latin typeface="Cambria"/>
              <a:cs typeface="Cambria"/>
            </a:endParaRPr>
          </a:p>
          <a:p>
            <a:pPr marL="927100">
              <a:lnSpc>
                <a:spcPct val="100000"/>
              </a:lnSpc>
              <a:spcBef>
                <a:spcPts val="190"/>
              </a:spcBef>
            </a:pPr>
            <a:r>
              <a:rPr dirty="0" sz="1200" spc="-10" i="1">
                <a:latin typeface="Cambria"/>
                <a:cs typeface="Cambria"/>
              </a:rPr>
              <a:t>(programs </a:t>
            </a:r>
            <a:r>
              <a:rPr dirty="0" sz="1200" spc="-5" i="1">
                <a:latin typeface="Cambria"/>
                <a:cs typeface="Cambria"/>
              </a:rPr>
              <a:t>that </a:t>
            </a:r>
            <a:r>
              <a:rPr dirty="0" sz="1200" i="1">
                <a:latin typeface="Cambria"/>
                <a:cs typeface="Cambria"/>
              </a:rPr>
              <a:t>film </a:t>
            </a:r>
            <a:r>
              <a:rPr dirty="0" sz="1200" spc="-5" i="1">
                <a:latin typeface="Cambria"/>
                <a:cs typeface="Cambria"/>
              </a:rPr>
              <a:t>everyday people </a:t>
            </a:r>
            <a:r>
              <a:rPr dirty="0" sz="1200" i="1">
                <a:latin typeface="Cambria"/>
                <a:cs typeface="Cambria"/>
              </a:rPr>
              <a:t>in </a:t>
            </a:r>
            <a:r>
              <a:rPr dirty="0" sz="1200" spc="-5" i="1">
                <a:latin typeface="Cambria"/>
                <a:cs typeface="Cambria"/>
              </a:rPr>
              <a:t>real</a:t>
            </a:r>
            <a:r>
              <a:rPr dirty="0" sz="1200" spc="45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situations)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latin typeface="Cambria"/>
                <a:cs typeface="Cambria"/>
              </a:rPr>
              <a:t>“I’m addicted to / hooked </a:t>
            </a:r>
            <a:r>
              <a:rPr dirty="0" sz="1200" spc="-10" b="1">
                <a:latin typeface="Cambria"/>
                <a:cs typeface="Cambria"/>
              </a:rPr>
              <a:t>on… </a:t>
            </a:r>
            <a:r>
              <a:rPr dirty="0" sz="1200" spc="-5" b="1">
                <a:latin typeface="Cambria"/>
                <a:cs typeface="Cambria"/>
              </a:rPr>
              <a:t>[TV</a:t>
            </a:r>
            <a:r>
              <a:rPr dirty="0" sz="1200" spc="2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show].”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dirty="0" sz="1200" i="1">
                <a:latin typeface="Cambria"/>
                <a:cs typeface="Cambria"/>
              </a:rPr>
              <a:t>this is </a:t>
            </a:r>
            <a:r>
              <a:rPr dirty="0" sz="1200" spc="-5" i="1">
                <a:latin typeface="Cambria"/>
                <a:cs typeface="Cambria"/>
              </a:rPr>
              <a:t>an informal </a:t>
            </a:r>
            <a:r>
              <a:rPr dirty="0" sz="1200" spc="-10" i="1">
                <a:latin typeface="Cambria"/>
                <a:cs typeface="Cambria"/>
              </a:rPr>
              <a:t>way </a:t>
            </a:r>
            <a:r>
              <a:rPr dirty="0" sz="1200" spc="5" i="1">
                <a:latin typeface="Cambria"/>
                <a:cs typeface="Cambria"/>
              </a:rPr>
              <a:t>to </a:t>
            </a:r>
            <a:r>
              <a:rPr dirty="0" sz="1200" spc="-5" i="1">
                <a:latin typeface="Cambria"/>
                <a:cs typeface="Cambria"/>
              </a:rPr>
              <a:t>say you </a:t>
            </a:r>
            <a:r>
              <a:rPr dirty="0" sz="1200" i="1">
                <a:latin typeface="Cambria"/>
                <a:cs typeface="Cambria"/>
              </a:rPr>
              <a:t>REALLY </a:t>
            </a:r>
            <a:r>
              <a:rPr dirty="0" sz="1200" spc="-5" i="1">
                <a:latin typeface="Cambria"/>
                <a:cs typeface="Cambria"/>
              </a:rPr>
              <a:t>like </a:t>
            </a:r>
            <a:r>
              <a:rPr dirty="0" sz="1200" i="1">
                <a:latin typeface="Cambria"/>
                <a:cs typeface="Cambria"/>
              </a:rPr>
              <a:t>a show, </a:t>
            </a:r>
            <a:r>
              <a:rPr dirty="0" sz="1200" spc="-5" i="1">
                <a:latin typeface="Cambria"/>
                <a:cs typeface="Cambria"/>
              </a:rPr>
              <a:t>and you can’t stop watching</a:t>
            </a:r>
            <a:r>
              <a:rPr dirty="0" sz="1200" spc="35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it!</a:t>
            </a:r>
            <a:endParaRPr sz="1200">
              <a:latin typeface="Cambria"/>
              <a:cs typeface="Cambria"/>
            </a:endParaRPr>
          </a:p>
          <a:p>
            <a:pPr marL="12700" marR="2657475">
              <a:lnSpc>
                <a:spcPct val="112500"/>
              </a:lnSpc>
              <a:spcBef>
                <a:spcPts val="994"/>
              </a:spcBef>
            </a:pPr>
            <a:r>
              <a:rPr dirty="0" sz="1200">
                <a:latin typeface="Cambria"/>
                <a:cs typeface="Cambria"/>
              </a:rPr>
              <a:t>Emily </a:t>
            </a:r>
            <a:r>
              <a:rPr dirty="0" sz="1200" spc="-10">
                <a:latin typeface="Cambria"/>
                <a:cs typeface="Cambria"/>
              </a:rPr>
              <a:t>asks </a:t>
            </a:r>
            <a:r>
              <a:rPr dirty="0" sz="1200">
                <a:latin typeface="Cambria"/>
                <a:cs typeface="Cambria"/>
              </a:rPr>
              <a:t>Dave if </a:t>
            </a:r>
            <a:r>
              <a:rPr dirty="0" sz="1200" spc="-5">
                <a:latin typeface="Cambria"/>
                <a:cs typeface="Cambria"/>
              </a:rPr>
              <a:t>she </a:t>
            </a:r>
            <a:r>
              <a:rPr dirty="0" sz="1200">
                <a:latin typeface="Cambria"/>
                <a:cs typeface="Cambria"/>
              </a:rPr>
              <a:t>can </a:t>
            </a:r>
            <a:r>
              <a:rPr dirty="0" sz="1200" spc="-5" b="1">
                <a:latin typeface="Cambria"/>
                <a:cs typeface="Cambria"/>
              </a:rPr>
              <a:t>change the channel.  </a:t>
            </a:r>
            <a:r>
              <a:rPr dirty="0" sz="1200" spc="-5">
                <a:latin typeface="Cambria"/>
                <a:cs typeface="Cambria"/>
              </a:rPr>
              <a:t>We can refer to different </a:t>
            </a:r>
            <a:r>
              <a:rPr dirty="0" sz="1200">
                <a:latin typeface="Cambria"/>
                <a:cs typeface="Cambria"/>
              </a:rPr>
              <a:t>TV </a:t>
            </a:r>
            <a:r>
              <a:rPr dirty="0" sz="1200" spc="-5">
                <a:latin typeface="Cambria"/>
                <a:cs typeface="Cambria"/>
              </a:rPr>
              <a:t>channels by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10">
                <a:latin typeface="Cambria"/>
                <a:cs typeface="Cambria"/>
              </a:rPr>
              <a:t>name  </a:t>
            </a:r>
            <a:r>
              <a:rPr dirty="0" sz="1200">
                <a:latin typeface="Cambria"/>
                <a:cs typeface="Cambria"/>
              </a:rPr>
              <a:t>of the </a:t>
            </a:r>
            <a:r>
              <a:rPr dirty="0" sz="1200" spc="-5">
                <a:latin typeface="Cambria"/>
                <a:cs typeface="Cambria"/>
              </a:rPr>
              <a:t>network </a:t>
            </a:r>
            <a:r>
              <a:rPr dirty="0" sz="1200">
                <a:latin typeface="Cambria"/>
                <a:cs typeface="Cambria"/>
              </a:rPr>
              <a:t>- </a:t>
            </a:r>
            <a:r>
              <a:rPr dirty="0" sz="1200" spc="-10">
                <a:latin typeface="Cambria"/>
                <a:cs typeface="Cambria"/>
              </a:rPr>
              <a:t>for </a:t>
            </a:r>
            <a:r>
              <a:rPr dirty="0" sz="1200" spc="-5">
                <a:latin typeface="Cambria"/>
                <a:cs typeface="Cambria"/>
              </a:rPr>
              <a:t>example, CNN, ESPN, </a:t>
            </a:r>
            <a:r>
              <a:rPr dirty="0" sz="1200">
                <a:latin typeface="Cambria"/>
                <a:cs typeface="Cambria"/>
              </a:rPr>
              <a:t>or the  </a:t>
            </a:r>
            <a:r>
              <a:rPr dirty="0" sz="1200" spc="-5">
                <a:latin typeface="Cambria"/>
                <a:cs typeface="Cambria"/>
              </a:rPr>
              <a:t>Discovery Channel </a:t>
            </a:r>
            <a:r>
              <a:rPr dirty="0" sz="1200">
                <a:latin typeface="Cambria"/>
                <a:cs typeface="Cambria"/>
              </a:rPr>
              <a:t>- or </a:t>
            </a:r>
            <a:r>
              <a:rPr dirty="0" sz="1200" spc="-5">
                <a:latin typeface="Cambria"/>
                <a:cs typeface="Cambria"/>
              </a:rPr>
              <a:t>by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number (channel </a:t>
            </a:r>
            <a:r>
              <a:rPr dirty="0" sz="1200">
                <a:latin typeface="Cambria"/>
                <a:cs typeface="Cambria"/>
              </a:rPr>
              <a:t>4,  </a:t>
            </a:r>
            <a:r>
              <a:rPr dirty="0" sz="1200" spc="-5">
                <a:latin typeface="Cambria"/>
                <a:cs typeface="Cambria"/>
              </a:rPr>
              <a:t>channel </a:t>
            </a:r>
            <a:r>
              <a:rPr dirty="0" sz="1200">
                <a:latin typeface="Cambria"/>
                <a:cs typeface="Cambria"/>
              </a:rPr>
              <a:t>5, </a:t>
            </a:r>
            <a:r>
              <a:rPr dirty="0" sz="1200" spc="-5">
                <a:latin typeface="Cambria"/>
                <a:cs typeface="Cambria"/>
              </a:rPr>
              <a:t>etc). We use </a:t>
            </a:r>
            <a:r>
              <a:rPr dirty="0" sz="1200">
                <a:latin typeface="Cambria"/>
                <a:cs typeface="Cambria"/>
              </a:rPr>
              <a:t>a </a:t>
            </a:r>
            <a:r>
              <a:rPr dirty="0" sz="1200" spc="-5">
                <a:latin typeface="Cambria"/>
                <a:cs typeface="Cambria"/>
              </a:rPr>
              <a:t>device </a:t>
            </a:r>
            <a:r>
              <a:rPr dirty="0" sz="1200">
                <a:latin typeface="Cambria"/>
                <a:cs typeface="Cambria"/>
              </a:rPr>
              <a:t>called a </a:t>
            </a:r>
            <a:r>
              <a:rPr dirty="0" sz="1200" spc="-5" b="1">
                <a:latin typeface="Cambria"/>
                <a:cs typeface="Cambria"/>
              </a:rPr>
              <a:t>remote  </a:t>
            </a:r>
            <a:r>
              <a:rPr dirty="0" sz="1200" spc="-10" b="1">
                <a:latin typeface="Cambria"/>
                <a:cs typeface="Cambria"/>
              </a:rPr>
              <a:t>control </a:t>
            </a:r>
            <a:r>
              <a:rPr dirty="0" sz="1200">
                <a:latin typeface="Cambria"/>
                <a:cs typeface="Cambria"/>
              </a:rPr>
              <a:t>- or simply </a:t>
            </a:r>
            <a:r>
              <a:rPr dirty="0" sz="1200" spc="-5" b="1">
                <a:latin typeface="Cambria"/>
                <a:cs typeface="Cambria"/>
              </a:rPr>
              <a:t>"remote" </a:t>
            </a:r>
            <a:r>
              <a:rPr dirty="0" sz="1200">
                <a:latin typeface="Cambria"/>
                <a:cs typeface="Cambria"/>
              </a:rPr>
              <a:t>for </a:t>
            </a:r>
            <a:r>
              <a:rPr dirty="0" sz="1200" spc="-5">
                <a:latin typeface="Cambria"/>
                <a:cs typeface="Cambria"/>
              </a:rPr>
              <a:t>short </a:t>
            </a:r>
            <a:r>
              <a:rPr dirty="0" sz="1200">
                <a:latin typeface="Cambria"/>
                <a:cs typeface="Cambria"/>
              </a:rPr>
              <a:t>- </a:t>
            </a:r>
            <a:r>
              <a:rPr dirty="0" sz="1200" spc="-5">
                <a:latin typeface="Cambria"/>
                <a:cs typeface="Cambria"/>
              </a:rPr>
              <a:t>to  </a:t>
            </a:r>
            <a:r>
              <a:rPr dirty="0" sz="1200">
                <a:latin typeface="Cambria"/>
                <a:cs typeface="Cambria"/>
              </a:rPr>
              <a:t>change the</a:t>
            </a:r>
            <a:r>
              <a:rPr dirty="0" sz="1200" spc="-9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channel.</a:t>
            </a:r>
            <a:endParaRPr sz="1200">
              <a:latin typeface="Cambria"/>
              <a:cs typeface="Cambria"/>
            </a:endParaRPr>
          </a:p>
          <a:p>
            <a:pPr marL="12700" marR="2785745">
              <a:lnSpc>
                <a:spcPct val="111700"/>
              </a:lnSpc>
              <a:spcBef>
                <a:spcPts val="1005"/>
              </a:spcBef>
            </a:pPr>
            <a:r>
              <a:rPr dirty="0" sz="1200">
                <a:latin typeface="Cambria"/>
                <a:cs typeface="Cambria"/>
              </a:rPr>
              <a:t>Towards the </a:t>
            </a:r>
            <a:r>
              <a:rPr dirty="0" sz="1200" spc="-5">
                <a:latin typeface="Cambria"/>
                <a:cs typeface="Cambria"/>
              </a:rPr>
              <a:t>end </a:t>
            </a:r>
            <a:r>
              <a:rPr dirty="0" sz="1200">
                <a:latin typeface="Cambria"/>
                <a:cs typeface="Cambria"/>
              </a:rPr>
              <a:t>of </a:t>
            </a:r>
            <a:r>
              <a:rPr dirty="0" sz="1200" spc="-1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conversation, </a:t>
            </a:r>
            <a:r>
              <a:rPr dirty="0" sz="1200">
                <a:latin typeface="Cambria"/>
                <a:cs typeface="Cambria"/>
              </a:rPr>
              <a:t>Emily </a:t>
            </a:r>
            <a:r>
              <a:rPr dirty="0" sz="1200" spc="-10">
                <a:latin typeface="Cambria"/>
                <a:cs typeface="Cambria"/>
              </a:rPr>
              <a:t>tells  </a:t>
            </a:r>
            <a:r>
              <a:rPr dirty="0" sz="1200" spc="-5">
                <a:latin typeface="Cambria"/>
                <a:cs typeface="Cambria"/>
              </a:rPr>
              <a:t>Dave to stop </a:t>
            </a:r>
            <a:r>
              <a:rPr dirty="0" sz="1200" spc="-5" b="1">
                <a:latin typeface="Cambria"/>
                <a:cs typeface="Cambria"/>
              </a:rPr>
              <a:t>"channel surfing" </a:t>
            </a:r>
            <a:r>
              <a:rPr dirty="0" sz="1200">
                <a:latin typeface="Cambria"/>
                <a:cs typeface="Cambria"/>
              </a:rPr>
              <a:t>- if a </a:t>
            </a:r>
            <a:r>
              <a:rPr dirty="0" sz="1200" spc="-5">
                <a:latin typeface="Cambria"/>
                <a:cs typeface="Cambria"/>
              </a:rPr>
              <a:t>person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is</a:t>
            </a:r>
            <a:endParaRPr sz="1200">
              <a:latin typeface="Cambria"/>
              <a:cs typeface="Cambria"/>
            </a:endParaRPr>
          </a:p>
          <a:p>
            <a:pPr marL="12700" marR="106680">
              <a:lnSpc>
                <a:spcPct val="111800"/>
              </a:lnSpc>
              <a:spcBef>
                <a:spcPts val="20"/>
              </a:spcBef>
            </a:pPr>
            <a:r>
              <a:rPr dirty="0" sz="1200" spc="-5">
                <a:latin typeface="Cambria"/>
                <a:cs typeface="Cambria"/>
              </a:rPr>
              <a:t>channel surfing, </a:t>
            </a:r>
            <a:r>
              <a:rPr dirty="0" sz="1200">
                <a:latin typeface="Cambria"/>
                <a:cs typeface="Cambria"/>
              </a:rPr>
              <a:t>it </a:t>
            </a:r>
            <a:r>
              <a:rPr dirty="0" sz="1200" spc="-5">
                <a:latin typeface="Cambria"/>
                <a:cs typeface="Cambria"/>
              </a:rPr>
              <a:t>means </a:t>
            </a:r>
            <a:r>
              <a:rPr dirty="0" sz="1200">
                <a:latin typeface="Cambria"/>
                <a:cs typeface="Cambria"/>
              </a:rPr>
              <a:t>he is </a:t>
            </a:r>
            <a:r>
              <a:rPr dirty="0" sz="1200" spc="-5">
                <a:latin typeface="Cambria"/>
                <a:cs typeface="Cambria"/>
              </a:rPr>
              <a:t>changing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channels very </a:t>
            </a:r>
            <a:r>
              <a:rPr dirty="0" sz="1200">
                <a:latin typeface="Cambria"/>
                <a:cs typeface="Cambria"/>
              </a:rPr>
              <a:t>fast, without </a:t>
            </a:r>
            <a:r>
              <a:rPr dirty="0" sz="1200" spc="-5">
                <a:latin typeface="Cambria"/>
                <a:cs typeface="Cambria"/>
              </a:rPr>
              <a:t>stopping to watch  anything.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05300" y="6677025"/>
            <a:ext cx="2549525" cy="1704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6"/>
              </a:rPr>
              <a:t>www.espressoenglish.net</a:t>
            </a: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</a:t>
            </a:r>
            <a:r>
              <a:rPr dirty="0" u="none">
                <a:solidFill>
                  <a:srgbClr val="000000"/>
                </a:solidFill>
              </a:rPr>
              <a:t>Oliveira</a:t>
            </a:r>
            <a:r>
              <a:rPr dirty="0" spc="-80" u="none">
                <a:solidFill>
                  <a:srgbClr val="000000"/>
                </a:solidFill>
              </a:rPr>
              <a:t> </a:t>
            </a:r>
            <a:r>
              <a:rPr dirty="0" spc="-10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609" y="5454396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3609" y="5668009"/>
            <a:ext cx="140207" cy="185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609" y="5881370"/>
            <a:ext cx="140207" cy="185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609" y="6301994"/>
            <a:ext cx="140207" cy="185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43609" y="6722998"/>
            <a:ext cx="140207" cy="185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3609" y="7140575"/>
            <a:ext cx="140207" cy="1859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43609" y="7353934"/>
            <a:ext cx="140207" cy="1859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2004" y="882649"/>
            <a:ext cx="5947410" cy="8164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40640">
              <a:lnSpc>
                <a:spcPct val="112500"/>
              </a:lnSpc>
            </a:pPr>
            <a:r>
              <a:rPr dirty="0" sz="1200" spc="-5">
                <a:latin typeface="Cambria"/>
                <a:cs typeface="Cambria"/>
              </a:rPr>
              <a:t>Informally, </a:t>
            </a:r>
            <a:r>
              <a:rPr dirty="0" sz="1200">
                <a:latin typeface="Cambria"/>
                <a:cs typeface="Cambria"/>
              </a:rPr>
              <a:t>TV </a:t>
            </a:r>
            <a:r>
              <a:rPr dirty="0" sz="1200" spc="-5">
                <a:latin typeface="Cambria"/>
                <a:cs typeface="Cambria"/>
              </a:rPr>
              <a:t>programs are often </a:t>
            </a:r>
            <a:r>
              <a:rPr dirty="0" sz="1200">
                <a:latin typeface="Cambria"/>
                <a:cs typeface="Cambria"/>
              </a:rPr>
              <a:t>called </a:t>
            </a:r>
            <a:r>
              <a:rPr dirty="0" sz="1200" spc="-5" b="1">
                <a:latin typeface="Cambria"/>
                <a:cs typeface="Cambria"/>
              </a:rPr>
              <a:t>shows </a:t>
            </a:r>
            <a:r>
              <a:rPr dirty="0" sz="1200">
                <a:latin typeface="Cambria"/>
                <a:cs typeface="Cambria"/>
              </a:rPr>
              <a:t>- </a:t>
            </a:r>
            <a:r>
              <a:rPr dirty="0" sz="1200" spc="-5">
                <a:latin typeface="Cambria"/>
                <a:cs typeface="Cambria"/>
              </a:rPr>
              <a:t>as </a:t>
            </a:r>
            <a:r>
              <a:rPr dirty="0" sz="1200">
                <a:latin typeface="Cambria"/>
                <a:cs typeface="Cambria"/>
              </a:rPr>
              <a:t>when Emily </a:t>
            </a:r>
            <a:r>
              <a:rPr dirty="0" sz="1200" spc="-10">
                <a:latin typeface="Cambria"/>
                <a:cs typeface="Cambria"/>
              </a:rPr>
              <a:t>said </a:t>
            </a:r>
            <a:r>
              <a:rPr dirty="0" sz="1200">
                <a:latin typeface="Cambria"/>
                <a:cs typeface="Cambria"/>
              </a:rPr>
              <a:t>"I love this </a:t>
            </a:r>
            <a:r>
              <a:rPr dirty="0" sz="1200" spc="-5">
                <a:latin typeface="Cambria"/>
                <a:cs typeface="Cambria"/>
              </a:rPr>
              <a:t>show." </a:t>
            </a:r>
            <a:r>
              <a:rPr dirty="0" sz="1200">
                <a:latin typeface="Cambria"/>
                <a:cs typeface="Cambria"/>
              </a:rPr>
              <a:t>TV  shows </a:t>
            </a:r>
            <a:r>
              <a:rPr dirty="0" sz="1200" spc="-5">
                <a:latin typeface="Cambria"/>
                <a:cs typeface="Cambria"/>
              </a:rPr>
              <a:t>can be organized into </a:t>
            </a:r>
            <a:r>
              <a:rPr dirty="0" sz="1200">
                <a:latin typeface="Cambria"/>
                <a:cs typeface="Cambria"/>
              </a:rPr>
              <a:t>a </a:t>
            </a:r>
            <a:r>
              <a:rPr dirty="0" sz="1200" spc="-5" b="1">
                <a:latin typeface="Cambria"/>
                <a:cs typeface="Cambria"/>
              </a:rPr>
              <a:t>series </a:t>
            </a:r>
            <a:r>
              <a:rPr dirty="0" sz="1200" spc="-5">
                <a:latin typeface="Cambria"/>
                <a:cs typeface="Cambria"/>
              </a:rPr>
              <a:t>with various </a:t>
            </a:r>
            <a:r>
              <a:rPr dirty="0" sz="1200" spc="-5" b="1">
                <a:latin typeface="Cambria"/>
                <a:cs typeface="Cambria"/>
              </a:rPr>
              <a:t>seasons, </a:t>
            </a:r>
            <a:r>
              <a:rPr dirty="0" sz="1200" spc="-5">
                <a:latin typeface="Cambria"/>
                <a:cs typeface="Cambria"/>
              </a:rPr>
              <a:t>each </a:t>
            </a:r>
            <a:r>
              <a:rPr dirty="0" sz="1200">
                <a:latin typeface="Cambria"/>
                <a:cs typeface="Cambria"/>
              </a:rPr>
              <a:t>one </a:t>
            </a:r>
            <a:r>
              <a:rPr dirty="0" sz="1200" spc="-5">
                <a:latin typeface="Cambria"/>
                <a:cs typeface="Cambria"/>
              </a:rPr>
              <a:t>composed </a:t>
            </a:r>
            <a:r>
              <a:rPr dirty="0" sz="1200">
                <a:latin typeface="Cambria"/>
                <a:cs typeface="Cambria"/>
              </a:rPr>
              <a:t>of various  </a:t>
            </a:r>
            <a:r>
              <a:rPr dirty="0" sz="1200" spc="-5" b="1">
                <a:latin typeface="Cambria"/>
                <a:cs typeface="Cambria"/>
              </a:rPr>
              <a:t>episodes. </a:t>
            </a:r>
            <a:r>
              <a:rPr dirty="0" sz="1200" spc="-5">
                <a:latin typeface="Cambria"/>
                <a:cs typeface="Cambria"/>
              </a:rPr>
              <a:t>Each episode </a:t>
            </a:r>
            <a:r>
              <a:rPr dirty="0" sz="1200">
                <a:latin typeface="Cambria"/>
                <a:cs typeface="Cambria"/>
              </a:rPr>
              <a:t>= one</a:t>
            </a:r>
            <a:r>
              <a:rPr dirty="0" sz="1200" spc="-2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30-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200">
                <a:latin typeface="Cambria"/>
                <a:cs typeface="Cambria"/>
              </a:rPr>
              <a:t>minute or </a:t>
            </a:r>
            <a:r>
              <a:rPr dirty="0" sz="1200" spc="-5">
                <a:latin typeface="Cambria"/>
                <a:cs typeface="Cambria"/>
              </a:rPr>
              <a:t>60-minute</a:t>
            </a:r>
            <a:r>
              <a:rPr dirty="0" sz="1200" spc="-7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program.</a:t>
            </a:r>
            <a:endParaRPr sz="1200">
              <a:latin typeface="Cambria"/>
              <a:cs typeface="Cambria"/>
            </a:endParaRPr>
          </a:p>
          <a:p>
            <a:pPr marL="12700" marR="3569970">
              <a:lnSpc>
                <a:spcPct val="112400"/>
              </a:lnSpc>
              <a:spcBef>
                <a:spcPts val="994"/>
              </a:spcBef>
            </a:pP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last episode </a:t>
            </a:r>
            <a:r>
              <a:rPr dirty="0" sz="1200">
                <a:latin typeface="Cambria"/>
                <a:cs typeface="Cambria"/>
              </a:rPr>
              <a:t>of a </a:t>
            </a:r>
            <a:r>
              <a:rPr dirty="0" sz="1200" spc="-5">
                <a:latin typeface="Cambria"/>
                <a:cs typeface="Cambria"/>
              </a:rPr>
              <a:t>season </a:t>
            </a:r>
            <a:r>
              <a:rPr dirty="0" sz="1200">
                <a:latin typeface="Cambria"/>
                <a:cs typeface="Cambria"/>
              </a:rPr>
              <a:t>is</a:t>
            </a:r>
            <a:r>
              <a:rPr dirty="0" sz="1200" spc="-9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called 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b="1">
                <a:latin typeface="Cambria"/>
                <a:cs typeface="Cambria"/>
              </a:rPr>
              <a:t>season </a:t>
            </a:r>
            <a:r>
              <a:rPr dirty="0" sz="1200" spc="-5" b="1">
                <a:latin typeface="Cambria"/>
                <a:cs typeface="Cambria"/>
              </a:rPr>
              <a:t>finale</a:t>
            </a:r>
            <a:r>
              <a:rPr dirty="0" sz="1200" spc="-5">
                <a:latin typeface="Cambria"/>
                <a:cs typeface="Cambria"/>
              </a:rPr>
              <a:t>, and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last  episode </a:t>
            </a:r>
            <a:r>
              <a:rPr dirty="0" sz="1200">
                <a:latin typeface="Cambria"/>
                <a:cs typeface="Cambria"/>
              </a:rPr>
              <a:t>of the </a:t>
            </a:r>
            <a:r>
              <a:rPr dirty="0" sz="1200" spc="-5">
                <a:latin typeface="Cambria"/>
                <a:cs typeface="Cambria"/>
              </a:rPr>
              <a:t>series </a:t>
            </a:r>
            <a:r>
              <a:rPr dirty="0" sz="1200">
                <a:latin typeface="Cambria"/>
                <a:cs typeface="Cambria"/>
              </a:rPr>
              <a:t>is </a:t>
            </a:r>
            <a:r>
              <a:rPr dirty="0" sz="1200" spc="-5">
                <a:latin typeface="Cambria"/>
                <a:cs typeface="Cambria"/>
              </a:rPr>
              <a:t>called </a:t>
            </a:r>
            <a:r>
              <a:rPr dirty="0" sz="1200">
                <a:latin typeface="Cambria"/>
                <a:cs typeface="Cambria"/>
              </a:rPr>
              <a:t>the  </a:t>
            </a:r>
            <a:r>
              <a:rPr dirty="0" sz="1200" b="1">
                <a:latin typeface="Cambria"/>
                <a:cs typeface="Cambria"/>
              </a:rPr>
              <a:t>series </a:t>
            </a:r>
            <a:r>
              <a:rPr dirty="0" sz="1200" spc="-5" b="1">
                <a:latin typeface="Cambria"/>
                <a:cs typeface="Cambria"/>
              </a:rPr>
              <a:t>finale</a:t>
            </a:r>
            <a:r>
              <a:rPr dirty="0" sz="1200" spc="-5">
                <a:latin typeface="Cambria"/>
                <a:cs typeface="Cambria"/>
              </a:rPr>
              <a:t>. After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series finale, 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series ends and no </a:t>
            </a:r>
            <a:r>
              <a:rPr dirty="0" sz="1200">
                <a:latin typeface="Cambria"/>
                <a:cs typeface="Cambria"/>
              </a:rPr>
              <a:t>more </a:t>
            </a:r>
            <a:r>
              <a:rPr dirty="0" sz="1200" spc="-5">
                <a:latin typeface="Cambria"/>
                <a:cs typeface="Cambria"/>
              </a:rPr>
              <a:t>new  episodes are</a:t>
            </a:r>
            <a:r>
              <a:rPr dirty="0" sz="1200" spc="-8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produced.</a:t>
            </a:r>
            <a:endParaRPr sz="1200">
              <a:latin typeface="Cambria"/>
              <a:cs typeface="Cambria"/>
            </a:endParaRPr>
          </a:p>
          <a:p>
            <a:pPr marL="12700" marR="3845560">
              <a:lnSpc>
                <a:spcPct val="113300"/>
              </a:lnSpc>
              <a:spcBef>
                <a:spcPts val="980"/>
              </a:spcBef>
            </a:pPr>
            <a:r>
              <a:rPr dirty="0" sz="1200">
                <a:latin typeface="Cambria"/>
                <a:cs typeface="Cambria"/>
              </a:rPr>
              <a:t>This </a:t>
            </a:r>
            <a:r>
              <a:rPr dirty="0" sz="1200" spc="-5">
                <a:latin typeface="Cambria"/>
                <a:cs typeface="Cambria"/>
              </a:rPr>
              <a:t>diagram will </a:t>
            </a:r>
            <a:r>
              <a:rPr dirty="0" sz="1200">
                <a:latin typeface="Cambria"/>
                <a:cs typeface="Cambria"/>
              </a:rPr>
              <a:t>help show the  </a:t>
            </a:r>
            <a:r>
              <a:rPr dirty="0" sz="1200" spc="-5">
                <a:latin typeface="Cambria"/>
                <a:cs typeface="Cambria"/>
              </a:rPr>
              <a:t>difference!</a:t>
            </a:r>
            <a:endParaRPr sz="1200">
              <a:latin typeface="Cambria"/>
              <a:cs typeface="Cambria"/>
            </a:endParaRPr>
          </a:p>
          <a:p>
            <a:pPr marL="12700" marR="3488690">
              <a:lnSpc>
                <a:spcPct val="112400"/>
              </a:lnSpc>
              <a:spcBef>
                <a:spcPts val="994"/>
              </a:spcBef>
            </a:pPr>
            <a:r>
              <a:rPr dirty="0" sz="1200" spc="-5">
                <a:latin typeface="Cambria"/>
                <a:cs typeface="Cambria"/>
              </a:rPr>
              <a:t>In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dialogue, </a:t>
            </a:r>
            <a:r>
              <a:rPr dirty="0" sz="1200">
                <a:latin typeface="Cambria"/>
                <a:cs typeface="Cambria"/>
              </a:rPr>
              <a:t>Emily is </a:t>
            </a:r>
            <a:r>
              <a:rPr dirty="0" sz="1200" spc="-5">
                <a:latin typeface="Cambria"/>
                <a:cs typeface="Cambria"/>
              </a:rPr>
              <a:t>disappointed  because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episode </a:t>
            </a:r>
            <a:r>
              <a:rPr dirty="0" sz="1200">
                <a:latin typeface="Cambria"/>
                <a:cs typeface="Cambria"/>
              </a:rPr>
              <a:t>of the Big </a:t>
            </a:r>
            <a:r>
              <a:rPr dirty="0" sz="1200" spc="-5">
                <a:latin typeface="Cambria"/>
                <a:cs typeface="Cambria"/>
              </a:rPr>
              <a:t>Bang  </a:t>
            </a:r>
            <a:r>
              <a:rPr dirty="0" sz="1200">
                <a:latin typeface="Cambria"/>
                <a:cs typeface="Cambria"/>
              </a:rPr>
              <a:t>Theory </a:t>
            </a:r>
            <a:r>
              <a:rPr dirty="0" sz="1200" spc="-10">
                <a:latin typeface="Cambria"/>
                <a:cs typeface="Cambria"/>
              </a:rPr>
              <a:t>on </a:t>
            </a:r>
            <a:r>
              <a:rPr dirty="0" sz="1200">
                <a:latin typeface="Cambria"/>
                <a:cs typeface="Cambria"/>
              </a:rPr>
              <a:t>TV is a rerun - </a:t>
            </a:r>
            <a:r>
              <a:rPr dirty="0" sz="1200" spc="-5">
                <a:latin typeface="Cambria"/>
                <a:cs typeface="Cambria"/>
              </a:rPr>
              <a:t>this means  </a:t>
            </a:r>
            <a:r>
              <a:rPr dirty="0" sz="1200">
                <a:latin typeface="Cambria"/>
                <a:cs typeface="Cambria"/>
              </a:rPr>
              <a:t>it is not a </a:t>
            </a:r>
            <a:r>
              <a:rPr dirty="0" sz="1200" spc="-5">
                <a:latin typeface="Cambria"/>
                <a:cs typeface="Cambria"/>
              </a:rPr>
              <a:t>new episode; </a:t>
            </a:r>
            <a:r>
              <a:rPr dirty="0" sz="1200">
                <a:latin typeface="Cambria"/>
                <a:cs typeface="Cambria"/>
              </a:rPr>
              <a:t>it is </a:t>
            </a:r>
            <a:r>
              <a:rPr dirty="0" sz="1200" spc="-5">
                <a:latin typeface="Cambria"/>
                <a:cs typeface="Cambria"/>
              </a:rPr>
              <a:t>an </a:t>
            </a:r>
            <a:r>
              <a:rPr dirty="0" sz="1200" spc="5">
                <a:latin typeface="Cambria"/>
                <a:cs typeface="Cambria"/>
              </a:rPr>
              <a:t>old  </a:t>
            </a:r>
            <a:r>
              <a:rPr dirty="0" sz="1200" spc="-5">
                <a:latin typeface="Cambria"/>
                <a:cs typeface="Cambria"/>
              </a:rPr>
              <a:t>episode that </a:t>
            </a:r>
            <a:r>
              <a:rPr dirty="0" sz="1200">
                <a:latin typeface="Cambria"/>
                <a:cs typeface="Cambria"/>
              </a:rPr>
              <a:t>is </a:t>
            </a:r>
            <a:r>
              <a:rPr dirty="0" sz="1200" spc="-5">
                <a:latin typeface="Cambria"/>
                <a:cs typeface="Cambria"/>
              </a:rPr>
              <a:t>appearing </a:t>
            </a:r>
            <a:r>
              <a:rPr dirty="0" sz="1200">
                <a:latin typeface="Cambria"/>
                <a:cs typeface="Cambria"/>
              </a:rPr>
              <a:t>on TV  </a:t>
            </a:r>
            <a:r>
              <a:rPr dirty="0" sz="1200" spc="-5">
                <a:latin typeface="Cambria"/>
                <a:cs typeface="Cambria"/>
              </a:rPr>
              <a:t>again.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200" spc="-5">
                <a:latin typeface="Cambria"/>
                <a:cs typeface="Cambria"/>
              </a:rPr>
              <a:t>Here are some additional </a:t>
            </a:r>
            <a:r>
              <a:rPr dirty="0" sz="1200" spc="-10">
                <a:latin typeface="Cambria"/>
                <a:cs typeface="Cambria"/>
              </a:rPr>
              <a:t>phrases </a:t>
            </a:r>
            <a:r>
              <a:rPr dirty="0" sz="1200">
                <a:latin typeface="Cambria"/>
                <a:cs typeface="Cambria"/>
              </a:rPr>
              <a:t>for </a:t>
            </a:r>
            <a:r>
              <a:rPr dirty="0" sz="1200" spc="-5">
                <a:latin typeface="Cambria"/>
                <a:cs typeface="Cambria"/>
              </a:rPr>
              <a:t>talking </a:t>
            </a:r>
            <a:r>
              <a:rPr dirty="0" sz="1200">
                <a:latin typeface="Cambria"/>
                <a:cs typeface="Cambria"/>
              </a:rPr>
              <a:t>about TV</a:t>
            </a:r>
            <a:r>
              <a:rPr dirty="0" sz="1200" spc="10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watching:</a:t>
            </a:r>
            <a:endParaRPr sz="1200">
              <a:latin typeface="Cambria"/>
              <a:cs typeface="Cambria"/>
            </a:endParaRPr>
          </a:p>
          <a:p>
            <a:pPr marL="469900" marR="3548379">
              <a:lnSpc>
                <a:spcPct val="116799"/>
              </a:lnSpc>
              <a:spcBef>
                <a:spcPts val="1000"/>
              </a:spcBef>
            </a:pPr>
            <a:r>
              <a:rPr dirty="0" sz="1200" b="1">
                <a:latin typeface="Cambria"/>
                <a:cs typeface="Cambria"/>
              </a:rPr>
              <a:t>“Can I </a:t>
            </a:r>
            <a:r>
              <a:rPr dirty="0" sz="1200" spc="-5" b="1">
                <a:latin typeface="Cambria"/>
                <a:cs typeface="Cambria"/>
              </a:rPr>
              <a:t>change the channel?”  “Where's the</a:t>
            </a:r>
            <a:r>
              <a:rPr dirty="0" sz="1200" spc="-2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remote?”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35"/>
              </a:spcBef>
            </a:pPr>
            <a:r>
              <a:rPr dirty="0" sz="1200" spc="-5" b="1">
                <a:latin typeface="Cambria"/>
                <a:cs typeface="Cambria"/>
              </a:rPr>
              <a:t>“What's on?” </a:t>
            </a:r>
            <a:r>
              <a:rPr dirty="0" sz="1200" b="1">
                <a:latin typeface="Cambria"/>
                <a:cs typeface="Cambria"/>
              </a:rPr>
              <a:t>/ </a:t>
            </a:r>
            <a:r>
              <a:rPr dirty="0" sz="1200" spc="-5" b="1">
                <a:latin typeface="Cambria"/>
                <a:cs typeface="Cambria"/>
              </a:rPr>
              <a:t>“Is </a:t>
            </a:r>
            <a:r>
              <a:rPr dirty="0" sz="1200" b="1">
                <a:latin typeface="Cambria"/>
                <a:cs typeface="Cambria"/>
              </a:rPr>
              <a:t>there </a:t>
            </a:r>
            <a:r>
              <a:rPr dirty="0" sz="1200" spc="-5" b="1">
                <a:latin typeface="Cambria"/>
                <a:cs typeface="Cambria"/>
              </a:rPr>
              <a:t>anything</a:t>
            </a:r>
            <a:r>
              <a:rPr dirty="0" sz="1200" spc="-35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on?”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90"/>
              </a:spcBef>
            </a:pPr>
            <a:r>
              <a:rPr dirty="0" sz="1200" i="1">
                <a:latin typeface="Cambria"/>
                <a:cs typeface="Cambria"/>
              </a:rPr>
              <a:t>These </a:t>
            </a:r>
            <a:r>
              <a:rPr dirty="0" sz="1200" spc="-10" i="1">
                <a:latin typeface="Cambria"/>
                <a:cs typeface="Cambria"/>
              </a:rPr>
              <a:t>are </a:t>
            </a:r>
            <a:r>
              <a:rPr dirty="0" sz="1200" spc="-5" i="1">
                <a:latin typeface="Cambria"/>
                <a:cs typeface="Cambria"/>
              </a:rPr>
              <a:t>typical ways to ask what programs </a:t>
            </a:r>
            <a:r>
              <a:rPr dirty="0" sz="1200" spc="-10" i="1">
                <a:latin typeface="Cambria"/>
                <a:cs typeface="Cambria"/>
              </a:rPr>
              <a:t>are </a:t>
            </a:r>
            <a:r>
              <a:rPr dirty="0" sz="1200" spc="-5" i="1">
                <a:latin typeface="Cambria"/>
                <a:cs typeface="Cambria"/>
              </a:rPr>
              <a:t>appearing </a:t>
            </a:r>
            <a:r>
              <a:rPr dirty="0" sz="1200" spc="-10" i="1">
                <a:latin typeface="Cambria"/>
                <a:cs typeface="Cambria"/>
              </a:rPr>
              <a:t>on </a:t>
            </a:r>
            <a:r>
              <a:rPr dirty="0" sz="1200" i="1">
                <a:latin typeface="Cambria"/>
                <a:cs typeface="Cambria"/>
              </a:rPr>
              <a:t>TV </a:t>
            </a:r>
            <a:r>
              <a:rPr dirty="0" sz="1200" spc="-5" i="1">
                <a:latin typeface="Cambria"/>
                <a:cs typeface="Cambria"/>
              </a:rPr>
              <a:t>at </a:t>
            </a:r>
            <a:r>
              <a:rPr dirty="0" sz="1200" i="1">
                <a:latin typeface="Cambria"/>
                <a:cs typeface="Cambria"/>
              </a:rPr>
              <a:t>the</a:t>
            </a:r>
            <a:r>
              <a:rPr dirty="0" sz="1200" spc="70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moment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latin typeface="Cambria"/>
                <a:cs typeface="Cambria"/>
              </a:rPr>
              <a:t>“Could you turn up the</a:t>
            </a:r>
            <a:r>
              <a:rPr dirty="0" sz="1200" spc="-2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volume?”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dirty="0" sz="1200" spc="-5" i="1">
                <a:latin typeface="Cambria"/>
                <a:cs typeface="Cambria"/>
              </a:rPr>
              <a:t>turn </a:t>
            </a:r>
            <a:r>
              <a:rPr dirty="0" sz="1200" i="1">
                <a:latin typeface="Cambria"/>
                <a:cs typeface="Cambria"/>
              </a:rPr>
              <a:t>up = </a:t>
            </a:r>
            <a:r>
              <a:rPr dirty="0" sz="1200" spc="-5" i="1">
                <a:latin typeface="Cambria"/>
                <a:cs typeface="Cambria"/>
              </a:rPr>
              <a:t>increase. turn </a:t>
            </a:r>
            <a:r>
              <a:rPr dirty="0" sz="1200" spc="-10" i="1">
                <a:latin typeface="Cambria"/>
                <a:cs typeface="Cambria"/>
              </a:rPr>
              <a:t>down </a:t>
            </a:r>
            <a:r>
              <a:rPr dirty="0" sz="1200" i="1">
                <a:latin typeface="Cambria"/>
                <a:cs typeface="Cambria"/>
              </a:rPr>
              <a:t>=</a:t>
            </a:r>
            <a:r>
              <a:rPr dirty="0" sz="1200" spc="-60" i="1">
                <a:latin typeface="Cambria"/>
                <a:cs typeface="Cambria"/>
              </a:rPr>
              <a:t> </a:t>
            </a:r>
            <a:r>
              <a:rPr dirty="0" sz="1200" i="1">
                <a:latin typeface="Cambria"/>
                <a:cs typeface="Cambria"/>
              </a:rPr>
              <a:t>decrease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dirty="0" sz="1200" spc="-5" b="1">
                <a:latin typeface="Cambria"/>
                <a:cs typeface="Cambria"/>
              </a:rPr>
              <a:t>“He spends hours glued to the TV.” </a:t>
            </a:r>
            <a:r>
              <a:rPr dirty="0" sz="1200" b="1">
                <a:latin typeface="Cambria"/>
                <a:cs typeface="Cambria"/>
              </a:rPr>
              <a:t>/ </a:t>
            </a:r>
            <a:r>
              <a:rPr dirty="0" sz="1200" spc="-5" b="1">
                <a:latin typeface="Cambria"/>
                <a:cs typeface="Cambria"/>
              </a:rPr>
              <a:t>“He's </a:t>
            </a:r>
            <a:r>
              <a:rPr dirty="0" sz="1200" b="1">
                <a:latin typeface="Cambria"/>
                <a:cs typeface="Cambria"/>
              </a:rPr>
              <a:t>a </a:t>
            </a:r>
            <a:r>
              <a:rPr dirty="0" sz="1200" spc="-10" b="1">
                <a:latin typeface="Cambria"/>
                <a:cs typeface="Cambria"/>
              </a:rPr>
              <a:t>couch</a:t>
            </a:r>
            <a:r>
              <a:rPr dirty="0" sz="1200" spc="1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potato.”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dirty="0" sz="1200" i="1">
                <a:latin typeface="Cambria"/>
                <a:cs typeface="Cambria"/>
              </a:rPr>
              <a:t>these </a:t>
            </a:r>
            <a:r>
              <a:rPr dirty="0" sz="1200" spc="-5" i="1">
                <a:latin typeface="Cambria"/>
                <a:cs typeface="Cambria"/>
              </a:rPr>
              <a:t>expressions describe someone </a:t>
            </a:r>
            <a:r>
              <a:rPr dirty="0" sz="1200" i="1">
                <a:latin typeface="Cambria"/>
                <a:cs typeface="Cambria"/>
              </a:rPr>
              <a:t>who </a:t>
            </a:r>
            <a:r>
              <a:rPr dirty="0" sz="1200" spc="-5" i="1">
                <a:latin typeface="Cambria"/>
                <a:cs typeface="Cambria"/>
              </a:rPr>
              <a:t>watches </a:t>
            </a:r>
            <a:r>
              <a:rPr dirty="0" sz="1200" i="1">
                <a:latin typeface="Cambria"/>
                <a:cs typeface="Cambria"/>
              </a:rPr>
              <a:t>a </a:t>
            </a:r>
            <a:r>
              <a:rPr dirty="0" sz="1200" spc="-5" i="1">
                <a:latin typeface="Cambria"/>
                <a:cs typeface="Cambria"/>
              </a:rPr>
              <a:t>LOT of </a:t>
            </a:r>
            <a:r>
              <a:rPr dirty="0" sz="1200" i="1">
                <a:latin typeface="Cambria"/>
                <a:cs typeface="Cambria"/>
              </a:rPr>
              <a:t>TV </a:t>
            </a:r>
            <a:r>
              <a:rPr dirty="0" sz="1200" spc="-5" i="1">
                <a:latin typeface="Cambria"/>
                <a:cs typeface="Cambria"/>
              </a:rPr>
              <a:t>and </a:t>
            </a:r>
            <a:r>
              <a:rPr dirty="0" sz="1200" i="1">
                <a:latin typeface="Cambria"/>
                <a:cs typeface="Cambria"/>
              </a:rPr>
              <a:t>is </a:t>
            </a:r>
            <a:r>
              <a:rPr dirty="0" sz="1200" spc="-10" i="1">
                <a:latin typeface="Cambria"/>
                <a:cs typeface="Cambria"/>
              </a:rPr>
              <a:t>lazy</a:t>
            </a:r>
            <a:endParaRPr sz="1200">
              <a:latin typeface="Cambria"/>
              <a:cs typeface="Cambria"/>
            </a:endParaRPr>
          </a:p>
          <a:p>
            <a:pPr marL="469900" marR="2263140">
              <a:lnSpc>
                <a:spcPct val="116700"/>
              </a:lnSpc>
            </a:pPr>
            <a:r>
              <a:rPr dirty="0" sz="1200" b="1">
                <a:latin typeface="Cambria"/>
                <a:cs typeface="Cambria"/>
              </a:rPr>
              <a:t>“I never </a:t>
            </a:r>
            <a:r>
              <a:rPr dirty="0" sz="1200" spc="-5" b="1">
                <a:latin typeface="Cambria"/>
                <a:cs typeface="Cambria"/>
              </a:rPr>
              <a:t>miss </a:t>
            </a:r>
            <a:r>
              <a:rPr dirty="0" sz="1200" b="1">
                <a:latin typeface="Cambria"/>
                <a:cs typeface="Cambria"/>
              </a:rPr>
              <a:t>an </a:t>
            </a:r>
            <a:r>
              <a:rPr dirty="0" sz="1200" spc="-5" b="1">
                <a:latin typeface="Cambria"/>
                <a:cs typeface="Cambria"/>
              </a:rPr>
              <a:t>episode </a:t>
            </a:r>
            <a:r>
              <a:rPr dirty="0" sz="1200" spc="-10" b="1">
                <a:latin typeface="Cambria"/>
                <a:cs typeface="Cambria"/>
              </a:rPr>
              <a:t>of </a:t>
            </a:r>
            <a:r>
              <a:rPr dirty="0" sz="1200" spc="5" b="1">
                <a:latin typeface="Cambria"/>
                <a:cs typeface="Cambria"/>
              </a:rPr>
              <a:t>my </a:t>
            </a:r>
            <a:r>
              <a:rPr dirty="0" sz="1200" spc="-5" b="1">
                <a:latin typeface="Cambria"/>
                <a:cs typeface="Cambria"/>
              </a:rPr>
              <a:t>favorite show.”  </a:t>
            </a:r>
            <a:r>
              <a:rPr dirty="0" sz="1200" b="1">
                <a:latin typeface="Cambria"/>
                <a:cs typeface="Cambria"/>
              </a:rPr>
              <a:t>“This </a:t>
            </a:r>
            <a:r>
              <a:rPr dirty="0" sz="1200" spc="-5" b="1">
                <a:latin typeface="Cambria"/>
                <a:cs typeface="Cambria"/>
              </a:rPr>
              <a:t>commercial </a:t>
            </a:r>
            <a:r>
              <a:rPr dirty="0" sz="1200" b="1">
                <a:latin typeface="Cambria"/>
                <a:cs typeface="Cambria"/>
              </a:rPr>
              <a:t>is </a:t>
            </a:r>
            <a:r>
              <a:rPr dirty="0" sz="1200" spc="-10" b="1">
                <a:latin typeface="Cambria"/>
                <a:cs typeface="Cambria"/>
              </a:rPr>
              <a:t>really</a:t>
            </a:r>
            <a:r>
              <a:rPr dirty="0" sz="1200" spc="-4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funny.”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95"/>
              </a:spcBef>
            </a:pPr>
            <a:r>
              <a:rPr dirty="0" sz="1200" spc="-5" i="1">
                <a:latin typeface="Cambria"/>
                <a:cs typeface="Cambria"/>
              </a:rPr>
              <a:t>the advertisements </a:t>
            </a:r>
            <a:r>
              <a:rPr dirty="0" sz="1200" spc="-10" i="1">
                <a:latin typeface="Cambria"/>
                <a:cs typeface="Cambria"/>
              </a:rPr>
              <a:t>on </a:t>
            </a:r>
            <a:r>
              <a:rPr dirty="0" sz="1200" i="1">
                <a:latin typeface="Cambria"/>
                <a:cs typeface="Cambria"/>
              </a:rPr>
              <a:t>TV </a:t>
            </a:r>
            <a:r>
              <a:rPr dirty="0" sz="1200" spc="-10" i="1">
                <a:latin typeface="Cambria"/>
                <a:cs typeface="Cambria"/>
              </a:rPr>
              <a:t>are </a:t>
            </a:r>
            <a:r>
              <a:rPr dirty="0" sz="1200" spc="-5" i="1">
                <a:latin typeface="Cambria"/>
                <a:cs typeface="Cambria"/>
              </a:rPr>
              <a:t>called</a:t>
            </a:r>
            <a:r>
              <a:rPr dirty="0" sz="1200" spc="5" i="1">
                <a:latin typeface="Cambria"/>
                <a:cs typeface="Cambria"/>
              </a:rPr>
              <a:t> </a:t>
            </a:r>
            <a:r>
              <a:rPr dirty="0" sz="1200" i="1">
                <a:latin typeface="Cambria"/>
                <a:cs typeface="Cambria"/>
              </a:rPr>
              <a:t>“commercials.”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Conversation #2 – Talking about</a:t>
            </a:r>
            <a:r>
              <a:rPr dirty="0" sz="1400" spc="-4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Movies</a:t>
            </a:r>
            <a:endParaRPr sz="1400">
              <a:latin typeface="Cambria"/>
              <a:cs typeface="Cambria"/>
            </a:endParaRPr>
          </a:p>
          <a:p>
            <a:pPr marL="12700" marR="5080">
              <a:lnSpc>
                <a:spcPct val="111700"/>
              </a:lnSpc>
              <a:spcBef>
                <a:spcPts val="50"/>
              </a:spcBef>
            </a:pPr>
            <a:r>
              <a:rPr dirty="0" sz="1200" spc="-5" i="1">
                <a:latin typeface="Cambria"/>
                <a:cs typeface="Cambria"/>
              </a:rPr>
              <a:t>Bill and Wanda </a:t>
            </a:r>
            <a:r>
              <a:rPr dirty="0" sz="1200" spc="-10" i="1">
                <a:latin typeface="Cambria"/>
                <a:cs typeface="Cambria"/>
              </a:rPr>
              <a:t>are </a:t>
            </a:r>
            <a:r>
              <a:rPr dirty="0" sz="1200" i="1">
                <a:latin typeface="Cambria"/>
                <a:cs typeface="Cambria"/>
              </a:rPr>
              <a:t>two </a:t>
            </a:r>
            <a:r>
              <a:rPr dirty="0" sz="1200" spc="-5" i="1">
                <a:latin typeface="Cambria"/>
                <a:cs typeface="Cambria"/>
              </a:rPr>
              <a:t>friends who </a:t>
            </a:r>
            <a:r>
              <a:rPr dirty="0" sz="1200" spc="-10" i="1">
                <a:latin typeface="Cambria"/>
                <a:cs typeface="Cambria"/>
              </a:rPr>
              <a:t>are </a:t>
            </a:r>
            <a:r>
              <a:rPr dirty="0" sz="1200" spc="-5" i="1">
                <a:latin typeface="Cambria"/>
                <a:cs typeface="Cambria"/>
              </a:rPr>
              <a:t>chatting about movies. Listen to </a:t>
            </a:r>
            <a:r>
              <a:rPr dirty="0" sz="1200" i="1">
                <a:latin typeface="Cambria"/>
                <a:cs typeface="Cambria"/>
              </a:rPr>
              <a:t>their </a:t>
            </a:r>
            <a:r>
              <a:rPr dirty="0" sz="1200" spc="-5" i="1">
                <a:latin typeface="Cambria"/>
                <a:cs typeface="Cambria"/>
              </a:rPr>
              <a:t>conversation to  </a:t>
            </a:r>
            <a:r>
              <a:rPr dirty="0" sz="1200" spc="-10" i="1">
                <a:latin typeface="Cambria"/>
                <a:cs typeface="Cambria"/>
              </a:rPr>
              <a:t>learn </a:t>
            </a:r>
            <a:r>
              <a:rPr dirty="0" sz="1200" spc="-5" i="1">
                <a:latin typeface="Cambria"/>
                <a:cs typeface="Cambria"/>
              </a:rPr>
              <a:t>some </a:t>
            </a:r>
            <a:r>
              <a:rPr dirty="0" sz="1200" i="1">
                <a:latin typeface="Cambria"/>
                <a:cs typeface="Cambria"/>
              </a:rPr>
              <a:t>new </a:t>
            </a:r>
            <a:r>
              <a:rPr dirty="0" sz="1200" spc="-5" i="1">
                <a:latin typeface="Cambria"/>
                <a:cs typeface="Cambria"/>
              </a:rPr>
              <a:t>vocabulary and</a:t>
            </a:r>
            <a:r>
              <a:rPr dirty="0" sz="1200" spc="-40" i="1">
                <a:latin typeface="Cambria"/>
                <a:cs typeface="Cambria"/>
              </a:rPr>
              <a:t> </a:t>
            </a:r>
            <a:r>
              <a:rPr dirty="0" sz="1200" i="1">
                <a:latin typeface="Cambria"/>
                <a:cs typeface="Cambria"/>
              </a:rPr>
              <a:t>phrases.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spc="-5" b="1">
                <a:latin typeface="Cambria"/>
                <a:cs typeface="Cambria"/>
              </a:rPr>
              <a:t>Bill: </a:t>
            </a:r>
            <a:r>
              <a:rPr dirty="0" sz="1200" spc="-10">
                <a:latin typeface="Cambria"/>
                <a:cs typeface="Cambria"/>
              </a:rPr>
              <a:t>Have </a:t>
            </a:r>
            <a:r>
              <a:rPr dirty="0" sz="1200">
                <a:latin typeface="Cambria"/>
                <a:cs typeface="Cambria"/>
              </a:rPr>
              <a:t>you </a:t>
            </a:r>
            <a:r>
              <a:rPr dirty="0" sz="1200" spc="-10">
                <a:latin typeface="Cambria"/>
                <a:cs typeface="Cambria"/>
              </a:rPr>
              <a:t>seen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trailer </a:t>
            </a:r>
            <a:r>
              <a:rPr dirty="0" sz="1200">
                <a:latin typeface="Cambria"/>
                <a:cs typeface="Cambria"/>
              </a:rPr>
              <a:t>for the </a:t>
            </a:r>
            <a:r>
              <a:rPr dirty="0" sz="1200" spc="-5">
                <a:latin typeface="Cambria"/>
                <a:cs typeface="Cambria"/>
              </a:rPr>
              <a:t>final part </a:t>
            </a:r>
            <a:r>
              <a:rPr dirty="0" sz="1200">
                <a:latin typeface="Cambria"/>
                <a:cs typeface="Cambria"/>
              </a:rPr>
              <a:t>of the </a:t>
            </a:r>
            <a:r>
              <a:rPr dirty="0" sz="1200" spc="-5" i="1">
                <a:latin typeface="Cambria"/>
                <a:cs typeface="Cambria"/>
              </a:rPr>
              <a:t>Space Wars</a:t>
            </a:r>
            <a:r>
              <a:rPr dirty="0" sz="1200" spc="65" i="1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trilogy?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95675" y="1534160"/>
            <a:ext cx="3562350" cy="35623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10"/>
              </a:rPr>
              <a:t>www.espressoenglish.net</a:t>
            </a: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</a:t>
            </a:r>
            <a:r>
              <a:rPr dirty="0" u="none">
                <a:solidFill>
                  <a:srgbClr val="000000"/>
                </a:solidFill>
              </a:rPr>
              <a:t>Oliveira</a:t>
            </a:r>
            <a:r>
              <a:rPr dirty="0" spc="-80" u="none">
                <a:solidFill>
                  <a:srgbClr val="000000"/>
                </a:solidFill>
              </a:rPr>
              <a:t> </a:t>
            </a:r>
            <a:r>
              <a:rPr dirty="0" spc="-10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</a:t>
            </a:r>
            <a:r>
              <a:rPr dirty="0" u="none">
                <a:solidFill>
                  <a:srgbClr val="000000"/>
                </a:solidFill>
              </a:rPr>
              <a:t>Oliveira</a:t>
            </a:r>
            <a:r>
              <a:rPr dirty="0" spc="-80" u="none">
                <a:solidFill>
                  <a:srgbClr val="000000"/>
                </a:solidFill>
              </a:rPr>
              <a:t> </a:t>
            </a:r>
            <a:r>
              <a:rPr dirty="0" spc="-10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84112"/>
            <a:ext cx="5960110" cy="82518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42570">
              <a:lnSpc>
                <a:spcPct val="111700"/>
              </a:lnSpc>
            </a:pPr>
            <a:r>
              <a:rPr dirty="0" sz="1200" spc="-5" b="1">
                <a:latin typeface="Cambria"/>
                <a:cs typeface="Cambria"/>
              </a:rPr>
              <a:t>Wanda: </a:t>
            </a:r>
            <a:r>
              <a:rPr dirty="0" sz="1200">
                <a:latin typeface="Cambria"/>
                <a:cs typeface="Cambria"/>
              </a:rPr>
              <a:t>No, </a:t>
            </a:r>
            <a:r>
              <a:rPr dirty="0" sz="1200" spc="-5">
                <a:latin typeface="Cambria"/>
                <a:cs typeface="Cambria"/>
              </a:rPr>
              <a:t>but I’ve read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reviews </a:t>
            </a:r>
            <a:r>
              <a:rPr dirty="0" sz="1200">
                <a:latin typeface="Cambria"/>
                <a:cs typeface="Cambria"/>
              </a:rPr>
              <a:t>– </a:t>
            </a:r>
            <a:r>
              <a:rPr dirty="0" sz="1200" spc="-5">
                <a:latin typeface="Cambria"/>
                <a:cs typeface="Cambria"/>
              </a:rPr>
              <a:t>they </a:t>
            </a:r>
            <a:r>
              <a:rPr dirty="0" sz="1200" spc="-10">
                <a:latin typeface="Cambria"/>
                <a:cs typeface="Cambria"/>
              </a:rPr>
              <a:t>say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premise </a:t>
            </a:r>
            <a:r>
              <a:rPr dirty="0" sz="1200">
                <a:latin typeface="Cambria"/>
                <a:cs typeface="Cambria"/>
              </a:rPr>
              <a:t>is intriguing, </a:t>
            </a:r>
            <a:r>
              <a:rPr dirty="0" sz="1200" spc="-5">
                <a:latin typeface="Cambria"/>
                <a:cs typeface="Cambria"/>
              </a:rPr>
              <a:t>but the plot </a:t>
            </a:r>
            <a:r>
              <a:rPr dirty="0" sz="1200">
                <a:latin typeface="Cambria"/>
                <a:cs typeface="Cambria"/>
              </a:rPr>
              <a:t>is  hard </a:t>
            </a:r>
            <a:r>
              <a:rPr dirty="0" sz="1200" spc="-5">
                <a:latin typeface="Cambria"/>
                <a:cs typeface="Cambria"/>
              </a:rPr>
              <a:t>to</a:t>
            </a:r>
            <a:r>
              <a:rPr dirty="0" sz="1200" spc="-6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follow.</a:t>
            </a:r>
            <a:endParaRPr sz="1200">
              <a:latin typeface="Cambria"/>
              <a:cs typeface="Cambria"/>
            </a:endParaRPr>
          </a:p>
          <a:p>
            <a:pPr marL="12700" marR="5080">
              <a:lnSpc>
                <a:spcPct val="113300"/>
              </a:lnSpc>
              <a:spcBef>
                <a:spcPts val="985"/>
              </a:spcBef>
            </a:pPr>
            <a:r>
              <a:rPr dirty="0" sz="1200" spc="-5" b="1">
                <a:latin typeface="Cambria"/>
                <a:cs typeface="Cambria"/>
              </a:rPr>
              <a:t>Bill: </a:t>
            </a:r>
            <a:r>
              <a:rPr dirty="0" sz="1200">
                <a:latin typeface="Cambria"/>
                <a:cs typeface="Cambria"/>
              </a:rPr>
              <a:t>Oh, </a:t>
            </a:r>
            <a:r>
              <a:rPr dirty="0" sz="1200" spc="-5">
                <a:latin typeface="Cambria"/>
                <a:cs typeface="Cambria"/>
              </a:rPr>
              <a:t>really? That’s </a:t>
            </a:r>
            <a:r>
              <a:rPr dirty="0" sz="1200">
                <a:latin typeface="Cambria"/>
                <a:cs typeface="Cambria"/>
              </a:rPr>
              <a:t>too </a:t>
            </a:r>
            <a:r>
              <a:rPr dirty="0" sz="1200" spc="-10">
                <a:latin typeface="Cambria"/>
                <a:cs typeface="Cambria"/>
              </a:rPr>
              <a:t>bad. </a:t>
            </a:r>
            <a:r>
              <a:rPr dirty="0" sz="1200" spc="-5">
                <a:latin typeface="Cambria"/>
                <a:cs typeface="Cambria"/>
              </a:rPr>
              <a:t>When I </a:t>
            </a:r>
            <a:r>
              <a:rPr dirty="0" sz="1200" spc="-10">
                <a:latin typeface="Cambria"/>
                <a:cs typeface="Cambria"/>
              </a:rPr>
              <a:t>saw </a:t>
            </a:r>
            <a:r>
              <a:rPr dirty="0" sz="1200" spc="-5">
                <a:latin typeface="Cambria"/>
                <a:cs typeface="Cambria"/>
              </a:rPr>
              <a:t>part </a:t>
            </a:r>
            <a:r>
              <a:rPr dirty="0" sz="1200">
                <a:latin typeface="Cambria"/>
                <a:cs typeface="Cambria"/>
              </a:rPr>
              <a:t>two, </a:t>
            </a:r>
            <a:r>
              <a:rPr dirty="0" sz="1200" spc="-5">
                <a:latin typeface="Cambria"/>
                <a:cs typeface="Cambria"/>
              </a:rPr>
              <a:t>I was </a:t>
            </a:r>
            <a:r>
              <a:rPr dirty="0" sz="1200">
                <a:latin typeface="Cambria"/>
                <a:cs typeface="Cambria"/>
              </a:rPr>
              <a:t>on the </a:t>
            </a:r>
            <a:r>
              <a:rPr dirty="0" sz="1200" spc="-5">
                <a:latin typeface="Cambria"/>
                <a:cs typeface="Cambria"/>
              </a:rPr>
              <a:t>edge </a:t>
            </a:r>
            <a:r>
              <a:rPr dirty="0" sz="1200">
                <a:latin typeface="Cambria"/>
                <a:cs typeface="Cambria"/>
              </a:rPr>
              <a:t>of my </a:t>
            </a:r>
            <a:r>
              <a:rPr dirty="0" sz="1200" spc="-10">
                <a:latin typeface="Cambria"/>
                <a:cs typeface="Cambria"/>
              </a:rPr>
              <a:t>seat </a:t>
            </a:r>
            <a:r>
              <a:rPr dirty="0" sz="1200">
                <a:latin typeface="Cambria"/>
                <a:cs typeface="Cambria"/>
              </a:rPr>
              <a:t>the whole  </a:t>
            </a:r>
            <a:r>
              <a:rPr dirty="0" sz="1200" spc="-5">
                <a:latin typeface="Cambria"/>
                <a:cs typeface="Cambria"/>
              </a:rPr>
              <a:t>time. And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special effects </a:t>
            </a:r>
            <a:r>
              <a:rPr dirty="0" sz="1200">
                <a:latin typeface="Cambria"/>
                <a:cs typeface="Cambria"/>
              </a:rPr>
              <a:t>were </a:t>
            </a:r>
            <a:r>
              <a:rPr dirty="0" sz="1200" spc="-5">
                <a:latin typeface="Cambria"/>
                <a:cs typeface="Cambria"/>
              </a:rPr>
              <a:t>stunning. </a:t>
            </a:r>
            <a:r>
              <a:rPr dirty="0" sz="1200">
                <a:latin typeface="Cambria"/>
                <a:cs typeface="Cambria"/>
              </a:rPr>
              <a:t>My </a:t>
            </a:r>
            <a:r>
              <a:rPr dirty="0" sz="1200" spc="-5">
                <a:latin typeface="Cambria"/>
                <a:cs typeface="Cambria"/>
              </a:rPr>
              <a:t>son </a:t>
            </a:r>
            <a:r>
              <a:rPr dirty="0" sz="1200">
                <a:latin typeface="Cambria"/>
                <a:cs typeface="Cambria"/>
              </a:rPr>
              <a:t>loved it</a:t>
            </a:r>
            <a:r>
              <a:rPr dirty="0" sz="1200" spc="4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too.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200" spc="-5" b="1">
                <a:latin typeface="Cambria"/>
                <a:cs typeface="Cambria"/>
              </a:rPr>
              <a:t>Wanda: </a:t>
            </a:r>
            <a:r>
              <a:rPr dirty="0" sz="1200" spc="-5">
                <a:latin typeface="Cambria"/>
                <a:cs typeface="Cambria"/>
              </a:rPr>
              <a:t>You took your son </a:t>
            </a:r>
            <a:r>
              <a:rPr dirty="0" sz="1200">
                <a:latin typeface="Cambria"/>
                <a:cs typeface="Cambria"/>
              </a:rPr>
              <a:t>to </a:t>
            </a:r>
            <a:r>
              <a:rPr dirty="0" sz="1200" spc="-10">
                <a:latin typeface="Cambria"/>
                <a:cs typeface="Cambria"/>
              </a:rPr>
              <a:t>that </a:t>
            </a:r>
            <a:r>
              <a:rPr dirty="0" sz="1200">
                <a:latin typeface="Cambria"/>
                <a:cs typeface="Cambria"/>
              </a:rPr>
              <a:t>movie? </a:t>
            </a:r>
            <a:r>
              <a:rPr dirty="0" sz="1200" spc="-10">
                <a:latin typeface="Cambria"/>
                <a:cs typeface="Cambria"/>
              </a:rPr>
              <a:t>What’s </a:t>
            </a:r>
            <a:r>
              <a:rPr dirty="0" sz="1200" spc="-5">
                <a:latin typeface="Cambria"/>
                <a:cs typeface="Cambria"/>
              </a:rPr>
              <a:t>it</a:t>
            </a:r>
            <a:r>
              <a:rPr dirty="0" sz="1200" spc="4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rated?</a:t>
            </a:r>
            <a:endParaRPr sz="1200">
              <a:latin typeface="Cambria"/>
              <a:cs typeface="Cambria"/>
            </a:endParaRPr>
          </a:p>
          <a:p>
            <a:pPr marL="12700" marR="462280">
              <a:lnSpc>
                <a:spcPct val="111800"/>
              </a:lnSpc>
              <a:spcBef>
                <a:spcPts val="1000"/>
              </a:spcBef>
            </a:pPr>
            <a:r>
              <a:rPr dirty="0" sz="1200" spc="-5" b="1">
                <a:latin typeface="Cambria"/>
                <a:cs typeface="Cambria"/>
              </a:rPr>
              <a:t>Bill: </a:t>
            </a:r>
            <a:r>
              <a:rPr dirty="0" sz="1200" spc="-5">
                <a:latin typeface="Cambria"/>
                <a:cs typeface="Cambria"/>
              </a:rPr>
              <a:t>Well… </a:t>
            </a:r>
            <a:r>
              <a:rPr dirty="0" sz="1200">
                <a:latin typeface="Cambria"/>
                <a:cs typeface="Cambria"/>
              </a:rPr>
              <a:t>it’s PG-13. </a:t>
            </a:r>
            <a:r>
              <a:rPr dirty="0" sz="1200" spc="-5">
                <a:latin typeface="Cambria"/>
                <a:cs typeface="Cambria"/>
              </a:rPr>
              <a:t>Mostly </a:t>
            </a:r>
            <a:r>
              <a:rPr dirty="0" sz="1200" spc="-10">
                <a:latin typeface="Cambria"/>
                <a:cs typeface="Cambria"/>
              </a:rPr>
              <a:t>because </a:t>
            </a:r>
            <a:r>
              <a:rPr dirty="0" sz="1200">
                <a:latin typeface="Cambria"/>
                <a:cs typeface="Cambria"/>
              </a:rPr>
              <a:t>of the </a:t>
            </a:r>
            <a:r>
              <a:rPr dirty="0" sz="1200" spc="-5">
                <a:latin typeface="Cambria"/>
                <a:cs typeface="Cambria"/>
              </a:rPr>
              <a:t>violence, I </a:t>
            </a:r>
            <a:r>
              <a:rPr dirty="0" sz="1200">
                <a:latin typeface="Cambria"/>
                <a:cs typeface="Cambria"/>
              </a:rPr>
              <a:t>think. There </a:t>
            </a:r>
            <a:r>
              <a:rPr dirty="0" sz="1200" spc="-5">
                <a:latin typeface="Cambria"/>
                <a:cs typeface="Cambria"/>
              </a:rPr>
              <a:t>wasn’t </a:t>
            </a:r>
            <a:r>
              <a:rPr dirty="0" sz="1200">
                <a:latin typeface="Cambria"/>
                <a:cs typeface="Cambria"/>
              </a:rPr>
              <a:t>too much  </a:t>
            </a:r>
            <a:r>
              <a:rPr dirty="0" sz="1200" spc="-5">
                <a:latin typeface="Cambria"/>
                <a:cs typeface="Cambria"/>
              </a:rPr>
              <a:t>profanity.</a:t>
            </a:r>
            <a:endParaRPr sz="1200">
              <a:latin typeface="Cambria"/>
              <a:cs typeface="Cambria"/>
            </a:endParaRPr>
          </a:p>
          <a:p>
            <a:pPr marL="12700" marR="433705">
              <a:lnSpc>
                <a:spcPct val="111700"/>
              </a:lnSpc>
              <a:spcBef>
                <a:spcPts val="1025"/>
              </a:spcBef>
            </a:pPr>
            <a:r>
              <a:rPr dirty="0" sz="1200" spc="-5" b="1">
                <a:latin typeface="Cambria"/>
                <a:cs typeface="Cambria"/>
              </a:rPr>
              <a:t>Wanda: </a:t>
            </a:r>
            <a:r>
              <a:rPr dirty="0" sz="1200" spc="-5">
                <a:latin typeface="Cambria"/>
                <a:cs typeface="Cambria"/>
              </a:rPr>
              <a:t>If </a:t>
            </a:r>
            <a:r>
              <a:rPr dirty="0" sz="1200">
                <a:latin typeface="Cambria"/>
                <a:cs typeface="Cambria"/>
              </a:rPr>
              <a:t>you </a:t>
            </a:r>
            <a:r>
              <a:rPr dirty="0" sz="1200" spc="-10">
                <a:latin typeface="Cambria"/>
                <a:cs typeface="Cambria"/>
              </a:rPr>
              <a:t>say </a:t>
            </a:r>
            <a:r>
              <a:rPr dirty="0" sz="1200" spc="-5">
                <a:latin typeface="Cambria"/>
                <a:cs typeface="Cambria"/>
              </a:rPr>
              <a:t>so. I </a:t>
            </a:r>
            <a:r>
              <a:rPr dirty="0" sz="1200">
                <a:latin typeface="Cambria"/>
                <a:cs typeface="Cambria"/>
              </a:rPr>
              <a:t>think </a:t>
            </a:r>
            <a:r>
              <a:rPr dirty="0" sz="1200" spc="-5">
                <a:latin typeface="Cambria"/>
                <a:cs typeface="Cambria"/>
              </a:rPr>
              <a:t>I’ll skip </a:t>
            </a:r>
            <a:r>
              <a:rPr dirty="0" sz="1200" spc="-5" i="1">
                <a:latin typeface="Cambria"/>
                <a:cs typeface="Cambria"/>
              </a:rPr>
              <a:t>Space </a:t>
            </a:r>
            <a:r>
              <a:rPr dirty="0" sz="1200" i="1">
                <a:latin typeface="Cambria"/>
                <a:cs typeface="Cambria"/>
              </a:rPr>
              <a:t>Wars </a:t>
            </a:r>
            <a:r>
              <a:rPr dirty="0" sz="1200" spc="-5" i="1">
                <a:latin typeface="Cambria"/>
                <a:cs typeface="Cambria"/>
              </a:rPr>
              <a:t>III </a:t>
            </a:r>
            <a:r>
              <a:rPr dirty="0" sz="1200">
                <a:latin typeface="Cambria"/>
                <a:cs typeface="Cambria"/>
              </a:rPr>
              <a:t>though. I </a:t>
            </a:r>
            <a:r>
              <a:rPr dirty="0" sz="1200" spc="-5">
                <a:latin typeface="Cambria"/>
                <a:cs typeface="Cambria"/>
              </a:rPr>
              <a:t>prefer </a:t>
            </a:r>
            <a:r>
              <a:rPr dirty="0" sz="1200">
                <a:latin typeface="Cambria"/>
                <a:cs typeface="Cambria"/>
              </a:rPr>
              <a:t>chick </a:t>
            </a:r>
            <a:r>
              <a:rPr dirty="0" sz="1200" spc="-5">
                <a:latin typeface="Cambria"/>
                <a:cs typeface="Cambria"/>
              </a:rPr>
              <a:t>flicks </a:t>
            </a:r>
            <a:r>
              <a:rPr dirty="0" sz="1200">
                <a:latin typeface="Cambria"/>
                <a:cs typeface="Cambria"/>
              </a:rPr>
              <a:t>– </a:t>
            </a:r>
            <a:r>
              <a:rPr dirty="0" sz="1200" spc="-10">
                <a:latin typeface="Cambria"/>
                <a:cs typeface="Cambria"/>
              </a:rPr>
              <a:t>and  </a:t>
            </a:r>
            <a:r>
              <a:rPr dirty="0" sz="1200" spc="-5">
                <a:latin typeface="Cambria"/>
                <a:cs typeface="Cambria"/>
              </a:rPr>
              <a:t>comedies, as </a:t>
            </a:r>
            <a:r>
              <a:rPr dirty="0" sz="1200">
                <a:latin typeface="Cambria"/>
                <a:cs typeface="Cambria"/>
              </a:rPr>
              <a:t>long </a:t>
            </a:r>
            <a:r>
              <a:rPr dirty="0" sz="1200" spc="-5">
                <a:latin typeface="Cambria"/>
                <a:cs typeface="Cambria"/>
              </a:rPr>
              <a:t>as </a:t>
            </a:r>
            <a:r>
              <a:rPr dirty="0" sz="1200">
                <a:latin typeface="Cambria"/>
                <a:cs typeface="Cambria"/>
              </a:rPr>
              <a:t>they don’t go </a:t>
            </a:r>
            <a:r>
              <a:rPr dirty="0" sz="1200" spc="-5">
                <a:latin typeface="Cambria"/>
                <a:cs typeface="Cambria"/>
              </a:rPr>
              <a:t>overboard </a:t>
            </a:r>
            <a:r>
              <a:rPr dirty="0" sz="1200">
                <a:latin typeface="Cambria"/>
                <a:cs typeface="Cambria"/>
              </a:rPr>
              <a:t>on the potty</a:t>
            </a:r>
            <a:r>
              <a:rPr dirty="0" sz="1200" spc="-7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humor.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200" i="1">
                <a:latin typeface="Cambria"/>
                <a:cs typeface="Cambria"/>
              </a:rPr>
              <a:t>(chick flicks = </a:t>
            </a:r>
            <a:r>
              <a:rPr dirty="0" sz="1200" spc="-5" i="1">
                <a:latin typeface="Cambria"/>
                <a:cs typeface="Cambria"/>
              </a:rPr>
              <a:t>movies that women typically</a:t>
            </a:r>
            <a:r>
              <a:rPr dirty="0" sz="1200" spc="-85" i="1">
                <a:latin typeface="Cambria"/>
                <a:cs typeface="Cambria"/>
              </a:rPr>
              <a:t> </a:t>
            </a:r>
            <a:r>
              <a:rPr dirty="0" sz="1200" i="1">
                <a:latin typeface="Cambria"/>
                <a:cs typeface="Cambria"/>
              </a:rPr>
              <a:t>enjoy)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200" spc="-5" b="1">
                <a:latin typeface="Cambria"/>
                <a:cs typeface="Cambria"/>
              </a:rPr>
              <a:t>Bill: </a:t>
            </a:r>
            <a:r>
              <a:rPr dirty="0" sz="1200">
                <a:latin typeface="Cambria"/>
                <a:cs typeface="Cambria"/>
              </a:rPr>
              <a:t>You </a:t>
            </a:r>
            <a:r>
              <a:rPr dirty="0" sz="1200" spc="-5">
                <a:latin typeface="Cambria"/>
                <a:cs typeface="Cambria"/>
              </a:rPr>
              <a:t>know, there’s a </a:t>
            </a:r>
            <a:r>
              <a:rPr dirty="0" sz="1200" spc="-10">
                <a:latin typeface="Cambria"/>
                <a:cs typeface="Cambria"/>
              </a:rPr>
              <a:t>sequel </a:t>
            </a:r>
            <a:r>
              <a:rPr dirty="0" sz="1200">
                <a:latin typeface="Cambria"/>
                <a:cs typeface="Cambria"/>
              </a:rPr>
              <a:t>to </a:t>
            </a:r>
            <a:r>
              <a:rPr dirty="0" sz="1200" spc="5" i="1">
                <a:latin typeface="Cambria"/>
                <a:cs typeface="Cambria"/>
              </a:rPr>
              <a:t>The </a:t>
            </a:r>
            <a:r>
              <a:rPr dirty="0" sz="1200" spc="-5" i="1">
                <a:latin typeface="Cambria"/>
                <a:cs typeface="Cambria"/>
              </a:rPr>
              <a:t>Notebook </a:t>
            </a:r>
            <a:r>
              <a:rPr dirty="0" sz="1200">
                <a:latin typeface="Cambria"/>
                <a:cs typeface="Cambria"/>
              </a:rPr>
              <a:t>coming out </a:t>
            </a:r>
            <a:r>
              <a:rPr dirty="0" sz="1200" spc="-5">
                <a:latin typeface="Cambria"/>
                <a:cs typeface="Cambria"/>
              </a:rPr>
              <a:t>this</a:t>
            </a:r>
            <a:r>
              <a:rPr dirty="0" sz="1200" spc="4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fall.</a:t>
            </a:r>
            <a:endParaRPr sz="1200">
              <a:latin typeface="Cambria"/>
              <a:cs typeface="Cambria"/>
            </a:endParaRPr>
          </a:p>
          <a:p>
            <a:pPr marL="12700" marR="36830">
              <a:lnSpc>
                <a:spcPct val="111700"/>
              </a:lnSpc>
              <a:spcBef>
                <a:spcPts val="1030"/>
              </a:spcBef>
            </a:pPr>
            <a:r>
              <a:rPr dirty="0" sz="1200" spc="-5" b="1">
                <a:latin typeface="Cambria"/>
                <a:cs typeface="Cambria"/>
              </a:rPr>
              <a:t>Wanda: </a:t>
            </a:r>
            <a:r>
              <a:rPr dirty="0" sz="1200">
                <a:latin typeface="Cambria"/>
                <a:cs typeface="Cambria"/>
              </a:rPr>
              <a:t>A </a:t>
            </a:r>
            <a:r>
              <a:rPr dirty="0" sz="1200" spc="-5">
                <a:latin typeface="Cambria"/>
                <a:cs typeface="Cambria"/>
              </a:rPr>
              <a:t>sequel? I heard it was a remake. I’m </a:t>
            </a:r>
            <a:r>
              <a:rPr dirty="0" sz="1200">
                <a:latin typeface="Cambria"/>
                <a:cs typeface="Cambria"/>
              </a:rPr>
              <a:t>not sure </a:t>
            </a:r>
            <a:r>
              <a:rPr dirty="0" sz="1200" spc="-5">
                <a:latin typeface="Cambria"/>
                <a:cs typeface="Cambria"/>
              </a:rPr>
              <a:t>who’s </a:t>
            </a:r>
            <a:r>
              <a:rPr dirty="0" sz="1200">
                <a:latin typeface="Cambria"/>
                <a:cs typeface="Cambria"/>
              </a:rPr>
              <a:t>starring in </a:t>
            </a:r>
            <a:r>
              <a:rPr dirty="0" sz="1200" spc="-5">
                <a:latin typeface="Cambria"/>
                <a:cs typeface="Cambria"/>
              </a:rPr>
              <a:t>it, but they’ll have  </a:t>
            </a:r>
            <a:r>
              <a:rPr dirty="0" sz="1200">
                <a:latin typeface="Cambria"/>
                <a:cs typeface="Cambria"/>
              </a:rPr>
              <a:t>a hard time </a:t>
            </a:r>
            <a:r>
              <a:rPr dirty="0" sz="1200" spc="-5">
                <a:latin typeface="Cambria"/>
                <a:cs typeface="Cambria"/>
              </a:rPr>
              <a:t>topping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original</a:t>
            </a:r>
            <a:r>
              <a:rPr dirty="0" sz="1200" spc="-6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cast.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200" spc="-5" i="1">
                <a:latin typeface="Cambria"/>
                <a:cs typeface="Cambria"/>
              </a:rPr>
              <a:t>(topping </a:t>
            </a:r>
            <a:r>
              <a:rPr dirty="0" sz="1200" i="1">
                <a:latin typeface="Cambria"/>
                <a:cs typeface="Cambria"/>
              </a:rPr>
              <a:t>the </a:t>
            </a:r>
            <a:r>
              <a:rPr dirty="0" sz="1200" spc="-5" i="1">
                <a:latin typeface="Cambria"/>
                <a:cs typeface="Cambria"/>
              </a:rPr>
              <a:t>original cast </a:t>
            </a:r>
            <a:r>
              <a:rPr dirty="0" sz="1200" i="1">
                <a:latin typeface="Cambria"/>
                <a:cs typeface="Cambria"/>
              </a:rPr>
              <a:t>= being </a:t>
            </a:r>
            <a:r>
              <a:rPr dirty="0" sz="1200" spc="-5" i="1">
                <a:latin typeface="Cambria"/>
                <a:cs typeface="Cambria"/>
              </a:rPr>
              <a:t>better than </a:t>
            </a:r>
            <a:r>
              <a:rPr dirty="0" sz="1200" i="1">
                <a:latin typeface="Cambria"/>
                <a:cs typeface="Cambria"/>
              </a:rPr>
              <a:t>the </a:t>
            </a:r>
            <a:r>
              <a:rPr dirty="0" sz="1200" spc="-10" i="1">
                <a:latin typeface="Cambria"/>
                <a:cs typeface="Cambria"/>
              </a:rPr>
              <a:t>actors </a:t>
            </a:r>
            <a:r>
              <a:rPr dirty="0" sz="1200" i="1">
                <a:latin typeface="Cambria"/>
                <a:cs typeface="Cambria"/>
              </a:rPr>
              <a:t>in the </a:t>
            </a:r>
            <a:r>
              <a:rPr dirty="0" sz="1200" spc="-5" i="1">
                <a:latin typeface="Cambria"/>
                <a:cs typeface="Cambria"/>
              </a:rPr>
              <a:t>original</a:t>
            </a:r>
            <a:r>
              <a:rPr dirty="0" sz="1200" spc="5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movie)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spc="-5" b="1">
                <a:latin typeface="Cambria"/>
                <a:cs typeface="Cambria"/>
              </a:rPr>
              <a:t>Bill: </a:t>
            </a:r>
            <a:r>
              <a:rPr dirty="0" sz="1200">
                <a:latin typeface="Cambria"/>
                <a:cs typeface="Cambria"/>
              </a:rPr>
              <a:t>Oh, you </a:t>
            </a:r>
            <a:r>
              <a:rPr dirty="0" sz="1200" spc="-5">
                <a:latin typeface="Cambria"/>
                <a:cs typeface="Cambria"/>
              </a:rPr>
              <a:t>might be right. What’s </a:t>
            </a:r>
            <a:r>
              <a:rPr dirty="0" sz="1200">
                <a:latin typeface="Cambria"/>
                <a:cs typeface="Cambria"/>
              </a:rPr>
              <a:t>your </a:t>
            </a:r>
            <a:r>
              <a:rPr dirty="0" sz="1200" spc="-5">
                <a:latin typeface="Cambria"/>
                <a:cs typeface="Cambria"/>
              </a:rPr>
              <a:t>favorite movie, </a:t>
            </a:r>
            <a:r>
              <a:rPr dirty="0" sz="1200" spc="-10">
                <a:latin typeface="Cambria"/>
                <a:cs typeface="Cambria"/>
              </a:rPr>
              <a:t>by </a:t>
            </a:r>
            <a:r>
              <a:rPr dirty="0" sz="1200">
                <a:latin typeface="Cambria"/>
                <a:cs typeface="Cambria"/>
              </a:rPr>
              <a:t>the</a:t>
            </a:r>
            <a:r>
              <a:rPr dirty="0" sz="1200" spc="3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way?</a:t>
            </a:r>
            <a:endParaRPr sz="1200">
              <a:latin typeface="Cambria"/>
              <a:cs typeface="Cambria"/>
            </a:endParaRPr>
          </a:p>
          <a:p>
            <a:pPr marL="12700" marR="145415">
              <a:lnSpc>
                <a:spcPct val="111700"/>
              </a:lnSpc>
              <a:spcBef>
                <a:spcPts val="1030"/>
              </a:spcBef>
            </a:pPr>
            <a:r>
              <a:rPr dirty="0" sz="1200" spc="-5" b="1">
                <a:latin typeface="Cambria"/>
                <a:cs typeface="Cambria"/>
              </a:rPr>
              <a:t>Wanda: </a:t>
            </a:r>
            <a:r>
              <a:rPr dirty="0" sz="1200" i="1">
                <a:latin typeface="Cambria"/>
                <a:cs typeface="Cambria"/>
              </a:rPr>
              <a:t>Life is </a:t>
            </a:r>
            <a:r>
              <a:rPr dirty="0" sz="1200" spc="-5" i="1">
                <a:latin typeface="Cambria"/>
                <a:cs typeface="Cambria"/>
              </a:rPr>
              <a:t>Beautiful</a:t>
            </a:r>
            <a:r>
              <a:rPr dirty="0" sz="1200" spc="-5">
                <a:latin typeface="Cambria"/>
                <a:cs typeface="Cambria"/>
              </a:rPr>
              <a:t>. It’s sort </a:t>
            </a:r>
            <a:r>
              <a:rPr dirty="0" sz="1200" spc="5">
                <a:latin typeface="Cambria"/>
                <a:cs typeface="Cambria"/>
              </a:rPr>
              <a:t>of </a:t>
            </a:r>
            <a:r>
              <a:rPr dirty="0" sz="1200">
                <a:latin typeface="Cambria"/>
                <a:cs typeface="Cambria"/>
              </a:rPr>
              <a:t>a mix of </a:t>
            </a:r>
            <a:r>
              <a:rPr dirty="0" sz="1200" spc="-5">
                <a:latin typeface="Cambria"/>
                <a:cs typeface="Cambria"/>
              </a:rPr>
              <a:t>comedy and </a:t>
            </a:r>
            <a:r>
              <a:rPr dirty="0" sz="1200">
                <a:latin typeface="Cambria"/>
                <a:cs typeface="Cambria"/>
              </a:rPr>
              <a:t>drama – </a:t>
            </a:r>
            <a:r>
              <a:rPr dirty="0" sz="1200" spc="-5">
                <a:latin typeface="Cambria"/>
                <a:cs typeface="Cambria"/>
              </a:rPr>
              <a:t>about </a:t>
            </a:r>
            <a:r>
              <a:rPr dirty="0" sz="1200">
                <a:latin typeface="Cambria"/>
                <a:cs typeface="Cambria"/>
              </a:rPr>
              <a:t>a family </a:t>
            </a:r>
            <a:r>
              <a:rPr dirty="0" sz="1200" spc="-5">
                <a:latin typeface="Cambria"/>
                <a:cs typeface="Cambria"/>
              </a:rPr>
              <a:t>that lives  </a:t>
            </a:r>
            <a:r>
              <a:rPr dirty="0" sz="1200">
                <a:latin typeface="Cambria"/>
                <a:cs typeface="Cambria"/>
              </a:rPr>
              <a:t>through </a:t>
            </a:r>
            <a:r>
              <a:rPr dirty="0" sz="1200" spc="-1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Holocaust. It’s very </a:t>
            </a:r>
            <a:r>
              <a:rPr dirty="0" sz="1200">
                <a:latin typeface="Cambria"/>
                <a:cs typeface="Cambria"/>
              </a:rPr>
              <a:t>touching; </a:t>
            </a:r>
            <a:r>
              <a:rPr dirty="0" sz="1200" spc="-5">
                <a:latin typeface="Cambria"/>
                <a:cs typeface="Cambria"/>
              </a:rPr>
              <a:t>I always </a:t>
            </a:r>
            <a:r>
              <a:rPr dirty="0" sz="1200">
                <a:latin typeface="Cambria"/>
                <a:cs typeface="Cambria"/>
              </a:rPr>
              <a:t>cry </a:t>
            </a:r>
            <a:r>
              <a:rPr dirty="0" sz="1200" spc="-10">
                <a:latin typeface="Cambria"/>
                <a:cs typeface="Cambria"/>
              </a:rPr>
              <a:t>at </a:t>
            </a:r>
            <a:r>
              <a:rPr dirty="0" sz="1200">
                <a:latin typeface="Cambria"/>
                <a:cs typeface="Cambria"/>
              </a:rPr>
              <a:t>the</a:t>
            </a:r>
            <a:r>
              <a:rPr dirty="0" sz="1200" spc="-5">
                <a:latin typeface="Cambria"/>
                <a:cs typeface="Cambria"/>
              </a:rPr>
              <a:t> end.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spc="-5" b="1">
                <a:latin typeface="Cambria"/>
                <a:cs typeface="Cambria"/>
              </a:rPr>
              <a:t>Bill: </a:t>
            </a:r>
            <a:r>
              <a:rPr dirty="0" sz="1200" spc="-5">
                <a:latin typeface="Cambria"/>
                <a:cs typeface="Cambria"/>
              </a:rPr>
              <a:t>I haven’t seen that </a:t>
            </a:r>
            <a:r>
              <a:rPr dirty="0" sz="1200">
                <a:latin typeface="Cambria"/>
                <a:cs typeface="Cambria"/>
              </a:rPr>
              <a:t>– </a:t>
            </a:r>
            <a:r>
              <a:rPr dirty="0" sz="1200" spc="-5">
                <a:latin typeface="Cambria"/>
                <a:cs typeface="Cambria"/>
              </a:rPr>
              <a:t>actually, </a:t>
            </a:r>
            <a:r>
              <a:rPr dirty="0" sz="1200">
                <a:latin typeface="Cambria"/>
                <a:cs typeface="Cambria"/>
              </a:rPr>
              <a:t>I’ve </a:t>
            </a:r>
            <a:r>
              <a:rPr dirty="0" sz="1200" spc="-5">
                <a:latin typeface="Cambria"/>
                <a:cs typeface="Cambria"/>
              </a:rPr>
              <a:t>never </a:t>
            </a:r>
            <a:r>
              <a:rPr dirty="0" sz="1200">
                <a:latin typeface="Cambria"/>
                <a:cs typeface="Cambria"/>
              </a:rPr>
              <a:t>heard of</a:t>
            </a:r>
            <a:r>
              <a:rPr dirty="0" sz="1200" spc="3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it.</a:t>
            </a:r>
            <a:endParaRPr sz="1200">
              <a:latin typeface="Cambria"/>
              <a:cs typeface="Cambria"/>
            </a:endParaRPr>
          </a:p>
          <a:p>
            <a:pPr marL="12700" marR="77470">
              <a:lnSpc>
                <a:spcPct val="111700"/>
              </a:lnSpc>
              <a:spcBef>
                <a:spcPts val="1005"/>
              </a:spcBef>
            </a:pPr>
            <a:r>
              <a:rPr dirty="0" sz="1200" spc="-5" b="1">
                <a:latin typeface="Cambria"/>
                <a:cs typeface="Cambria"/>
              </a:rPr>
              <a:t>Wanda: </a:t>
            </a:r>
            <a:r>
              <a:rPr dirty="0" sz="1200" spc="-5">
                <a:latin typeface="Cambria"/>
                <a:cs typeface="Cambria"/>
              </a:rPr>
              <a:t>It’s </a:t>
            </a:r>
            <a:r>
              <a:rPr dirty="0" sz="1200" spc="-10">
                <a:latin typeface="Cambria"/>
                <a:cs typeface="Cambria"/>
              </a:rPr>
              <a:t>an </a:t>
            </a:r>
            <a:r>
              <a:rPr dirty="0" sz="1200" spc="-5">
                <a:latin typeface="Cambria"/>
                <a:cs typeface="Cambria"/>
              </a:rPr>
              <a:t>Italian </a:t>
            </a:r>
            <a:r>
              <a:rPr dirty="0" sz="1200">
                <a:latin typeface="Cambria"/>
                <a:cs typeface="Cambria"/>
              </a:rPr>
              <a:t>film – </a:t>
            </a:r>
            <a:r>
              <a:rPr dirty="0" sz="1200" spc="-5">
                <a:latin typeface="Cambria"/>
                <a:cs typeface="Cambria"/>
              </a:rPr>
              <a:t>and </a:t>
            </a:r>
            <a:r>
              <a:rPr dirty="0" sz="1200">
                <a:latin typeface="Cambria"/>
                <a:cs typeface="Cambria"/>
              </a:rPr>
              <a:t>you </a:t>
            </a:r>
            <a:r>
              <a:rPr dirty="0" sz="1200" spc="-5">
                <a:latin typeface="Cambria"/>
                <a:cs typeface="Cambria"/>
              </a:rPr>
              <a:t>should definitely watch </a:t>
            </a:r>
            <a:r>
              <a:rPr dirty="0" sz="1200">
                <a:latin typeface="Cambria"/>
                <a:cs typeface="Cambria"/>
              </a:rPr>
              <a:t>it </a:t>
            </a:r>
            <a:r>
              <a:rPr dirty="0" sz="1200" spc="-5">
                <a:latin typeface="Cambria"/>
                <a:cs typeface="Cambria"/>
              </a:rPr>
              <a:t>with subtitles. </a:t>
            </a:r>
            <a:r>
              <a:rPr dirty="0" sz="1200">
                <a:latin typeface="Cambria"/>
                <a:cs typeface="Cambria"/>
              </a:rPr>
              <a:t>Don’t bother  with a </a:t>
            </a:r>
            <a:r>
              <a:rPr dirty="0" sz="1200" spc="-5">
                <a:latin typeface="Cambria"/>
                <a:cs typeface="Cambria"/>
              </a:rPr>
              <a:t>dubbed version; </a:t>
            </a:r>
            <a:r>
              <a:rPr dirty="0" sz="1200">
                <a:latin typeface="Cambria"/>
                <a:cs typeface="Cambria"/>
              </a:rPr>
              <a:t>it </a:t>
            </a:r>
            <a:r>
              <a:rPr dirty="0" sz="1200" spc="-5">
                <a:latin typeface="Cambria"/>
                <a:cs typeface="Cambria"/>
              </a:rPr>
              <a:t>loses all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expression </a:t>
            </a:r>
            <a:r>
              <a:rPr dirty="0" sz="1200" spc="5">
                <a:latin typeface="Cambria"/>
                <a:cs typeface="Cambria"/>
              </a:rPr>
              <a:t>of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original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language.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200" spc="-5" b="1">
                <a:latin typeface="Cambria"/>
                <a:cs typeface="Cambria"/>
              </a:rPr>
              <a:t>Bill: </a:t>
            </a:r>
            <a:r>
              <a:rPr dirty="0" sz="1200" spc="-5">
                <a:latin typeface="Cambria"/>
                <a:cs typeface="Cambria"/>
              </a:rPr>
              <a:t>I’ll </a:t>
            </a:r>
            <a:r>
              <a:rPr dirty="0" sz="1200" spc="-10">
                <a:latin typeface="Cambria"/>
                <a:cs typeface="Cambria"/>
              </a:rPr>
              <a:t>keep </a:t>
            </a:r>
            <a:r>
              <a:rPr dirty="0" sz="1200" spc="-5">
                <a:latin typeface="Cambria"/>
                <a:cs typeface="Cambria"/>
              </a:rPr>
              <a:t>that </a:t>
            </a:r>
            <a:r>
              <a:rPr dirty="0" sz="1200">
                <a:latin typeface="Cambria"/>
                <a:cs typeface="Cambria"/>
              </a:rPr>
              <a:t>in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mind!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Conversation Vocabulary </a:t>
            </a:r>
            <a:r>
              <a:rPr dirty="0" sz="1400" spc="-10" b="1">
                <a:solidFill>
                  <a:srgbClr val="365F91"/>
                </a:solidFill>
                <a:latin typeface="Cambria"/>
                <a:cs typeface="Cambria"/>
              </a:rPr>
              <a:t>&amp;</a:t>
            </a:r>
            <a:r>
              <a:rPr dirty="0" sz="1400" spc="-5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400">
              <a:latin typeface="Cambria"/>
              <a:cs typeface="Cambria"/>
            </a:endParaRPr>
          </a:p>
          <a:p>
            <a:pPr marL="12700" marR="213360">
              <a:lnSpc>
                <a:spcPct val="112300"/>
              </a:lnSpc>
              <a:spcBef>
                <a:spcPts val="45"/>
              </a:spcBef>
            </a:pPr>
            <a:r>
              <a:rPr dirty="0" sz="1200" spc="-5">
                <a:latin typeface="Cambria"/>
                <a:cs typeface="Cambria"/>
              </a:rPr>
              <a:t>We have </a:t>
            </a:r>
            <a:r>
              <a:rPr dirty="0" sz="1200">
                <a:latin typeface="Cambria"/>
                <a:cs typeface="Cambria"/>
              </a:rPr>
              <a:t>a </a:t>
            </a:r>
            <a:r>
              <a:rPr dirty="0" sz="1200" spc="-5">
                <a:latin typeface="Cambria"/>
                <a:cs typeface="Cambria"/>
              </a:rPr>
              <a:t>number </a:t>
            </a:r>
            <a:r>
              <a:rPr dirty="0" sz="1200">
                <a:latin typeface="Cambria"/>
                <a:cs typeface="Cambria"/>
              </a:rPr>
              <a:t>of </a:t>
            </a:r>
            <a:r>
              <a:rPr dirty="0" sz="1200" spc="-5">
                <a:latin typeface="Cambria"/>
                <a:cs typeface="Cambria"/>
              </a:rPr>
              <a:t>movie-related vocabulary </a:t>
            </a:r>
            <a:r>
              <a:rPr dirty="0" sz="1200">
                <a:latin typeface="Cambria"/>
                <a:cs typeface="Cambria"/>
              </a:rPr>
              <a:t>words in </a:t>
            </a:r>
            <a:r>
              <a:rPr dirty="0" sz="1200" spc="-5">
                <a:latin typeface="Cambria"/>
                <a:cs typeface="Cambria"/>
              </a:rPr>
              <a:t>this conversation. </a:t>
            </a:r>
            <a:r>
              <a:rPr dirty="0" sz="1200">
                <a:latin typeface="Cambria"/>
                <a:cs typeface="Cambria"/>
              </a:rPr>
              <a:t>Bill </a:t>
            </a:r>
            <a:r>
              <a:rPr dirty="0" sz="1200" spc="-5">
                <a:latin typeface="Cambria"/>
                <a:cs typeface="Cambria"/>
              </a:rPr>
              <a:t>starts by  asking Wanda </a:t>
            </a:r>
            <a:r>
              <a:rPr dirty="0" sz="1200">
                <a:latin typeface="Cambria"/>
                <a:cs typeface="Cambria"/>
              </a:rPr>
              <a:t>if </a:t>
            </a:r>
            <a:r>
              <a:rPr dirty="0" sz="1200" spc="-5">
                <a:latin typeface="Cambria"/>
                <a:cs typeface="Cambria"/>
              </a:rPr>
              <a:t>she's seen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 b="1">
                <a:latin typeface="Cambria"/>
                <a:cs typeface="Cambria"/>
              </a:rPr>
              <a:t>trailer </a:t>
            </a:r>
            <a:r>
              <a:rPr dirty="0" sz="1200">
                <a:latin typeface="Cambria"/>
                <a:cs typeface="Cambria"/>
              </a:rPr>
              <a:t>for a </a:t>
            </a:r>
            <a:r>
              <a:rPr dirty="0" sz="1200" spc="-5">
                <a:latin typeface="Cambria"/>
                <a:cs typeface="Cambria"/>
              </a:rPr>
              <a:t>new </a:t>
            </a:r>
            <a:r>
              <a:rPr dirty="0" sz="1200">
                <a:latin typeface="Cambria"/>
                <a:cs typeface="Cambria"/>
              </a:rPr>
              <a:t>movie - a </a:t>
            </a:r>
            <a:r>
              <a:rPr dirty="0" sz="1200" spc="-5">
                <a:latin typeface="Cambria"/>
                <a:cs typeface="Cambria"/>
              </a:rPr>
              <a:t>"trailer" </a:t>
            </a:r>
            <a:r>
              <a:rPr dirty="0" sz="1200">
                <a:latin typeface="Cambria"/>
                <a:cs typeface="Cambria"/>
              </a:rPr>
              <a:t>is a </a:t>
            </a:r>
            <a:r>
              <a:rPr dirty="0" sz="1200" spc="-5">
                <a:latin typeface="Cambria"/>
                <a:cs typeface="Cambria"/>
              </a:rPr>
              <a:t>short, </a:t>
            </a:r>
            <a:r>
              <a:rPr dirty="0" sz="1200" spc="5">
                <a:latin typeface="Cambria"/>
                <a:cs typeface="Cambria"/>
              </a:rPr>
              <a:t>2-3 </a:t>
            </a:r>
            <a:r>
              <a:rPr dirty="0" sz="1200">
                <a:latin typeface="Cambria"/>
                <a:cs typeface="Cambria"/>
              </a:rPr>
              <a:t>minute  </a:t>
            </a:r>
            <a:r>
              <a:rPr dirty="0" sz="1200" spc="-5">
                <a:latin typeface="Cambria"/>
                <a:cs typeface="Cambria"/>
              </a:rPr>
              <a:t>video summary </a:t>
            </a:r>
            <a:r>
              <a:rPr dirty="0" sz="1200">
                <a:latin typeface="Cambria"/>
                <a:cs typeface="Cambria"/>
              </a:rPr>
              <a:t>of a </a:t>
            </a:r>
            <a:r>
              <a:rPr dirty="0" sz="1200" spc="-5">
                <a:latin typeface="Cambria"/>
                <a:cs typeface="Cambria"/>
              </a:rPr>
              <a:t>movie, showing </a:t>
            </a:r>
            <a:r>
              <a:rPr dirty="0" sz="1200">
                <a:latin typeface="Cambria"/>
                <a:cs typeface="Cambria"/>
              </a:rPr>
              <a:t>a </a:t>
            </a:r>
            <a:r>
              <a:rPr dirty="0" sz="1200" spc="-5">
                <a:latin typeface="Cambria"/>
                <a:cs typeface="Cambria"/>
              </a:rPr>
              <a:t>few scenes that </a:t>
            </a:r>
            <a:r>
              <a:rPr dirty="0" sz="1200">
                <a:latin typeface="Cambria"/>
                <a:cs typeface="Cambria"/>
              </a:rPr>
              <a:t>will </a:t>
            </a:r>
            <a:r>
              <a:rPr dirty="0" sz="1200" spc="-5">
                <a:latin typeface="Cambria"/>
                <a:cs typeface="Cambria"/>
              </a:rPr>
              <a:t>interest </a:t>
            </a:r>
            <a:r>
              <a:rPr dirty="0" sz="1200" spc="5">
                <a:latin typeface="Cambria"/>
                <a:cs typeface="Cambria"/>
              </a:rPr>
              <a:t>people </a:t>
            </a:r>
            <a:r>
              <a:rPr dirty="0" sz="1200">
                <a:latin typeface="Cambria"/>
                <a:cs typeface="Cambria"/>
              </a:rPr>
              <a:t>in </a:t>
            </a:r>
            <a:r>
              <a:rPr dirty="0" sz="1200" spc="-10">
                <a:latin typeface="Cambria"/>
                <a:cs typeface="Cambria"/>
              </a:rPr>
              <a:t>seeing </a:t>
            </a:r>
            <a:r>
              <a:rPr dirty="0" sz="1200">
                <a:latin typeface="Cambria"/>
                <a:cs typeface="Cambria"/>
              </a:rPr>
              <a:t>the  </a:t>
            </a:r>
            <a:r>
              <a:rPr dirty="0" sz="1200" spc="-5">
                <a:latin typeface="Cambria"/>
                <a:cs typeface="Cambria"/>
              </a:rPr>
              <a:t>entire</a:t>
            </a:r>
            <a:r>
              <a:rPr dirty="0" sz="1200" spc="-6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movie.</a:t>
            </a:r>
            <a:endParaRPr sz="1200">
              <a:latin typeface="Cambria"/>
              <a:cs typeface="Cambria"/>
            </a:endParaRPr>
          </a:p>
          <a:p>
            <a:pPr marL="12700" marR="58419">
              <a:lnSpc>
                <a:spcPct val="112500"/>
              </a:lnSpc>
              <a:spcBef>
                <a:spcPts val="994"/>
              </a:spcBef>
            </a:pPr>
            <a:r>
              <a:rPr dirty="0" sz="1200" spc="-5">
                <a:latin typeface="Cambria"/>
                <a:cs typeface="Cambria"/>
              </a:rPr>
              <a:t>He mentions </a:t>
            </a:r>
            <a:r>
              <a:rPr dirty="0" sz="1200">
                <a:latin typeface="Cambria"/>
                <a:cs typeface="Cambria"/>
              </a:rPr>
              <a:t>a </a:t>
            </a:r>
            <a:r>
              <a:rPr dirty="0" sz="1200" spc="-5" b="1">
                <a:latin typeface="Cambria"/>
                <a:cs typeface="Cambria"/>
              </a:rPr>
              <a:t>trilogy </a:t>
            </a:r>
            <a:r>
              <a:rPr dirty="0" sz="1200">
                <a:latin typeface="Cambria"/>
                <a:cs typeface="Cambria"/>
              </a:rPr>
              <a:t>- </a:t>
            </a:r>
            <a:r>
              <a:rPr dirty="0" sz="1200" spc="-5">
                <a:latin typeface="Cambria"/>
                <a:cs typeface="Cambria"/>
              </a:rPr>
              <a:t>that's </a:t>
            </a:r>
            <a:r>
              <a:rPr dirty="0" sz="1200">
                <a:latin typeface="Cambria"/>
                <a:cs typeface="Cambria"/>
              </a:rPr>
              <a:t>a </a:t>
            </a:r>
            <a:r>
              <a:rPr dirty="0" sz="1200" spc="-5">
                <a:latin typeface="Cambria"/>
                <a:cs typeface="Cambria"/>
              </a:rPr>
              <a:t>series </a:t>
            </a:r>
            <a:r>
              <a:rPr dirty="0" sz="1200">
                <a:latin typeface="Cambria"/>
                <a:cs typeface="Cambria"/>
              </a:rPr>
              <a:t>of 3 </a:t>
            </a:r>
            <a:r>
              <a:rPr dirty="0" sz="1200" spc="-5">
                <a:latin typeface="Cambria"/>
                <a:cs typeface="Cambria"/>
              </a:rPr>
              <a:t>movies </a:t>
            </a:r>
            <a:r>
              <a:rPr dirty="0" sz="1200">
                <a:latin typeface="Cambria"/>
                <a:cs typeface="Cambria"/>
              </a:rPr>
              <a:t>(like </a:t>
            </a:r>
            <a:r>
              <a:rPr dirty="0" sz="1200" spc="-5" i="1">
                <a:latin typeface="Cambria"/>
                <a:cs typeface="Cambria"/>
              </a:rPr>
              <a:t>Lord of </a:t>
            </a:r>
            <a:r>
              <a:rPr dirty="0" sz="1200" i="1">
                <a:latin typeface="Cambria"/>
                <a:cs typeface="Cambria"/>
              </a:rPr>
              <a:t>the Rings</a:t>
            </a:r>
            <a:r>
              <a:rPr dirty="0" sz="1200">
                <a:latin typeface="Cambria"/>
                <a:cs typeface="Cambria"/>
              </a:rPr>
              <a:t>). </a:t>
            </a:r>
            <a:r>
              <a:rPr dirty="0" sz="1200" spc="-5">
                <a:latin typeface="Cambria"/>
                <a:cs typeface="Cambria"/>
              </a:rPr>
              <a:t>Later </a:t>
            </a:r>
            <a:r>
              <a:rPr dirty="0" sz="1200">
                <a:latin typeface="Cambria"/>
                <a:cs typeface="Cambria"/>
              </a:rPr>
              <a:t>in the  </a:t>
            </a:r>
            <a:r>
              <a:rPr dirty="0" sz="1200" spc="-5">
                <a:latin typeface="Cambria"/>
                <a:cs typeface="Cambria"/>
              </a:rPr>
              <a:t>conversation, </a:t>
            </a:r>
            <a:r>
              <a:rPr dirty="0" sz="1200">
                <a:latin typeface="Cambria"/>
                <a:cs typeface="Cambria"/>
              </a:rPr>
              <a:t>two </a:t>
            </a:r>
            <a:r>
              <a:rPr dirty="0" sz="1200" spc="-5">
                <a:latin typeface="Cambria"/>
                <a:cs typeface="Cambria"/>
              </a:rPr>
              <a:t>more </a:t>
            </a:r>
            <a:r>
              <a:rPr dirty="0" sz="1200">
                <a:latin typeface="Cambria"/>
                <a:cs typeface="Cambria"/>
              </a:rPr>
              <a:t>words for </a:t>
            </a:r>
            <a:r>
              <a:rPr dirty="0" sz="1200" spc="-5">
                <a:latin typeface="Cambria"/>
                <a:cs typeface="Cambria"/>
              </a:rPr>
              <a:t>movies are used </a:t>
            </a:r>
            <a:r>
              <a:rPr dirty="0" sz="1200">
                <a:latin typeface="Cambria"/>
                <a:cs typeface="Cambria"/>
              </a:rPr>
              <a:t>- a </a:t>
            </a:r>
            <a:r>
              <a:rPr dirty="0" sz="1200" b="1">
                <a:latin typeface="Cambria"/>
                <a:cs typeface="Cambria"/>
              </a:rPr>
              <a:t>sequel </a:t>
            </a:r>
            <a:r>
              <a:rPr dirty="0" sz="1200" spc="-5">
                <a:latin typeface="Cambria"/>
                <a:cs typeface="Cambria"/>
              </a:rPr>
              <a:t>and </a:t>
            </a:r>
            <a:r>
              <a:rPr dirty="0" sz="1200">
                <a:latin typeface="Cambria"/>
                <a:cs typeface="Cambria"/>
              </a:rPr>
              <a:t>a </a:t>
            </a:r>
            <a:r>
              <a:rPr dirty="0" sz="1200" b="1">
                <a:latin typeface="Cambria"/>
                <a:cs typeface="Cambria"/>
              </a:rPr>
              <a:t>remake</a:t>
            </a:r>
            <a:r>
              <a:rPr dirty="0" sz="1200">
                <a:latin typeface="Cambria"/>
                <a:cs typeface="Cambria"/>
              </a:rPr>
              <a:t>. A </a:t>
            </a:r>
            <a:r>
              <a:rPr dirty="0" sz="1200" spc="-5" b="1">
                <a:latin typeface="Cambria"/>
                <a:cs typeface="Cambria"/>
              </a:rPr>
              <a:t>sequel </a:t>
            </a:r>
            <a:r>
              <a:rPr dirty="0" sz="1200">
                <a:latin typeface="Cambria"/>
                <a:cs typeface="Cambria"/>
              </a:rPr>
              <a:t>is a  </a:t>
            </a:r>
            <a:r>
              <a:rPr dirty="0" sz="1200" spc="-5">
                <a:latin typeface="Cambria"/>
                <a:cs typeface="Cambria"/>
              </a:rPr>
              <a:t>second </a:t>
            </a:r>
            <a:r>
              <a:rPr dirty="0" sz="1200">
                <a:latin typeface="Cambria"/>
                <a:cs typeface="Cambria"/>
              </a:rPr>
              <a:t>movie </a:t>
            </a:r>
            <a:r>
              <a:rPr dirty="0" sz="1200" spc="-5">
                <a:latin typeface="Cambria"/>
                <a:cs typeface="Cambria"/>
              </a:rPr>
              <a:t>that continues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story </a:t>
            </a:r>
            <a:r>
              <a:rPr dirty="0" sz="1200">
                <a:latin typeface="Cambria"/>
                <a:cs typeface="Cambria"/>
              </a:rPr>
              <a:t>from </a:t>
            </a:r>
            <a:r>
              <a:rPr dirty="0" sz="1200" spc="-1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first </a:t>
            </a:r>
            <a:r>
              <a:rPr dirty="0" sz="1200">
                <a:latin typeface="Cambria"/>
                <a:cs typeface="Cambria"/>
              </a:rPr>
              <a:t>movie - for </a:t>
            </a:r>
            <a:r>
              <a:rPr dirty="0" sz="1200" spc="-5">
                <a:latin typeface="Cambria"/>
                <a:cs typeface="Cambria"/>
              </a:rPr>
              <a:t>example, </a:t>
            </a:r>
            <a:r>
              <a:rPr dirty="0" sz="1200" spc="-5" i="1">
                <a:latin typeface="Cambria"/>
                <a:cs typeface="Cambria"/>
              </a:rPr>
              <a:t>American Pie </a:t>
            </a:r>
            <a:r>
              <a:rPr dirty="0" sz="1200" spc="-10">
                <a:latin typeface="Cambria"/>
                <a:cs typeface="Cambria"/>
              </a:rPr>
              <a:t>and  </a:t>
            </a:r>
            <a:r>
              <a:rPr dirty="0" sz="1200" spc="-5" i="1">
                <a:latin typeface="Cambria"/>
                <a:cs typeface="Cambria"/>
              </a:rPr>
              <a:t>American </a:t>
            </a:r>
            <a:r>
              <a:rPr dirty="0" sz="1200" i="1">
                <a:latin typeface="Cambria"/>
                <a:cs typeface="Cambria"/>
              </a:rPr>
              <a:t>Pie 2</a:t>
            </a:r>
            <a:r>
              <a:rPr dirty="0" sz="1200">
                <a:latin typeface="Cambria"/>
                <a:cs typeface="Cambria"/>
              </a:rPr>
              <a:t>. </a:t>
            </a:r>
            <a:r>
              <a:rPr dirty="0" sz="1200" spc="-5">
                <a:latin typeface="Cambria"/>
                <a:cs typeface="Cambria"/>
              </a:rPr>
              <a:t>And </a:t>
            </a:r>
            <a:r>
              <a:rPr dirty="0" sz="1200">
                <a:latin typeface="Cambria"/>
                <a:cs typeface="Cambria"/>
              </a:rPr>
              <a:t>a </a:t>
            </a:r>
            <a:r>
              <a:rPr dirty="0" sz="1200" spc="-5" b="1">
                <a:latin typeface="Cambria"/>
                <a:cs typeface="Cambria"/>
              </a:rPr>
              <a:t>remake </a:t>
            </a:r>
            <a:r>
              <a:rPr dirty="0" sz="1200">
                <a:latin typeface="Cambria"/>
                <a:cs typeface="Cambria"/>
              </a:rPr>
              <a:t>is a </a:t>
            </a:r>
            <a:r>
              <a:rPr dirty="0" sz="1200" spc="-5">
                <a:latin typeface="Cambria"/>
                <a:cs typeface="Cambria"/>
              </a:rPr>
              <a:t>new version </a:t>
            </a:r>
            <a:r>
              <a:rPr dirty="0" sz="1200" spc="5">
                <a:latin typeface="Cambria"/>
                <a:cs typeface="Cambria"/>
              </a:rPr>
              <a:t>of </a:t>
            </a:r>
            <a:r>
              <a:rPr dirty="0" sz="1200" spc="-5">
                <a:latin typeface="Cambria"/>
                <a:cs typeface="Cambria"/>
              </a:rPr>
              <a:t>an </a:t>
            </a:r>
            <a:r>
              <a:rPr dirty="0" sz="1200">
                <a:latin typeface="Cambria"/>
                <a:cs typeface="Cambria"/>
              </a:rPr>
              <a:t>old movie - it </a:t>
            </a:r>
            <a:r>
              <a:rPr dirty="0" sz="1200" spc="-5">
                <a:latin typeface="Cambria"/>
                <a:cs typeface="Cambria"/>
              </a:rPr>
              <a:t>tells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same story, but  </a:t>
            </a:r>
            <a:r>
              <a:rPr dirty="0" sz="1200">
                <a:latin typeface="Cambria"/>
                <a:cs typeface="Cambria"/>
              </a:rPr>
              <a:t>with </a:t>
            </a:r>
            <a:r>
              <a:rPr dirty="0" sz="1200" spc="-5">
                <a:latin typeface="Cambria"/>
                <a:cs typeface="Cambria"/>
              </a:rPr>
              <a:t>new </a:t>
            </a:r>
            <a:r>
              <a:rPr dirty="0" sz="1200">
                <a:latin typeface="Cambria"/>
                <a:cs typeface="Cambria"/>
              </a:rPr>
              <a:t>actors </a:t>
            </a:r>
            <a:r>
              <a:rPr dirty="0" sz="1200" spc="-5">
                <a:latin typeface="Cambria"/>
                <a:cs typeface="Cambria"/>
              </a:rPr>
              <a:t>and </a:t>
            </a:r>
            <a:r>
              <a:rPr dirty="0" sz="1200">
                <a:latin typeface="Cambria"/>
                <a:cs typeface="Cambria"/>
              </a:rPr>
              <a:t>in a </a:t>
            </a:r>
            <a:r>
              <a:rPr dirty="0" sz="1200" spc="-5">
                <a:latin typeface="Cambria"/>
                <a:cs typeface="Cambria"/>
              </a:rPr>
              <a:t>new</a:t>
            </a:r>
            <a:r>
              <a:rPr dirty="0" sz="1200" spc="-8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way.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609" y="1451483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3609" y="1667891"/>
            <a:ext cx="140207" cy="185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609" y="1881251"/>
            <a:ext cx="140207" cy="185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609" y="2298826"/>
            <a:ext cx="140207" cy="185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43609" y="2716657"/>
            <a:ext cx="140207" cy="185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3609" y="4549140"/>
            <a:ext cx="140207" cy="1859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43609" y="4966715"/>
            <a:ext cx="140207" cy="1859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43609" y="7213727"/>
            <a:ext cx="140207" cy="1859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43609" y="7631556"/>
            <a:ext cx="14020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43609" y="8052181"/>
            <a:ext cx="140207" cy="18592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43609" y="8472805"/>
            <a:ext cx="140207" cy="1859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02004" y="884112"/>
            <a:ext cx="5963285" cy="79927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03835">
              <a:lnSpc>
                <a:spcPct val="111700"/>
              </a:lnSpc>
            </a:pPr>
            <a:r>
              <a:rPr dirty="0" sz="1200" spc="-5">
                <a:latin typeface="Cambria"/>
                <a:cs typeface="Cambria"/>
              </a:rPr>
              <a:t>Wanda asks </a:t>
            </a:r>
            <a:r>
              <a:rPr dirty="0" sz="1200">
                <a:latin typeface="Cambria"/>
                <a:cs typeface="Cambria"/>
              </a:rPr>
              <a:t>what the movie is </a:t>
            </a:r>
            <a:r>
              <a:rPr dirty="0" sz="1200" spc="-5" b="1">
                <a:latin typeface="Cambria"/>
                <a:cs typeface="Cambria"/>
              </a:rPr>
              <a:t>rated.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rating </a:t>
            </a:r>
            <a:r>
              <a:rPr dirty="0" sz="1200">
                <a:latin typeface="Cambria"/>
                <a:cs typeface="Cambria"/>
              </a:rPr>
              <a:t>of the movie </a:t>
            </a:r>
            <a:r>
              <a:rPr dirty="0" sz="1200" spc="-5">
                <a:latin typeface="Cambria"/>
                <a:cs typeface="Cambria"/>
              </a:rPr>
              <a:t>tells </a:t>
            </a:r>
            <a:r>
              <a:rPr dirty="0" sz="1200" spc="-10">
                <a:latin typeface="Cambria"/>
                <a:cs typeface="Cambria"/>
              </a:rPr>
              <a:t>you </a:t>
            </a:r>
            <a:r>
              <a:rPr dirty="0" sz="1200">
                <a:latin typeface="Cambria"/>
                <a:cs typeface="Cambria"/>
              </a:rPr>
              <a:t>if it is </a:t>
            </a:r>
            <a:r>
              <a:rPr dirty="0" sz="1200" spc="-5">
                <a:latin typeface="Cambria"/>
                <a:cs typeface="Cambria"/>
              </a:rPr>
              <a:t>appropriate  </a:t>
            </a:r>
            <a:r>
              <a:rPr dirty="0" sz="1200">
                <a:latin typeface="Cambria"/>
                <a:cs typeface="Cambria"/>
              </a:rPr>
              <a:t>for various </a:t>
            </a:r>
            <a:r>
              <a:rPr dirty="0" sz="1200" spc="-5">
                <a:latin typeface="Cambria"/>
                <a:cs typeface="Cambria"/>
              </a:rPr>
              <a:t>age groups. </a:t>
            </a:r>
            <a:r>
              <a:rPr dirty="0" sz="1200">
                <a:latin typeface="Cambria"/>
                <a:cs typeface="Cambria"/>
              </a:rPr>
              <a:t>This is the </a:t>
            </a:r>
            <a:r>
              <a:rPr dirty="0" sz="1200" spc="-5">
                <a:latin typeface="Cambria"/>
                <a:cs typeface="Cambria"/>
              </a:rPr>
              <a:t>list </a:t>
            </a:r>
            <a:r>
              <a:rPr dirty="0" sz="1200" spc="5">
                <a:latin typeface="Cambria"/>
                <a:cs typeface="Cambria"/>
              </a:rPr>
              <a:t>of </a:t>
            </a:r>
            <a:r>
              <a:rPr dirty="0" sz="1200" spc="-5">
                <a:latin typeface="Cambria"/>
                <a:cs typeface="Cambria"/>
              </a:rPr>
              <a:t>movie ratings </a:t>
            </a:r>
            <a:r>
              <a:rPr dirty="0" sz="1200">
                <a:latin typeface="Cambria"/>
                <a:cs typeface="Cambria"/>
              </a:rPr>
              <a:t>in the</a:t>
            </a:r>
            <a:r>
              <a:rPr dirty="0" sz="1200" spc="-8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U.S.: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250"/>
              </a:spcBef>
            </a:pPr>
            <a:r>
              <a:rPr dirty="0" sz="1200" b="1">
                <a:latin typeface="Cambria"/>
                <a:cs typeface="Cambria"/>
              </a:rPr>
              <a:t>G </a:t>
            </a:r>
            <a:r>
              <a:rPr dirty="0" sz="1200">
                <a:latin typeface="Cambria"/>
                <a:cs typeface="Cambria"/>
              </a:rPr>
              <a:t>- </a:t>
            </a:r>
            <a:r>
              <a:rPr dirty="0" sz="1200" spc="-5">
                <a:latin typeface="Cambria"/>
                <a:cs typeface="Cambria"/>
              </a:rPr>
              <a:t>General </a:t>
            </a:r>
            <a:r>
              <a:rPr dirty="0" sz="1200">
                <a:latin typeface="Cambria"/>
                <a:cs typeface="Cambria"/>
              </a:rPr>
              <a:t>audience - OK for</a:t>
            </a:r>
            <a:r>
              <a:rPr dirty="0" sz="1200" spc="-8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everyone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</a:pPr>
            <a:r>
              <a:rPr dirty="0" sz="1200" b="1">
                <a:latin typeface="Cambria"/>
                <a:cs typeface="Cambria"/>
              </a:rPr>
              <a:t>PG </a:t>
            </a:r>
            <a:r>
              <a:rPr dirty="0" sz="1200">
                <a:latin typeface="Cambria"/>
                <a:cs typeface="Cambria"/>
              </a:rPr>
              <a:t>- Some </a:t>
            </a:r>
            <a:r>
              <a:rPr dirty="0" sz="1200" spc="-5">
                <a:latin typeface="Cambria"/>
                <a:cs typeface="Cambria"/>
              </a:rPr>
              <a:t>material </a:t>
            </a:r>
            <a:r>
              <a:rPr dirty="0" sz="1200">
                <a:latin typeface="Cambria"/>
                <a:cs typeface="Cambria"/>
              </a:rPr>
              <a:t>in </a:t>
            </a:r>
            <a:r>
              <a:rPr dirty="0" sz="1200" spc="-10">
                <a:latin typeface="Cambria"/>
                <a:cs typeface="Cambria"/>
              </a:rPr>
              <a:t>the </a:t>
            </a:r>
            <a:r>
              <a:rPr dirty="0" sz="1200">
                <a:latin typeface="Cambria"/>
                <a:cs typeface="Cambria"/>
              </a:rPr>
              <a:t>movie </a:t>
            </a:r>
            <a:r>
              <a:rPr dirty="0" sz="1200" spc="-5">
                <a:latin typeface="Cambria"/>
                <a:cs typeface="Cambria"/>
              </a:rPr>
              <a:t>might not be </a:t>
            </a:r>
            <a:r>
              <a:rPr dirty="0" sz="1200">
                <a:latin typeface="Cambria"/>
                <a:cs typeface="Cambria"/>
              </a:rPr>
              <a:t>OK for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children</a:t>
            </a:r>
            <a:endParaRPr sz="1200">
              <a:latin typeface="Cambria"/>
              <a:cs typeface="Cambria"/>
            </a:endParaRPr>
          </a:p>
          <a:p>
            <a:pPr marL="469900" marR="36195">
              <a:lnSpc>
                <a:spcPct val="111700"/>
              </a:lnSpc>
              <a:spcBef>
                <a:spcPts val="65"/>
              </a:spcBef>
            </a:pPr>
            <a:r>
              <a:rPr dirty="0" sz="1200" b="1">
                <a:latin typeface="Cambria"/>
                <a:cs typeface="Cambria"/>
              </a:rPr>
              <a:t>PG-13 </a:t>
            </a:r>
            <a:r>
              <a:rPr dirty="0" sz="1200">
                <a:latin typeface="Cambria"/>
                <a:cs typeface="Cambria"/>
              </a:rPr>
              <a:t>- </a:t>
            </a:r>
            <a:r>
              <a:rPr dirty="0" sz="1200" spc="-5">
                <a:latin typeface="Cambria"/>
                <a:cs typeface="Cambria"/>
              </a:rPr>
              <a:t>Parents are strongly cautioned </a:t>
            </a:r>
            <a:r>
              <a:rPr dirty="0" sz="1200">
                <a:latin typeface="Cambria"/>
                <a:cs typeface="Cambria"/>
              </a:rPr>
              <a:t>– </a:t>
            </a:r>
            <a:r>
              <a:rPr dirty="0" sz="1200" spc="-5">
                <a:latin typeface="Cambria"/>
                <a:cs typeface="Cambria"/>
              </a:rPr>
              <a:t>there’s inappropriate material </a:t>
            </a:r>
            <a:r>
              <a:rPr dirty="0" sz="1200">
                <a:latin typeface="Cambria"/>
                <a:cs typeface="Cambria"/>
              </a:rPr>
              <a:t>for </a:t>
            </a:r>
            <a:r>
              <a:rPr dirty="0" sz="1200" spc="-5">
                <a:latin typeface="Cambria"/>
                <a:cs typeface="Cambria"/>
              </a:rPr>
              <a:t>children  under </a:t>
            </a:r>
            <a:r>
              <a:rPr dirty="0" sz="1200">
                <a:latin typeface="Cambria"/>
                <a:cs typeface="Cambria"/>
              </a:rPr>
              <a:t>13 </a:t>
            </a:r>
            <a:r>
              <a:rPr dirty="0" sz="1200" spc="-5">
                <a:latin typeface="Cambria"/>
                <a:cs typeface="Cambria"/>
              </a:rPr>
              <a:t>years</a:t>
            </a:r>
            <a:r>
              <a:rPr dirty="0" sz="1200" spc="-6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old</a:t>
            </a:r>
            <a:endParaRPr sz="1200">
              <a:latin typeface="Cambria"/>
              <a:cs typeface="Cambria"/>
            </a:endParaRPr>
          </a:p>
          <a:p>
            <a:pPr marL="469900" marR="370205">
              <a:lnSpc>
                <a:spcPct val="113500"/>
              </a:lnSpc>
              <a:spcBef>
                <a:spcPts val="40"/>
              </a:spcBef>
            </a:pPr>
            <a:r>
              <a:rPr dirty="0" sz="1200" b="1">
                <a:latin typeface="Cambria"/>
                <a:cs typeface="Cambria"/>
              </a:rPr>
              <a:t>R </a:t>
            </a:r>
            <a:r>
              <a:rPr dirty="0" sz="1200">
                <a:latin typeface="Cambria"/>
                <a:cs typeface="Cambria"/>
              </a:rPr>
              <a:t>- </a:t>
            </a:r>
            <a:r>
              <a:rPr dirty="0" sz="1200" spc="-5">
                <a:latin typeface="Cambria"/>
                <a:cs typeface="Cambria"/>
              </a:rPr>
              <a:t>Restricted </a:t>
            </a:r>
            <a:r>
              <a:rPr dirty="0" sz="1200">
                <a:latin typeface="Cambria"/>
                <a:cs typeface="Cambria"/>
              </a:rPr>
              <a:t>- </a:t>
            </a:r>
            <a:r>
              <a:rPr dirty="0" sz="1200" spc="-5">
                <a:latin typeface="Cambria"/>
                <a:cs typeface="Cambria"/>
              </a:rPr>
              <a:t>Children </a:t>
            </a:r>
            <a:r>
              <a:rPr dirty="0" sz="1200">
                <a:latin typeface="Cambria"/>
                <a:cs typeface="Cambria"/>
              </a:rPr>
              <a:t>under </a:t>
            </a:r>
            <a:r>
              <a:rPr dirty="0" sz="1200" spc="-10">
                <a:latin typeface="Cambria"/>
                <a:cs typeface="Cambria"/>
              </a:rPr>
              <a:t>17 </a:t>
            </a:r>
            <a:r>
              <a:rPr dirty="0" sz="1200" spc="-5">
                <a:latin typeface="Cambria"/>
                <a:cs typeface="Cambria"/>
              </a:rPr>
              <a:t>can </a:t>
            </a:r>
            <a:r>
              <a:rPr dirty="0" sz="1200">
                <a:latin typeface="Cambria"/>
                <a:cs typeface="Cambria"/>
              </a:rPr>
              <a:t>only </a:t>
            </a:r>
            <a:r>
              <a:rPr dirty="0" sz="1200" spc="-10">
                <a:latin typeface="Cambria"/>
                <a:cs typeface="Cambria"/>
              </a:rPr>
              <a:t>enter </a:t>
            </a:r>
            <a:r>
              <a:rPr dirty="0" sz="1200">
                <a:latin typeface="Cambria"/>
                <a:cs typeface="Cambria"/>
              </a:rPr>
              <a:t>if </a:t>
            </a:r>
            <a:r>
              <a:rPr dirty="0" sz="1200" spc="-5">
                <a:latin typeface="Cambria"/>
                <a:cs typeface="Cambria"/>
              </a:rPr>
              <a:t>accompanied by </a:t>
            </a:r>
            <a:r>
              <a:rPr dirty="0" sz="1200">
                <a:latin typeface="Cambria"/>
                <a:cs typeface="Cambria"/>
              </a:rPr>
              <a:t>a </a:t>
            </a:r>
            <a:r>
              <a:rPr dirty="0" sz="1200" spc="-5">
                <a:latin typeface="Cambria"/>
                <a:cs typeface="Cambria"/>
              </a:rPr>
              <a:t>parent </a:t>
            </a:r>
            <a:r>
              <a:rPr dirty="0" sz="1200">
                <a:latin typeface="Cambria"/>
                <a:cs typeface="Cambria"/>
              </a:rPr>
              <a:t>or  guardian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10"/>
              </a:spcBef>
            </a:pPr>
            <a:r>
              <a:rPr dirty="0" sz="1200" b="1">
                <a:latin typeface="Cambria"/>
                <a:cs typeface="Cambria"/>
              </a:rPr>
              <a:t>NC-17 </a:t>
            </a:r>
            <a:r>
              <a:rPr dirty="0" sz="1200">
                <a:latin typeface="Cambria"/>
                <a:cs typeface="Cambria"/>
              </a:rPr>
              <a:t>- </a:t>
            </a:r>
            <a:r>
              <a:rPr dirty="0" sz="1200" spc="-5">
                <a:latin typeface="Cambria"/>
                <a:cs typeface="Cambria"/>
              </a:rPr>
              <a:t>Adults</a:t>
            </a:r>
            <a:r>
              <a:rPr dirty="0" sz="1200" spc="-8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only.</a:t>
            </a:r>
            <a:endParaRPr sz="1200">
              <a:latin typeface="Cambria"/>
              <a:cs typeface="Cambria"/>
            </a:endParaRPr>
          </a:p>
          <a:p>
            <a:pPr marL="12700" marR="5715">
              <a:lnSpc>
                <a:spcPct val="112300"/>
              </a:lnSpc>
              <a:spcBef>
                <a:spcPts val="1015"/>
              </a:spcBef>
            </a:pPr>
            <a:r>
              <a:rPr dirty="0" sz="1200" spc="-5">
                <a:latin typeface="Cambria"/>
                <a:cs typeface="Cambria"/>
              </a:rPr>
              <a:t>Wanda also mentions </a:t>
            </a:r>
            <a:r>
              <a:rPr dirty="0" sz="1200">
                <a:latin typeface="Cambria"/>
                <a:cs typeface="Cambria"/>
              </a:rPr>
              <a:t>movie </a:t>
            </a:r>
            <a:r>
              <a:rPr dirty="0" sz="1200" spc="-5" b="1">
                <a:latin typeface="Cambria"/>
                <a:cs typeface="Cambria"/>
              </a:rPr>
              <a:t>reviews </a:t>
            </a:r>
            <a:r>
              <a:rPr dirty="0" sz="1200">
                <a:latin typeface="Cambria"/>
                <a:cs typeface="Cambria"/>
              </a:rPr>
              <a:t>- </a:t>
            </a:r>
            <a:r>
              <a:rPr dirty="0" sz="1200" spc="-10">
                <a:latin typeface="Cambria"/>
                <a:cs typeface="Cambria"/>
              </a:rPr>
              <a:t>these </a:t>
            </a:r>
            <a:r>
              <a:rPr dirty="0" sz="1200" spc="-5">
                <a:latin typeface="Cambria"/>
                <a:cs typeface="Cambria"/>
              </a:rPr>
              <a:t>are evaluations </a:t>
            </a:r>
            <a:r>
              <a:rPr dirty="0" sz="1200">
                <a:latin typeface="Cambria"/>
                <a:cs typeface="Cambria"/>
              </a:rPr>
              <a:t>of the movie </a:t>
            </a:r>
            <a:r>
              <a:rPr dirty="0" sz="1200" spc="-5">
                <a:latin typeface="Cambria"/>
                <a:cs typeface="Cambria"/>
              </a:rPr>
              <a:t>written by </a:t>
            </a:r>
            <a:r>
              <a:rPr dirty="0" sz="1200" spc="-10" b="1">
                <a:latin typeface="Cambria"/>
                <a:cs typeface="Cambria"/>
              </a:rPr>
              <a:t>critics  </a:t>
            </a:r>
            <a:r>
              <a:rPr dirty="0" sz="1200" spc="-5">
                <a:latin typeface="Cambria"/>
                <a:cs typeface="Cambria"/>
              </a:rPr>
              <a:t>(a </a:t>
            </a:r>
            <a:r>
              <a:rPr dirty="0" sz="1200">
                <a:latin typeface="Cambria"/>
                <a:cs typeface="Cambria"/>
              </a:rPr>
              <a:t>critic is a </a:t>
            </a:r>
            <a:r>
              <a:rPr dirty="0" sz="1200" spc="-5">
                <a:latin typeface="Cambria"/>
                <a:cs typeface="Cambria"/>
              </a:rPr>
              <a:t>person </a:t>
            </a:r>
            <a:r>
              <a:rPr dirty="0" sz="1200">
                <a:latin typeface="Cambria"/>
                <a:cs typeface="Cambria"/>
              </a:rPr>
              <a:t>who </a:t>
            </a:r>
            <a:r>
              <a:rPr dirty="0" sz="1200" spc="-5">
                <a:latin typeface="Cambria"/>
                <a:cs typeface="Cambria"/>
              </a:rPr>
              <a:t>professionally evaluates movies). </a:t>
            </a:r>
            <a:r>
              <a:rPr dirty="0" sz="1200">
                <a:latin typeface="Cambria"/>
                <a:cs typeface="Cambria"/>
              </a:rPr>
              <a:t>A movie </a:t>
            </a:r>
            <a:r>
              <a:rPr dirty="0" sz="1200" spc="-5">
                <a:latin typeface="Cambria"/>
                <a:cs typeface="Cambria"/>
              </a:rPr>
              <a:t>has </a:t>
            </a:r>
            <a:r>
              <a:rPr dirty="0" sz="1200">
                <a:latin typeface="Cambria"/>
                <a:cs typeface="Cambria"/>
              </a:rPr>
              <a:t>only one </a:t>
            </a:r>
            <a:r>
              <a:rPr dirty="0" sz="1200" spc="-5">
                <a:latin typeface="Cambria"/>
                <a:cs typeface="Cambria"/>
              </a:rPr>
              <a:t>official  </a:t>
            </a:r>
            <a:r>
              <a:rPr dirty="0" sz="1200" spc="-5" b="1">
                <a:latin typeface="Cambria"/>
                <a:cs typeface="Cambria"/>
              </a:rPr>
              <a:t>rating, </a:t>
            </a:r>
            <a:r>
              <a:rPr dirty="0" sz="1200" spc="-5">
                <a:latin typeface="Cambria"/>
                <a:cs typeface="Cambria"/>
              </a:rPr>
              <a:t>but </a:t>
            </a:r>
            <a:r>
              <a:rPr dirty="0" sz="1200">
                <a:latin typeface="Cambria"/>
                <a:cs typeface="Cambria"/>
              </a:rPr>
              <a:t>it has various </a:t>
            </a:r>
            <a:r>
              <a:rPr dirty="0" sz="1200" spc="-5" b="1">
                <a:latin typeface="Cambria"/>
                <a:cs typeface="Cambria"/>
              </a:rPr>
              <a:t>reviews </a:t>
            </a:r>
            <a:r>
              <a:rPr dirty="0" sz="1200">
                <a:latin typeface="Cambria"/>
                <a:cs typeface="Cambria"/>
              </a:rPr>
              <a:t>– </a:t>
            </a:r>
            <a:r>
              <a:rPr dirty="0" sz="1200" spc="-10">
                <a:latin typeface="Cambria"/>
                <a:cs typeface="Cambria"/>
              </a:rPr>
              <a:t>because </a:t>
            </a:r>
            <a:r>
              <a:rPr dirty="0" sz="1200" spc="-5">
                <a:latin typeface="Cambria"/>
                <a:cs typeface="Cambria"/>
              </a:rPr>
              <a:t>different </a:t>
            </a:r>
            <a:r>
              <a:rPr dirty="0" sz="1200">
                <a:latin typeface="Cambria"/>
                <a:cs typeface="Cambria"/>
              </a:rPr>
              <a:t>critics </a:t>
            </a:r>
            <a:r>
              <a:rPr dirty="0" sz="1200" spc="-5">
                <a:latin typeface="Cambria"/>
                <a:cs typeface="Cambria"/>
              </a:rPr>
              <a:t>and different </a:t>
            </a:r>
            <a:r>
              <a:rPr dirty="0" sz="1200">
                <a:latin typeface="Cambria"/>
                <a:cs typeface="Cambria"/>
              </a:rPr>
              <a:t>people </a:t>
            </a:r>
            <a:r>
              <a:rPr dirty="0" sz="1200" spc="-5">
                <a:latin typeface="Cambria"/>
                <a:cs typeface="Cambria"/>
              </a:rPr>
              <a:t>probably  have different </a:t>
            </a:r>
            <a:r>
              <a:rPr dirty="0" sz="1200">
                <a:latin typeface="Cambria"/>
                <a:cs typeface="Cambria"/>
              </a:rPr>
              <a:t>opinions of the</a:t>
            </a:r>
            <a:r>
              <a:rPr dirty="0" sz="1200" spc="-6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movie.</a:t>
            </a:r>
            <a:endParaRPr sz="1200">
              <a:latin typeface="Cambria"/>
              <a:cs typeface="Cambria"/>
            </a:endParaRPr>
          </a:p>
          <a:p>
            <a:pPr marL="12700" marR="158115">
              <a:lnSpc>
                <a:spcPct val="113300"/>
              </a:lnSpc>
              <a:spcBef>
                <a:spcPts val="980"/>
              </a:spcBef>
            </a:pP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general </a:t>
            </a:r>
            <a:r>
              <a:rPr dirty="0" sz="1200">
                <a:latin typeface="Cambria"/>
                <a:cs typeface="Cambria"/>
              </a:rPr>
              <a:t>group of </a:t>
            </a:r>
            <a:r>
              <a:rPr dirty="0" sz="1200" spc="-5">
                <a:latin typeface="Cambria"/>
                <a:cs typeface="Cambria"/>
              </a:rPr>
              <a:t>actors and actresses </a:t>
            </a:r>
            <a:r>
              <a:rPr dirty="0" sz="1200">
                <a:latin typeface="Cambria"/>
                <a:cs typeface="Cambria"/>
              </a:rPr>
              <a:t>in a movie is </a:t>
            </a:r>
            <a:r>
              <a:rPr dirty="0" sz="1200" spc="-5">
                <a:latin typeface="Cambria"/>
                <a:cs typeface="Cambria"/>
              </a:rPr>
              <a:t>called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 b="1">
                <a:latin typeface="Cambria"/>
                <a:cs typeface="Cambria"/>
              </a:rPr>
              <a:t>cast</a:t>
            </a:r>
            <a:r>
              <a:rPr dirty="0" sz="1200" spc="-5">
                <a:latin typeface="Cambria"/>
                <a:cs typeface="Cambria"/>
              </a:rPr>
              <a:t>. Sometimes </a:t>
            </a:r>
            <a:r>
              <a:rPr dirty="0" sz="1200">
                <a:latin typeface="Cambria"/>
                <a:cs typeface="Cambria"/>
              </a:rPr>
              <a:t>we </a:t>
            </a:r>
            <a:r>
              <a:rPr dirty="0" sz="1200" spc="-5">
                <a:latin typeface="Cambria"/>
                <a:cs typeface="Cambria"/>
              </a:rPr>
              <a:t>use 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verb “star” </a:t>
            </a:r>
            <a:r>
              <a:rPr dirty="0" sz="1200">
                <a:latin typeface="Cambria"/>
                <a:cs typeface="Cambria"/>
              </a:rPr>
              <a:t>or </a:t>
            </a:r>
            <a:r>
              <a:rPr dirty="0" sz="1200" spc="-5">
                <a:latin typeface="Cambria"/>
                <a:cs typeface="Cambria"/>
              </a:rPr>
              <a:t>"starring" </a:t>
            </a:r>
            <a:r>
              <a:rPr dirty="0" sz="1200" spc="-15">
                <a:latin typeface="Cambria"/>
                <a:cs typeface="Cambria"/>
              </a:rPr>
              <a:t>to </a:t>
            </a:r>
            <a:r>
              <a:rPr dirty="0" sz="1200" spc="-5">
                <a:latin typeface="Cambria"/>
                <a:cs typeface="Cambria"/>
              </a:rPr>
              <a:t>describe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main </a:t>
            </a:r>
            <a:r>
              <a:rPr dirty="0" sz="1200">
                <a:latin typeface="Cambria"/>
                <a:cs typeface="Cambria"/>
              </a:rPr>
              <a:t>actors who </a:t>
            </a:r>
            <a:r>
              <a:rPr dirty="0" sz="1200" spc="-5">
                <a:latin typeface="Cambria"/>
                <a:cs typeface="Cambria"/>
              </a:rPr>
              <a:t>are featured </a:t>
            </a:r>
            <a:r>
              <a:rPr dirty="0" sz="1200">
                <a:latin typeface="Cambria"/>
                <a:cs typeface="Cambria"/>
              </a:rPr>
              <a:t>in the</a:t>
            </a:r>
            <a:r>
              <a:rPr dirty="0" sz="1200" spc="1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movie:</a:t>
            </a:r>
            <a:endParaRPr sz="1200">
              <a:latin typeface="Cambria"/>
              <a:cs typeface="Cambria"/>
            </a:endParaRPr>
          </a:p>
          <a:p>
            <a:pPr marL="469900" marR="83185">
              <a:lnSpc>
                <a:spcPct val="111700"/>
              </a:lnSpc>
              <a:spcBef>
                <a:spcPts val="1080"/>
              </a:spcBef>
            </a:pPr>
            <a:r>
              <a:rPr dirty="0" sz="1200" spc="-5">
                <a:latin typeface="Cambria"/>
                <a:cs typeface="Cambria"/>
              </a:rPr>
              <a:t>Titanic, </a:t>
            </a:r>
            <a:r>
              <a:rPr dirty="0" sz="1200" spc="-5" b="1">
                <a:latin typeface="Cambria"/>
                <a:cs typeface="Cambria"/>
              </a:rPr>
              <a:t>starring </a:t>
            </a:r>
            <a:r>
              <a:rPr dirty="0" sz="1200" spc="-5">
                <a:latin typeface="Cambria"/>
                <a:cs typeface="Cambria"/>
              </a:rPr>
              <a:t>Leonardo DiCaprio and </a:t>
            </a:r>
            <a:r>
              <a:rPr dirty="0" sz="1200" spc="-10">
                <a:latin typeface="Cambria"/>
                <a:cs typeface="Cambria"/>
              </a:rPr>
              <a:t>Kate </a:t>
            </a:r>
            <a:r>
              <a:rPr dirty="0" sz="1200" spc="-5">
                <a:latin typeface="Cambria"/>
                <a:cs typeface="Cambria"/>
              </a:rPr>
              <a:t>Winslet, was </a:t>
            </a:r>
            <a:r>
              <a:rPr dirty="0" sz="1200">
                <a:latin typeface="Cambria"/>
                <a:cs typeface="Cambria"/>
              </a:rPr>
              <a:t>one of the </a:t>
            </a:r>
            <a:r>
              <a:rPr dirty="0" sz="1200" spc="5">
                <a:latin typeface="Cambria"/>
                <a:cs typeface="Cambria"/>
              </a:rPr>
              <a:t>most </a:t>
            </a:r>
            <a:r>
              <a:rPr dirty="0" sz="1200" spc="-5">
                <a:latin typeface="Cambria"/>
                <a:cs typeface="Cambria"/>
              </a:rPr>
              <a:t>popular  movies </a:t>
            </a:r>
            <a:r>
              <a:rPr dirty="0" sz="1200">
                <a:latin typeface="Cambria"/>
                <a:cs typeface="Cambria"/>
              </a:rPr>
              <a:t>of the</a:t>
            </a:r>
            <a:r>
              <a:rPr dirty="0" sz="1200" spc="-8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decade.</a:t>
            </a:r>
            <a:endParaRPr sz="1200">
              <a:latin typeface="Cambria"/>
              <a:cs typeface="Cambria"/>
            </a:endParaRPr>
          </a:p>
          <a:p>
            <a:pPr marL="469900" marR="257175">
              <a:lnSpc>
                <a:spcPct val="111700"/>
              </a:lnSpc>
              <a:spcBef>
                <a:spcPts val="70"/>
              </a:spcBef>
            </a:pPr>
            <a:r>
              <a:rPr dirty="0" sz="1200" spc="-5">
                <a:latin typeface="Cambria"/>
                <a:cs typeface="Cambria"/>
              </a:rPr>
              <a:t>Forrest </a:t>
            </a:r>
            <a:r>
              <a:rPr dirty="0" sz="1200">
                <a:latin typeface="Cambria"/>
                <a:cs typeface="Cambria"/>
              </a:rPr>
              <a:t>Gump </a:t>
            </a:r>
            <a:r>
              <a:rPr dirty="0" sz="1200" spc="-5" b="1">
                <a:latin typeface="Cambria"/>
                <a:cs typeface="Cambria"/>
              </a:rPr>
              <a:t>stars </a:t>
            </a:r>
            <a:r>
              <a:rPr dirty="0" sz="1200" spc="-5">
                <a:latin typeface="Cambria"/>
                <a:cs typeface="Cambria"/>
              </a:rPr>
              <a:t>Tom </a:t>
            </a:r>
            <a:r>
              <a:rPr dirty="0" sz="1200" spc="-10">
                <a:latin typeface="Cambria"/>
                <a:cs typeface="Cambria"/>
              </a:rPr>
              <a:t>Hanks </a:t>
            </a:r>
            <a:r>
              <a:rPr dirty="0" sz="1200" spc="-5">
                <a:latin typeface="Cambria"/>
                <a:cs typeface="Cambria"/>
              </a:rPr>
              <a:t>as </a:t>
            </a:r>
            <a:r>
              <a:rPr dirty="0" sz="1200">
                <a:latin typeface="Cambria"/>
                <a:cs typeface="Cambria"/>
              </a:rPr>
              <a:t>a mentally-challenged </a:t>
            </a:r>
            <a:r>
              <a:rPr dirty="0" sz="1200" spc="-5">
                <a:latin typeface="Cambria"/>
                <a:cs typeface="Cambria"/>
              </a:rPr>
              <a:t>man who </a:t>
            </a:r>
            <a:r>
              <a:rPr dirty="0" sz="1200" spc="-10">
                <a:latin typeface="Cambria"/>
                <a:cs typeface="Cambria"/>
              </a:rPr>
              <a:t>lives </a:t>
            </a:r>
            <a:r>
              <a:rPr dirty="0" sz="1200">
                <a:latin typeface="Cambria"/>
                <a:cs typeface="Cambria"/>
              </a:rPr>
              <a:t>through  </a:t>
            </a:r>
            <a:r>
              <a:rPr dirty="0" sz="1200" spc="-5">
                <a:latin typeface="Cambria"/>
                <a:cs typeface="Cambria"/>
              </a:rPr>
              <a:t>many </a:t>
            </a:r>
            <a:r>
              <a:rPr dirty="0" sz="1200">
                <a:latin typeface="Cambria"/>
                <a:cs typeface="Cambria"/>
              </a:rPr>
              <a:t>historic</a:t>
            </a:r>
            <a:r>
              <a:rPr dirty="0" sz="1200" spc="-8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moments.</a:t>
            </a:r>
            <a:endParaRPr sz="1200">
              <a:latin typeface="Cambria"/>
              <a:cs typeface="Cambria"/>
            </a:endParaRPr>
          </a:p>
          <a:p>
            <a:pPr marL="12700" marR="5080">
              <a:lnSpc>
                <a:spcPct val="112799"/>
              </a:lnSpc>
              <a:spcBef>
                <a:spcPts val="990"/>
              </a:spcBef>
            </a:pPr>
            <a:r>
              <a:rPr dirty="0" sz="1200" spc="-5">
                <a:latin typeface="Cambria"/>
                <a:cs typeface="Cambria"/>
              </a:rPr>
              <a:t>Finally, Wanda </a:t>
            </a:r>
            <a:r>
              <a:rPr dirty="0" sz="1200">
                <a:latin typeface="Cambria"/>
                <a:cs typeface="Cambria"/>
              </a:rPr>
              <a:t>recommends </a:t>
            </a:r>
            <a:r>
              <a:rPr dirty="0" sz="1200" spc="-5">
                <a:latin typeface="Cambria"/>
                <a:cs typeface="Cambria"/>
              </a:rPr>
              <a:t>an Italian </a:t>
            </a:r>
            <a:r>
              <a:rPr dirty="0" sz="1200">
                <a:latin typeface="Cambria"/>
                <a:cs typeface="Cambria"/>
              </a:rPr>
              <a:t>film </a:t>
            </a:r>
            <a:r>
              <a:rPr dirty="0" sz="1200" spc="-5">
                <a:latin typeface="Cambria"/>
                <a:cs typeface="Cambria"/>
              </a:rPr>
              <a:t>and she tells </a:t>
            </a:r>
            <a:r>
              <a:rPr dirty="0" sz="1200">
                <a:latin typeface="Cambria"/>
                <a:cs typeface="Cambria"/>
              </a:rPr>
              <a:t>Bill </a:t>
            </a:r>
            <a:r>
              <a:rPr dirty="0" sz="1200" spc="-15">
                <a:latin typeface="Cambria"/>
                <a:cs typeface="Cambria"/>
              </a:rPr>
              <a:t>to </a:t>
            </a:r>
            <a:r>
              <a:rPr dirty="0" sz="1200" spc="-5">
                <a:latin typeface="Cambria"/>
                <a:cs typeface="Cambria"/>
              </a:rPr>
              <a:t>watch </a:t>
            </a:r>
            <a:r>
              <a:rPr dirty="0" sz="1200">
                <a:latin typeface="Cambria"/>
                <a:cs typeface="Cambria"/>
              </a:rPr>
              <a:t>it </a:t>
            </a:r>
            <a:r>
              <a:rPr dirty="0" sz="1200" spc="-10">
                <a:latin typeface="Cambria"/>
                <a:cs typeface="Cambria"/>
              </a:rPr>
              <a:t>with </a:t>
            </a:r>
            <a:r>
              <a:rPr dirty="0" sz="1200" spc="-5" b="1">
                <a:latin typeface="Cambria"/>
                <a:cs typeface="Cambria"/>
              </a:rPr>
              <a:t>subtitles </a:t>
            </a:r>
            <a:r>
              <a:rPr dirty="0" sz="1200">
                <a:latin typeface="Cambria"/>
                <a:cs typeface="Cambria"/>
              </a:rPr>
              <a:t>-  </a:t>
            </a:r>
            <a:r>
              <a:rPr dirty="0" sz="1200" spc="-5">
                <a:latin typeface="Cambria"/>
                <a:cs typeface="Cambria"/>
              </a:rPr>
              <a:t>that's </a:t>
            </a:r>
            <a:r>
              <a:rPr dirty="0" sz="1200">
                <a:latin typeface="Cambria"/>
                <a:cs typeface="Cambria"/>
              </a:rPr>
              <a:t>when the </a:t>
            </a:r>
            <a:r>
              <a:rPr dirty="0" sz="1200" spc="-5">
                <a:latin typeface="Cambria"/>
                <a:cs typeface="Cambria"/>
              </a:rPr>
              <a:t>translated </a:t>
            </a:r>
            <a:r>
              <a:rPr dirty="0" sz="1200">
                <a:latin typeface="Cambria"/>
                <a:cs typeface="Cambria"/>
              </a:rPr>
              <a:t>words </a:t>
            </a:r>
            <a:r>
              <a:rPr dirty="0" sz="1200" spc="-5">
                <a:latin typeface="Cambria"/>
                <a:cs typeface="Cambria"/>
              </a:rPr>
              <a:t>appear as text </a:t>
            </a:r>
            <a:r>
              <a:rPr dirty="0" sz="1200">
                <a:latin typeface="Cambria"/>
                <a:cs typeface="Cambria"/>
              </a:rPr>
              <a:t>on the </a:t>
            </a:r>
            <a:r>
              <a:rPr dirty="0" sz="1200" spc="-5">
                <a:latin typeface="Cambria"/>
                <a:cs typeface="Cambria"/>
              </a:rPr>
              <a:t>screen. </a:t>
            </a:r>
            <a:r>
              <a:rPr dirty="0" sz="1200">
                <a:latin typeface="Cambria"/>
                <a:cs typeface="Cambria"/>
              </a:rPr>
              <a:t>On the other </a:t>
            </a:r>
            <a:r>
              <a:rPr dirty="0" sz="1200" spc="-5">
                <a:latin typeface="Cambria"/>
                <a:cs typeface="Cambria"/>
              </a:rPr>
              <a:t>hand, </a:t>
            </a:r>
            <a:r>
              <a:rPr dirty="0" sz="1200" spc="15">
                <a:latin typeface="Cambria"/>
                <a:cs typeface="Cambria"/>
              </a:rPr>
              <a:t>if </a:t>
            </a:r>
            <a:r>
              <a:rPr dirty="0" sz="1200">
                <a:latin typeface="Cambria"/>
                <a:cs typeface="Cambria"/>
              </a:rPr>
              <a:t>a film is  </a:t>
            </a:r>
            <a:r>
              <a:rPr dirty="0" sz="1200" b="1">
                <a:latin typeface="Cambria"/>
                <a:cs typeface="Cambria"/>
              </a:rPr>
              <a:t>dubbed</a:t>
            </a:r>
            <a:r>
              <a:rPr dirty="0" sz="1200">
                <a:latin typeface="Cambria"/>
                <a:cs typeface="Cambria"/>
              </a:rPr>
              <a:t>, </a:t>
            </a:r>
            <a:r>
              <a:rPr dirty="0" sz="1200" spc="-5">
                <a:latin typeface="Cambria"/>
                <a:cs typeface="Cambria"/>
              </a:rPr>
              <a:t>that means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dialogue has </a:t>
            </a:r>
            <a:r>
              <a:rPr dirty="0" sz="1200" spc="-10">
                <a:latin typeface="Cambria"/>
                <a:cs typeface="Cambria"/>
              </a:rPr>
              <a:t>been </a:t>
            </a:r>
            <a:r>
              <a:rPr dirty="0" sz="1200">
                <a:latin typeface="Cambria"/>
                <a:cs typeface="Cambria"/>
              </a:rPr>
              <a:t>recorded </a:t>
            </a:r>
            <a:r>
              <a:rPr dirty="0" sz="1200" spc="-5">
                <a:latin typeface="Cambria"/>
                <a:cs typeface="Cambria"/>
              </a:rPr>
              <a:t>by </a:t>
            </a:r>
            <a:r>
              <a:rPr dirty="0" sz="1200">
                <a:latin typeface="Cambria"/>
                <a:cs typeface="Cambria"/>
              </a:rPr>
              <a:t>voice actors in a </a:t>
            </a:r>
            <a:r>
              <a:rPr dirty="0" sz="1200" spc="-5">
                <a:latin typeface="Cambria"/>
                <a:cs typeface="Cambria"/>
              </a:rPr>
              <a:t>different language,  and </a:t>
            </a:r>
            <a:r>
              <a:rPr dirty="0" sz="1200">
                <a:latin typeface="Cambria"/>
                <a:cs typeface="Cambria"/>
              </a:rPr>
              <a:t>the original </a:t>
            </a:r>
            <a:r>
              <a:rPr dirty="0" sz="1200" spc="-5">
                <a:latin typeface="Cambria"/>
                <a:cs typeface="Cambria"/>
              </a:rPr>
              <a:t>audio </a:t>
            </a:r>
            <a:r>
              <a:rPr dirty="0" sz="1200">
                <a:latin typeface="Cambria"/>
                <a:cs typeface="Cambria"/>
              </a:rPr>
              <a:t>is </a:t>
            </a:r>
            <a:r>
              <a:rPr dirty="0" sz="1200" spc="-5">
                <a:latin typeface="Cambria"/>
                <a:cs typeface="Cambria"/>
              </a:rPr>
              <a:t>then </a:t>
            </a:r>
            <a:r>
              <a:rPr dirty="0" sz="1200" spc="-10">
                <a:latin typeface="Cambria"/>
                <a:cs typeface="Cambria"/>
              </a:rPr>
              <a:t>replaced </a:t>
            </a:r>
            <a:r>
              <a:rPr dirty="0" sz="1200" spc="-5">
                <a:latin typeface="Cambria"/>
                <a:cs typeface="Cambria"/>
              </a:rPr>
              <a:t>by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new</a:t>
            </a:r>
            <a:r>
              <a:rPr dirty="0" sz="1200" spc="3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audio.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200">
                <a:latin typeface="Cambria"/>
                <a:cs typeface="Cambria"/>
              </a:rPr>
              <a:t>Now practice </a:t>
            </a:r>
            <a:r>
              <a:rPr dirty="0" sz="1200" spc="-5">
                <a:latin typeface="Cambria"/>
                <a:cs typeface="Cambria"/>
              </a:rPr>
              <a:t>these positive, neutral, and negative </a:t>
            </a:r>
            <a:r>
              <a:rPr dirty="0" sz="1200">
                <a:latin typeface="Cambria"/>
                <a:cs typeface="Cambria"/>
              </a:rPr>
              <a:t>comments for </a:t>
            </a:r>
            <a:r>
              <a:rPr dirty="0" sz="1200" spc="-5">
                <a:latin typeface="Cambria"/>
                <a:cs typeface="Cambria"/>
              </a:rPr>
              <a:t>talking about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movies: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400" spc="-10" b="1">
                <a:solidFill>
                  <a:srgbClr val="365F91"/>
                </a:solidFill>
                <a:latin typeface="Cambria"/>
                <a:cs typeface="Cambria"/>
              </a:rPr>
              <a:t>Positive</a:t>
            </a:r>
            <a:r>
              <a:rPr dirty="0" sz="1400" spc="-6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comments:</a:t>
            </a:r>
            <a:endParaRPr sz="14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95"/>
              </a:spcBef>
            </a:pPr>
            <a:r>
              <a:rPr dirty="0" sz="1200" spc="-5" b="1">
                <a:latin typeface="Cambria"/>
                <a:cs typeface="Cambria"/>
              </a:rPr>
              <a:t>“It </a:t>
            </a:r>
            <a:r>
              <a:rPr dirty="0" sz="1200" b="1">
                <a:latin typeface="Cambria"/>
                <a:cs typeface="Cambria"/>
              </a:rPr>
              <a:t>was</a:t>
            </a:r>
            <a:r>
              <a:rPr dirty="0" sz="1200" spc="-7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hilarious.”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dirty="0" sz="1200" spc="-5" i="1">
                <a:latin typeface="Cambria"/>
                <a:cs typeface="Cambria"/>
              </a:rPr>
              <a:t>hilarious </a:t>
            </a:r>
            <a:r>
              <a:rPr dirty="0" sz="1200" i="1">
                <a:latin typeface="Cambria"/>
                <a:cs typeface="Cambria"/>
              </a:rPr>
              <a:t>= </a:t>
            </a:r>
            <a:r>
              <a:rPr dirty="0" sz="1200" spc="-5" i="1">
                <a:latin typeface="Cambria"/>
                <a:cs typeface="Cambria"/>
              </a:rPr>
              <a:t>very</a:t>
            </a:r>
            <a:r>
              <a:rPr dirty="0" sz="1200" spc="-75" i="1">
                <a:latin typeface="Cambria"/>
                <a:cs typeface="Cambria"/>
              </a:rPr>
              <a:t> </a:t>
            </a:r>
            <a:r>
              <a:rPr dirty="0" sz="1200" i="1">
                <a:latin typeface="Cambria"/>
                <a:cs typeface="Cambria"/>
              </a:rPr>
              <a:t>funny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latin typeface="Cambria"/>
                <a:cs typeface="Cambria"/>
              </a:rPr>
              <a:t>“It </a:t>
            </a:r>
            <a:r>
              <a:rPr dirty="0" sz="1200" b="1">
                <a:latin typeface="Cambria"/>
                <a:cs typeface="Cambria"/>
              </a:rPr>
              <a:t>was </a:t>
            </a:r>
            <a:r>
              <a:rPr dirty="0" sz="1200" spc="-5" b="1">
                <a:latin typeface="Cambria"/>
                <a:cs typeface="Cambria"/>
              </a:rPr>
              <a:t>pure adrenaline.” / </a:t>
            </a:r>
            <a:r>
              <a:rPr dirty="0" sz="1200" spc="5" b="1">
                <a:latin typeface="Cambria"/>
                <a:cs typeface="Cambria"/>
              </a:rPr>
              <a:t>“I </a:t>
            </a:r>
            <a:r>
              <a:rPr dirty="0" sz="1200" b="1">
                <a:latin typeface="Cambria"/>
                <a:cs typeface="Cambria"/>
              </a:rPr>
              <a:t>was </a:t>
            </a:r>
            <a:r>
              <a:rPr dirty="0" sz="1200" spc="-5" b="1">
                <a:latin typeface="Cambria"/>
                <a:cs typeface="Cambria"/>
              </a:rPr>
              <a:t>on the </a:t>
            </a:r>
            <a:r>
              <a:rPr dirty="0" sz="1200" spc="-10" b="1">
                <a:latin typeface="Cambria"/>
                <a:cs typeface="Cambria"/>
              </a:rPr>
              <a:t>edge of </a:t>
            </a:r>
            <a:r>
              <a:rPr dirty="0" sz="1200" spc="5" b="1">
                <a:latin typeface="Cambria"/>
                <a:cs typeface="Cambria"/>
              </a:rPr>
              <a:t>my </a:t>
            </a:r>
            <a:r>
              <a:rPr dirty="0" sz="1200" b="1">
                <a:latin typeface="Cambria"/>
                <a:cs typeface="Cambria"/>
              </a:rPr>
              <a:t>seat </a:t>
            </a:r>
            <a:r>
              <a:rPr dirty="0" sz="1200" spc="-10" b="1">
                <a:latin typeface="Cambria"/>
                <a:cs typeface="Cambria"/>
              </a:rPr>
              <a:t>the </a:t>
            </a:r>
            <a:r>
              <a:rPr dirty="0" sz="1200" spc="-5" b="1">
                <a:latin typeface="Cambria"/>
                <a:cs typeface="Cambria"/>
              </a:rPr>
              <a:t>whole</a:t>
            </a:r>
            <a:r>
              <a:rPr dirty="0" sz="1200" spc="55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time.”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90"/>
              </a:spcBef>
            </a:pPr>
            <a:r>
              <a:rPr dirty="0" sz="1200" i="1">
                <a:latin typeface="Cambria"/>
                <a:cs typeface="Cambria"/>
              </a:rPr>
              <a:t>these </a:t>
            </a:r>
            <a:r>
              <a:rPr dirty="0" sz="1200" spc="-5" i="1">
                <a:latin typeface="Cambria"/>
                <a:cs typeface="Cambria"/>
              </a:rPr>
              <a:t>phrases describe </a:t>
            </a:r>
            <a:r>
              <a:rPr dirty="0" sz="1200" i="1">
                <a:latin typeface="Cambria"/>
                <a:cs typeface="Cambria"/>
              </a:rPr>
              <a:t>movies </a:t>
            </a:r>
            <a:r>
              <a:rPr dirty="0" sz="1200" spc="-5" i="1">
                <a:latin typeface="Cambria"/>
                <a:cs typeface="Cambria"/>
              </a:rPr>
              <a:t>that </a:t>
            </a:r>
            <a:r>
              <a:rPr dirty="0" sz="1200" spc="-10" i="1">
                <a:latin typeface="Cambria"/>
                <a:cs typeface="Cambria"/>
              </a:rPr>
              <a:t>are </a:t>
            </a:r>
            <a:r>
              <a:rPr dirty="0" sz="1200" spc="-5" i="1">
                <a:latin typeface="Cambria"/>
                <a:cs typeface="Cambria"/>
              </a:rPr>
              <a:t>very exciting</a:t>
            </a:r>
            <a:endParaRPr sz="1200">
              <a:latin typeface="Cambria"/>
              <a:cs typeface="Cambria"/>
            </a:endParaRPr>
          </a:p>
          <a:p>
            <a:pPr marL="469900" marR="2380615">
              <a:lnSpc>
                <a:spcPct val="114999"/>
              </a:lnSpc>
              <a:spcBef>
                <a:spcPts val="20"/>
              </a:spcBef>
            </a:pPr>
            <a:r>
              <a:rPr dirty="0" sz="1200" spc="-5" b="1">
                <a:latin typeface="Cambria"/>
                <a:cs typeface="Cambria"/>
              </a:rPr>
              <a:t>“It </a:t>
            </a:r>
            <a:r>
              <a:rPr dirty="0" sz="1200" b="1">
                <a:latin typeface="Cambria"/>
                <a:cs typeface="Cambria"/>
              </a:rPr>
              <a:t>was very </a:t>
            </a:r>
            <a:r>
              <a:rPr dirty="0" sz="1200" spc="-5" b="1">
                <a:latin typeface="Cambria"/>
                <a:cs typeface="Cambria"/>
              </a:rPr>
              <a:t>touching/moving.”  </a:t>
            </a:r>
            <a:r>
              <a:rPr dirty="0" sz="1200" spc="-5" i="1">
                <a:latin typeface="Cambria"/>
                <a:cs typeface="Cambria"/>
              </a:rPr>
              <a:t>touching/moving </a:t>
            </a:r>
            <a:r>
              <a:rPr dirty="0" sz="1200" i="1">
                <a:latin typeface="Cambria"/>
                <a:cs typeface="Cambria"/>
              </a:rPr>
              <a:t>= had a </a:t>
            </a:r>
            <a:r>
              <a:rPr dirty="0" sz="1200" spc="-5" i="1">
                <a:latin typeface="Cambria"/>
                <a:cs typeface="Cambria"/>
              </a:rPr>
              <a:t>strong emotional </a:t>
            </a:r>
            <a:r>
              <a:rPr dirty="0" sz="1200" i="1">
                <a:latin typeface="Cambria"/>
                <a:cs typeface="Cambria"/>
              </a:rPr>
              <a:t>effect  </a:t>
            </a:r>
            <a:r>
              <a:rPr dirty="0" sz="1200" spc="-5" b="1">
                <a:latin typeface="Cambria"/>
                <a:cs typeface="Cambria"/>
              </a:rPr>
              <a:t>“The special effects </a:t>
            </a:r>
            <a:r>
              <a:rPr dirty="0" sz="1200" b="1">
                <a:latin typeface="Cambria"/>
                <a:cs typeface="Cambria"/>
              </a:rPr>
              <a:t>were</a:t>
            </a:r>
            <a:r>
              <a:rPr dirty="0" sz="1200" spc="-65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stunning.”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dirty="0" sz="1200" spc="-5" i="1">
                <a:latin typeface="Cambria"/>
                <a:cs typeface="Cambria"/>
              </a:rPr>
              <a:t>stunning </a:t>
            </a:r>
            <a:r>
              <a:rPr dirty="0" sz="1200" i="1">
                <a:latin typeface="Cambria"/>
                <a:cs typeface="Cambria"/>
              </a:rPr>
              <a:t>= </a:t>
            </a:r>
            <a:r>
              <a:rPr dirty="0" sz="1200" spc="-5" i="1">
                <a:latin typeface="Cambria"/>
                <a:cs typeface="Cambria"/>
              </a:rPr>
              <a:t>amazing, very surprising </a:t>
            </a:r>
            <a:r>
              <a:rPr dirty="0" sz="1200" i="1">
                <a:latin typeface="Cambria"/>
                <a:cs typeface="Cambria"/>
              </a:rPr>
              <a:t>in a </a:t>
            </a:r>
            <a:r>
              <a:rPr dirty="0" sz="1200" spc="-10" i="1">
                <a:latin typeface="Cambria"/>
                <a:cs typeface="Cambria"/>
              </a:rPr>
              <a:t>good</a:t>
            </a:r>
            <a:r>
              <a:rPr dirty="0" sz="1200" spc="-25" i="1">
                <a:latin typeface="Cambria"/>
                <a:cs typeface="Cambria"/>
              </a:rPr>
              <a:t> </a:t>
            </a:r>
            <a:r>
              <a:rPr dirty="0" sz="1200" i="1">
                <a:latin typeface="Cambria"/>
                <a:cs typeface="Cambria"/>
              </a:rPr>
              <a:t>way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13"/>
              </a:rPr>
              <a:t>www.espressoenglish.net</a:t>
            </a: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</a:t>
            </a:r>
            <a:r>
              <a:rPr dirty="0" u="none">
                <a:solidFill>
                  <a:srgbClr val="000000"/>
                </a:solidFill>
              </a:rPr>
              <a:t>Oliveira</a:t>
            </a:r>
            <a:r>
              <a:rPr dirty="0" spc="-80" u="none">
                <a:solidFill>
                  <a:srgbClr val="000000"/>
                </a:solidFill>
              </a:rPr>
              <a:t> </a:t>
            </a:r>
            <a:r>
              <a:rPr dirty="0" spc="-10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609" y="914653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3609" y="1335277"/>
            <a:ext cx="140207" cy="185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609" y="1753235"/>
            <a:ext cx="140207" cy="185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609" y="2173858"/>
            <a:ext cx="140207" cy="185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43609" y="2591689"/>
            <a:ext cx="140207" cy="185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3609" y="2805048"/>
            <a:ext cx="140207" cy="1859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43609" y="3225673"/>
            <a:ext cx="140207" cy="1859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43609" y="4189221"/>
            <a:ext cx="140207" cy="1859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143609" y="4402582"/>
            <a:ext cx="140207" cy="1859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43609" y="4619244"/>
            <a:ext cx="140207" cy="1859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143609" y="4832603"/>
            <a:ext cx="140207" cy="18592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143609" y="5045964"/>
            <a:ext cx="140207" cy="1859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43609" y="5259323"/>
            <a:ext cx="140207" cy="18592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43609" y="5680202"/>
            <a:ext cx="140207" cy="18592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43609" y="6097778"/>
            <a:ext cx="140207" cy="1859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43609" y="6311138"/>
            <a:ext cx="140207" cy="1859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43609" y="6527927"/>
            <a:ext cx="140207" cy="18592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143609" y="6738239"/>
            <a:ext cx="140207" cy="18592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143609" y="7500239"/>
            <a:ext cx="140207" cy="18592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43609" y="7918068"/>
            <a:ext cx="140207" cy="18592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43609" y="8338693"/>
            <a:ext cx="140207" cy="18592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02004" y="914654"/>
            <a:ext cx="5755005" cy="7827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>
              <a:lnSpc>
                <a:spcPct val="100000"/>
              </a:lnSpc>
            </a:pPr>
            <a:r>
              <a:rPr dirty="0" sz="1200" spc="-5" b="1">
                <a:latin typeface="Cambria"/>
                <a:cs typeface="Cambria"/>
              </a:rPr>
              <a:t>“There </a:t>
            </a:r>
            <a:r>
              <a:rPr dirty="0" sz="1200" spc="-10" b="1">
                <a:latin typeface="Cambria"/>
                <a:cs typeface="Cambria"/>
              </a:rPr>
              <a:t>are </a:t>
            </a:r>
            <a:r>
              <a:rPr dirty="0" sz="1200" b="1">
                <a:latin typeface="Cambria"/>
                <a:cs typeface="Cambria"/>
              </a:rPr>
              <a:t>some </a:t>
            </a:r>
            <a:r>
              <a:rPr dirty="0" sz="1200" spc="-5" b="1">
                <a:latin typeface="Cambria"/>
                <a:cs typeface="Cambria"/>
              </a:rPr>
              <a:t>incredible</a:t>
            </a:r>
            <a:r>
              <a:rPr dirty="0" sz="1200" spc="1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stunts.”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dirty="0" sz="1200" spc="-5" i="1">
                <a:latin typeface="Cambria"/>
                <a:cs typeface="Cambria"/>
              </a:rPr>
              <a:t>stunts </a:t>
            </a:r>
            <a:r>
              <a:rPr dirty="0" sz="1200" i="1">
                <a:latin typeface="Cambria"/>
                <a:cs typeface="Cambria"/>
              </a:rPr>
              <a:t>= </a:t>
            </a:r>
            <a:r>
              <a:rPr dirty="0" sz="1200" spc="-5" i="1">
                <a:latin typeface="Cambria"/>
                <a:cs typeface="Cambria"/>
              </a:rPr>
              <a:t>acrobatic movements and dangerous </a:t>
            </a:r>
            <a:r>
              <a:rPr dirty="0" sz="1200" i="1">
                <a:latin typeface="Cambria"/>
                <a:cs typeface="Cambria"/>
              </a:rPr>
              <a:t>tricks </a:t>
            </a:r>
            <a:r>
              <a:rPr dirty="0" sz="1200" spc="-5" i="1">
                <a:latin typeface="Cambria"/>
                <a:cs typeface="Cambria"/>
              </a:rPr>
              <a:t>performed </a:t>
            </a:r>
            <a:r>
              <a:rPr dirty="0" sz="1200" i="1">
                <a:latin typeface="Cambria"/>
                <a:cs typeface="Cambria"/>
              </a:rPr>
              <a:t>by </a:t>
            </a:r>
            <a:r>
              <a:rPr dirty="0" sz="1200" spc="-5" i="1">
                <a:latin typeface="Cambria"/>
                <a:cs typeface="Cambria"/>
              </a:rPr>
              <a:t>people </a:t>
            </a:r>
            <a:r>
              <a:rPr dirty="0" sz="1200" i="1">
                <a:latin typeface="Cambria"/>
                <a:cs typeface="Cambria"/>
              </a:rPr>
              <a:t>in the</a:t>
            </a:r>
            <a:r>
              <a:rPr dirty="0" sz="1200" spc="25" i="1">
                <a:latin typeface="Cambria"/>
                <a:cs typeface="Cambria"/>
              </a:rPr>
              <a:t> </a:t>
            </a:r>
            <a:r>
              <a:rPr dirty="0" sz="1200" i="1">
                <a:latin typeface="Cambria"/>
                <a:cs typeface="Cambria"/>
              </a:rPr>
              <a:t>film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</a:pPr>
            <a:r>
              <a:rPr dirty="0" sz="1200" b="1">
                <a:latin typeface="Cambria"/>
                <a:cs typeface="Cambria"/>
              </a:rPr>
              <a:t>“I </a:t>
            </a:r>
            <a:r>
              <a:rPr dirty="0" sz="1200" spc="-5" b="1">
                <a:latin typeface="Cambria"/>
                <a:cs typeface="Cambria"/>
              </a:rPr>
              <a:t>loved the</a:t>
            </a:r>
            <a:r>
              <a:rPr dirty="0" sz="1200" spc="-5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soundtrack.”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dirty="0" sz="1200" spc="-5" i="1">
                <a:latin typeface="Cambria"/>
                <a:cs typeface="Cambria"/>
              </a:rPr>
              <a:t>the </a:t>
            </a:r>
            <a:r>
              <a:rPr dirty="0" sz="1200" i="1">
                <a:latin typeface="Cambria"/>
                <a:cs typeface="Cambria"/>
              </a:rPr>
              <a:t>music used in a </a:t>
            </a:r>
            <a:r>
              <a:rPr dirty="0" sz="1200" spc="-5" i="1">
                <a:latin typeface="Cambria"/>
                <a:cs typeface="Cambria"/>
              </a:rPr>
              <a:t>movie </a:t>
            </a:r>
            <a:r>
              <a:rPr dirty="0" sz="1200" i="1">
                <a:latin typeface="Cambria"/>
                <a:cs typeface="Cambria"/>
              </a:rPr>
              <a:t>is </a:t>
            </a:r>
            <a:r>
              <a:rPr dirty="0" sz="1200" spc="-5" i="1">
                <a:latin typeface="Cambria"/>
                <a:cs typeface="Cambria"/>
              </a:rPr>
              <a:t>called the</a:t>
            </a:r>
            <a:r>
              <a:rPr dirty="0" sz="1200" spc="-50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“soundtrack.”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latin typeface="Cambria"/>
                <a:cs typeface="Cambria"/>
              </a:rPr>
              <a:t>“The opening scene </a:t>
            </a:r>
            <a:r>
              <a:rPr dirty="0" sz="1200" spc="-10" b="1">
                <a:latin typeface="Cambria"/>
                <a:cs typeface="Cambria"/>
              </a:rPr>
              <a:t>was </a:t>
            </a:r>
            <a:r>
              <a:rPr dirty="0" sz="1200" spc="-5" b="1">
                <a:latin typeface="Cambria"/>
                <a:cs typeface="Cambria"/>
              </a:rPr>
              <a:t>very</a:t>
            </a:r>
            <a:r>
              <a:rPr dirty="0" sz="1200" spc="2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powerful.”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dirty="0" sz="1200" i="1">
                <a:latin typeface="Cambria"/>
                <a:cs typeface="Cambria"/>
              </a:rPr>
              <a:t>the </a:t>
            </a:r>
            <a:r>
              <a:rPr dirty="0" sz="1200" spc="-5" i="1">
                <a:latin typeface="Cambria"/>
                <a:cs typeface="Cambria"/>
              </a:rPr>
              <a:t>different situations </a:t>
            </a:r>
            <a:r>
              <a:rPr dirty="0" sz="1200" i="1">
                <a:latin typeface="Cambria"/>
                <a:cs typeface="Cambria"/>
              </a:rPr>
              <a:t>in a </a:t>
            </a:r>
            <a:r>
              <a:rPr dirty="0" sz="1200" spc="-5" i="1">
                <a:latin typeface="Cambria"/>
                <a:cs typeface="Cambria"/>
              </a:rPr>
              <a:t>movie </a:t>
            </a:r>
            <a:r>
              <a:rPr dirty="0" sz="1200" spc="-10" i="1">
                <a:latin typeface="Cambria"/>
                <a:cs typeface="Cambria"/>
              </a:rPr>
              <a:t>are </a:t>
            </a:r>
            <a:r>
              <a:rPr dirty="0" sz="1200" i="1">
                <a:latin typeface="Cambria"/>
                <a:cs typeface="Cambria"/>
              </a:rPr>
              <a:t>called</a:t>
            </a:r>
            <a:r>
              <a:rPr dirty="0" sz="1200" spc="15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“scenes”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</a:pPr>
            <a:r>
              <a:rPr dirty="0" sz="1200" spc="-5" b="1">
                <a:latin typeface="Cambria"/>
                <a:cs typeface="Cambria"/>
              </a:rPr>
              <a:t>“There </a:t>
            </a:r>
            <a:r>
              <a:rPr dirty="0" sz="1200" spc="-10" b="1">
                <a:latin typeface="Cambria"/>
                <a:cs typeface="Cambria"/>
              </a:rPr>
              <a:t>was </a:t>
            </a:r>
            <a:r>
              <a:rPr dirty="0" sz="1200" b="1">
                <a:latin typeface="Cambria"/>
                <a:cs typeface="Cambria"/>
              </a:rPr>
              <a:t>an </a:t>
            </a:r>
            <a:r>
              <a:rPr dirty="0" sz="1200" spc="-5" b="1">
                <a:latin typeface="Cambria"/>
                <a:cs typeface="Cambria"/>
              </a:rPr>
              <a:t>interesting twist </a:t>
            </a:r>
            <a:r>
              <a:rPr dirty="0" sz="1200" b="1">
                <a:latin typeface="Cambria"/>
                <a:cs typeface="Cambria"/>
              </a:rPr>
              <a:t>at </a:t>
            </a:r>
            <a:r>
              <a:rPr dirty="0" sz="1200" spc="-5" b="1">
                <a:latin typeface="Cambria"/>
                <a:cs typeface="Cambria"/>
              </a:rPr>
              <a:t>the</a:t>
            </a:r>
            <a:r>
              <a:rPr dirty="0" sz="1200" spc="-15" b="1">
                <a:latin typeface="Cambria"/>
                <a:cs typeface="Cambria"/>
              </a:rPr>
              <a:t> </a:t>
            </a:r>
            <a:r>
              <a:rPr dirty="0" sz="1200" spc="5" b="1">
                <a:latin typeface="Cambria"/>
                <a:cs typeface="Cambria"/>
              </a:rPr>
              <a:t>end.”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dirty="0" sz="1200" i="1">
                <a:latin typeface="Cambria"/>
                <a:cs typeface="Cambria"/>
              </a:rPr>
              <a:t>a </a:t>
            </a:r>
            <a:r>
              <a:rPr dirty="0" sz="1200" spc="-5" i="1">
                <a:latin typeface="Cambria"/>
                <a:cs typeface="Cambria"/>
              </a:rPr>
              <a:t>“twist” </a:t>
            </a:r>
            <a:r>
              <a:rPr dirty="0" sz="1200" i="1">
                <a:latin typeface="Cambria"/>
                <a:cs typeface="Cambria"/>
              </a:rPr>
              <a:t>is a </a:t>
            </a:r>
            <a:r>
              <a:rPr dirty="0" sz="1200" spc="-5" i="1">
                <a:latin typeface="Cambria"/>
                <a:cs typeface="Cambria"/>
              </a:rPr>
              <a:t>surprising/unexpected </a:t>
            </a:r>
            <a:r>
              <a:rPr dirty="0" sz="1200" i="1">
                <a:latin typeface="Cambria"/>
                <a:cs typeface="Cambria"/>
              </a:rPr>
              <a:t>change </a:t>
            </a:r>
            <a:r>
              <a:rPr dirty="0" sz="1200" spc="-10" i="1">
                <a:latin typeface="Cambria"/>
                <a:cs typeface="Cambria"/>
              </a:rPr>
              <a:t>of</a:t>
            </a:r>
            <a:r>
              <a:rPr dirty="0" sz="1200" spc="-25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events</a:t>
            </a:r>
            <a:endParaRPr sz="1200">
              <a:latin typeface="Cambria"/>
              <a:cs typeface="Cambria"/>
            </a:endParaRPr>
          </a:p>
          <a:p>
            <a:pPr marL="469900" marR="1068070">
              <a:lnSpc>
                <a:spcPct val="116700"/>
              </a:lnSpc>
            </a:pPr>
            <a:r>
              <a:rPr dirty="0" sz="1200" spc="-5" b="1">
                <a:latin typeface="Cambria"/>
                <a:cs typeface="Cambria"/>
              </a:rPr>
              <a:t>“It </a:t>
            </a:r>
            <a:r>
              <a:rPr dirty="0" sz="1200" b="1">
                <a:latin typeface="Cambria"/>
                <a:cs typeface="Cambria"/>
              </a:rPr>
              <a:t>was </a:t>
            </a:r>
            <a:r>
              <a:rPr dirty="0" sz="1200" spc="-5" b="1">
                <a:latin typeface="Cambria"/>
                <a:cs typeface="Cambria"/>
              </a:rPr>
              <a:t>nominated </a:t>
            </a:r>
            <a:r>
              <a:rPr dirty="0" sz="1200" spc="-10" b="1">
                <a:latin typeface="Cambria"/>
                <a:cs typeface="Cambria"/>
              </a:rPr>
              <a:t>for </a:t>
            </a:r>
            <a:r>
              <a:rPr dirty="0" sz="1200" b="1">
                <a:latin typeface="Cambria"/>
                <a:cs typeface="Cambria"/>
              </a:rPr>
              <a:t>an award.” </a:t>
            </a:r>
            <a:r>
              <a:rPr dirty="0" sz="1200" spc="-5" b="1">
                <a:latin typeface="Cambria"/>
                <a:cs typeface="Cambria"/>
              </a:rPr>
              <a:t>/ “It won a </a:t>
            </a:r>
            <a:r>
              <a:rPr dirty="0" sz="1200" spc="-10" b="1">
                <a:latin typeface="Cambria"/>
                <a:cs typeface="Cambria"/>
              </a:rPr>
              <a:t>couple </a:t>
            </a:r>
            <a:r>
              <a:rPr dirty="0" sz="1200" b="1">
                <a:latin typeface="Cambria"/>
                <a:cs typeface="Cambria"/>
              </a:rPr>
              <a:t>awards.”  </a:t>
            </a:r>
            <a:r>
              <a:rPr dirty="0" sz="1200" spc="-5" b="1">
                <a:latin typeface="Cambria"/>
                <a:cs typeface="Cambria"/>
              </a:rPr>
              <a:t>“The </a:t>
            </a:r>
            <a:r>
              <a:rPr dirty="0" sz="1200" spc="-10" b="1">
                <a:latin typeface="Cambria"/>
                <a:cs typeface="Cambria"/>
              </a:rPr>
              <a:t>critics </a:t>
            </a:r>
            <a:r>
              <a:rPr dirty="0" sz="1200" b="1">
                <a:latin typeface="Cambria"/>
                <a:cs typeface="Cambria"/>
              </a:rPr>
              <a:t>gave it </a:t>
            </a:r>
            <a:r>
              <a:rPr dirty="0" sz="1200" spc="-10" b="1">
                <a:latin typeface="Cambria"/>
                <a:cs typeface="Cambria"/>
              </a:rPr>
              <a:t>four </a:t>
            </a:r>
            <a:r>
              <a:rPr dirty="0" sz="1200" b="1">
                <a:latin typeface="Cambria"/>
                <a:cs typeface="Cambria"/>
              </a:rPr>
              <a:t>and a </a:t>
            </a:r>
            <a:r>
              <a:rPr dirty="0" sz="1200" spc="-5" b="1">
                <a:latin typeface="Cambria"/>
                <a:cs typeface="Cambria"/>
              </a:rPr>
              <a:t>half</a:t>
            </a:r>
            <a:r>
              <a:rPr dirty="0" sz="1200" spc="-15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stars.”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90"/>
              </a:spcBef>
            </a:pPr>
            <a:r>
              <a:rPr dirty="0" sz="1200" spc="-5" i="1">
                <a:latin typeface="Cambria"/>
                <a:cs typeface="Cambria"/>
              </a:rPr>
              <a:t>sometimes movies </a:t>
            </a:r>
            <a:r>
              <a:rPr dirty="0" sz="1200" spc="-10" i="1">
                <a:latin typeface="Cambria"/>
                <a:cs typeface="Cambria"/>
              </a:rPr>
              <a:t>are </a:t>
            </a:r>
            <a:r>
              <a:rPr dirty="0" sz="1200" spc="-5" i="1">
                <a:latin typeface="Cambria"/>
                <a:cs typeface="Cambria"/>
              </a:rPr>
              <a:t>evaluated on </a:t>
            </a:r>
            <a:r>
              <a:rPr dirty="0" sz="1200" i="1">
                <a:latin typeface="Cambria"/>
                <a:cs typeface="Cambria"/>
              </a:rPr>
              <a:t>a </a:t>
            </a:r>
            <a:r>
              <a:rPr dirty="0" sz="1200" spc="5" i="1">
                <a:latin typeface="Cambria"/>
                <a:cs typeface="Cambria"/>
              </a:rPr>
              <a:t>scale </a:t>
            </a:r>
            <a:r>
              <a:rPr dirty="0" sz="1200" spc="-5" i="1">
                <a:latin typeface="Cambria"/>
                <a:cs typeface="Cambria"/>
              </a:rPr>
              <a:t>of 1-5 </a:t>
            </a:r>
            <a:r>
              <a:rPr dirty="0" sz="1200" spc="-10" i="1">
                <a:latin typeface="Cambria"/>
                <a:cs typeface="Cambria"/>
              </a:rPr>
              <a:t>stars </a:t>
            </a:r>
            <a:r>
              <a:rPr dirty="0" sz="1200" i="1">
                <a:latin typeface="Cambria"/>
                <a:cs typeface="Cambria"/>
              </a:rPr>
              <a:t>(5 </a:t>
            </a:r>
            <a:r>
              <a:rPr dirty="0" sz="1200" spc="-5" i="1">
                <a:latin typeface="Cambria"/>
                <a:cs typeface="Cambria"/>
              </a:rPr>
              <a:t>stars </a:t>
            </a:r>
            <a:r>
              <a:rPr dirty="0" sz="1200" i="1">
                <a:latin typeface="Cambria"/>
                <a:cs typeface="Cambria"/>
              </a:rPr>
              <a:t>being the</a:t>
            </a:r>
            <a:r>
              <a:rPr dirty="0" sz="1200" spc="55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best)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35"/>
              </a:spcBef>
            </a:pPr>
            <a:r>
              <a:rPr dirty="0" sz="1200" spc="-5" b="1">
                <a:latin typeface="Cambria"/>
                <a:cs typeface="Cambria"/>
              </a:rPr>
              <a:t>“It </a:t>
            </a:r>
            <a:r>
              <a:rPr dirty="0" sz="1200" b="1">
                <a:latin typeface="Cambria"/>
                <a:cs typeface="Cambria"/>
              </a:rPr>
              <a:t>was a real hit /</a:t>
            </a:r>
            <a:r>
              <a:rPr dirty="0" sz="1200" spc="-8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blockbuster.”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dirty="0" sz="1200" i="1">
                <a:latin typeface="Cambria"/>
                <a:cs typeface="Cambria"/>
              </a:rPr>
              <a:t>these </a:t>
            </a:r>
            <a:r>
              <a:rPr dirty="0" sz="1200" spc="-5" i="1">
                <a:latin typeface="Cambria"/>
                <a:cs typeface="Cambria"/>
              </a:rPr>
              <a:t>phrases describe </a:t>
            </a:r>
            <a:r>
              <a:rPr dirty="0" sz="1200" i="1">
                <a:latin typeface="Cambria"/>
                <a:cs typeface="Cambria"/>
              </a:rPr>
              <a:t>a </a:t>
            </a:r>
            <a:r>
              <a:rPr dirty="0" sz="1200" spc="-5" i="1">
                <a:latin typeface="Cambria"/>
                <a:cs typeface="Cambria"/>
              </a:rPr>
              <a:t>movie that’s </a:t>
            </a:r>
            <a:r>
              <a:rPr dirty="0" sz="1200" spc="-10" i="1">
                <a:latin typeface="Cambria"/>
                <a:cs typeface="Cambria"/>
              </a:rPr>
              <a:t>popular </a:t>
            </a:r>
            <a:r>
              <a:rPr dirty="0" sz="1200" spc="5" i="1">
                <a:latin typeface="Cambria"/>
                <a:cs typeface="Cambria"/>
              </a:rPr>
              <a:t>and</a:t>
            </a:r>
            <a:r>
              <a:rPr dirty="0" sz="1200" spc="15" i="1">
                <a:latin typeface="Cambria"/>
                <a:cs typeface="Cambria"/>
              </a:rPr>
              <a:t> </a:t>
            </a:r>
            <a:r>
              <a:rPr dirty="0" sz="1200" i="1">
                <a:latin typeface="Cambria"/>
                <a:cs typeface="Cambria"/>
              </a:rPr>
              <a:t>successful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400" spc="-10" b="1">
                <a:solidFill>
                  <a:srgbClr val="365F91"/>
                </a:solidFill>
                <a:latin typeface="Cambria"/>
                <a:cs typeface="Cambria"/>
              </a:rPr>
              <a:t>Neutral</a:t>
            </a:r>
            <a:r>
              <a:rPr dirty="0" sz="1400" spc="-50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comments:</a:t>
            </a:r>
            <a:endParaRPr sz="14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dirty="0" sz="1200" spc="-5" b="1">
                <a:latin typeface="Cambria"/>
                <a:cs typeface="Cambria"/>
              </a:rPr>
              <a:t>“What's </a:t>
            </a:r>
            <a:r>
              <a:rPr dirty="0" sz="1200" b="1">
                <a:latin typeface="Cambria"/>
                <a:cs typeface="Cambria"/>
              </a:rPr>
              <a:t>it</a:t>
            </a:r>
            <a:r>
              <a:rPr dirty="0" sz="1200" spc="-6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rated?”</a:t>
            </a:r>
            <a:endParaRPr sz="1200">
              <a:latin typeface="Cambria"/>
              <a:cs typeface="Cambria"/>
            </a:endParaRPr>
          </a:p>
          <a:p>
            <a:pPr marL="469900" marR="1200150">
              <a:lnSpc>
                <a:spcPts val="1710"/>
              </a:lnSpc>
              <a:spcBef>
                <a:spcPts val="65"/>
              </a:spcBef>
            </a:pPr>
            <a:r>
              <a:rPr dirty="0" sz="1200" spc="-5" b="1">
                <a:latin typeface="Cambria"/>
                <a:cs typeface="Cambria"/>
              </a:rPr>
              <a:t>“It's directed </a:t>
            </a:r>
            <a:r>
              <a:rPr dirty="0" sz="1200" b="1">
                <a:latin typeface="Cambria"/>
                <a:cs typeface="Cambria"/>
              </a:rPr>
              <a:t>/ </a:t>
            </a:r>
            <a:r>
              <a:rPr dirty="0" sz="1200" spc="-5" b="1">
                <a:latin typeface="Cambria"/>
                <a:cs typeface="Cambria"/>
              </a:rPr>
              <a:t>produced </a:t>
            </a:r>
            <a:r>
              <a:rPr dirty="0" sz="1200" b="1">
                <a:latin typeface="Cambria"/>
                <a:cs typeface="Cambria"/>
              </a:rPr>
              <a:t>by… </a:t>
            </a:r>
            <a:r>
              <a:rPr dirty="0" sz="1200" spc="-5">
                <a:latin typeface="Cambria"/>
                <a:cs typeface="Cambria"/>
              </a:rPr>
              <a:t>[director’s/producer’s </a:t>
            </a:r>
            <a:r>
              <a:rPr dirty="0" sz="1200">
                <a:latin typeface="Cambria"/>
                <a:cs typeface="Cambria"/>
              </a:rPr>
              <a:t>name]</a:t>
            </a:r>
            <a:r>
              <a:rPr dirty="0" sz="1200" b="1">
                <a:latin typeface="Cambria"/>
                <a:cs typeface="Cambria"/>
              </a:rPr>
              <a:t>.”  </a:t>
            </a:r>
            <a:r>
              <a:rPr dirty="0" sz="1200" spc="-5" b="1">
                <a:latin typeface="Cambria"/>
                <a:cs typeface="Cambria"/>
              </a:rPr>
              <a:t>“It stars…</a:t>
            </a:r>
            <a:r>
              <a:rPr dirty="0" sz="1200" spc="-10" b="1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[actor/actress].</a:t>
            </a:r>
            <a:r>
              <a:rPr dirty="0" sz="1200" spc="-5" b="1">
                <a:latin typeface="Cambria"/>
                <a:cs typeface="Cambria"/>
              </a:rPr>
              <a:t>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35"/>
              </a:spcBef>
            </a:pPr>
            <a:r>
              <a:rPr dirty="0" sz="1200" b="1">
                <a:latin typeface="Cambria"/>
                <a:cs typeface="Cambria"/>
              </a:rPr>
              <a:t>“He </a:t>
            </a:r>
            <a:r>
              <a:rPr dirty="0" sz="1200" spc="-5" b="1">
                <a:latin typeface="Cambria"/>
                <a:cs typeface="Cambria"/>
              </a:rPr>
              <a:t>plays… </a:t>
            </a:r>
            <a:r>
              <a:rPr dirty="0" sz="1200">
                <a:latin typeface="Cambria"/>
                <a:cs typeface="Cambria"/>
              </a:rPr>
              <a:t>[name or </a:t>
            </a:r>
            <a:r>
              <a:rPr dirty="0" sz="1200" spc="-5">
                <a:latin typeface="Cambria"/>
                <a:cs typeface="Cambria"/>
              </a:rPr>
              <a:t>description </a:t>
            </a:r>
            <a:r>
              <a:rPr dirty="0" sz="1200">
                <a:latin typeface="Cambria"/>
                <a:cs typeface="Cambria"/>
              </a:rPr>
              <a:t>of</a:t>
            </a:r>
            <a:r>
              <a:rPr dirty="0" sz="1200" spc="-4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character].”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latin typeface="Cambria"/>
                <a:cs typeface="Cambria"/>
              </a:rPr>
              <a:t>“It's </a:t>
            </a:r>
            <a:r>
              <a:rPr dirty="0" sz="1200" b="1">
                <a:latin typeface="Cambria"/>
                <a:cs typeface="Cambria"/>
              </a:rPr>
              <a:t>based </a:t>
            </a:r>
            <a:r>
              <a:rPr dirty="0" sz="1200" spc="-5" b="1">
                <a:latin typeface="Cambria"/>
                <a:cs typeface="Cambria"/>
              </a:rPr>
              <a:t>on </a:t>
            </a:r>
            <a:r>
              <a:rPr dirty="0" sz="1200" b="1">
                <a:latin typeface="Cambria"/>
                <a:cs typeface="Cambria"/>
              </a:rPr>
              <a:t>a </a:t>
            </a:r>
            <a:r>
              <a:rPr dirty="0" sz="1200" spc="-5" b="1">
                <a:latin typeface="Cambria"/>
                <a:cs typeface="Cambria"/>
              </a:rPr>
              <a:t>true</a:t>
            </a:r>
            <a:r>
              <a:rPr dirty="0" sz="1200" spc="-7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story.”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latin typeface="Cambria"/>
                <a:cs typeface="Cambria"/>
              </a:rPr>
              <a:t>“It's </a:t>
            </a:r>
            <a:r>
              <a:rPr dirty="0" sz="1200" b="1">
                <a:latin typeface="Cambria"/>
                <a:cs typeface="Cambria"/>
              </a:rPr>
              <a:t>set in… </a:t>
            </a:r>
            <a:r>
              <a:rPr dirty="0" sz="1200" spc="-5">
                <a:latin typeface="Cambria"/>
                <a:cs typeface="Cambria"/>
              </a:rPr>
              <a:t>[location]” </a:t>
            </a:r>
            <a:r>
              <a:rPr dirty="0" sz="1200" b="1">
                <a:latin typeface="Cambria"/>
                <a:cs typeface="Cambria"/>
              </a:rPr>
              <a:t>/ </a:t>
            </a:r>
            <a:r>
              <a:rPr dirty="0" sz="1200" spc="-10" b="1">
                <a:latin typeface="Cambria"/>
                <a:cs typeface="Cambria"/>
              </a:rPr>
              <a:t>“The </a:t>
            </a:r>
            <a:r>
              <a:rPr dirty="0" sz="1200" spc="-5" b="1">
                <a:latin typeface="Cambria"/>
                <a:cs typeface="Cambria"/>
              </a:rPr>
              <a:t>story </a:t>
            </a:r>
            <a:r>
              <a:rPr dirty="0" sz="1200" b="1">
                <a:latin typeface="Cambria"/>
                <a:cs typeface="Cambria"/>
              </a:rPr>
              <a:t>takes </a:t>
            </a:r>
            <a:r>
              <a:rPr dirty="0" sz="1200" spc="-10" b="1">
                <a:latin typeface="Cambria"/>
                <a:cs typeface="Cambria"/>
              </a:rPr>
              <a:t>place </a:t>
            </a:r>
            <a:r>
              <a:rPr dirty="0" sz="1200" b="1">
                <a:latin typeface="Cambria"/>
                <a:cs typeface="Cambria"/>
              </a:rPr>
              <a:t>in…</a:t>
            </a:r>
            <a:r>
              <a:rPr dirty="0" sz="1200" spc="45" b="1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[location]”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dirty="0" sz="1200" i="1">
                <a:latin typeface="Cambria"/>
                <a:cs typeface="Cambria"/>
              </a:rPr>
              <a:t>use these </a:t>
            </a:r>
            <a:r>
              <a:rPr dirty="0" sz="1200" spc="-5" i="1">
                <a:latin typeface="Cambria"/>
                <a:cs typeface="Cambria"/>
              </a:rPr>
              <a:t>phrases to describe </a:t>
            </a:r>
            <a:r>
              <a:rPr dirty="0" sz="1200" i="1">
                <a:latin typeface="Cambria"/>
                <a:cs typeface="Cambria"/>
              </a:rPr>
              <a:t>the </a:t>
            </a:r>
            <a:r>
              <a:rPr dirty="0" sz="1200" spc="-5" i="1">
                <a:latin typeface="Cambria"/>
                <a:cs typeface="Cambria"/>
              </a:rPr>
              <a:t>location </a:t>
            </a:r>
            <a:r>
              <a:rPr dirty="0" sz="1200" spc="-5" i="1" u="sng">
                <a:latin typeface="Cambria"/>
                <a:cs typeface="Cambria"/>
              </a:rPr>
              <a:t>of </a:t>
            </a:r>
            <a:r>
              <a:rPr dirty="0" sz="1200" i="1" u="sng">
                <a:latin typeface="Cambria"/>
                <a:cs typeface="Cambria"/>
              </a:rPr>
              <a:t>the </a:t>
            </a:r>
            <a:r>
              <a:rPr dirty="0" sz="1200" spc="-10" i="1" u="sng">
                <a:latin typeface="Cambria"/>
                <a:cs typeface="Cambria"/>
              </a:rPr>
              <a:t>story </a:t>
            </a:r>
            <a:r>
              <a:rPr dirty="0" sz="1200" i="1">
                <a:latin typeface="Cambria"/>
                <a:cs typeface="Cambria"/>
              </a:rPr>
              <a:t>in the</a:t>
            </a:r>
            <a:r>
              <a:rPr dirty="0" sz="1200" spc="20" i="1">
                <a:latin typeface="Cambria"/>
                <a:cs typeface="Cambria"/>
              </a:rPr>
              <a:t> </a:t>
            </a:r>
            <a:r>
              <a:rPr dirty="0" sz="1200" i="1">
                <a:latin typeface="Cambria"/>
                <a:cs typeface="Cambria"/>
              </a:rPr>
              <a:t>film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</a:pPr>
            <a:r>
              <a:rPr dirty="0" sz="1200" spc="-5" b="1">
                <a:latin typeface="Cambria"/>
                <a:cs typeface="Cambria"/>
              </a:rPr>
              <a:t>“It </a:t>
            </a:r>
            <a:r>
              <a:rPr dirty="0" sz="1200" b="1">
                <a:latin typeface="Cambria"/>
                <a:cs typeface="Cambria"/>
              </a:rPr>
              <a:t>was </a:t>
            </a:r>
            <a:r>
              <a:rPr dirty="0" sz="1200" spc="-5" b="1">
                <a:latin typeface="Cambria"/>
                <a:cs typeface="Cambria"/>
              </a:rPr>
              <a:t>filmed/shot in…</a:t>
            </a:r>
            <a:r>
              <a:rPr dirty="0" sz="1200" spc="-30" b="1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[location]</a:t>
            </a:r>
            <a:r>
              <a:rPr dirty="0" sz="1200" b="1">
                <a:latin typeface="Cambria"/>
                <a:cs typeface="Cambria"/>
              </a:rPr>
              <a:t>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dirty="0" sz="1200" i="1">
                <a:latin typeface="Cambria"/>
                <a:cs typeface="Cambria"/>
              </a:rPr>
              <a:t>use this </a:t>
            </a:r>
            <a:r>
              <a:rPr dirty="0" sz="1200" spc="-5" i="1">
                <a:latin typeface="Cambria"/>
                <a:cs typeface="Cambria"/>
              </a:rPr>
              <a:t>phrase to describe </a:t>
            </a:r>
            <a:r>
              <a:rPr dirty="0" sz="1200" i="1">
                <a:latin typeface="Cambria"/>
                <a:cs typeface="Cambria"/>
              </a:rPr>
              <a:t>the </a:t>
            </a:r>
            <a:r>
              <a:rPr dirty="0" sz="1200" spc="-5" i="1" u="sng">
                <a:latin typeface="Cambria"/>
                <a:cs typeface="Cambria"/>
              </a:rPr>
              <a:t>real </a:t>
            </a:r>
            <a:r>
              <a:rPr dirty="0" sz="1200" spc="-5" i="1">
                <a:latin typeface="Cambria"/>
                <a:cs typeface="Cambria"/>
              </a:rPr>
              <a:t>location </a:t>
            </a:r>
            <a:r>
              <a:rPr dirty="0" sz="1200" i="1">
                <a:latin typeface="Cambria"/>
                <a:cs typeface="Cambria"/>
              </a:rPr>
              <a:t>where the </a:t>
            </a:r>
            <a:r>
              <a:rPr dirty="0" sz="1200" spc="-5" i="1">
                <a:latin typeface="Cambria"/>
                <a:cs typeface="Cambria"/>
              </a:rPr>
              <a:t>movie </a:t>
            </a:r>
            <a:r>
              <a:rPr dirty="0" sz="1200" spc="-10" i="1">
                <a:latin typeface="Cambria"/>
                <a:cs typeface="Cambria"/>
              </a:rPr>
              <a:t>was</a:t>
            </a:r>
            <a:r>
              <a:rPr dirty="0" sz="1200" spc="10" i="1">
                <a:latin typeface="Cambria"/>
                <a:cs typeface="Cambria"/>
              </a:rPr>
              <a:t> </a:t>
            </a:r>
            <a:r>
              <a:rPr dirty="0" sz="1200" i="1">
                <a:latin typeface="Cambria"/>
                <a:cs typeface="Cambria"/>
              </a:rPr>
              <a:t>filmed</a:t>
            </a:r>
            <a:endParaRPr sz="1200">
              <a:latin typeface="Cambria"/>
              <a:cs typeface="Cambria"/>
            </a:endParaRPr>
          </a:p>
          <a:p>
            <a:pPr marL="469900" marR="4091940">
              <a:lnSpc>
                <a:spcPct val="116700"/>
              </a:lnSpc>
            </a:pPr>
            <a:r>
              <a:rPr dirty="0" sz="1200" spc="-5" b="1">
                <a:latin typeface="Cambria"/>
                <a:cs typeface="Cambria"/>
              </a:rPr>
              <a:t>“It </a:t>
            </a:r>
            <a:r>
              <a:rPr dirty="0" sz="1200" b="1">
                <a:latin typeface="Cambria"/>
                <a:cs typeface="Cambria"/>
              </a:rPr>
              <a:t>has</a:t>
            </a:r>
            <a:r>
              <a:rPr dirty="0" sz="1200" spc="-5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subtitles.”  “It's</a:t>
            </a:r>
            <a:r>
              <a:rPr dirty="0" sz="1200" spc="-9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dubbed.”</a:t>
            </a:r>
            <a:endParaRPr sz="1200">
              <a:latin typeface="Cambria"/>
              <a:cs typeface="Cambria"/>
            </a:endParaRPr>
          </a:p>
          <a:p>
            <a:pPr marL="469900" marR="4212590">
              <a:lnSpc>
                <a:spcPct val="114999"/>
              </a:lnSpc>
              <a:spcBef>
                <a:spcPts val="50"/>
              </a:spcBef>
            </a:pPr>
            <a:r>
              <a:rPr dirty="0" sz="1200" spc="-5" b="1">
                <a:latin typeface="Cambria"/>
                <a:cs typeface="Cambria"/>
              </a:rPr>
              <a:t>“It's </a:t>
            </a:r>
            <a:r>
              <a:rPr dirty="0" sz="1200" b="1">
                <a:latin typeface="Cambria"/>
                <a:cs typeface="Cambria"/>
              </a:rPr>
              <a:t>a sequel.”  </a:t>
            </a:r>
            <a:r>
              <a:rPr dirty="0" sz="1200" spc="-5" b="1">
                <a:latin typeface="Cambria"/>
                <a:cs typeface="Cambria"/>
              </a:rPr>
              <a:t>“It's </a:t>
            </a:r>
            <a:r>
              <a:rPr dirty="0" sz="1200" b="1">
                <a:latin typeface="Cambria"/>
                <a:cs typeface="Cambria"/>
              </a:rPr>
              <a:t>a</a:t>
            </a:r>
            <a:r>
              <a:rPr dirty="0" sz="1200" spc="-5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remake.”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dirty="0" sz="1400" spc="-10" b="1">
                <a:solidFill>
                  <a:srgbClr val="365F91"/>
                </a:solidFill>
                <a:latin typeface="Cambria"/>
                <a:cs typeface="Cambria"/>
              </a:rPr>
              <a:t>Negative</a:t>
            </a:r>
            <a:r>
              <a:rPr dirty="0" sz="1400" spc="-5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comments:</a:t>
            </a:r>
            <a:endParaRPr sz="14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95"/>
              </a:spcBef>
            </a:pPr>
            <a:r>
              <a:rPr dirty="0" sz="1200" spc="-5" b="1">
                <a:latin typeface="Cambria"/>
                <a:cs typeface="Cambria"/>
              </a:rPr>
              <a:t>“There's </a:t>
            </a:r>
            <a:r>
              <a:rPr dirty="0" sz="1200" b="1">
                <a:latin typeface="Cambria"/>
                <a:cs typeface="Cambria"/>
              </a:rPr>
              <a:t>a </a:t>
            </a:r>
            <a:r>
              <a:rPr dirty="0" sz="1200" spc="-10" b="1">
                <a:latin typeface="Cambria"/>
                <a:cs typeface="Cambria"/>
              </a:rPr>
              <a:t>lot of </a:t>
            </a:r>
            <a:r>
              <a:rPr dirty="0" sz="1200" spc="-5" b="1">
                <a:latin typeface="Cambria"/>
                <a:cs typeface="Cambria"/>
              </a:rPr>
              <a:t>profanity. It's </a:t>
            </a:r>
            <a:r>
              <a:rPr dirty="0" sz="1200" spc="-10" b="1">
                <a:latin typeface="Cambria"/>
                <a:cs typeface="Cambria"/>
              </a:rPr>
              <a:t>not </a:t>
            </a:r>
            <a:r>
              <a:rPr dirty="0" sz="1200" spc="-5" b="1">
                <a:latin typeface="Cambria"/>
                <a:cs typeface="Cambria"/>
              </a:rPr>
              <a:t>appropriate </a:t>
            </a:r>
            <a:r>
              <a:rPr dirty="0" sz="1200" spc="-10" b="1">
                <a:latin typeface="Cambria"/>
                <a:cs typeface="Cambria"/>
              </a:rPr>
              <a:t>for</a:t>
            </a:r>
            <a:r>
              <a:rPr dirty="0" sz="1200" spc="40" b="1">
                <a:latin typeface="Cambria"/>
                <a:cs typeface="Cambria"/>
              </a:rPr>
              <a:t> </a:t>
            </a:r>
            <a:r>
              <a:rPr dirty="0" sz="1200" spc="5" b="1">
                <a:latin typeface="Cambria"/>
                <a:cs typeface="Cambria"/>
              </a:rPr>
              <a:t>kids.”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dirty="0" sz="1200" spc="-5" i="1">
                <a:latin typeface="Cambria"/>
                <a:cs typeface="Cambria"/>
              </a:rPr>
              <a:t>profanity = swearing/cursing, “bad”</a:t>
            </a:r>
            <a:r>
              <a:rPr dirty="0" sz="1200" spc="-10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words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 b="1">
                <a:latin typeface="Cambria"/>
                <a:cs typeface="Cambria"/>
              </a:rPr>
              <a:t>“There's graphic</a:t>
            </a:r>
            <a:r>
              <a:rPr dirty="0" sz="1200" spc="-8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sex/violence.”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dirty="0" sz="1200" spc="-5" i="1">
                <a:latin typeface="Cambria"/>
                <a:cs typeface="Cambria"/>
              </a:rPr>
              <a:t>“graphic” means the </a:t>
            </a:r>
            <a:r>
              <a:rPr dirty="0" sz="1200" i="1">
                <a:latin typeface="Cambria"/>
                <a:cs typeface="Cambria"/>
              </a:rPr>
              <a:t>sex </a:t>
            </a:r>
            <a:r>
              <a:rPr dirty="0" sz="1200" spc="-5" i="1">
                <a:latin typeface="Cambria"/>
                <a:cs typeface="Cambria"/>
              </a:rPr>
              <a:t>and violence </a:t>
            </a:r>
            <a:r>
              <a:rPr dirty="0" sz="1200" i="1">
                <a:latin typeface="Cambria"/>
                <a:cs typeface="Cambria"/>
              </a:rPr>
              <a:t>is </a:t>
            </a:r>
            <a:r>
              <a:rPr dirty="0" sz="1200" spc="-5" i="1">
                <a:latin typeface="Cambria"/>
                <a:cs typeface="Cambria"/>
              </a:rPr>
              <a:t>shown clearly and</a:t>
            </a:r>
            <a:r>
              <a:rPr dirty="0" sz="1200" spc="30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explicitly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</a:pPr>
            <a:r>
              <a:rPr dirty="0" sz="1200" b="1">
                <a:latin typeface="Cambria"/>
                <a:cs typeface="Cambria"/>
              </a:rPr>
              <a:t>“There </a:t>
            </a:r>
            <a:r>
              <a:rPr dirty="0" sz="1200" spc="-10" b="1">
                <a:latin typeface="Cambria"/>
                <a:cs typeface="Cambria"/>
              </a:rPr>
              <a:t>was </a:t>
            </a:r>
            <a:r>
              <a:rPr dirty="0" sz="1200" spc="-5" b="1">
                <a:latin typeface="Cambria"/>
                <a:cs typeface="Cambria"/>
              </a:rPr>
              <a:t>too much </a:t>
            </a:r>
            <a:r>
              <a:rPr dirty="0" sz="1200" spc="-10" b="1">
                <a:latin typeface="Cambria"/>
                <a:cs typeface="Cambria"/>
              </a:rPr>
              <a:t>blood </a:t>
            </a:r>
            <a:r>
              <a:rPr dirty="0" sz="1200" b="1">
                <a:latin typeface="Cambria"/>
                <a:cs typeface="Cambria"/>
              </a:rPr>
              <a:t>and</a:t>
            </a:r>
            <a:r>
              <a:rPr dirty="0" sz="1200" spc="-4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gore.”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dirty="0" sz="1200" spc="-5" i="1">
                <a:latin typeface="Cambria"/>
                <a:cs typeface="Cambria"/>
              </a:rPr>
              <a:t>“blood and </a:t>
            </a:r>
            <a:r>
              <a:rPr dirty="0" sz="1200" i="1">
                <a:latin typeface="Cambria"/>
                <a:cs typeface="Cambria"/>
              </a:rPr>
              <a:t>gore” </a:t>
            </a:r>
            <a:r>
              <a:rPr dirty="0" sz="1200" spc="-5" i="1">
                <a:latin typeface="Cambria"/>
                <a:cs typeface="Cambria"/>
              </a:rPr>
              <a:t>refers specifically to</a:t>
            </a:r>
            <a:r>
              <a:rPr dirty="0" sz="1200" spc="-20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violence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3"/>
              </a:rPr>
              <a:t>www.espressoenglish.net</a:t>
            </a: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</a:t>
            </a:r>
            <a:r>
              <a:rPr dirty="0" u="none">
                <a:solidFill>
                  <a:srgbClr val="000000"/>
                </a:solidFill>
              </a:rPr>
              <a:t>Oliveira</a:t>
            </a:r>
            <a:r>
              <a:rPr dirty="0" spc="-80" u="none">
                <a:solidFill>
                  <a:srgbClr val="000000"/>
                </a:solidFill>
              </a:rPr>
              <a:t> </a:t>
            </a:r>
            <a:r>
              <a:rPr dirty="0" spc="-10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609" y="914653"/>
            <a:ext cx="140207" cy="185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43609" y="1335277"/>
            <a:ext cx="140207" cy="185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609" y="1753235"/>
            <a:ext cx="140207" cy="185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609" y="2173858"/>
            <a:ext cx="140207" cy="185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43609" y="2591689"/>
            <a:ext cx="140207" cy="1859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2004" y="914654"/>
            <a:ext cx="5579745" cy="26200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0">
              <a:lnSpc>
                <a:spcPct val="100000"/>
              </a:lnSpc>
            </a:pPr>
            <a:r>
              <a:rPr dirty="0" sz="1200" spc="-5" b="1">
                <a:latin typeface="Cambria"/>
                <a:cs typeface="Cambria"/>
              </a:rPr>
              <a:t>“The </a:t>
            </a:r>
            <a:r>
              <a:rPr dirty="0" sz="1200" spc="-10" b="1">
                <a:latin typeface="Cambria"/>
                <a:cs typeface="Cambria"/>
              </a:rPr>
              <a:t>plot </a:t>
            </a:r>
            <a:r>
              <a:rPr dirty="0" sz="1200" b="1">
                <a:latin typeface="Cambria"/>
                <a:cs typeface="Cambria"/>
              </a:rPr>
              <a:t>was </a:t>
            </a:r>
            <a:r>
              <a:rPr dirty="0" sz="1200" spc="-5" b="1">
                <a:latin typeface="Cambria"/>
                <a:cs typeface="Cambria"/>
              </a:rPr>
              <a:t>hard to</a:t>
            </a:r>
            <a:r>
              <a:rPr dirty="0" sz="1200" spc="-4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follow.”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dirty="0" sz="1200" i="1">
                <a:latin typeface="Cambria"/>
                <a:cs typeface="Cambria"/>
              </a:rPr>
              <a:t>this </a:t>
            </a:r>
            <a:r>
              <a:rPr dirty="0" sz="1200" spc="-5" i="1">
                <a:latin typeface="Cambria"/>
                <a:cs typeface="Cambria"/>
              </a:rPr>
              <a:t>means </a:t>
            </a:r>
            <a:r>
              <a:rPr dirty="0" sz="1200" i="1">
                <a:latin typeface="Cambria"/>
                <a:cs typeface="Cambria"/>
              </a:rPr>
              <a:t>the </a:t>
            </a:r>
            <a:r>
              <a:rPr dirty="0" sz="1200" spc="-10" i="1">
                <a:latin typeface="Cambria"/>
                <a:cs typeface="Cambria"/>
              </a:rPr>
              <a:t>progress </a:t>
            </a:r>
            <a:r>
              <a:rPr dirty="0" sz="1200" spc="-5" i="1">
                <a:latin typeface="Cambria"/>
                <a:cs typeface="Cambria"/>
              </a:rPr>
              <a:t>of </a:t>
            </a:r>
            <a:r>
              <a:rPr dirty="0" sz="1200" i="1">
                <a:latin typeface="Cambria"/>
                <a:cs typeface="Cambria"/>
              </a:rPr>
              <a:t>the </a:t>
            </a:r>
            <a:r>
              <a:rPr dirty="0" sz="1200" spc="-10" i="1">
                <a:latin typeface="Cambria"/>
                <a:cs typeface="Cambria"/>
              </a:rPr>
              <a:t>story was </a:t>
            </a:r>
            <a:r>
              <a:rPr dirty="0" sz="1200" spc="-5" i="1">
                <a:latin typeface="Cambria"/>
                <a:cs typeface="Cambria"/>
              </a:rPr>
              <a:t>hard to</a:t>
            </a:r>
            <a:r>
              <a:rPr dirty="0" sz="1200" spc="110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understand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</a:pPr>
            <a:r>
              <a:rPr dirty="0" sz="1200" spc="-5" b="1">
                <a:latin typeface="Cambria"/>
                <a:cs typeface="Cambria"/>
              </a:rPr>
              <a:t>“There </a:t>
            </a:r>
            <a:r>
              <a:rPr dirty="0" sz="1200" spc="-10" b="1">
                <a:latin typeface="Cambria"/>
                <a:cs typeface="Cambria"/>
              </a:rPr>
              <a:t>was lots </a:t>
            </a:r>
            <a:r>
              <a:rPr dirty="0" sz="1200" spc="-5" b="1">
                <a:latin typeface="Cambria"/>
                <a:cs typeface="Cambria"/>
              </a:rPr>
              <a:t>of potty </a:t>
            </a:r>
            <a:r>
              <a:rPr dirty="0" sz="1200" b="1">
                <a:latin typeface="Cambria"/>
                <a:cs typeface="Cambria"/>
              </a:rPr>
              <a:t>humor.”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70"/>
              </a:spcBef>
            </a:pPr>
            <a:r>
              <a:rPr dirty="0" sz="1200" spc="-5" i="1">
                <a:latin typeface="Cambria"/>
                <a:cs typeface="Cambria"/>
              </a:rPr>
              <a:t>“potty humor” </a:t>
            </a:r>
            <a:r>
              <a:rPr dirty="0" sz="1200" i="1">
                <a:latin typeface="Cambria"/>
                <a:cs typeface="Cambria"/>
              </a:rPr>
              <a:t>is </a:t>
            </a:r>
            <a:r>
              <a:rPr dirty="0" sz="1200" spc="-5" i="1">
                <a:latin typeface="Cambria"/>
                <a:cs typeface="Cambria"/>
              </a:rPr>
              <a:t>humor involving sex, bodily functions, or disgusting</a:t>
            </a:r>
            <a:r>
              <a:rPr dirty="0" sz="1200" spc="85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things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latin typeface="Cambria"/>
                <a:cs typeface="Cambria"/>
              </a:rPr>
              <a:t>“It </a:t>
            </a:r>
            <a:r>
              <a:rPr dirty="0" sz="1200" b="1">
                <a:latin typeface="Cambria"/>
                <a:cs typeface="Cambria"/>
              </a:rPr>
              <a:t>wasn't very</a:t>
            </a:r>
            <a:r>
              <a:rPr dirty="0" sz="1200" spc="-75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believable.”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dirty="0" sz="1200" i="1">
                <a:latin typeface="Cambria"/>
                <a:cs typeface="Cambria"/>
              </a:rPr>
              <a:t>this </a:t>
            </a:r>
            <a:r>
              <a:rPr dirty="0" sz="1200" spc="-5" i="1">
                <a:latin typeface="Cambria"/>
                <a:cs typeface="Cambria"/>
              </a:rPr>
              <a:t>means </a:t>
            </a:r>
            <a:r>
              <a:rPr dirty="0" sz="1200" i="1">
                <a:latin typeface="Cambria"/>
                <a:cs typeface="Cambria"/>
              </a:rPr>
              <a:t>the </a:t>
            </a:r>
            <a:r>
              <a:rPr dirty="0" sz="1200" spc="-5" i="1">
                <a:latin typeface="Cambria"/>
                <a:cs typeface="Cambria"/>
              </a:rPr>
              <a:t>film </a:t>
            </a:r>
            <a:r>
              <a:rPr dirty="0" sz="1200" spc="-10" i="1">
                <a:latin typeface="Cambria"/>
                <a:cs typeface="Cambria"/>
              </a:rPr>
              <a:t>was </a:t>
            </a:r>
            <a:r>
              <a:rPr dirty="0" sz="1200" spc="-5" i="1">
                <a:latin typeface="Cambria"/>
                <a:cs typeface="Cambria"/>
              </a:rPr>
              <a:t>not realistic; </a:t>
            </a:r>
            <a:r>
              <a:rPr dirty="0" sz="1200" spc="5" i="1">
                <a:latin typeface="Cambria"/>
                <a:cs typeface="Cambria"/>
              </a:rPr>
              <a:t>it </a:t>
            </a:r>
            <a:r>
              <a:rPr dirty="0" sz="1200" spc="-10" i="1">
                <a:latin typeface="Cambria"/>
                <a:cs typeface="Cambria"/>
              </a:rPr>
              <a:t>was </a:t>
            </a:r>
            <a:r>
              <a:rPr dirty="0" sz="1200" spc="-5" i="1">
                <a:latin typeface="Cambria"/>
                <a:cs typeface="Cambria"/>
              </a:rPr>
              <a:t>hard to</a:t>
            </a:r>
            <a:r>
              <a:rPr dirty="0" sz="1200" spc="35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believe</a:t>
            </a:r>
            <a:endParaRPr sz="1200">
              <a:latin typeface="Cambria"/>
              <a:cs typeface="Cambria"/>
            </a:endParaRPr>
          </a:p>
          <a:p>
            <a:pPr marL="503555">
              <a:lnSpc>
                <a:spcPct val="100000"/>
              </a:lnSpc>
              <a:spcBef>
                <a:spcPts val="260"/>
              </a:spcBef>
            </a:pPr>
            <a:r>
              <a:rPr dirty="0" sz="1200" spc="-5" b="1">
                <a:latin typeface="Cambria"/>
                <a:cs typeface="Cambria"/>
              </a:rPr>
              <a:t>“The characters </a:t>
            </a:r>
            <a:r>
              <a:rPr dirty="0" sz="1200" spc="-10" b="1">
                <a:latin typeface="Cambria"/>
                <a:cs typeface="Cambria"/>
              </a:rPr>
              <a:t>were </a:t>
            </a:r>
            <a:r>
              <a:rPr dirty="0" sz="1200" spc="-5" b="1">
                <a:latin typeface="Cambria"/>
                <a:cs typeface="Cambria"/>
              </a:rPr>
              <a:t>shallow </a:t>
            </a:r>
            <a:r>
              <a:rPr dirty="0" sz="1200" b="1">
                <a:latin typeface="Cambria"/>
                <a:cs typeface="Cambria"/>
              </a:rPr>
              <a:t>/</a:t>
            </a:r>
            <a:r>
              <a:rPr dirty="0" sz="1200" spc="30" b="1">
                <a:latin typeface="Cambria"/>
                <a:cs typeface="Cambria"/>
              </a:rPr>
              <a:t> </a:t>
            </a:r>
            <a:r>
              <a:rPr dirty="0" sz="1200" spc="-5" b="1">
                <a:latin typeface="Cambria"/>
                <a:cs typeface="Cambria"/>
              </a:rPr>
              <a:t>one-dimensional.”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dirty="0" sz="1200" i="1">
                <a:latin typeface="Cambria"/>
                <a:cs typeface="Cambria"/>
              </a:rPr>
              <a:t>this </a:t>
            </a:r>
            <a:r>
              <a:rPr dirty="0" sz="1200" spc="-5" i="1">
                <a:latin typeface="Cambria"/>
                <a:cs typeface="Cambria"/>
              </a:rPr>
              <a:t>means </a:t>
            </a:r>
            <a:r>
              <a:rPr dirty="0" sz="1200" i="1">
                <a:latin typeface="Cambria"/>
                <a:cs typeface="Cambria"/>
              </a:rPr>
              <a:t>the </a:t>
            </a:r>
            <a:r>
              <a:rPr dirty="0" sz="1200" spc="-10" i="1">
                <a:latin typeface="Cambria"/>
                <a:cs typeface="Cambria"/>
              </a:rPr>
              <a:t>characters </a:t>
            </a:r>
            <a:r>
              <a:rPr dirty="0" sz="1200" i="1">
                <a:latin typeface="Cambria"/>
                <a:cs typeface="Cambria"/>
              </a:rPr>
              <a:t>in the </a:t>
            </a:r>
            <a:r>
              <a:rPr dirty="0" sz="1200" spc="-5" i="1">
                <a:latin typeface="Cambria"/>
                <a:cs typeface="Cambria"/>
              </a:rPr>
              <a:t>movie were not complex </a:t>
            </a:r>
            <a:r>
              <a:rPr dirty="0" sz="1200" spc="5" i="1">
                <a:latin typeface="Cambria"/>
                <a:cs typeface="Cambria"/>
              </a:rPr>
              <a:t>or</a:t>
            </a:r>
            <a:r>
              <a:rPr dirty="0" sz="1200" spc="65" i="1">
                <a:latin typeface="Cambria"/>
                <a:cs typeface="Cambria"/>
              </a:rPr>
              <a:t> </a:t>
            </a:r>
            <a:r>
              <a:rPr dirty="0" sz="1200" spc="-5" i="1">
                <a:latin typeface="Cambria"/>
                <a:cs typeface="Cambria"/>
              </a:rPr>
              <a:t>interesting</a:t>
            </a:r>
            <a:endParaRPr sz="1200">
              <a:latin typeface="Cambria"/>
              <a:cs typeface="Cambria"/>
            </a:endParaRPr>
          </a:p>
          <a:p>
            <a:pPr marL="503555">
              <a:lnSpc>
                <a:spcPct val="100000"/>
              </a:lnSpc>
              <a:spcBef>
                <a:spcPts val="240"/>
              </a:spcBef>
            </a:pPr>
            <a:r>
              <a:rPr dirty="0" sz="1200" spc="-5" b="1">
                <a:latin typeface="Cambria"/>
                <a:cs typeface="Cambria"/>
              </a:rPr>
              <a:t>“It </a:t>
            </a:r>
            <a:r>
              <a:rPr dirty="0" sz="1200" b="1">
                <a:latin typeface="Cambria"/>
                <a:cs typeface="Cambria"/>
              </a:rPr>
              <a:t>was a </a:t>
            </a:r>
            <a:r>
              <a:rPr dirty="0" sz="1200" spc="-5" b="1">
                <a:latin typeface="Cambria"/>
                <a:cs typeface="Cambria"/>
              </a:rPr>
              <a:t>flop.” </a:t>
            </a:r>
            <a:r>
              <a:rPr dirty="0" sz="1200" b="1">
                <a:latin typeface="Cambria"/>
                <a:cs typeface="Cambria"/>
              </a:rPr>
              <a:t>/ </a:t>
            </a:r>
            <a:r>
              <a:rPr dirty="0" sz="1200" spc="-5" b="1">
                <a:latin typeface="Cambria"/>
                <a:cs typeface="Cambria"/>
              </a:rPr>
              <a:t>“It</a:t>
            </a:r>
            <a:r>
              <a:rPr dirty="0" sz="1200" spc="-9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bombed.”</a:t>
            </a:r>
            <a:endParaRPr sz="1200">
              <a:latin typeface="Cambria"/>
              <a:cs typeface="Cambria"/>
            </a:endParaRPr>
          </a:p>
          <a:p>
            <a:pPr marL="469900">
              <a:lnSpc>
                <a:spcPct val="100000"/>
              </a:lnSpc>
              <a:spcBef>
                <a:spcPts val="165"/>
              </a:spcBef>
            </a:pPr>
            <a:r>
              <a:rPr dirty="0" sz="1200" i="1">
                <a:latin typeface="Cambria"/>
                <a:cs typeface="Cambria"/>
              </a:rPr>
              <a:t>these </a:t>
            </a:r>
            <a:r>
              <a:rPr dirty="0" sz="1200" spc="-5" i="1">
                <a:latin typeface="Cambria"/>
                <a:cs typeface="Cambria"/>
              </a:rPr>
              <a:t>phrases describe </a:t>
            </a:r>
            <a:r>
              <a:rPr dirty="0" sz="1200" i="1">
                <a:latin typeface="Cambria"/>
                <a:cs typeface="Cambria"/>
              </a:rPr>
              <a:t>a </a:t>
            </a:r>
            <a:r>
              <a:rPr dirty="0" sz="1200" spc="-5" i="1">
                <a:latin typeface="Cambria"/>
                <a:cs typeface="Cambria"/>
              </a:rPr>
              <a:t>movie that </a:t>
            </a:r>
            <a:r>
              <a:rPr dirty="0" sz="1200" spc="-10" i="1">
                <a:latin typeface="Cambria"/>
                <a:cs typeface="Cambria"/>
              </a:rPr>
              <a:t>was </a:t>
            </a:r>
            <a:r>
              <a:rPr dirty="0" sz="1200" i="1">
                <a:latin typeface="Cambria"/>
                <a:cs typeface="Cambria"/>
              </a:rPr>
              <a:t>NOT successful</a:t>
            </a:r>
            <a:endParaRPr sz="1200">
              <a:latin typeface="Cambria"/>
              <a:cs typeface="Cambria"/>
            </a:endParaRPr>
          </a:p>
          <a:p>
            <a:pPr marL="12700" marR="5080">
              <a:lnSpc>
                <a:spcPct val="111700"/>
              </a:lnSpc>
              <a:spcBef>
                <a:spcPts val="1025"/>
              </a:spcBef>
            </a:pPr>
            <a:r>
              <a:rPr dirty="0" sz="1200">
                <a:latin typeface="Cambria"/>
                <a:cs typeface="Cambria"/>
              </a:rPr>
              <a:t>You’ve </a:t>
            </a:r>
            <a:r>
              <a:rPr dirty="0" sz="1200" spc="-5">
                <a:latin typeface="Cambria"/>
                <a:cs typeface="Cambria"/>
              </a:rPr>
              <a:t>finished </a:t>
            </a:r>
            <a:r>
              <a:rPr dirty="0" sz="1200" spc="-10">
                <a:latin typeface="Cambria"/>
                <a:cs typeface="Cambria"/>
              </a:rPr>
              <a:t>Lesson </a:t>
            </a:r>
            <a:r>
              <a:rPr dirty="0" sz="1200">
                <a:latin typeface="Cambria"/>
                <a:cs typeface="Cambria"/>
              </a:rPr>
              <a:t>3! There were </a:t>
            </a:r>
            <a:r>
              <a:rPr dirty="0" sz="1200" spc="-5">
                <a:latin typeface="Cambria"/>
                <a:cs typeface="Cambria"/>
              </a:rPr>
              <a:t>a </a:t>
            </a:r>
            <a:r>
              <a:rPr dirty="0" sz="1200">
                <a:latin typeface="Cambria"/>
                <a:cs typeface="Cambria"/>
              </a:rPr>
              <a:t>lot </a:t>
            </a:r>
            <a:r>
              <a:rPr dirty="0" sz="1200" spc="5">
                <a:latin typeface="Cambria"/>
                <a:cs typeface="Cambria"/>
              </a:rPr>
              <a:t>of </a:t>
            </a:r>
            <a:r>
              <a:rPr dirty="0" sz="1200" spc="-15">
                <a:latin typeface="Cambria"/>
                <a:cs typeface="Cambria"/>
              </a:rPr>
              <a:t>new </a:t>
            </a:r>
            <a:r>
              <a:rPr dirty="0" sz="1200" spc="-5">
                <a:latin typeface="Cambria"/>
                <a:cs typeface="Cambria"/>
              </a:rPr>
              <a:t>words </a:t>
            </a:r>
            <a:r>
              <a:rPr dirty="0" sz="1200">
                <a:latin typeface="Cambria"/>
                <a:cs typeface="Cambria"/>
              </a:rPr>
              <a:t>in </a:t>
            </a:r>
            <a:r>
              <a:rPr dirty="0" sz="1200" spc="-5">
                <a:latin typeface="Cambria"/>
                <a:cs typeface="Cambria"/>
              </a:rPr>
              <a:t>today’s </a:t>
            </a:r>
            <a:r>
              <a:rPr dirty="0" sz="1200">
                <a:latin typeface="Cambria"/>
                <a:cs typeface="Cambria"/>
              </a:rPr>
              <a:t>conversations – </a:t>
            </a:r>
            <a:r>
              <a:rPr dirty="0" sz="1200" spc="-10">
                <a:latin typeface="Cambria"/>
                <a:cs typeface="Cambria"/>
              </a:rPr>
              <a:t>so  </a:t>
            </a:r>
            <a:r>
              <a:rPr dirty="0" sz="1200" spc="-5">
                <a:latin typeface="Cambria"/>
                <a:cs typeface="Cambria"/>
              </a:rPr>
              <a:t>make sure to </a:t>
            </a:r>
            <a:r>
              <a:rPr dirty="0" sz="1200" spc="-10">
                <a:latin typeface="Cambria"/>
                <a:cs typeface="Cambria"/>
              </a:rPr>
              <a:t>take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quiz to </a:t>
            </a:r>
            <a:r>
              <a:rPr dirty="0" sz="1200">
                <a:latin typeface="Cambria"/>
                <a:cs typeface="Cambria"/>
              </a:rPr>
              <a:t>help you </a:t>
            </a:r>
            <a:r>
              <a:rPr dirty="0" sz="1200" spc="-5">
                <a:latin typeface="Cambria"/>
                <a:cs typeface="Cambria"/>
              </a:rPr>
              <a:t>remember them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better.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3993134"/>
            <a:ext cx="2382520" cy="416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5" b="1">
                <a:solidFill>
                  <a:srgbClr val="17365D"/>
                </a:solidFill>
                <a:latin typeface="Cambria"/>
                <a:cs typeface="Cambria"/>
              </a:rPr>
              <a:t>Quiz </a:t>
            </a:r>
            <a:r>
              <a:rPr dirty="0" sz="2600" spc="-5" b="1">
                <a:solidFill>
                  <a:srgbClr val="17365D"/>
                </a:solidFill>
                <a:latin typeface="Cambria"/>
                <a:cs typeface="Cambria"/>
              </a:rPr>
              <a:t>– </a:t>
            </a:r>
            <a:r>
              <a:rPr dirty="0" sz="2600" spc="10" b="1">
                <a:solidFill>
                  <a:srgbClr val="17365D"/>
                </a:solidFill>
                <a:latin typeface="Cambria"/>
                <a:cs typeface="Cambria"/>
              </a:rPr>
              <a:t>Lesson</a:t>
            </a:r>
            <a:r>
              <a:rPr dirty="0" sz="2600" spc="130" b="1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z="2600" spc="-5" b="1">
                <a:solidFill>
                  <a:srgbClr val="17365D"/>
                </a:solidFill>
                <a:latin typeface="Cambria"/>
                <a:cs typeface="Cambria"/>
              </a:rPr>
              <a:t>3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6416" y="4451350"/>
            <a:ext cx="5982970" cy="0"/>
          </a:xfrm>
          <a:custGeom>
            <a:avLst/>
            <a:gdLst/>
            <a:ahLst/>
            <a:cxnLst/>
            <a:rect l="l" t="t" r="r" b="b"/>
            <a:pathLst>
              <a:path w="5982970" h="0">
                <a:moveTo>
                  <a:pt x="0" y="0"/>
                </a:moveTo>
                <a:lnTo>
                  <a:pt x="5982589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2004" y="4640579"/>
            <a:ext cx="5563235" cy="4300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 b="1">
                <a:latin typeface="Cambria"/>
                <a:cs typeface="Cambria"/>
              </a:rPr>
              <a:t>Question</a:t>
            </a:r>
            <a:r>
              <a:rPr dirty="0" sz="1200" spc="-75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1</a:t>
            </a:r>
            <a:endParaRPr sz="1200">
              <a:latin typeface="Cambria"/>
              <a:cs typeface="Cambria"/>
            </a:endParaRPr>
          </a:p>
          <a:p>
            <a:pPr marL="12700" marR="5080">
              <a:lnSpc>
                <a:spcPct val="111700"/>
              </a:lnSpc>
              <a:spcBef>
                <a:spcPts val="1030"/>
              </a:spcBef>
              <a:tabLst>
                <a:tab pos="4589145" algn="l"/>
              </a:tabLst>
            </a:pPr>
            <a:r>
              <a:rPr dirty="0" sz="1200">
                <a:latin typeface="Cambria"/>
                <a:cs typeface="Cambria"/>
              </a:rPr>
              <a:t>A </a:t>
            </a:r>
            <a:r>
              <a:rPr dirty="0" sz="1200" spc="-5">
                <a:latin typeface="Cambria"/>
                <a:cs typeface="Cambria"/>
              </a:rPr>
              <a:t>member </a:t>
            </a:r>
            <a:r>
              <a:rPr dirty="0" sz="1200">
                <a:latin typeface="Cambria"/>
                <a:cs typeface="Cambria"/>
              </a:rPr>
              <a:t>of the film </a:t>
            </a:r>
            <a:r>
              <a:rPr dirty="0" sz="1200" spc="-5">
                <a:latin typeface="Cambria"/>
                <a:cs typeface="Cambria"/>
              </a:rPr>
              <a:t>crew was almost killed during </a:t>
            </a:r>
            <a:r>
              <a:rPr dirty="0" sz="1200">
                <a:latin typeface="Cambria"/>
                <a:cs typeface="Cambria"/>
              </a:rPr>
              <a:t>one of</a:t>
            </a:r>
            <a:r>
              <a:rPr dirty="0" sz="1200" spc="7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the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_</a:t>
            </a:r>
            <a:r>
              <a:rPr dirty="0" sz="1200" spc="10" u="sng">
                <a:latin typeface="Cambria"/>
                <a:cs typeface="Cambria"/>
              </a:rPr>
              <a:t> 	</a:t>
            </a:r>
            <a:r>
              <a:rPr dirty="0" sz="1200">
                <a:latin typeface="Cambria"/>
                <a:cs typeface="Cambria"/>
              </a:rPr>
              <a:t>_ in a</a:t>
            </a:r>
            <a:r>
              <a:rPr dirty="0" sz="1200" spc="-8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car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chase 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scene.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175"/>
              </a:spcBef>
              <a:buAutoNum type="alphaUcPeriod"/>
              <a:tabLst>
                <a:tab pos="470534" algn="l"/>
              </a:tabLst>
            </a:pPr>
            <a:r>
              <a:rPr dirty="0" sz="1200">
                <a:latin typeface="Cambria"/>
                <a:cs typeface="Cambria"/>
              </a:rPr>
              <a:t>hits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65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stunts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twists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spc="-5" b="1">
                <a:latin typeface="Cambria"/>
                <a:cs typeface="Cambria"/>
              </a:rPr>
              <a:t>Question</a:t>
            </a:r>
            <a:r>
              <a:rPr dirty="0" sz="1200" spc="-75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1856739" algn="l"/>
              </a:tabLst>
            </a:pPr>
            <a:r>
              <a:rPr dirty="0" sz="1200">
                <a:latin typeface="Cambria"/>
                <a:cs typeface="Cambria"/>
              </a:rPr>
              <a:t>Do you </a:t>
            </a:r>
            <a:r>
              <a:rPr dirty="0" sz="1200" spc="-10">
                <a:latin typeface="Cambria"/>
                <a:cs typeface="Cambria"/>
              </a:rPr>
              <a:t>know</a:t>
            </a:r>
            <a:r>
              <a:rPr dirty="0" sz="1200" spc="2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who's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_</a:t>
            </a:r>
            <a:r>
              <a:rPr dirty="0" sz="1200" spc="10" u="sng">
                <a:latin typeface="Cambria"/>
                <a:cs typeface="Cambria"/>
              </a:rPr>
              <a:t> 	</a:t>
            </a:r>
            <a:r>
              <a:rPr dirty="0" sz="1200">
                <a:latin typeface="Cambria"/>
                <a:cs typeface="Cambria"/>
              </a:rPr>
              <a:t>in the </a:t>
            </a:r>
            <a:r>
              <a:rPr dirty="0" sz="1200" spc="-5">
                <a:latin typeface="Cambria"/>
                <a:cs typeface="Cambria"/>
              </a:rPr>
              <a:t>next James </a:t>
            </a:r>
            <a:r>
              <a:rPr dirty="0" sz="1200">
                <a:latin typeface="Cambria"/>
                <a:cs typeface="Cambria"/>
              </a:rPr>
              <a:t>Bond</a:t>
            </a:r>
            <a:r>
              <a:rPr dirty="0" sz="1200" spc="-10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movie?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170"/>
              </a:spcBef>
              <a:buAutoNum type="alphaUcPeriod"/>
              <a:tabLst>
                <a:tab pos="470534" algn="l"/>
              </a:tabLst>
            </a:pPr>
            <a:r>
              <a:rPr dirty="0" sz="1200" spc="-10">
                <a:latin typeface="Cambria"/>
                <a:cs typeface="Cambria"/>
              </a:rPr>
              <a:t>casting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dubbing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65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starring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spc="-5" b="1">
                <a:latin typeface="Cambria"/>
                <a:cs typeface="Cambria"/>
              </a:rPr>
              <a:t>Question</a:t>
            </a:r>
            <a:r>
              <a:rPr dirty="0" sz="1200" spc="-75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3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1622425" algn="l"/>
              </a:tabLst>
            </a:pPr>
            <a:r>
              <a:rPr dirty="0" sz="1200" spc="-5">
                <a:latin typeface="Cambria"/>
                <a:cs typeface="Cambria"/>
              </a:rPr>
              <a:t>Everyone says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the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___</a:t>
            </a:r>
            <a:r>
              <a:rPr dirty="0" sz="1200" spc="10" u="sng">
                <a:latin typeface="Cambria"/>
                <a:cs typeface="Cambria"/>
              </a:rPr>
              <a:t> 	</a:t>
            </a:r>
            <a:r>
              <a:rPr dirty="0" sz="1200">
                <a:latin typeface="Cambria"/>
                <a:cs typeface="Cambria"/>
              </a:rPr>
              <a:t>_ of the </a:t>
            </a:r>
            <a:r>
              <a:rPr dirty="0" sz="1200" spc="-5">
                <a:latin typeface="Cambria"/>
                <a:cs typeface="Cambria"/>
              </a:rPr>
              <a:t>movie </a:t>
            </a:r>
            <a:r>
              <a:rPr dirty="0" sz="1200">
                <a:latin typeface="Cambria"/>
                <a:cs typeface="Cambria"/>
              </a:rPr>
              <a:t>is </a:t>
            </a:r>
            <a:r>
              <a:rPr dirty="0" sz="1200" spc="-10">
                <a:latin typeface="Cambria"/>
                <a:cs typeface="Cambria"/>
              </a:rPr>
              <a:t>better </a:t>
            </a:r>
            <a:r>
              <a:rPr dirty="0" sz="1200" spc="-5">
                <a:latin typeface="Cambria"/>
                <a:cs typeface="Cambria"/>
              </a:rPr>
              <a:t>than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original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version.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175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remake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review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65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trailer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7"/>
              </a:rPr>
              <a:t>www.espressoenglish.net</a:t>
            </a: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</a:t>
            </a:r>
            <a:r>
              <a:rPr dirty="0" u="none">
                <a:solidFill>
                  <a:srgbClr val="000000"/>
                </a:solidFill>
              </a:rPr>
              <a:t>Oliveira</a:t>
            </a:r>
            <a:r>
              <a:rPr dirty="0" spc="-80" u="none">
                <a:solidFill>
                  <a:srgbClr val="000000"/>
                </a:solidFill>
              </a:rPr>
              <a:t> </a:t>
            </a:r>
            <a:r>
              <a:rPr dirty="0" spc="-10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</a:t>
            </a:r>
            <a:r>
              <a:rPr dirty="0" u="none">
                <a:solidFill>
                  <a:srgbClr val="000000"/>
                </a:solidFill>
              </a:rPr>
              <a:t>Oliveira</a:t>
            </a:r>
            <a:r>
              <a:rPr dirty="0" spc="-80" u="none">
                <a:solidFill>
                  <a:srgbClr val="000000"/>
                </a:solidFill>
              </a:rPr>
              <a:t> </a:t>
            </a:r>
            <a:r>
              <a:rPr dirty="0" spc="-10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905509"/>
            <a:ext cx="5155565" cy="8114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5" b="1">
                <a:latin typeface="Cambria"/>
                <a:cs typeface="Cambria"/>
              </a:rPr>
              <a:t>Question</a:t>
            </a:r>
            <a:r>
              <a:rPr dirty="0" sz="1200" spc="-75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4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3161030" algn="l"/>
              </a:tabLst>
            </a:pPr>
            <a:r>
              <a:rPr dirty="0" sz="1200">
                <a:latin typeface="Cambria"/>
                <a:cs typeface="Cambria"/>
              </a:rPr>
              <a:t>For my dad's </a:t>
            </a:r>
            <a:r>
              <a:rPr dirty="0" sz="1200" spc="-5">
                <a:latin typeface="Cambria"/>
                <a:cs typeface="Cambria"/>
              </a:rPr>
              <a:t>birthday, </a:t>
            </a:r>
            <a:r>
              <a:rPr dirty="0" sz="1200">
                <a:latin typeface="Cambria"/>
                <a:cs typeface="Cambria"/>
              </a:rPr>
              <a:t>I </a:t>
            </a:r>
            <a:r>
              <a:rPr dirty="0" sz="1200" spc="-5">
                <a:latin typeface="Cambria"/>
                <a:cs typeface="Cambria"/>
              </a:rPr>
              <a:t>gave </a:t>
            </a:r>
            <a:r>
              <a:rPr dirty="0" sz="1200">
                <a:latin typeface="Cambria"/>
                <a:cs typeface="Cambria"/>
              </a:rPr>
              <a:t>him </a:t>
            </a:r>
            <a:r>
              <a:rPr dirty="0" sz="1200" spc="-5">
                <a:latin typeface="Cambria"/>
                <a:cs typeface="Cambria"/>
              </a:rPr>
              <a:t>all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eight</a:t>
            </a:r>
            <a:r>
              <a:rPr dirty="0" sz="1200" u="sng">
                <a:latin typeface="Cambria"/>
                <a:cs typeface="Cambria"/>
              </a:rPr>
              <a:t> 	</a:t>
            </a:r>
            <a:r>
              <a:rPr dirty="0" sz="1200" spc="10">
                <a:latin typeface="Cambria"/>
                <a:cs typeface="Cambria"/>
              </a:rPr>
              <a:t>_    </a:t>
            </a:r>
            <a:r>
              <a:rPr dirty="0" sz="1200">
                <a:latin typeface="Cambria"/>
                <a:cs typeface="Cambria"/>
              </a:rPr>
              <a:t>of </a:t>
            </a:r>
            <a:r>
              <a:rPr dirty="0" sz="1200" spc="-10">
                <a:latin typeface="Cambria"/>
                <a:cs typeface="Cambria"/>
              </a:rPr>
              <a:t>House </a:t>
            </a:r>
            <a:r>
              <a:rPr dirty="0" sz="1200">
                <a:latin typeface="Cambria"/>
                <a:cs typeface="Cambria"/>
              </a:rPr>
              <a:t>on</a:t>
            </a:r>
            <a:r>
              <a:rPr dirty="0" sz="1200" spc="-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DVD.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175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finales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seasons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65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soap</a:t>
            </a:r>
            <a:r>
              <a:rPr dirty="0" sz="1200" spc="-8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operas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spc="-5" b="1">
                <a:latin typeface="Cambria"/>
                <a:cs typeface="Cambria"/>
              </a:rPr>
              <a:t>Question</a:t>
            </a:r>
            <a:r>
              <a:rPr dirty="0" sz="1200" spc="-75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5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2734945" algn="l"/>
              </a:tabLst>
            </a:pPr>
            <a:r>
              <a:rPr dirty="0" sz="1200">
                <a:latin typeface="Cambria"/>
                <a:cs typeface="Cambria"/>
              </a:rPr>
              <a:t>I </a:t>
            </a:r>
            <a:r>
              <a:rPr dirty="0" sz="1200" spc="-5">
                <a:latin typeface="Cambria"/>
                <a:cs typeface="Cambria"/>
              </a:rPr>
              <a:t>can't </a:t>
            </a:r>
            <a:r>
              <a:rPr dirty="0" sz="1200" spc="-10">
                <a:latin typeface="Cambria"/>
                <a:cs typeface="Cambria"/>
              </a:rPr>
              <a:t>stand </a:t>
            </a:r>
            <a:r>
              <a:rPr dirty="0" sz="1200">
                <a:latin typeface="Cambria"/>
                <a:cs typeface="Cambria"/>
              </a:rPr>
              <a:t>this show. </a:t>
            </a:r>
            <a:r>
              <a:rPr dirty="0" sz="1200" spc="-5">
                <a:latin typeface="Cambria"/>
                <a:cs typeface="Cambria"/>
              </a:rPr>
              <a:t>Change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the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__</a:t>
            </a:r>
            <a:r>
              <a:rPr dirty="0" sz="1200" spc="10" u="sng">
                <a:latin typeface="Cambria"/>
                <a:cs typeface="Cambria"/>
              </a:rPr>
              <a:t> 	</a:t>
            </a:r>
            <a:r>
              <a:rPr dirty="0" sz="1200" spc="5">
                <a:latin typeface="Cambria"/>
                <a:cs typeface="Cambria"/>
              </a:rPr>
              <a:t>__!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175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channel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episode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65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remote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spc="-5" b="1">
                <a:latin typeface="Cambria"/>
                <a:cs typeface="Cambria"/>
              </a:rPr>
              <a:t>Question</a:t>
            </a:r>
            <a:r>
              <a:rPr dirty="0" sz="1200" spc="-75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6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2146300" algn="l"/>
              </a:tabLst>
            </a:pPr>
            <a:r>
              <a:rPr dirty="0" sz="1200">
                <a:latin typeface="Cambria"/>
                <a:cs typeface="Cambria"/>
              </a:rPr>
              <a:t>I </a:t>
            </a:r>
            <a:r>
              <a:rPr dirty="0" sz="1200" spc="-5">
                <a:latin typeface="Cambria"/>
                <a:cs typeface="Cambria"/>
              </a:rPr>
              <a:t>stayed </a:t>
            </a:r>
            <a:r>
              <a:rPr dirty="0" sz="1200">
                <a:latin typeface="Cambria"/>
                <a:cs typeface="Cambria"/>
              </a:rPr>
              <a:t>up</a:t>
            </a:r>
            <a:r>
              <a:rPr dirty="0" sz="1200" spc="2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late watching</a:t>
            </a:r>
            <a:r>
              <a:rPr dirty="0" sz="1200" spc="-5" u="sng">
                <a:latin typeface="Cambria"/>
                <a:cs typeface="Cambria"/>
              </a:rPr>
              <a:t> 	</a:t>
            </a:r>
            <a:r>
              <a:rPr dirty="0" sz="1200">
                <a:latin typeface="Cambria"/>
                <a:cs typeface="Cambria"/>
              </a:rPr>
              <a:t>of my </a:t>
            </a:r>
            <a:r>
              <a:rPr dirty="0" sz="1200" spc="-5">
                <a:latin typeface="Cambria"/>
                <a:cs typeface="Cambria"/>
              </a:rPr>
              <a:t>favorite</a:t>
            </a:r>
            <a:r>
              <a:rPr dirty="0" sz="1200" spc="-10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show.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170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repeats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reruns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65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returns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200" spc="-5" b="1">
                <a:latin typeface="Cambria"/>
                <a:cs typeface="Cambria"/>
              </a:rPr>
              <a:t>Question</a:t>
            </a:r>
            <a:r>
              <a:rPr dirty="0" sz="1200" spc="-75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7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2063750" algn="l"/>
              </a:tabLst>
            </a:pPr>
            <a:r>
              <a:rPr dirty="0" sz="1200">
                <a:latin typeface="Cambria"/>
                <a:cs typeface="Cambria"/>
              </a:rPr>
              <a:t>I thought the </a:t>
            </a:r>
            <a:r>
              <a:rPr dirty="0" sz="1200" spc="-5">
                <a:latin typeface="Cambria"/>
                <a:cs typeface="Cambria"/>
              </a:rPr>
              <a:t>movie</a:t>
            </a:r>
            <a:r>
              <a:rPr dirty="0" sz="1200" spc="-2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was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__</a:t>
            </a:r>
            <a:r>
              <a:rPr dirty="0" sz="1200" spc="10" u="sng">
                <a:latin typeface="Cambria"/>
                <a:cs typeface="Cambria"/>
              </a:rPr>
              <a:t> 	</a:t>
            </a:r>
            <a:r>
              <a:rPr dirty="0" sz="1200" spc="5">
                <a:latin typeface="Cambria"/>
                <a:cs typeface="Cambria"/>
              </a:rPr>
              <a:t>_, </a:t>
            </a:r>
            <a:r>
              <a:rPr dirty="0" sz="1200" spc="-5">
                <a:latin typeface="Cambria"/>
                <a:cs typeface="Cambria"/>
              </a:rPr>
              <a:t>but </a:t>
            </a:r>
            <a:r>
              <a:rPr dirty="0" sz="1200" spc="5">
                <a:latin typeface="Cambria"/>
                <a:cs typeface="Cambria"/>
              </a:rPr>
              <a:t>my </a:t>
            </a:r>
            <a:r>
              <a:rPr dirty="0" sz="1200" spc="-5">
                <a:latin typeface="Cambria"/>
                <a:cs typeface="Cambria"/>
              </a:rPr>
              <a:t>husband thought </a:t>
            </a:r>
            <a:r>
              <a:rPr dirty="0" sz="1200">
                <a:latin typeface="Cambria"/>
                <a:cs typeface="Cambria"/>
              </a:rPr>
              <a:t>it </a:t>
            </a:r>
            <a:r>
              <a:rPr dirty="0" sz="1200" spc="-5">
                <a:latin typeface="Cambria"/>
                <a:cs typeface="Cambria"/>
              </a:rPr>
              <a:t>was</a:t>
            </a:r>
            <a:r>
              <a:rPr dirty="0" sz="1200" spc="-1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boring.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175"/>
              </a:spcBef>
              <a:buAutoNum type="alphaUcPeriod"/>
              <a:tabLst>
                <a:tab pos="470534" algn="l"/>
              </a:tabLst>
            </a:pPr>
            <a:r>
              <a:rPr dirty="0" sz="1200">
                <a:latin typeface="Cambria"/>
                <a:cs typeface="Cambria"/>
              </a:rPr>
              <a:t>crying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feeling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65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touching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spc="-5" b="1">
                <a:latin typeface="Cambria"/>
                <a:cs typeface="Cambria"/>
              </a:rPr>
              <a:t>Question</a:t>
            </a:r>
            <a:r>
              <a:rPr dirty="0" sz="1200" spc="-75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8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2433320" algn="l"/>
              </a:tabLst>
            </a:pP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main character was</a:t>
            </a:r>
            <a:r>
              <a:rPr dirty="0" sz="1200" spc="2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very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___</a:t>
            </a:r>
            <a:r>
              <a:rPr dirty="0" sz="1200" spc="10" u="sng">
                <a:latin typeface="Cambria"/>
                <a:cs typeface="Cambria"/>
              </a:rPr>
              <a:t> 	</a:t>
            </a:r>
            <a:r>
              <a:rPr dirty="0" sz="1200">
                <a:latin typeface="Cambria"/>
                <a:cs typeface="Cambria"/>
              </a:rPr>
              <a:t>_ </a:t>
            </a:r>
            <a:r>
              <a:rPr dirty="0" sz="1200" spc="-5">
                <a:latin typeface="Cambria"/>
                <a:cs typeface="Cambria"/>
              </a:rPr>
              <a:t>and entirely based </a:t>
            </a:r>
            <a:r>
              <a:rPr dirty="0" sz="1200">
                <a:latin typeface="Cambria"/>
                <a:cs typeface="Cambria"/>
              </a:rPr>
              <a:t>on </a:t>
            </a:r>
            <a:r>
              <a:rPr dirty="0" sz="1200" spc="-5">
                <a:latin typeface="Cambria"/>
                <a:cs typeface="Cambria"/>
              </a:rPr>
              <a:t>racial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stereotypes.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170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contrived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shallow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70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unbelievable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spc="-5" b="1">
                <a:latin typeface="Cambria"/>
                <a:cs typeface="Cambria"/>
              </a:rPr>
              <a:t>Question</a:t>
            </a:r>
            <a:r>
              <a:rPr dirty="0" sz="1200" spc="-75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9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2637155" algn="l"/>
              </a:tabLst>
            </a:pPr>
            <a:r>
              <a:rPr dirty="0" sz="1200" spc="-5">
                <a:latin typeface="Cambria"/>
                <a:cs typeface="Cambria"/>
              </a:rPr>
              <a:t>It's </a:t>
            </a:r>
            <a:r>
              <a:rPr dirty="0" sz="1200">
                <a:latin typeface="Cambria"/>
                <a:cs typeface="Cambria"/>
              </a:rPr>
              <a:t>hard </a:t>
            </a:r>
            <a:r>
              <a:rPr dirty="0" sz="1200" spc="-5">
                <a:latin typeface="Cambria"/>
                <a:cs typeface="Cambria"/>
              </a:rPr>
              <a:t>to watch </a:t>
            </a:r>
            <a:r>
              <a:rPr dirty="0" sz="1200">
                <a:latin typeface="Cambria"/>
                <a:cs typeface="Cambria"/>
              </a:rPr>
              <a:t>a 3D </a:t>
            </a:r>
            <a:r>
              <a:rPr dirty="0" sz="1200" spc="-10">
                <a:latin typeface="Cambria"/>
                <a:cs typeface="Cambria"/>
              </a:rPr>
              <a:t>film</a:t>
            </a:r>
            <a:r>
              <a:rPr dirty="0" sz="1200" spc="5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with</a:t>
            </a:r>
            <a:r>
              <a:rPr dirty="0" sz="1200" spc="10">
                <a:latin typeface="Cambria"/>
                <a:cs typeface="Cambria"/>
              </a:rPr>
              <a:t> _</a:t>
            </a:r>
            <a:r>
              <a:rPr dirty="0" sz="1200" spc="10" u="sng">
                <a:latin typeface="Cambria"/>
                <a:cs typeface="Cambria"/>
              </a:rPr>
              <a:t> 	</a:t>
            </a:r>
            <a:r>
              <a:rPr dirty="0" sz="1200">
                <a:latin typeface="Cambria"/>
                <a:cs typeface="Cambria"/>
              </a:rPr>
              <a:t>.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175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legends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ratings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3660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</a:t>
            </a:r>
            <a:r>
              <a:rPr dirty="0" u="none">
                <a:solidFill>
                  <a:srgbClr val="000000"/>
                </a:solidFill>
              </a:rPr>
              <a:t>Oliveira</a:t>
            </a:r>
            <a:r>
              <a:rPr dirty="0" spc="-80" u="none">
                <a:solidFill>
                  <a:srgbClr val="000000"/>
                </a:solidFill>
              </a:rPr>
              <a:t> </a:t>
            </a:r>
            <a:r>
              <a:rPr dirty="0" spc="-10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905509"/>
            <a:ext cx="4722495" cy="82423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>
              <a:lnSpc>
                <a:spcPct val="100000"/>
              </a:lnSpc>
            </a:pPr>
            <a:r>
              <a:rPr dirty="0" sz="1200" spc="-5">
                <a:latin typeface="Cambria"/>
                <a:cs typeface="Cambria"/>
              </a:rPr>
              <a:t>C.  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subtitles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spc="-5" b="1">
                <a:latin typeface="Cambria"/>
                <a:cs typeface="Cambria"/>
              </a:rPr>
              <a:t>Question</a:t>
            </a:r>
            <a:r>
              <a:rPr dirty="0" sz="1200" spc="-7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10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2392680" algn="l"/>
              </a:tabLst>
            </a:pPr>
            <a:r>
              <a:rPr dirty="0" sz="1200" spc="-5">
                <a:latin typeface="Cambria"/>
                <a:cs typeface="Cambria"/>
              </a:rPr>
              <a:t>I've asked </a:t>
            </a:r>
            <a:r>
              <a:rPr dirty="0" sz="1200">
                <a:latin typeface="Cambria"/>
                <a:cs typeface="Cambria"/>
              </a:rPr>
              <a:t>you three </a:t>
            </a:r>
            <a:r>
              <a:rPr dirty="0" sz="1200" spc="-5">
                <a:latin typeface="Cambria"/>
                <a:cs typeface="Cambria"/>
              </a:rPr>
              <a:t>times to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_  </a:t>
            </a:r>
            <a:r>
              <a:rPr dirty="0" sz="1200" spc="75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_</a:t>
            </a:r>
            <a:r>
              <a:rPr dirty="0" sz="1200" spc="10" u="sng">
                <a:latin typeface="Cambria"/>
                <a:cs typeface="Cambria"/>
              </a:rPr>
              <a:t> 	</a:t>
            </a:r>
            <a:r>
              <a:rPr dirty="0" sz="1200" spc="-5">
                <a:latin typeface="Cambria"/>
                <a:cs typeface="Cambria"/>
              </a:rPr>
              <a:t>down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volume </a:t>
            </a:r>
            <a:r>
              <a:rPr dirty="0" sz="1200">
                <a:latin typeface="Cambria"/>
                <a:cs typeface="Cambria"/>
              </a:rPr>
              <a:t>on the</a:t>
            </a:r>
            <a:r>
              <a:rPr dirty="0" sz="1200" spc="-10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TV!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170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change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70534" algn="l"/>
              </a:tabLst>
            </a:pPr>
            <a:r>
              <a:rPr dirty="0" sz="1200">
                <a:latin typeface="Cambria"/>
                <a:cs typeface="Cambria"/>
              </a:rPr>
              <a:t>put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70"/>
              </a:spcBef>
              <a:buAutoNum type="alphaUcPeriod"/>
              <a:tabLst>
                <a:tab pos="470534" algn="l"/>
              </a:tabLst>
            </a:pPr>
            <a:r>
              <a:rPr dirty="0" sz="1200">
                <a:latin typeface="Cambria"/>
                <a:cs typeface="Cambria"/>
              </a:rPr>
              <a:t>turn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spc="-5" b="1">
                <a:latin typeface="Cambria"/>
                <a:cs typeface="Cambria"/>
              </a:rPr>
              <a:t>Question</a:t>
            </a:r>
            <a:r>
              <a:rPr dirty="0" sz="1200" spc="-7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11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200">
                <a:latin typeface="Cambria"/>
                <a:cs typeface="Cambria"/>
              </a:rPr>
              <a:t>My </a:t>
            </a:r>
            <a:r>
              <a:rPr dirty="0" sz="1200" spc="-5">
                <a:latin typeface="Cambria"/>
                <a:cs typeface="Cambria"/>
              </a:rPr>
              <a:t>brother only likes action </a:t>
            </a:r>
            <a:r>
              <a:rPr dirty="0" sz="1200">
                <a:latin typeface="Cambria"/>
                <a:cs typeface="Cambria"/>
              </a:rPr>
              <a:t>movies </a:t>
            </a:r>
            <a:r>
              <a:rPr dirty="0" sz="1200" spc="-5">
                <a:latin typeface="Cambria"/>
                <a:cs typeface="Cambria"/>
              </a:rPr>
              <a:t>that are </a:t>
            </a:r>
            <a:r>
              <a:rPr dirty="0" sz="1200" spc="10">
                <a:latin typeface="Cambria"/>
                <a:cs typeface="Cambria"/>
              </a:rPr>
              <a:t>__   </a:t>
            </a:r>
            <a:r>
              <a:rPr dirty="0" sz="1200" spc="10">
                <a:latin typeface="Cambria"/>
                <a:cs typeface="Cambria"/>
              </a:rPr>
              <a:t>_   </a:t>
            </a:r>
            <a:r>
              <a:rPr dirty="0" sz="1200" spc="90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adrenaline.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175"/>
              </a:spcBef>
              <a:buAutoNum type="alphaUcPeriod"/>
              <a:tabLst>
                <a:tab pos="470534" algn="l"/>
              </a:tabLst>
            </a:pPr>
            <a:r>
              <a:rPr dirty="0" sz="1200">
                <a:latin typeface="Cambria"/>
                <a:cs typeface="Cambria"/>
              </a:rPr>
              <a:t>full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470534" algn="l"/>
              </a:tabLst>
            </a:pPr>
            <a:r>
              <a:rPr dirty="0" sz="1200">
                <a:latin typeface="Cambria"/>
                <a:cs typeface="Cambria"/>
              </a:rPr>
              <a:t>pure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65"/>
              </a:spcBef>
              <a:buAutoNum type="alphaUcPeriod"/>
              <a:tabLst>
                <a:tab pos="470534" algn="l"/>
              </a:tabLst>
            </a:pPr>
            <a:r>
              <a:rPr dirty="0" sz="1200">
                <a:latin typeface="Cambria"/>
                <a:cs typeface="Cambria"/>
              </a:rPr>
              <a:t>top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200" spc="-5" b="1">
                <a:latin typeface="Cambria"/>
                <a:cs typeface="Cambria"/>
              </a:rPr>
              <a:t>Question</a:t>
            </a:r>
            <a:r>
              <a:rPr dirty="0" sz="1200" spc="-7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12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2210435" algn="l"/>
              </a:tabLst>
            </a:pPr>
            <a:r>
              <a:rPr dirty="0" sz="1200">
                <a:latin typeface="Cambria"/>
                <a:cs typeface="Cambria"/>
              </a:rPr>
              <a:t>My </a:t>
            </a:r>
            <a:r>
              <a:rPr dirty="0" sz="1200" spc="-5">
                <a:latin typeface="Cambria"/>
                <a:cs typeface="Cambria"/>
              </a:rPr>
              <a:t>kids can </a:t>
            </a:r>
            <a:r>
              <a:rPr dirty="0" sz="1200">
                <a:latin typeface="Cambria"/>
                <a:cs typeface="Cambria"/>
              </a:rPr>
              <a:t>only </a:t>
            </a:r>
            <a:r>
              <a:rPr dirty="0" sz="1200" spc="-5">
                <a:latin typeface="Cambria"/>
                <a:cs typeface="Cambria"/>
              </a:rPr>
              <a:t>watch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_</a:t>
            </a:r>
            <a:r>
              <a:rPr dirty="0" sz="1200" spc="10" u="sng">
                <a:latin typeface="Cambria"/>
                <a:cs typeface="Cambria"/>
              </a:rPr>
              <a:t> 	</a:t>
            </a:r>
            <a:r>
              <a:rPr dirty="0" sz="1200" spc="-10">
                <a:latin typeface="Cambria"/>
                <a:cs typeface="Cambria"/>
              </a:rPr>
              <a:t>after </a:t>
            </a:r>
            <a:r>
              <a:rPr dirty="0" sz="1200" spc="-5">
                <a:latin typeface="Cambria"/>
                <a:cs typeface="Cambria"/>
              </a:rPr>
              <a:t>they've </a:t>
            </a:r>
            <a:r>
              <a:rPr dirty="0" sz="1200">
                <a:latin typeface="Cambria"/>
                <a:cs typeface="Cambria"/>
              </a:rPr>
              <a:t>finished </a:t>
            </a:r>
            <a:r>
              <a:rPr dirty="0" sz="1200" spc="-5">
                <a:latin typeface="Cambria"/>
                <a:cs typeface="Cambria"/>
              </a:rPr>
              <a:t>their homework.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175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cartoons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70534" algn="l"/>
              </a:tabLst>
            </a:pPr>
            <a:r>
              <a:rPr dirty="0" sz="1200">
                <a:latin typeface="Cambria"/>
                <a:cs typeface="Cambria"/>
              </a:rPr>
              <a:t>commercials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65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sitcoms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spc="-5" b="1">
                <a:latin typeface="Cambria"/>
                <a:cs typeface="Cambria"/>
              </a:rPr>
              <a:t>Question</a:t>
            </a:r>
            <a:r>
              <a:rPr dirty="0" sz="1200" spc="-7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13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2134870" algn="l"/>
              </a:tabLst>
            </a:pPr>
            <a:r>
              <a:rPr dirty="0" sz="1200" spc="-5">
                <a:latin typeface="Cambria"/>
                <a:cs typeface="Cambria"/>
              </a:rPr>
              <a:t>Several </a:t>
            </a:r>
            <a:r>
              <a:rPr dirty="0" sz="1200">
                <a:latin typeface="Cambria"/>
                <a:cs typeface="Cambria"/>
              </a:rPr>
              <a:t>of the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actors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won</a:t>
            </a:r>
            <a:r>
              <a:rPr dirty="0" sz="1200" u="sng">
                <a:latin typeface="Cambria"/>
                <a:cs typeface="Cambria"/>
              </a:rPr>
              <a:t> 	</a:t>
            </a:r>
            <a:r>
              <a:rPr dirty="0" sz="1200" spc="5">
                <a:latin typeface="Cambria"/>
                <a:cs typeface="Cambria"/>
              </a:rPr>
              <a:t>__ </a:t>
            </a:r>
            <a:r>
              <a:rPr dirty="0" sz="1200" spc="-10">
                <a:latin typeface="Cambria"/>
                <a:cs typeface="Cambria"/>
              </a:rPr>
              <a:t>for their </a:t>
            </a:r>
            <a:r>
              <a:rPr dirty="0" sz="1200" spc="-5">
                <a:latin typeface="Cambria"/>
                <a:cs typeface="Cambria"/>
              </a:rPr>
              <a:t>performances </a:t>
            </a:r>
            <a:r>
              <a:rPr dirty="0" sz="1200">
                <a:latin typeface="Cambria"/>
                <a:cs typeface="Cambria"/>
              </a:rPr>
              <a:t>in the</a:t>
            </a:r>
            <a:r>
              <a:rPr dirty="0" sz="1200" spc="-4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film.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170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awards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blockbusters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70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honors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200" spc="-5" b="1">
                <a:latin typeface="Cambria"/>
                <a:cs typeface="Cambria"/>
              </a:rPr>
              <a:t>Question</a:t>
            </a:r>
            <a:r>
              <a:rPr dirty="0" sz="1200" spc="-7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14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1207770" algn="l"/>
              </a:tabLst>
            </a:pPr>
            <a:r>
              <a:rPr dirty="0" sz="1200">
                <a:latin typeface="Cambria"/>
                <a:cs typeface="Cambria"/>
              </a:rPr>
              <a:t>The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film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is</a:t>
            </a:r>
            <a:r>
              <a:rPr dirty="0" sz="1200" u="sng">
                <a:latin typeface="Cambria"/>
                <a:cs typeface="Cambria"/>
              </a:rPr>
              <a:t> 	</a:t>
            </a:r>
            <a:r>
              <a:rPr dirty="0" sz="1200">
                <a:latin typeface="Cambria"/>
                <a:cs typeface="Cambria"/>
              </a:rPr>
              <a:t>in </a:t>
            </a:r>
            <a:r>
              <a:rPr dirty="0" sz="1200" spc="-5">
                <a:latin typeface="Cambria"/>
                <a:cs typeface="Cambria"/>
              </a:rPr>
              <a:t>18th-century</a:t>
            </a:r>
            <a:r>
              <a:rPr dirty="0" sz="1200" spc="-4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Japan.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175"/>
              </a:spcBef>
              <a:buAutoNum type="alphaUcPeriod"/>
              <a:tabLst>
                <a:tab pos="470534" algn="l"/>
              </a:tabLst>
            </a:pPr>
            <a:r>
              <a:rPr dirty="0" sz="1200" spc="-10">
                <a:latin typeface="Cambria"/>
                <a:cs typeface="Cambria"/>
              </a:rPr>
              <a:t>set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shot</a:t>
            </a:r>
            <a:endParaRPr sz="1200">
              <a:latin typeface="Cambria"/>
              <a:cs typeface="Cambria"/>
            </a:endParaRPr>
          </a:p>
          <a:p>
            <a:pPr marL="469900" indent="-228600">
              <a:lnSpc>
                <a:spcPct val="100000"/>
              </a:lnSpc>
              <a:spcBef>
                <a:spcPts val="165"/>
              </a:spcBef>
              <a:buAutoNum type="alphaUcPeriod"/>
              <a:tabLst>
                <a:tab pos="470534" algn="l"/>
              </a:tabLst>
            </a:pPr>
            <a:r>
              <a:rPr dirty="0" sz="1200" spc="-5">
                <a:latin typeface="Cambria"/>
                <a:cs typeface="Cambria"/>
              </a:rPr>
              <a:t>starred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200" spc="-5" b="1">
                <a:latin typeface="Cambria"/>
                <a:cs typeface="Cambria"/>
              </a:rPr>
              <a:t>Question</a:t>
            </a:r>
            <a:r>
              <a:rPr dirty="0" sz="1200" spc="-70" b="1">
                <a:latin typeface="Cambria"/>
                <a:cs typeface="Cambria"/>
              </a:rPr>
              <a:t> </a:t>
            </a:r>
            <a:r>
              <a:rPr dirty="0" sz="1200" b="1">
                <a:latin typeface="Cambria"/>
                <a:cs typeface="Cambria"/>
              </a:rPr>
              <a:t>15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3529329" algn="l"/>
              </a:tabLst>
            </a:pP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5">
                <a:latin typeface="Cambria"/>
                <a:cs typeface="Cambria"/>
              </a:rPr>
              <a:t>first </a:t>
            </a:r>
            <a:r>
              <a:rPr dirty="0" sz="1200">
                <a:latin typeface="Cambria"/>
                <a:cs typeface="Cambria"/>
              </a:rPr>
              <a:t>movie </a:t>
            </a:r>
            <a:r>
              <a:rPr dirty="0" sz="1200" spc="-5">
                <a:latin typeface="Cambria"/>
                <a:cs typeface="Cambria"/>
              </a:rPr>
              <a:t>was great, but </a:t>
            </a:r>
            <a:r>
              <a:rPr dirty="0" sz="1200">
                <a:latin typeface="Cambria"/>
                <a:cs typeface="Cambria"/>
              </a:rPr>
              <a:t>the </a:t>
            </a:r>
            <a:r>
              <a:rPr dirty="0" sz="1200" spc="-10">
                <a:latin typeface="Cambria"/>
                <a:cs typeface="Cambria"/>
              </a:rPr>
              <a:t>sequel </a:t>
            </a:r>
            <a:r>
              <a:rPr dirty="0" sz="1200" spc="-5">
                <a:latin typeface="Cambria"/>
                <a:cs typeface="Cambria"/>
              </a:rPr>
              <a:t>was</a:t>
            </a:r>
            <a:r>
              <a:rPr dirty="0" sz="1200" spc="5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a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10">
                <a:latin typeface="Cambria"/>
                <a:cs typeface="Cambria"/>
              </a:rPr>
              <a:t>__</a:t>
            </a:r>
            <a:r>
              <a:rPr dirty="0" sz="1200" spc="10" u="sng">
                <a:latin typeface="Cambria"/>
                <a:cs typeface="Cambria"/>
              </a:rPr>
              <a:t> 	</a:t>
            </a:r>
            <a:r>
              <a:rPr dirty="0" sz="1200" spc="5">
                <a:latin typeface="Cambria"/>
                <a:cs typeface="Cambria"/>
              </a:rPr>
              <a:t>_.</a:t>
            </a:r>
            <a:endParaRPr sz="12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1195"/>
              </a:spcBef>
            </a:pPr>
            <a:r>
              <a:rPr dirty="0" sz="1200" spc="-5">
                <a:latin typeface="Cambria"/>
                <a:cs typeface="Cambria"/>
              </a:rPr>
              <a:t>A. </a:t>
            </a:r>
            <a:r>
              <a:rPr dirty="0" sz="1200" spc="19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flop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Shayna McHugh</dc:creator>
  <dcterms:created xsi:type="dcterms:W3CDTF">2022-04-25T06:49:03Z</dcterms:created>
  <dcterms:modified xsi:type="dcterms:W3CDTF">2022-04-25T06:49:03Z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2013-11-02T00:00:00Z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2022-04-25T00:00:00Z</vt:filetime>
  </property>
</Properties>
</file>