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321" r:id="rId3"/>
    <p:sldId id="326" r:id="rId4"/>
    <p:sldId id="320" r:id="rId5"/>
    <p:sldId id="319" r:id="rId6"/>
    <p:sldId id="327" r:id="rId7"/>
    <p:sldId id="323" r:id="rId8"/>
    <p:sldId id="324" r:id="rId9"/>
    <p:sldId id="32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2"/>
    <a:srgbClr val="FFF0D6"/>
    <a:srgbClr val="303346"/>
    <a:srgbClr val="F2D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4/23/2022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us/dictionary/english/embarrass" TargetMode="External"/><Relationship Id="rId2" Type="http://schemas.openxmlformats.org/officeDocument/2006/relationships/hyperlink" Target="https://dictionary.cambridge.org/us/dictionary/english/accid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ctionary.cambridge.org/us/dictionary/english/ups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l-bits.net/idioms/id238.htm" TargetMode="External"/><Relationship Id="rId2" Type="http://schemas.openxmlformats.org/officeDocument/2006/relationships/hyperlink" Target="https://esl-bits.net/idioms/id393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l-bits.net/idioms/id696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12. Etiquette and Manners</a:t>
            </a:r>
          </a:p>
        </p:txBody>
      </p:sp>
      <p:pic>
        <p:nvPicPr>
          <p:cNvPr id="1026" name="Picture 2" descr="Let's study the rules of etiquette.">
            <a:extLst>
              <a:ext uri="{FF2B5EF4-FFF2-40B4-BE49-F238E27FC236}">
                <a16:creationId xmlns:a16="http://schemas.microsoft.com/office/drawing/2014/main" id="{E24708EE-EA23-48B7-9BBB-B4D0437BF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146" y="1081776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tiquette and Manners - Assignment Point">
            <a:extLst>
              <a:ext uri="{FF2B5EF4-FFF2-40B4-BE49-F238E27FC236}">
                <a16:creationId xmlns:a16="http://schemas.microsoft.com/office/drawing/2014/main" id="{590494F7-DCCF-4A97-9B06-4B94DC94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84" y="1129402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nners: Printable Manners Chart and Learning Video | Manners chart, Manners  for kids, Teaching manners">
            <a:extLst>
              <a:ext uri="{FF2B5EF4-FFF2-40B4-BE49-F238E27FC236}">
                <a16:creationId xmlns:a16="http://schemas.microsoft.com/office/drawing/2014/main" id="{1CCD7112-DAB0-4098-BE04-AE904A15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80" y="2556800"/>
            <a:ext cx="598170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1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12. Etiquette and Manners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A78C7-057F-40B1-982F-45CEA12B4D84}"/>
              </a:ext>
            </a:extLst>
          </p:cNvPr>
          <p:cNvSpPr txBox="1"/>
          <p:nvPr/>
        </p:nvSpPr>
        <p:spPr>
          <a:xfrm>
            <a:off x="135172" y="525815"/>
            <a:ext cx="10710407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1- Is it old fashioned to think a lot about the rules of etiquette?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2)     What rules of etiquette would you like to change?</a:t>
            </a:r>
          </a:p>
          <a:p>
            <a:pPr algn="l" fontAlgn="base"/>
            <a:endParaRPr lang="en-US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fontAlgn="base"/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customs or social rules does our country have that a foreigner might not know?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3)     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White Lies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: Is it okay to lie in order to avoid hurting someone’s feelings?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What examples of good manners do you often see?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What examples of bad manners do you often see?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are some examples of bad manners on the bus?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are some examples of good manners on the subway?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are some examples of bad manners that you HATE?</a:t>
            </a:r>
          </a:p>
          <a:p>
            <a:pPr algn="l"/>
            <a:endParaRPr lang="en-US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company has designed a robot. Your job is now to program the robot to interact properly with humans. What instruction do you give the robot in the following areas?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0F69886-0780-47B5-BD4A-7CD545DDA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23819"/>
              </p:ext>
            </p:extLst>
          </p:nvPr>
        </p:nvGraphicFramePr>
        <p:xfrm>
          <a:off x="246489" y="6193403"/>
          <a:ext cx="6799938" cy="9906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080272">
                  <a:extLst>
                    <a:ext uri="{9D8B030D-6E8A-4147-A177-3AD203B41FA5}">
                      <a16:colId xmlns:a16="http://schemas.microsoft.com/office/drawing/2014/main" val="580749703"/>
                    </a:ext>
                  </a:extLst>
                </a:gridCol>
                <a:gridCol w="2452784">
                  <a:extLst>
                    <a:ext uri="{9D8B030D-6E8A-4147-A177-3AD203B41FA5}">
                      <a16:colId xmlns:a16="http://schemas.microsoft.com/office/drawing/2014/main" val="3095774461"/>
                    </a:ext>
                  </a:extLst>
                </a:gridCol>
                <a:gridCol w="2266882">
                  <a:extLst>
                    <a:ext uri="{9D8B030D-6E8A-4147-A177-3AD203B41FA5}">
                      <a16:colId xmlns:a16="http://schemas.microsoft.com/office/drawing/2014/main" val="411121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greeting people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driving a vehicle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international travel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interacting with women (or men)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business etiquette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mobile phone usage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eating at a restaurant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dating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writing e-mails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- _______________ (other)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94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12. Etiquette and Manners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A78C7-057F-40B1-982F-45CEA12B4D84}"/>
              </a:ext>
            </a:extLst>
          </p:cNvPr>
          <p:cNvSpPr txBox="1"/>
          <p:nvPr/>
        </p:nvSpPr>
        <p:spPr>
          <a:xfrm>
            <a:off x="246489" y="796159"/>
            <a:ext cx="1071040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Do you think people are more polite or less polite now than in the past?</a:t>
            </a:r>
          </a:p>
          <a:p>
            <a:pPr algn="l"/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Can you think of some examples of how manners have changed in our country?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How are manners different in other countries?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How important is it to be polite to older people even though they are often rude?</a:t>
            </a:r>
          </a:p>
          <a:p>
            <a:pPr algn="l"/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aunt wants to add you as a ‘friend’ on Facebook. You don’t really want family </a:t>
            </a:r>
            <a:r>
              <a:rPr lang="en-US" sz="18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invading</a:t>
            </a: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your online social life. But, you know she’d be upset if you refused her request. What would you do in this case?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dirty="0"/>
              <a:t>How do manners differ from country to country?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Are manners essential in business?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41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12. Etiquette and Manners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BE172E-B243-4D80-85CA-904C1D064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67" y="748862"/>
            <a:ext cx="5091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93B0B-D6F6-4257-841E-809276F9E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75296"/>
              </p:ext>
            </p:extLst>
          </p:nvPr>
        </p:nvGraphicFramePr>
        <p:xfrm>
          <a:off x="5531455" y="889395"/>
          <a:ext cx="5334000" cy="402336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6132213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339981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courteous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60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offensive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7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ladylike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390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gentlemanly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18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compliment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68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appropriate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777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swear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05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obliged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705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rude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353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punctual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12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slurping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39860023"/>
                  </a:ext>
                </a:extLst>
              </a:tr>
            </a:tbl>
          </a:graphicData>
        </a:graphic>
      </p:graphicFrame>
      <p:sp>
        <p:nvSpPr>
          <p:cNvPr id="4" name="AutoShape 3" descr="📘">
            <a:extLst>
              <a:ext uri="{FF2B5EF4-FFF2-40B4-BE49-F238E27FC236}">
                <a16:creationId xmlns:a16="http://schemas.microsoft.com/office/drawing/2014/main" id="{6814919A-922C-4460-BBBF-74375B9CB4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📘">
            <a:extLst>
              <a:ext uri="{FF2B5EF4-FFF2-40B4-BE49-F238E27FC236}">
                <a16:creationId xmlns:a16="http://schemas.microsoft.com/office/drawing/2014/main" id="{3E7BDF2E-51C7-451B-8EB1-FCCE8D873F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📘">
            <a:extLst>
              <a:ext uri="{FF2B5EF4-FFF2-40B4-BE49-F238E27FC236}">
                <a16:creationId xmlns:a16="http://schemas.microsoft.com/office/drawing/2014/main" id="{ED78949A-13B8-40BF-8AD3-EB34DDD0FC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📘">
            <a:extLst>
              <a:ext uri="{FF2B5EF4-FFF2-40B4-BE49-F238E27FC236}">
                <a16:creationId xmlns:a16="http://schemas.microsoft.com/office/drawing/2014/main" id="{719396A1-6FDF-4410-9BB8-961B051FF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📘">
            <a:extLst>
              <a:ext uri="{FF2B5EF4-FFF2-40B4-BE49-F238E27FC236}">
                <a16:creationId xmlns:a16="http://schemas.microsoft.com/office/drawing/2014/main" id="{6CA678E7-BC04-4FC0-A48B-35485D4D42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📘">
            <a:extLst>
              <a:ext uri="{FF2B5EF4-FFF2-40B4-BE49-F238E27FC236}">
                <a16:creationId xmlns:a16="http://schemas.microsoft.com/office/drawing/2014/main" id="{A3846E47-F390-445F-A8F2-9C287E80C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 descr="📘">
            <a:extLst>
              <a:ext uri="{FF2B5EF4-FFF2-40B4-BE49-F238E27FC236}">
                <a16:creationId xmlns:a16="http://schemas.microsoft.com/office/drawing/2014/main" id="{F61EFCDB-4AC8-455A-939C-EAFC03AC85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📘">
            <a:extLst>
              <a:ext uri="{FF2B5EF4-FFF2-40B4-BE49-F238E27FC236}">
                <a16:creationId xmlns:a16="http://schemas.microsoft.com/office/drawing/2014/main" id="{72C8BB76-C2A8-4372-BF2A-6116E6DABF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1" descr="📘">
            <a:extLst>
              <a:ext uri="{FF2B5EF4-FFF2-40B4-BE49-F238E27FC236}">
                <a16:creationId xmlns:a16="http://schemas.microsoft.com/office/drawing/2014/main" id="{4F03A641-4CA4-4580-8FFB-BF94D3EC16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2" descr="📘">
            <a:extLst>
              <a:ext uri="{FF2B5EF4-FFF2-40B4-BE49-F238E27FC236}">
                <a16:creationId xmlns:a16="http://schemas.microsoft.com/office/drawing/2014/main" id="{63CCBB33-88D2-46FB-8E77-896084717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4299" y="17016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9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12. Etiquette and Manners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06E73-0E60-4D21-B254-E1FA51DCD587}"/>
              </a:ext>
            </a:extLst>
          </p:cNvPr>
          <p:cNvSpPr txBox="1"/>
          <p:nvPr/>
        </p:nvSpPr>
        <p:spPr>
          <a:xfrm>
            <a:off x="378873" y="4269850"/>
            <a:ext cx="112936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Idioms: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 Bad Apple – Someone who has been brought up incorrectly and spoils a group</a:t>
            </a:r>
          </a:p>
          <a:p>
            <a:endParaRPr lang="en-US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Put your foot in your mouth: </a:t>
            </a:r>
            <a:r>
              <a:rPr lang="en-US" b="1" i="0" dirty="0">
                <a:effectLst/>
                <a:latin typeface="Arial" panose="020B0604020202020204" pitchFamily="34" charset="0"/>
              </a:rPr>
              <a:t>to say something by 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hlinkClick r:id="rId2" tooltip="accid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accident</a:t>
            </a:r>
            <a:r>
              <a:rPr lang="en-US" b="1" i="0" dirty="0">
                <a:effectLst/>
                <a:latin typeface="Arial" panose="020B0604020202020204" pitchFamily="34" charset="0"/>
              </a:rPr>
              <a:t> that 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hlinkClick r:id="rId3" tooltip="embarrass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embarrasses</a:t>
            </a:r>
            <a:r>
              <a:rPr lang="en-US" b="1" i="0" dirty="0">
                <a:effectLst/>
                <a:latin typeface="Arial" panose="020B0604020202020204" pitchFamily="34" charset="0"/>
              </a:rPr>
              <a:t> or 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hlinkClick r:id="rId4" tooltip="upse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upsets</a:t>
            </a:r>
            <a:r>
              <a:rPr lang="en-US" b="1" i="0" dirty="0">
                <a:effectLst/>
                <a:latin typeface="Arial" panose="020B0604020202020204" pitchFamily="34" charset="0"/>
              </a:rPr>
              <a:t> someone</a:t>
            </a:r>
          </a:p>
          <a:p>
            <a:endParaRPr lang="en-US" b="1" dirty="0">
              <a:solidFill>
                <a:srgbClr val="1D2A57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3A978B5-C3B0-43C3-AE41-5CDA2CFD1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70949"/>
              </p:ext>
            </p:extLst>
          </p:nvPr>
        </p:nvGraphicFramePr>
        <p:xfrm>
          <a:off x="378873" y="794012"/>
          <a:ext cx="7834824" cy="3078480"/>
        </p:xfrm>
        <a:graphic>
          <a:graphicData uri="http://schemas.openxmlformats.org/drawingml/2006/table">
            <a:tbl>
              <a:tblPr/>
              <a:tblGrid>
                <a:gridCol w="3917412">
                  <a:extLst>
                    <a:ext uri="{9D8B030D-6E8A-4147-A177-3AD203B41FA5}">
                      <a16:colId xmlns:a16="http://schemas.microsoft.com/office/drawing/2014/main" val="316754200"/>
                    </a:ext>
                  </a:extLst>
                </a:gridCol>
                <a:gridCol w="3917412">
                  <a:extLst>
                    <a:ext uri="{9D8B030D-6E8A-4147-A177-3AD203B41FA5}">
                      <a16:colId xmlns:a16="http://schemas.microsoft.com/office/drawing/2014/main" val="3967985293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202124"/>
                          </a:solidFill>
                          <a:effectLst/>
                        </a:rPr>
                        <a:t>Idiom</a:t>
                      </a:r>
                    </a:p>
                  </a:txBody>
                  <a:tcPr marR="7620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202124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76200" marR="7620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4899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mind your manners</a:t>
                      </a:r>
                    </a:p>
                  </a:txBody>
                  <a:tcPr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be polite, be courteous, watch your P's and Q's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80335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mind your own business</a:t>
                      </a:r>
                    </a:p>
                  </a:txBody>
                  <a:tcPr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 not ask questions about my business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06685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mind your P's and Q's</a:t>
                      </a:r>
                    </a:p>
                  </a:txBody>
                  <a:tcPr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be polite, do not drink too much, mind your manners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3533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mint condition</a:t>
                      </a:r>
                    </a:p>
                  </a:txBody>
                  <a:tcPr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new condition, original condition, super mint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27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10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12. Etiquette and Manners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F4CE48-E85B-490A-B77A-E79A2AC0E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49597"/>
              </p:ext>
            </p:extLst>
          </p:nvPr>
        </p:nvGraphicFramePr>
        <p:xfrm>
          <a:off x="339116" y="1375836"/>
          <a:ext cx="9903177" cy="4106328"/>
        </p:xfrm>
        <a:graphic>
          <a:graphicData uri="http://schemas.openxmlformats.org/drawingml/2006/table">
            <a:tbl>
              <a:tblPr/>
              <a:tblGrid>
                <a:gridCol w="2475794">
                  <a:extLst>
                    <a:ext uri="{9D8B030D-6E8A-4147-A177-3AD203B41FA5}">
                      <a16:colId xmlns:a16="http://schemas.microsoft.com/office/drawing/2014/main" val="1847567775"/>
                    </a:ext>
                  </a:extLst>
                </a:gridCol>
                <a:gridCol w="2970953">
                  <a:extLst>
                    <a:ext uri="{9D8B030D-6E8A-4147-A177-3AD203B41FA5}">
                      <a16:colId xmlns:a16="http://schemas.microsoft.com/office/drawing/2014/main" val="3568470249"/>
                    </a:ext>
                  </a:extLst>
                </a:gridCol>
                <a:gridCol w="4456430">
                  <a:extLst>
                    <a:ext uri="{9D8B030D-6E8A-4147-A177-3AD203B41FA5}">
                      <a16:colId xmlns:a16="http://schemas.microsoft.com/office/drawing/2014/main" val="1376377296"/>
                    </a:ext>
                  </a:extLst>
                </a:gridCol>
              </a:tblGrid>
              <a:tr h="63020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misery loves company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sad people want to be with other sad people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On the door of the jail was this sign: </a:t>
                      </a:r>
                      <a:r>
                        <a:rPr lang="en-US" sz="1800" i="1">
                          <a:effectLst/>
                          <a:latin typeface="arial" panose="020B0604020202020204" pitchFamily="34" charset="0"/>
                        </a:rPr>
                        <a:t>Misery Loves Company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940934"/>
                  </a:ext>
                </a:extLst>
              </a:tr>
              <a:tr h="63020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miss out on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C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not be there, be unable to attend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C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If I have a job, I'll miss out on the soccer games after school.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73910"/>
                  </a:ext>
                </a:extLst>
              </a:tr>
              <a:tr h="90028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miss the boat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misjudge, misunderstand, 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hlinkClick r:id="rId2"/>
                        </a:rPr>
                        <a:t>make a mistake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I missed the boat on the essay question. My answer was wrong.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960250"/>
                  </a:ext>
                </a:extLst>
              </a:tr>
              <a:tr h="63020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miss the point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C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not understand, not 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hlinkClick r:id="rId3"/>
                        </a:rPr>
                        <a:t>get the point</a:t>
                      </a:r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C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I missed the point of his remark. Do you know what he meant?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983864"/>
                  </a:ext>
                </a:extLst>
              </a:tr>
              <a:tr h="63020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miss the water till...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(See 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hlinkClick r:id="rId4"/>
                        </a:rPr>
                        <a:t>you don't miss the water till the well runs dry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81917"/>
                  </a:ext>
                </a:extLst>
              </a:tr>
              <a:tr h="63020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miss you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C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feel lonely because you are not here</a:t>
                      </a:r>
                    </a:p>
                  </a:txBody>
                  <a:tcPr marL="90029" marR="90029" marT="45014" marB="450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029" marR="90029" marT="45014" marB="45014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18411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53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12. Etiquette and Manners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B5D26-571E-447B-8E78-4EBE6CB32570}"/>
              </a:ext>
            </a:extLst>
          </p:cNvPr>
          <p:cNvSpPr txBox="1"/>
          <p:nvPr/>
        </p:nvSpPr>
        <p:spPr>
          <a:xfrm>
            <a:off x="254501" y="533191"/>
            <a:ext cx="630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Most Used &amp; Common Terms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61AC31-54F4-4B06-8D03-48B24CBC2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37823"/>
              </p:ext>
            </p:extLst>
          </p:nvPr>
        </p:nvGraphicFramePr>
        <p:xfrm>
          <a:off x="168840" y="955895"/>
          <a:ext cx="12023159" cy="396240"/>
        </p:xfrm>
        <a:graphic>
          <a:graphicData uri="http://schemas.openxmlformats.org/drawingml/2006/table">
            <a:tbl>
              <a:tblPr/>
              <a:tblGrid>
                <a:gridCol w="3020844">
                  <a:extLst>
                    <a:ext uri="{9D8B030D-6E8A-4147-A177-3AD203B41FA5}">
                      <a16:colId xmlns:a16="http://schemas.microsoft.com/office/drawing/2014/main" val="2932970111"/>
                    </a:ext>
                  </a:extLst>
                </a:gridCol>
                <a:gridCol w="4193053">
                  <a:extLst>
                    <a:ext uri="{9D8B030D-6E8A-4147-A177-3AD203B41FA5}">
                      <a16:colId xmlns:a16="http://schemas.microsoft.com/office/drawing/2014/main" val="1152763620"/>
                    </a:ext>
                  </a:extLst>
                </a:gridCol>
                <a:gridCol w="4809262">
                  <a:extLst>
                    <a:ext uri="{9D8B030D-6E8A-4147-A177-3AD203B41FA5}">
                      <a16:colId xmlns:a16="http://schemas.microsoft.com/office/drawing/2014/main" val="2348854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Vocabulary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Explanation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Example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076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4158C-7F65-4330-BE97-8BF018E0B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80288"/>
              </p:ext>
            </p:extLst>
          </p:nvPr>
        </p:nvGraphicFramePr>
        <p:xfrm>
          <a:off x="168840" y="1352135"/>
          <a:ext cx="11979907" cy="5770209"/>
        </p:xfrm>
        <a:graphic>
          <a:graphicData uri="http://schemas.openxmlformats.org/drawingml/2006/table">
            <a:tbl>
              <a:tblPr/>
              <a:tblGrid>
                <a:gridCol w="3260551">
                  <a:extLst>
                    <a:ext uri="{9D8B030D-6E8A-4147-A177-3AD203B41FA5}">
                      <a16:colId xmlns:a16="http://schemas.microsoft.com/office/drawing/2014/main" val="1439792111"/>
                    </a:ext>
                  </a:extLst>
                </a:gridCol>
                <a:gridCol w="4533459">
                  <a:extLst>
                    <a:ext uri="{9D8B030D-6E8A-4147-A177-3AD203B41FA5}">
                      <a16:colId xmlns:a16="http://schemas.microsoft.com/office/drawing/2014/main" val="1234597529"/>
                    </a:ext>
                  </a:extLst>
                </a:gridCol>
                <a:gridCol w="4185897">
                  <a:extLst>
                    <a:ext uri="{9D8B030D-6E8A-4147-A177-3AD203B41FA5}">
                      <a16:colId xmlns:a16="http://schemas.microsoft.com/office/drawing/2014/main" val="1093018958"/>
                    </a:ext>
                  </a:extLst>
                </a:gridCol>
              </a:tblGrid>
              <a:tr h="135696">
                <a:tc>
                  <a:txBody>
                    <a:bodyPr/>
                    <a:lstStyle/>
                    <a:p>
                      <a:pPr algn="ctr" fontAlgn="ctr"/>
                      <a:endParaRPr lang="en-US" sz="800" b="1" i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5887" marR="25887" marT="19415" marB="1941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5887" marR="25887" marT="19415" marB="1941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dirty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5887" marR="25887" marT="19415" marB="1941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44495"/>
                  </a:ext>
                </a:extLst>
              </a:tr>
              <a:tr h="6498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(Some) Change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Money exchange.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Have you got change to pay the swimming pool?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071312"/>
                  </a:ext>
                </a:extLst>
              </a:tr>
              <a:tr h="9561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banknote/a note/a bill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Paper money.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How many banknotes have you got?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29707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bargain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 good deal.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That’s a real bargain.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290446"/>
                  </a:ext>
                </a:extLst>
              </a:tr>
              <a:tr h="2238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bid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An offer in an auction.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What bids did you make?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033651"/>
                  </a:ext>
                </a:extLst>
              </a:tr>
              <a:tr h="343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bill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An invoice.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I need the bill to be refunded.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72399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billboard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 large panel for advertising.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The billboards are huge.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169955"/>
                  </a:ext>
                </a:extLst>
              </a:tr>
              <a:tr h="3868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brand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trademark.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Children love brands nowadays.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821041"/>
                  </a:ext>
                </a:extLst>
              </a:tr>
              <a:tr h="5617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carrier bag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bag (usually plastic) supplied by shops.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Carrier bags are always provided.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78286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cashier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person who operates cash register.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The cashier is so nice.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074026"/>
                  </a:ext>
                </a:extLst>
              </a:tr>
              <a:tr h="9561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catchphrase/a motto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repeated phrase, slogan.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Do you know the brand’s catchphrase?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68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8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12. Etiquette and Manners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B5D26-571E-447B-8E78-4EBE6CB32570}"/>
              </a:ext>
            </a:extLst>
          </p:cNvPr>
          <p:cNvSpPr txBox="1"/>
          <p:nvPr/>
        </p:nvSpPr>
        <p:spPr>
          <a:xfrm>
            <a:off x="254501" y="533191"/>
            <a:ext cx="630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Most Used &amp; Common Terms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926298-5D12-4F8C-A056-794C26297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29761"/>
              </p:ext>
            </p:extLst>
          </p:nvPr>
        </p:nvGraphicFramePr>
        <p:xfrm>
          <a:off x="118791" y="903479"/>
          <a:ext cx="11688895" cy="396240"/>
        </p:xfrm>
        <a:graphic>
          <a:graphicData uri="http://schemas.openxmlformats.org/drawingml/2006/table">
            <a:tbl>
              <a:tblPr/>
              <a:tblGrid>
                <a:gridCol w="2936858">
                  <a:extLst>
                    <a:ext uri="{9D8B030D-6E8A-4147-A177-3AD203B41FA5}">
                      <a16:colId xmlns:a16="http://schemas.microsoft.com/office/drawing/2014/main" val="2932970111"/>
                    </a:ext>
                  </a:extLst>
                </a:gridCol>
                <a:gridCol w="4076480">
                  <a:extLst>
                    <a:ext uri="{9D8B030D-6E8A-4147-A177-3AD203B41FA5}">
                      <a16:colId xmlns:a16="http://schemas.microsoft.com/office/drawing/2014/main" val="1152763620"/>
                    </a:ext>
                  </a:extLst>
                </a:gridCol>
                <a:gridCol w="4675557">
                  <a:extLst>
                    <a:ext uri="{9D8B030D-6E8A-4147-A177-3AD203B41FA5}">
                      <a16:colId xmlns:a16="http://schemas.microsoft.com/office/drawing/2014/main" val="2348854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Vocabulary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Explanation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Example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07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F13101-90CA-4AE8-B430-63FDB0E21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97942"/>
              </p:ext>
            </p:extLst>
          </p:nvPr>
        </p:nvGraphicFramePr>
        <p:xfrm>
          <a:off x="118792" y="1299719"/>
          <a:ext cx="11688894" cy="5450941"/>
        </p:xfrm>
        <a:graphic>
          <a:graphicData uri="http://schemas.openxmlformats.org/drawingml/2006/table">
            <a:tbl>
              <a:tblPr/>
              <a:tblGrid>
                <a:gridCol w="3256990">
                  <a:extLst>
                    <a:ext uri="{9D8B030D-6E8A-4147-A177-3AD203B41FA5}">
                      <a16:colId xmlns:a16="http://schemas.microsoft.com/office/drawing/2014/main" val="319705184"/>
                    </a:ext>
                  </a:extLst>
                </a:gridCol>
                <a:gridCol w="3763222">
                  <a:extLst>
                    <a:ext uri="{9D8B030D-6E8A-4147-A177-3AD203B41FA5}">
                      <a16:colId xmlns:a16="http://schemas.microsoft.com/office/drawing/2014/main" val="3644101750"/>
                    </a:ext>
                  </a:extLst>
                </a:gridCol>
                <a:gridCol w="4668682">
                  <a:extLst>
                    <a:ext uri="{9D8B030D-6E8A-4147-A177-3AD203B41FA5}">
                      <a16:colId xmlns:a16="http://schemas.microsoft.com/office/drawing/2014/main" val="3083640498"/>
                    </a:ext>
                  </a:extLst>
                </a:gridCol>
              </a:tblGrid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charge/to charge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fee/To ask for money.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How much do you charge for this?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682126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check/cheque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An order for bank to pay.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 usually pay the doctor by check.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558104"/>
                  </a:ext>
                </a:extLst>
              </a:tr>
              <a:tr h="4661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client/customer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Someone who buys products.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Clients should always be satisfied with what you sell.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486584"/>
                  </a:ext>
                </a:extLst>
              </a:tr>
              <a:tr h="2765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coin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Metal money.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How many coins have you got?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80554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consumer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Someone who consumes, who buys.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How many customers will you target?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48783"/>
                  </a:ext>
                </a:extLst>
              </a:tr>
              <a:tr h="6759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corner shop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 small, local shop that sells a little of everything – it needn’t be on a corner.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He loves shopping in the corner shop.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87885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cost/to cost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 price.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The cost of the product is too high.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71190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counter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flat, elevated surface.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Meet me at the counter.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800332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coupon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discount voucher.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We love using coupons when we shop.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92524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deal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transaction.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They got such a good deal yesterday.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639934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delivery/to deliver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An act of delivering.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The delivery was done on time.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70119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department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division of organization.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Which department do you work for?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94416"/>
                  </a:ext>
                </a:extLst>
              </a:tr>
              <a:tr h="7808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department store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large store that sells a range of items in different departments such as food and clothing.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Department stores are heaven.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37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88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12. Etiquette and Manners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B5D26-571E-447B-8E78-4EBE6CB32570}"/>
              </a:ext>
            </a:extLst>
          </p:cNvPr>
          <p:cNvSpPr txBox="1"/>
          <p:nvPr/>
        </p:nvSpPr>
        <p:spPr>
          <a:xfrm>
            <a:off x="254501" y="533191"/>
            <a:ext cx="630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Most Used &amp; Common Terms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926298-5D12-4F8C-A056-794C26297BBC}"/>
              </a:ext>
            </a:extLst>
          </p:cNvPr>
          <p:cNvGraphicFramePr>
            <a:graphicFrameLocks noGrp="1"/>
          </p:cNvGraphicFramePr>
          <p:nvPr/>
        </p:nvGraphicFramePr>
        <p:xfrm>
          <a:off x="118791" y="903479"/>
          <a:ext cx="11688895" cy="396240"/>
        </p:xfrm>
        <a:graphic>
          <a:graphicData uri="http://schemas.openxmlformats.org/drawingml/2006/table">
            <a:tbl>
              <a:tblPr/>
              <a:tblGrid>
                <a:gridCol w="2936858">
                  <a:extLst>
                    <a:ext uri="{9D8B030D-6E8A-4147-A177-3AD203B41FA5}">
                      <a16:colId xmlns:a16="http://schemas.microsoft.com/office/drawing/2014/main" val="2932970111"/>
                    </a:ext>
                  </a:extLst>
                </a:gridCol>
                <a:gridCol w="4076480">
                  <a:extLst>
                    <a:ext uri="{9D8B030D-6E8A-4147-A177-3AD203B41FA5}">
                      <a16:colId xmlns:a16="http://schemas.microsoft.com/office/drawing/2014/main" val="1152763620"/>
                    </a:ext>
                  </a:extLst>
                </a:gridCol>
                <a:gridCol w="4675557">
                  <a:extLst>
                    <a:ext uri="{9D8B030D-6E8A-4147-A177-3AD203B41FA5}">
                      <a16:colId xmlns:a16="http://schemas.microsoft.com/office/drawing/2014/main" val="2348854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Vocabulary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Explanation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Example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07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6B70A1-2313-4053-BC71-315C731EB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67055"/>
              </p:ext>
            </p:extLst>
          </p:nvPr>
        </p:nvGraphicFramePr>
        <p:xfrm>
          <a:off x="118791" y="1299719"/>
          <a:ext cx="11688895" cy="5473903"/>
        </p:xfrm>
        <a:graphic>
          <a:graphicData uri="http://schemas.openxmlformats.org/drawingml/2006/table">
            <a:tbl>
              <a:tblPr/>
              <a:tblGrid>
                <a:gridCol w="3256991">
                  <a:extLst>
                    <a:ext uri="{9D8B030D-6E8A-4147-A177-3AD203B41FA5}">
                      <a16:colId xmlns:a16="http://schemas.microsoft.com/office/drawing/2014/main" val="941764880"/>
                    </a:ext>
                  </a:extLst>
                </a:gridCol>
                <a:gridCol w="3763222">
                  <a:extLst>
                    <a:ext uri="{9D8B030D-6E8A-4147-A177-3AD203B41FA5}">
                      <a16:colId xmlns:a16="http://schemas.microsoft.com/office/drawing/2014/main" val="3701449422"/>
                    </a:ext>
                  </a:extLst>
                </a:gridCol>
                <a:gridCol w="4668682">
                  <a:extLst>
                    <a:ext uri="{9D8B030D-6E8A-4147-A177-3AD203B41FA5}">
                      <a16:colId xmlns:a16="http://schemas.microsoft.com/office/drawing/2014/main" val="710530954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design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pattern, a styling.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He loves the new design of the product.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28955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discount store/pound shop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shop where all the goods are sold at a discount.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My parents love going to discount stores.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30688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discount/to discount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reduced price/to deduct from price.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They got a very good discount today.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79734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flea market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market where antiques and second hand goods are sold.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It is so different to shop at the flea market.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64633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franchise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business with a commercial licence.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Franchises are fun to shop in.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162650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fur trader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Person who deals in animal-fur products.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The fur trader did an excellent job with my coat.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60246"/>
                  </a:ext>
                </a:extLst>
              </a:tr>
              <a:tr h="3485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gift/present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Something you give to make the other person happy.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 love the gift he offered me.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79662"/>
                  </a:ext>
                </a:extLst>
              </a:tr>
              <a:tr h="2205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guarantee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promise.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How long does the guarantee last?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98674"/>
                  </a:ext>
                </a:extLst>
              </a:tr>
              <a:tr h="156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leaflet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brochure.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Have you seen the company’s leaflet?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271166"/>
                  </a:ext>
                </a:extLst>
              </a:tr>
              <a:tr h="5405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loyalty card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card issued by a shop to allow customers to save money on the basis of what they spend.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She has all the loyalty cards of her favorite shops.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489472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mall (US)/shopping centre (GB)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Place where many shops are gathered.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 love shopping in malls.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097359"/>
                  </a:ext>
                </a:extLst>
              </a:tr>
              <a:tr h="4765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market study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study that analyzes market demand for a particular product or service.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Market studies are capital in advertising.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10728"/>
                  </a:ext>
                </a:extLst>
              </a:tr>
              <a:tr h="3485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must-have product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product that is very popular that a lot of people want to have.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This bag is a must-have product.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2503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poll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survey.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According to the poll, more and more clients shop there.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61881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purchase/To purchase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Something you buy/To buy.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What is this purchase I can see on your account?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6116"/>
                  </a:ext>
                </a:extLst>
              </a:tr>
              <a:tr h="156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receipt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proof of payment.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Did you get the receipt?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66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216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1461</TotalTime>
  <Words>1315</Words>
  <Application>Microsoft Office PowerPoint</Application>
  <PresentationFormat>Widescreen</PresentationFormat>
  <Paragraphs>232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</vt:lpstr>
      <vt:lpstr>Cambria</vt:lpstr>
      <vt:lpstr>Helvetica</vt:lpstr>
      <vt:lpstr>Montserrat</vt:lpstr>
      <vt:lpstr>Open Sans</vt:lpstr>
      <vt:lpstr>Rockwell</vt:lpstr>
      <vt:lpstr>Rockwell Condensed</vt:lpstr>
      <vt:lpstr>Verdana</vt:lpstr>
      <vt:lpstr>Wingdings</vt:lpstr>
      <vt:lpstr>Wood Type</vt:lpstr>
      <vt:lpstr>12. Etiquette and Manners</vt:lpstr>
      <vt:lpstr>12. Etiquette and Manners</vt:lpstr>
      <vt:lpstr>12. Etiquette and Manners</vt:lpstr>
      <vt:lpstr>12. Etiquette and Manners</vt:lpstr>
      <vt:lpstr>12. Etiquette and Manners</vt:lpstr>
      <vt:lpstr>12. Etiquette and Manners</vt:lpstr>
      <vt:lpstr>12. Etiquette and Manners</vt:lpstr>
      <vt:lpstr>12. Etiquette and Manners</vt:lpstr>
      <vt:lpstr>12. Etiquette and Manners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fluently </dc:title>
  <dc:creator>hend ali</dc:creator>
  <cp:lastModifiedBy>Eman Magdoub</cp:lastModifiedBy>
  <cp:revision>30</cp:revision>
  <dcterms:created xsi:type="dcterms:W3CDTF">2021-10-16T15:55:47Z</dcterms:created>
  <dcterms:modified xsi:type="dcterms:W3CDTF">2022-04-23T06:16:19Z</dcterms:modified>
</cp:coreProperties>
</file>