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39" r:id="rId5"/>
    <p:sldId id="335" r:id="rId6"/>
    <p:sldId id="333" r:id="rId7"/>
    <p:sldId id="334" r:id="rId8"/>
    <p:sldId id="332" r:id="rId9"/>
    <p:sldId id="319" r:id="rId10"/>
    <p:sldId id="320" r:id="rId11"/>
    <p:sldId id="336" r:id="rId12"/>
    <p:sldId id="337" r:id="rId13"/>
    <p:sldId id="338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-204952"/>
            <a:ext cx="9879495" cy="1029165"/>
          </a:xfrm>
        </p:spPr>
        <p:txBody>
          <a:bodyPr/>
          <a:lstStyle/>
          <a:p>
            <a:r>
              <a:rPr lang="en-US" dirty="0"/>
              <a:t>20.  Interviews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F5162-4694-4408-88B0-24121D378246}"/>
              </a:ext>
            </a:extLst>
          </p:cNvPr>
          <p:cNvSpPr txBox="1"/>
          <p:nvPr/>
        </p:nvSpPr>
        <p:spPr>
          <a:xfrm>
            <a:off x="612885" y="1029165"/>
            <a:ext cx="846017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Negotiated: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"In my previous job, I negotiated client contracts to find a price point that worked best for their needs.“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Supervised: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supervised a team of 10 product engineers throughout the design and testing phases for prototypes.“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Coordinated: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was responsible for coordinating department activities in the absence of my direct superior.“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Monitored: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monitored three of our major accounts to check for transaction errors or outstanding debts.“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Managed: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had the pleasure of managing the daily activities of 25 employees during my time as a sales manager.“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Pioneered: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pioneered a new task delegation system to enhance department productivity by 15%.“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2AE4A-39FF-410D-BB0C-30D215074BAA}"/>
              </a:ext>
            </a:extLst>
          </p:cNvPr>
          <p:cNvSpPr txBox="1"/>
          <p:nvPr/>
        </p:nvSpPr>
        <p:spPr>
          <a:xfrm>
            <a:off x="541940" y="659833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FF5050"/>
                </a:solidFill>
                <a:effectLst/>
                <a:latin typeface="Noto Sans" panose="020B0502040504020204" pitchFamily="34" charset="0"/>
              </a:rPr>
              <a:t>Vocabulary that demonstrates leadership capabilities:</a:t>
            </a:r>
          </a:p>
        </p:txBody>
      </p:sp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-204952"/>
            <a:ext cx="9879495" cy="1029165"/>
          </a:xfrm>
        </p:spPr>
        <p:txBody>
          <a:bodyPr/>
          <a:lstStyle/>
          <a:p>
            <a:r>
              <a:rPr lang="en-US" dirty="0"/>
              <a:t>20.  Interviews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F5162-4694-4408-88B0-24121D378246}"/>
              </a:ext>
            </a:extLst>
          </p:cNvPr>
          <p:cNvSpPr txBox="1"/>
          <p:nvPr/>
        </p:nvSpPr>
        <p:spPr>
          <a:xfrm>
            <a:off x="510409" y="751344"/>
            <a:ext cx="846017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FF5050"/>
                </a:solidFill>
                <a:effectLst/>
                <a:latin typeface="Noto Sans" panose="020B0502040504020204" pitchFamily="34" charset="0"/>
              </a:rPr>
              <a:t>Vocabulary that demonstrates dependability:</a:t>
            </a:r>
          </a:p>
          <a:p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Loyal: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would describe myself as a loyal individual who goes above and beyond to help others in the workplace.“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Punctual: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am always punctual whether it's getting to work on-time or meeting deadlines because I have a deep respect for my coworkers and the company I work for.“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Responsible: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"In my previous job, I was responsible for handling payroll processing and preparing checks before paydays.“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Accessible: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like to make myself accessible to new employees to help them feel welcomed and supported. I do this by sending them a welcome email, stopping by their desk and keeping my office door open for any questions they may have.“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Consistent: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am a very consistent employee and others can always count on me to hit my quotas and produce quality work.“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Trustworthy: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believe that one of my most marketable qualities is trustworthiness. I always respect the privacy of others and I understand how important it is to refrain from speaking about confidential business information."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5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47F660-F757-4245-BC36-A40F42D45422}"/>
              </a:ext>
            </a:extLst>
          </p:cNvPr>
          <p:cNvSpPr txBox="1"/>
          <p:nvPr/>
        </p:nvSpPr>
        <p:spPr>
          <a:xfrm>
            <a:off x="415815" y="552569"/>
            <a:ext cx="8531115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FF5050"/>
                </a:solidFill>
                <a:effectLst/>
                <a:latin typeface="Noto Sans" panose="020B0502040504020204" pitchFamily="34" charset="0"/>
              </a:rPr>
              <a:t>Interview vocabulary that demonstrates enthusiasm</a:t>
            </a:r>
          </a:p>
          <a:p>
            <a:pPr algn="l"/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Excited: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always get excited when faced with a new project or challenge to overcome because I know I have the opportunity to get out of my comfort zone and expand my skill sets.“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Invigorated: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"My favorite part of the event planning process is event set-up because it always invigorates me and makes me want to put on the best event possible for our clients.“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Fascinated: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"I'm fascinated by consumer trends and how they evolve over time. It fuels my motivation to perform research tasks.“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Optimistic: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"One of my best strengths is that I have an optimistic mindset. It enables me to persevere through challenging projects and help others see things in a positive way.“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Eager: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am eager to apply my customer service skills and assist customers with troubleshooting technical issues.“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Passionate: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"I'm extremely passionate about public health. I specifically love to complete research on local health trends and develop programs to increase healthy living habits.“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/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7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47F660-F757-4245-BC36-A40F42D45422}"/>
              </a:ext>
            </a:extLst>
          </p:cNvPr>
          <p:cNvSpPr txBox="1"/>
          <p:nvPr/>
        </p:nvSpPr>
        <p:spPr>
          <a:xfrm>
            <a:off x="510408" y="552569"/>
            <a:ext cx="853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FF5050"/>
                </a:solidFill>
                <a:effectLst/>
                <a:latin typeface="Noto Sans" panose="020B0502040504020204" pitchFamily="34" charset="0"/>
              </a:rPr>
              <a:t>Interview vocabulary that demonstrates Successfulness:</a:t>
            </a:r>
            <a:endParaRPr lang="en-US" b="0" i="0" dirty="0">
              <a:solidFill>
                <a:srgbClr val="FF5050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9488C-4211-442F-A50C-F79CFE8B97F1}"/>
              </a:ext>
            </a:extLst>
          </p:cNvPr>
          <p:cNvSpPr txBox="1"/>
          <p:nvPr/>
        </p:nvSpPr>
        <p:spPr>
          <a:xfrm>
            <a:off x="281808" y="1473694"/>
            <a:ext cx="107146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Accomplished: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accomplished several things during my time there, including scanning and organizing all files into a digital filing system and creating an employee feedback channel.“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Delivered: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delivered on my promise to satisfy a client and got their contract renewed for another three years.“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Resolved: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resolved a product defect and in the process made the design even better.“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Increased: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increased my monthly sales quota by 15%.“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Strengthened: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strengthened our business's communication channels by programming an internal system.“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D2D2D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Discovered:</a:t>
            </a:r>
            <a:r>
              <a:rPr lang="en-US" b="0" i="0" dirty="0">
                <a:solidFill>
                  <a:srgbClr val="2D2D2D"/>
                </a:solidFill>
                <a:effectLst/>
                <a:latin typeface="Noto Sans" panose="020B0502040504020204" pitchFamily="34" charset="0"/>
              </a:rPr>
              <a:t> "I discovered a new reward system that motivated my team to enhance their work efforts by 20%."</a:t>
            </a:r>
          </a:p>
        </p:txBody>
      </p:sp>
    </p:spTree>
    <p:extLst>
      <p:ext uri="{BB962C8B-B14F-4D97-AF65-F5344CB8AC3E}">
        <p14:creationId xmlns:p14="http://schemas.microsoft.com/office/powerpoint/2010/main" val="93756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20.  Interviews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541FD-7960-4A1A-B5E8-C49753CE953F}"/>
              </a:ext>
            </a:extLst>
          </p:cNvPr>
          <p:cNvSpPr txBox="1"/>
          <p:nvPr/>
        </p:nvSpPr>
        <p:spPr>
          <a:xfrm>
            <a:off x="727543" y="1167320"/>
            <a:ext cx="109211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5050"/>
                </a:solidFill>
                <a:effectLst/>
                <a:latin typeface="Open Sans" panose="020B0606030504020204" pitchFamily="34" charset="0"/>
              </a:rPr>
              <a:t>Idioms</a:t>
            </a:r>
            <a:r>
              <a:rPr lang="en-US" b="0" i="0" dirty="0">
                <a:solidFill>
                  <a:srgbClr val="FF5050"/>
                </a:solidFill>
                <a:effectLst/>
                <a:latin typeface="Open Sans" panose="020B0606030504020204" pitchFamily="34" charset="0"/>
              </a:rPr>
              <a:t>: </a:t>
            </a:r>
          </a:p>
          <a:p>
            <a:endParaRPr lang="en-US" b="1" dirty="0">
              <a:latin typeface="Open Sans" panose="020B0606030504020204" pitchFamily="34" charset="0"/>
            </a:endParaRPr>
          </a:p>
          <a:p>
            <a:r>
              <a:rPr lang="en-US" b="1" i="0" dirty="0">
                <a:effectLst/>
                <a:latin typeface="Open Sans" panose="020B0606030504020204" pitchFamily="34" charset="0"/>
              </a:rPr>
              <a:t>“To </a:t>
            </a:r>
            <a:r>
              <a:rPr lang="en-US" b="1" i="1" dirty="0">
                <a:effectLst/>
                <a:latin typeface="Open Sans" panose="020B0606030504020204" pitchFamily="34" charset="0"/>
              </a:rPr>
              <a:t>go to great lengths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 to do something”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= to make great effort in order to achieve something.</a:t>
            </a:r>
          </a:p>
          <a:p>
            <a:endParaRPr lang="en-US" dirty="0">
              <a:solidFill>
                <a:srgbClr val="444444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1" i="0" dirty="0">
                <a:solidFill>
                  <a:srgbClr val="070707"/>
                </a:solidFill>
                <a:effectLst/>
                <a:latin typeface="Helvetica Neue"/>
              </a:rPr>
              <a:t>dead-end job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” = a job that provides no chance for promotion or advancement</a:t>
            </a:r>
            <a:b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0" i="1" dirty="0">
                <a:solidFill>
                  <a:srgbClr val="2D2E33"/>
                </a:solidFill>
                <a:effectLst/>
                <a:latin typeface="Helvetica Neue"/>
              </a:rPr>
              <a:t>This is a real dead-end job, so I’m thinking about quitting soon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.”</a:t>
            </a:r>
          </a:p>
          <a:p>
            <a:pPr algn="l"/>
            <a:endParaRPr lang="en-US" b="0" i="0" dirty="0">
              <a:solidFill>
                <a:srgbClr val="070707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1" i="0" dirty="0">
                <a:solidFill>
                  <a:srgbClr val="070707"/>
                </a:solidFill>
                <a:effectLst/>
                <a:latin typeface="Helvetica Neue"/>
              </a:rPr>
              <a:t>on the job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” = while working</a:t>
            </a:r>
            <a:b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0" i="1" dirty="0">
                <a:solidFill>
                  <a:srgbClr val="2D2E33"/>
                </a:solidFill>
                <a:effectLst/>
                <a:latin typeface="Helvetica Neue"/>
              </a:rPr>
              <a:t>Doug was always texting on the job, so the boss fired him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20.  Interviews</a:t>
            </a:r>
          </a:p>
        </p:txBody>
      </p:sp>
      <p:pic>
        <p:nvPicPr>
          <p:cNvPr id="2050" name="Picture 2" descr="Useful">
            <a:extLst>
              <a:ext uri="{FF2B5EF4-FFF2-40B4-BE49-F238E27FC236}">
                <a16:creationId xmlns:a16="http://schemas.microsoft.com/office/drawing/2014/main" id="{24DB65EF-75AE-4778-B06C-A9982396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88" y="2051436"/>
            <a:ext cx="4037457" cy="329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8,351 Job Interview Stock Photos, Pictures &amp;amp; Royalty-Free Images - iStock">
            <a:extLst>
              <a:ext uri="{FF2B5EF4-FFF2-40B4-BE49-F238E27FC236}">
                <a16:creationId xmlns:a16="http://schemas.microsoft.com/office/drawing/2014/main" id="{3CF69421-09AE-4332-9C75-9DCDEA6F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59" y="1621072"/>
            <a:ext cx="5829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20.  Interviews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77073-99D6-477F-8598-E42133F993BD}"/>
              </a:ext>
            </a:extLst>
          </p:cNvPr>
          <p:cNvSpPr txBox="1"/>
          <p:nvPr/>
        </p:nvSpPr>
        <p:spPr>
          <a:xfrm>
            <a:off x="357808" y="796159"/>
            <a:ext cx="855560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Do you have a job? Do you enjoy it?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How long do you plan to stay in your current job?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Why did you choose your profession?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What is your dream job?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Do you enjoy job interviews? Are you good at them?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Does working hard make you feel good?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Do people in your country work too hard or not hard enough?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Do you think human beings are hard-working or lazy by nature?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Would you work long hours? Would you do overtime?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How many hours a week should people work?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Which professions are the highest paid? Why is this?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20.  Interviews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77073-99D6-477F-8598-E42133F993BD}"/>
              </a:ext>
            </a:extLst>
          </p:cNvPr>
          <p:cNvSpPr txBox="1"/>
          <p:nvPr/>
        </p:nvSpPr>
        <p:spPr>
          <a:xfrm>
            <a:off x="357808" y="796159"/>
            <a:ext cx="85556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12. Can you think of any professions which are paid too little?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13.How should we decide how much to pay people?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14.Aside from earning money, what is the purpose of work?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15.What would life be like if we didn’t have to work?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16.Should the government help people who are unemployed? How?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17.Are there any jobs which should only be for men? What about for women?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18.Should women be paid the same as men for doing the same job?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19. What is the retirement age in your country? What should it be?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dirty="0">
                <a:solidFill>
                  <a:srgbClr val="212529"/>
                </a:solidFill>
                <a:latin typeface="Arvo"/>
              </a:rPr>
              <a:t>20. H</a:t>
            </a: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ow much is the state pension in your country? Is it enough?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21. Do you think that housework and raising a family count as real work?</a:t>
            </a:r>
          </a:p>
        </p:txBody>
      </p:sp>
    </p:spTree>
    <p:extLst>
      <p:ext uri="{BB962C8B-B14F-4D97-AF65-F5344CB8AC3E}">
        <p14:creationId xmlns:p14="http://schemas.microsoft.com/office/powerpoint/2010/main" val="345072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20.  Interviews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29944-D4F7-4296-A77F-3DDCE18C4F01}"/>
              </a:ext>
            </a:extLst>
          </p:cNvPr>
          <p:cNvSpPr txBox="1"/>
          <p:nvPr/>
        </p:nvSpPr>
        <p:spPr>
          <a:xfrm>
            <a:off x="198781" y="1143031"/>
            <a:ext cx="124755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22- why is doing well in interviews now more important than ever?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23-   What do the experts say you shouldn’t do in an interview?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24-  Why do they say you should do?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25-   What does the phrase </a:t>
            </a:r>
            <a:r>
              <a:rPr lang="en-US" b="0" i="1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equal opportunity employer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mean (in your opinion)?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26-  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True or False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 In the US, it’s illegal to ask, “Do you have a history of health problems?”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27-   What should you do if you are asked a discriminatory question?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28-  </a:t>
            </a:r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Idiom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 what does it mean to </a:t>
            </a:r>
            <a:r>
              <a:rPr lang="en-US" b="0" i="1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go to great lengths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to do something?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29- What was your first job? What is the worst job you have ever had?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30-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Do humans need to work? If you were rich and didn’t work at all, could you be happy?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dirty="0">
                <a:solidFill>
                  <a:srgbClr val="444444"/>
                </a:solidFill>
                <a:latin typeface="Open Sans" panose="020B0606030504020204" pitchFamily="34" charset="0"/>
              </a:rPr>
              <a:t>31- </a:t>
            </a:r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What questions are inappropriate for an interviewer to ask in an interview?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20.  Interviews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F9FC-346E-446E-9A5D-F85E98967F90}"/>
              </a:ext>
            </a:extLst>
          </p:cNvPr>
          <p:cNvSpPr txBox="1"/>
          <p:nvPr/>
        </p:nvSpPr>
        <p:spPr>
          <a:xfrm>
            <a:off x="1558455" y="905790"/>
            <a:ext cx="88577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sng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Answers:</a:t>
            </a:r>
          </a:p>
          <a:p>
            <a:endParaRPr lang="en-US" b="1" i="0" u="sng" dirty="0"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1 – It is more important than ever because of the economic downturn; there are fewer jobs available.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2 – You should not: criticize yourself, criticize your ex-boss or co-workers, come unprepared, or talk about money prematurely.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3 – You should come prepared, ask questions in the interview, say you get along well with people, and focus on what you can offer.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4 – It should mean that the employer does not discriminate — it hires people of all backgrounds and ages.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5 – Yes. (Particularly, I imagine, when the question is not related to the qualifications of the particular position.)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6 – Try to redirect the question to another topic.</a:t>
            </a:r>
          </a:p>
          <a:p>
            <a:br>
              <a:rPr lang="en-US" dirty="0"/>
            </a:br>
            <a:r>
              <a:rPr lang="en-US" b="0" i="0" dirty="0">
                <a:effectLst/>
                <a:latin typeface="Open Sans" panose="020B0606030504020204" pitchFamily="34" charset="0"/>
              </a:rPr>
              <a:t>7 – The idiom means to make great effort in order to achieve something.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7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20.  Interviews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28004E-0A8D-49A2-8D0F-E5430362D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72507"/>
              </p:ext>
            </p:extLst>
          </p:nvPr>
        </p:nvGraphicFramePr>
        <p:xfrm>
          <a:off x="775854" y="1793936"/>
          <a:ext cx="6396610" cy="1188720"/>
        </p:xfrm>
        <a:graphic>
          <a:graphicData uri="http://schemas.openxmlformats.org/drawingml/2006/table">
            <a:tbl>
              <a:tblPr/>
              <a:tblGrid>
                <a:gridCol w="3198305">
                  <a:extLst>
                    <a:ext uri="{9D8B030D-6E8A-4147-A177-3AD203B41FA5}">
                      <a16:colId xmlns:a16="http://schemas.microsoft.com/office/drawing/2014/main" val="141840866"/>
                    </a:ext>
                  </a:extLst>
                </a:gridCol>
                <a:gridCol w="3198305">
                  <a:extLst>
                    <a:ext uri="{9D8B030D-6E8A-4147-A177-3AD203B41FA5}">
                      <a16:colId xmlns:a16="http://schemas.microsoft.com/office/drawing/2014/main" val="2564171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– How long would you stay in the position?</a:t>
                      </a:r>
                    </a:p>
                    <a:p>
                      <a:pPr algn="l" fontAlgn="base"/>
                      <a:endParaRPr lang="en-US" b="0" dirty="0">
                        <a:effectLst/>
                      </a:endParaRPr>
                    </a:p>
                    <a:p>
                      <a:pPr algn="l" fontAlgn="base"/>
                      <a:r>
                        <a:rPr lang="en-US" b="0" dirty="0">
                          <a:effectLst/>
                        </a:rPr>
                        <a:t>– What is your weakness?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– Describe a time when you failed.</a:t>
                      </a:r>
                    </a:p>
                    <a:p>
                      <a:pPr algn="l" fontAlgn="base"/>
                      <a:r>
                        <a:rPr lang="en-US" b="0" dirty="0">
                          <a:effectLst/>
                        </a:rPr>
                        <a:t>– Why are you leaving your present job?</a:t>
                      </a:r>
                    </a:p>
                  </a:txBody>
                  <a:tcPr marR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94167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D5F331B-3EB5-4634-942F-8E0B437B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80" y="670370"/>
            <a:ext cx="669221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444444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32-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What are some difficult interview questions?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33- What is the best way to answer the below questions: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98CAB-139A-4396-A054-57F5CF56F83E}"/>
              </a:ext>
            </a:extLst>
          </p:cNvPr>
          <p:cNvSpPr txBox="1"/>
          <p:nvPr/>
        </p:nvSpPr>
        <p:spPr>
          <a:xfrm>
            <a:off x="469127" y="3506013"/>
            <a:ext cx="9422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dirty="0"/>
              <a:t>34- Idiom: What does it mean to think outside the box? Is this required for your job?</a:t>
            </a:r>
          </a:p>
        </p:txBody>
      </p:sp>
    </p:spTree>
    <p:extLst>
      <p:ext uri="{BB962C8B-B14F-4D97-AF65-F5344CB8AC3E}">
        <p14:creationId xmlns:p14="http://schemas.microsoft.com/office/powerpoint/2010/main" val="66639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20.  Interviews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EEDC7-BA23-4DA4-907F-3B163E6B19DE}"/>
              </a:ext>
            </a:extLst>
          </p:cNvPr>
          <p:cNvSpPr txBox="1"/>
          <p:nvPr/>
        </p:nvSpPr>
        <p:spPr>
          <a:xfrm>
            <a:off x="596665" y="1266319"/>
            <a:ext cx="77601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sng" dirty="0">
                <a:solidFill>
                  <a:srgbClr val="FF5050"/>
                </a:solidFill>
                <a:effectLst/>
                <a:latin typeface="Helvetica" panose="020B0604020202020204" pitchFamily="34" charset="0"/>
              </a:rPr>
              <a:t>Vocabulary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Easy-going: a relaxed person who is easy to get along with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Hard-working: someone who works well and isn’t lazy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Committed: a person who is loyal to a project or person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Trustworthy: someone who you can rely 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Honest: someone who tells the truth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Focused: someone who is not easily distracted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Methodical: a person who pays attention to details and works in a logical way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Proactive: someone who takes steps to complete tasks without supervision</a:t>
            </a:r>
          </a:p>
        </p:txBody>
      </p:sp>
    </p:spTree>
    <p:extLst>
      <p:ext uri="{BB962C8B-B14F-4D97-AF65-F5344CB8AC3E}">
        <p14:creationId xmlns:p14="http://schemas.microsoft.com/office/powerpoint/2010/main" val="383593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20.  Interviews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FF2D-BCE1-47CC-AF16-C1EDD52FBE7F}"/>
              </a:ext>
            </a:extLst>
          </p:cNvPr>
          <p:cNvSpPr txBox="1"/>
          <p:nvPr/>
        </p:nvSpPr>
        <p:spPr>
          <a:xfrm>
            <a:off x="286306" y="362648"/>
            <a:ext cx="7967148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u="sng" dirty="0">
                <a:solidFill>
                  <a:srgbClr val="FF5050"/>
                </a:solidFill>
                <a:effectLst/>
                <a:latin typeface="Open Sans" panose="020B0606030504020204" pitchFamily="34" charset="0"/>
              </a:rPr>
              <a:t>Vocabulary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intense – extreme, great, strong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lay off sb – terminate the employment of sb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anxiety – worry or fear about </a:t>
            </a:r>
            <a:r>
              <a:rPr lang="en-US" b="1" i="0" dirty="0" err="1">
                <a:effectLst/>
                <a:latin typeface="Open Sans" panose="020B0606030504020204" pitchFamily="34" charset="0"/>
              </a:rPr>
              <a:t>sth</a:t>
            </a: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reveal (verb) – show or tell </a:t>
            </a:r>
            <a:r>
              <a:rPr lang="en-US" b="1" i="0" dirty="0" err="1">
                <a:effectLst/>
                <a:latin typeface="Open Sans" panose="020B0606030504020204" pitchFamily="34" charset="0"/>
              </a:rPr>
              <a:t>sth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 that was hidden/secret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hasty – done quickly without enough thought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highlight (verb) – emphasize </a:t>
            </a:r>
            <a:r>
              <a:rPr lang="en-US" b="1" i="0" dirty="0" err="1">
                <a:effectLst/>
                <a:latin typeface="Open Sans" panose="020B0606030504020204" pitchFamily="34" charset="0"/>
              </a:rPr>
              <a:t>sth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; make </a:t>
            </a:r>
            <a:r>
              <a:rPr lang="en-US" b="1" i="0" dirty="0" err="1">
                <a:effectLst/>
                <a:latin typeface="Open Sans" panose="020B0606030504020204" pitchFamily="34" charset="0"/>
              </a:rPr>
              <a:t>sth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 easy to see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criticism – negative talk about </a:t>
            </a:r>
            <a:r>
              <a:rPr lang="en-US" b="1" i="0" dirty="0" err="1">
                <a:effectLst/>
                <a:latin typeface="Open Sans" panose="020B0606030504020204" pitchFamily="34" charset="0"/>
              </a:rPr>
              <a:t>sth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/sb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adequate – enough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premature – too early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perk – an added benefit you get from an employer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residence – where you live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prospect – chance, hope, possibility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Open Sans" panose="020B0606030504020204" pitchFamily="34" charset="0"/>
              </a:rPr>
              <a:t>qualification – a necessary skill or experience you need for a job/activity</a:t>
            </a:r>
          </a:p>
        </p:txBody>
      </p:sp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1231</TotalTime>
  <Words>1571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Arvo</vt:lpstr>
      <vt:lpstr>Helvetica</vt:lpstr>
      <vt:lpstr>Helvetica Neue</vt:lpstr>
      <vt:lpstr>Noto Sans</vt:lpstr>
      <vt:lpstr>Open Sans</vt:lpstr>
      <vt:lpstr>Rockwell</vt:lpstr>
      <vt:lpstr>Rockwell Condensed</vt:lpstr>
      <vt:lpstr>Wingdings</vt:lpstr>
      <vt:lpstr>Wood Type</vt:lpstr>
      <vt:lpstr>Speak fluently </vt:lpstr>
      <vt:lpstr>20.  Interviews</vt:lpstr>
      <vt:lpstr>20.  Interviews</vt:lpstr>
      <vt:lpstr>20.  Interviews</vt:lpstr>
      <vt:lpstr>20.  Interviews</vt:lpstr>
      <vt:lpstr>20.  Interviews</vt:lpstr>
      <vt:lpstr>20.  Interviews</vt:lpstr>
      <vt:lpstr>20.  Interviews</vt:lpstr>
      <vt:lpstr>20.  Interviews</vt:lpstr>
      <vt:lpstr>20.  Interviews</vt:lpstr>
      <vt:lpstr>20.  Interviews</vt:lpstr>
      <vt:lpstr>PowerPoint Presentation</vt:lpstr>
      <vt:lpstr>PowerPoint Presentation</vt:lpstr>
      <vt:lpstr>20.  Interviews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37</cp:revision>
  <dcterms:created xsi:type="dcterms:W3CDTF">2021-10-16T15:55:47Z</dcterms:created>
  <dcterms:modified xsi:type="dcterms:W3CDTF">2022-01-24T15:29:09Z</dcterms:modified>
</cp:coreProperties>
</file>