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321" r:id="rId4"/>
    <p:sldId id="323" r:id="rId5"/>
    <p:sldId id="325" r:id="rId6"/>
    <p:sldId id="320" r:id="rId7"/>
    <p:sldId id="319" r:id="rId8"/>
    <p:sldId id="322" r:id="rId9"/>
    <p:sldId id="32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99"/>
    <a:srgbClr val="FFF0D6"/>
    <a:srgbClr val="F4F4F2"/>
    <a:srgbClr val="303346"/>
    <a:srgbClr val="F2D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29" autoAdjust="0"/>
    <p:restoredTop sz="94660"/>
  </p:normalViewPr>
  <p:slideViewPr>
    <p:cSldViewPr snapToGrid="0">
      <p:cViewPr varScale="1">
        <p:scale>
          <a:sx n="96" d="100"/>
          <a:sy n="96" d="100"/>
        </p:scale>
        <p:origin x="5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4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2/4/2022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21000"/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2/4/2022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1372D-B121-437A-B161-D56381FFFC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8000" dirty="0"/>
              <a:t>Speak fluently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B326B-AD29-49D0-AFD8-6B1208FD79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7200" b="1" dirty="0">
                <a:solidFill>
                  <a:srgbClr val="FF0000"/>
                </a:solidFill>
              </a:rPr>
              <a:t>Intermediate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BF309E-D4A1-49D1-826D-3DCA52A94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9120" y="1432222"/>
            <a:ext cx="4064000" cy="25866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689806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90086" y="76070"/>
            <a:ext cx="10058400" cy="1609344"/>
          </a:xfrm>
        </p:spPr>
        <p:txBody>
          <a:bodyPr/>
          <a:lstStyle/>
          <a:p>
            <a:r>
              <a:rPr lang="en-US" dirty="0"/>
              <a:t>10. Leisure Time</a:t>
            </a:r>
          </a:p>
        </p:txBody>
      </p:sp>
      <p:pic>
        <p:nvPicPr>
          <p:cNvPr id="1026" name="Picture 2" descr="771,239 BEST Leisure Time IMAGES, STOCK PHOTOS &amp;amp; VECTORS | Adobe Stock">
            <a:extLst>
              <a:ext uri="{FF2B5EF4-FFF2-40B4-BE49-F238E27FC236}">
                <a16:creationId xmlns:a16="http://schemas.microsoft.com/office/drawing/2014/main" id="{39173637-255A-400D-AE6C-CEF933893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732" y="1249846"/>
            <a:ext cx="4586080" cy="3057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antDaily.com: Freedom to Choose Leisure Activities Benefits People with  Autism – selfdeterminationtheory.org">
            <a:extLst>
              <a:ext uri="{FF2B5EF4-FFF2-40B4-BE49-F238E27FC236}">
                <a16:creationId xmlns:a16="http://schemas.microsoft.com/office/drawing/2014/main" id="{54DF5878-72E1-49D6-BCFF-CA7C250E1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9095" y="1308100"/>
            <a:ext cx="4166649" cy="306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 Lesson On Leisure Time. It&amp;#39;s suggested that we should spend our… | by Rob  Hill | Thrive Global | Medium">
            <a:extLst>
              <a:ext uri="{FF2B5EF4-FFF2-40B4-BE49-F238E27FC236}">
                <a16:creationId xmlns:a16="http://schemas.microsoft.com/office/drawing/2014/main" id="{669AE76E-C47A-4D12-ACC6-6752AB6146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2131" y="4385381"/>
            <a:ext cx="4781550" cy="2564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16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10. Leisure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3BC59-FDD4-4C59-9FC2-00A5FBA609AA}"/>
              </a:ext>
            </a:extLst>
          </p:cNvPr>
          <p:cNvSpPr txBox="1"/>
          <p:nvPr/>
        </p:nvSpPr>
        <p:spPr>
          <a:xfrm>
            <a:off x="516834" y="608434"/>
            <a:ext cx="10225378" cy="68816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rtl="0" fontAlgn="base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have enough free time? 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If so, do you usually plan your </a:t>
            </a:r>
            <a:r>
              <a:rPr lang="en-US" sz="1800" kern="1200">
                <a:solidFill>
                  <a:srgbClr val="000000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free time</a:t>
            </a:r>
            <a:r>
              <a:rPr lang="en-US" sz="1800" kern="120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or you just relax? ·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+mn-ea"/>
                <a:cs typeface="+mn-cs"/>
              </a:rPr>
              <a:t> </a:t>
            </a: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indent="-285750" algn="l" fontAlgn="base">
              <a:buFontTx/>
              <a:buChar char="-"/>
            </a:pPr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What do you enjoy doing in your free time?</a:t>
            </a:r>
          </a:p>
          <a:p>
            <a:pPr marL="285750" indent="-285750" algn="l" fontAlgn="base">
              <a:buFontTx/>
              <a:buChar char="-"/>
            </a:pP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– How often do you hang out with your friends?</a:t>
            </a: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– How do you keep in touch with your friends?</a:t>
            </a:r>
          </a:p>
          <a:p>
            <a:pPr algn="l" fontAlgn="base"/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like to spend your free time?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going shopping? going to the cinema? chatting? playing computer games going to the disco? playing sports? reading? relaxing?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1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had more free time, what would you do with it?</a:t>
            </a:r>
          </a:p>
          <a:p>
            <a:pPr marL="285750" indent="-285750" fontAlgn="base">
              <a:buFontTx/>
              <a:buChar char="-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people's leisure time activities change as they get older? How?</a:t>
            </a:r>
          </a:p>
          <a:p>
            <a:pPr marL="285750" indent="-285750" fontAlgn="base">
              <a:buFontTx/>
              <a:buChar char="-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fontAlgn="base">
              <a:buFontTx/>
              <a:buChar char="-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Who do you think has more leisure time men or women?</a:t>
            </a:r>
          </a:p>
          <a:p>
            <a:pPr marL="285750" indent="-285750" fontAlgn="base">
              <a:buFontTx/>
              <a:buChar char="-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new activity would you like to try doing in your free time?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ever feel that you waste your free time? How?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can you do about this?</a:t>
            </a:r>
          </a:p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9764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10. Leisure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3BC59-FDD4-4C59-9FC2-00A5FBA609AA}"/>
              </a:ext>
            </a:extLst>
          </p:cNvPr>
          <p:cNvSpPr txBox="1"/>
          <p:nvPr/>
        </p:nvSpPr>
        <p:spPr>
          <a:xfrm>
            <a:off x="516834" y="608434"/>
            <a:ext cx="10225378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What do you do in your free time in general?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What is your favorite free time activity?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What do you do in the mornings?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What do you do in the afternoon?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What do you do in the evening?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03030"/>
              </a:solidFill>
              <a:effectLst/>
              <a:uLnTx/>
              <a:uFillTx/>
              <a:latin typeface="Trebuchet MS" panose="020B0603020202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03030"/>
                </a:solidFill>
                <a:effectLst/>
                <a:uLnTx/>
                <a:uFillTx/>
                <a:latin typeface="Trebuchet MS" panose="020B0603020202020204" pitchFamily="34" charset="0"/>
                <a:ea typeface="+mn-ea"/>
                <a:cs typeface="+mn-cs"/>
              </a:rPr>
              <a:t>What do you do on weekend?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What do you do on the internet in your free time?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Do you like spending time on your smart phone in your free time?</a:t>
            </a:r>
          </a:p>
          <a:p>
            <a:pPr algn="l">
              <a:buFont typeface="+mj-lt"/>
              <a:buAutoNum type="arabicPeriod"/>
            </a:pPr>
            <a:endParaRPr lang="en-US" b="0" i="0" dirty="0">
              <a:solidFill>
                <a:srgbClr val="303030"/>
              </a:solidFill>
              <a:effectLst/>
              <a:latin typeface="Trebuchet MS" panose="020B0603020202020204" pitchFamily="34" charset="0"/>
            </a:endParaRPr>
          </a:p>
          <a:p>
            <a:pPr algn="l">
              <a:buFont typeface="+mj-lt"/>
              <a:buAutoNum type="arabicPeriod"/>
            </a:pPr>
            <a:r>
              <a:rPr lang="en-US" b="0" i="0" dirty="0">
                <a:solidFill>
                  <a:srgbClr val="303030"/>
                </a:solidFill>
                <a:effectLst/>
                <a:latin typeface="Trebuchet MS" panose="020B0603020202020204" pitchFamily="34" charset="0"/>
              </a:rPr>
              <a:t>Which spare time activities are the most demanding/the most challenging/the easiest/the most expensive/the cheapest/the most enjoyable?</a:t>
            </a:r>
          </a:p>
          <a:p>
            <a:br>
              <a:rPr lang="en-US" dirty="0"/>
            </a:br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091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19256" y="0"/>
            <a:ext cx="9879495" cy="796159"/>
          </a:xfrm>
        </p:spPr>
        <p:txBody>
          <a:bodyPr>
            <a:normAutofit fontScale="90000"/>
          </a:bodyPr>
          <a:lstStyle/>
          <a:p>
            <a:r>
              <a:rPr lang="en-US" dirty="0"/>
              <a:t>10. Leisure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8F3BC59-FDD4-4C59-9FC2-00A5FBA609AA}"/>
              </a:ext>
            </a:extLst>
          </p:cNvPr>
          <p:cNvSpPr txBox="1"/>
          <p:nvPr/>
        </p:nvSpPr>
        <p:spPr>
          <a:xfrm>
            <a:off x="516834" y="608434"/>
            <a:ext cx="10225378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br>
              <a:rPr lang="en-US" dirty="0"/>
            </a:br>
            <a:endParaRPr lang="en-US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have more free time now than when you were a kid?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Do you find that your works or studies takes up your free time?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Are there any activities that you used to do but don't do anymore? Why did you stop?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think people had more or less free time in the past?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285750" indent="-285750" fontAlgn="base">
              <a:buFontTx/>
              <a:buChar char="-"/>
            </a:pP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is the most worthwhile thing a person can do with their free time?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What does the idiom “Time is money.” mean? Do you agree with it?</a:t>
            </a:r>
          </a:p>
          <a:p>
            <a:pPr algn="l"/>
            <a:endParaRPr lang="en-US" b="1" dirty="0">
              <a:solidFill>
                <a:srgbClr val="222222"/>
              </a:solidFill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Is there something you wish you could do with your free time but can’t?</a:t>
            </a: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i="0" dirty="0">
                <a:solidFill>
                  <a:srgbClr val="222222"/>
                </a:solidFill>
                <a:effectLst/>
                <a:latin typeface="Open Sans" panose="020B0606030504020204" pitchFamily="34" charset="0"/>
              </a:rPr>
              <a:t>Do you think a four day work week would be a good idea?</a:t>
            </a:r>
          </a:p>
          <a:p>
            <a:pPr algn="l"/>
            <a:endParaRPr lang="en-US" b="1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/>
            <a:endParaRPr lang="en-US" b="0" i="0" dirty="0">
              <a:solidFill>
                <a:srgbClr val="222222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7752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5960" y="0"/>
            <a:ext cx="9879495" cy="1029165"/>
          </a:xfrm>
        </p:spPr>
        <p:txBody>
          <a:bodyPr/>
          <a:lstStyle/>
          <a:p>
            <a:r>
              <a:rPr lang="en-US" dirty="0"/>
              <a:t>10. Leisure Time</a:t>
            </a:r>
          </a:p>
        </p:txBody>
      </p:sp>
      <p:pic>
        <p:nvPicPr>
          <p:cNvPr id="3" name="Picture 2" descr="Free time and leisure activities">
            <a:extLst>
              <a:ext uri="{FF2B5EF4-FFF2-40B4-BE49-F238E27FC236}">
                <a16:creationId xmlns:a16="http://schemas.microsoft.com/office/drawing/2014/main" id="{6FC17A8E-D5DE-4FA1-86F6-C138500E1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6924" y="0"/>
            <a:ext cx="5452241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7DF377C-60FD-412E-9996-F9B5228A0241}"/>
              </a:ext>
            </a:extLst>
          </p:cNvPr>
          <p:cNvSpPr txBox="1"/>
          <p:nvPr/>
        </p:nvSpPr>
        <p:spPr>
          <a:xfrm>
            <a:off x="17136" y="1097259"/>
            <a:ext cx="9448743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FF6699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Leisure Time Activities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i="1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grab some lunch: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get lunch</a:t>
            </a:r>
            <a:endParaRPr kumimoji="0" lang="ar-EG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keep in touch over </a:t>
            </a:r>
            <a:r>
              <a:rPr kumimoji="0" lang="en-US" sz="1800" b="1" i="1" u="none" strike="noStrike" kern="1200" cap="none" spc="0" normalizeH="0" baseline="0" noProof="0" dirty="0" err="1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facebook</a:t>
            </a: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talk over Facebook</a:t>
            </a:r>
            <a:endParaRPr kumimoji="0" lang="ar-EG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banter: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 idle, casual conversation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getting all their gossip: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learning news about other people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try not to leave it too long: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try to talk more regularly</a:t>
            </a: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open sans" panose="020B0606030504020204" pitchFamily="34" charset="0"/>
              <a:ea typeface="+mn-ea"/>
              <a:cs typeface="+mn-cs"/>
            </a:endParaRPr>
          </a:p>
          <a:p>
            <a:pPr marL="0" marR="0" lvl="0" indent="0" algn="l" defTabSz="4572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1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having a proper catch up: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open sans" panose="020B0606030504020204" pitchFamily="34" charset="0"/>
                <a:ea typeface="+mn-ea"/>
                <a:cs typeface="+mn-cs"/>
              </a:rPr>
              <a:t>spend some time catching up </a:t>
            </a:r>
          </a:p>
        </p:txBody>
      </p:sp>
    </p:spTree>
    <p:extLst>
      <p:ext uri="{BB962C8B-B14F-4D97-AF65-F5344CB8AC3E}">
        <p14:creationId xmlns:p14="http://schemas.microsoft.com/office/powerpoint/2010/main" val="21302948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10. Leisure Time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F2EDC5-E0B5-4C4C-9CF0-017C83D4B2FD}"/>
              </a:ext>
            </a:extLst>
          </p:cNvPr>
          <p:cNvSpPr txBox="1"/>
          <p:nvPr/>
        </p:nvSpPr>
        <p:spPr>
          <a:xfrm>
            <a:off x="312860" y="561208"/>
            <a:ext cx="908558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Vocabulary: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FF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Leisure 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66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 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+mn-cs"/>
              </a:rPr>
              <a:t>= Free time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6699"/>
              </a:solidFill>
              <a:latin typeface="Arial" panose="020B0604020202020204" pitchFamily="34" charset="0"/>
            </a:endParaRPr>
          </a:p>
          <a:p>
            <a:pPr algn="l" fontAlgn="base"/>
            <a:r>
              <a:rPr lang="en-US" b="1" i="1" dirty="0">
                <a:solidFill>
                  <a:srgbClr val="FF6699"/>
                </a:solidFill>
                <a:effectLst/>
                <a:latin typeface="open sans" panose="020B0606030504020204" pitchFamily="34" charset="0"/>
              </a:rPr>
              <a:t>hanging out with my friends:</a:t>
            </a:r>
            <a:r>
              <a:rPr lang="en-US" b="0" i="0" dirty="0">
                <a:solidFill>
                  <a:srgbClr val="FF6699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spending time together</a:t>
            </a: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1" i="1" dirty="0">
                <a:solidFill>
                  <a:srgbClr val="FF6699"/>
                </a:solidFill>
                <a:effectLst/>
                <a:latin typeface="open sans" panose="020B0606030504020204" pitchFamily="34" charset="0"/>
              </a:rPr>
              <a:t>introverted person</a:t>
            </a:r>
            <a:r>
              <a:rPr lang="en-US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like spending time alone, quiet</a:t>
            </a:r>
          </a:p>
          <a:p>
            <a:pPr algn="l" fontAlgn="base"/>
            <a:endParaRPr lang="en-US" b="1" i="1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1" i="1" dirty="0">
                <a:solidFill>
                  <a:srgbClr val="FF6699"/>
                </a:solidFill>
                <a:effectLst/>
                <a:latin typeface="open sans" panose="020B0606030504020204" pitchFamily="34" charset="0"/>
              </a:rPr>
              <a:t>meet up: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hang out</a:t>
            </a:r>
          </a:p>
          <a:p>
            <a:pPr algn="l" fontAlgn="base"/>
            <a:endParaRPr lang="en-US" dirty="0">
              <a:solidFill>
                <a:srgbClr val="333333"/>
              </a:solidFill>
              <a:latin typeface="open sans" panose="020B0606030504020204" pitchFamily="34" charset="0"/>
            </a:endParaRPr>
          </a:p>
          <a:p>
            <a:pPr algn="l" fontAlgn="base"/>
            <a:r>
              <a:rPr lang="en-US" b="1" i="1" dirty="0">
                <a:solidFill>
                  <a:srgbClr val="FF6699"/>
                </a:solidFill>
                <a:effectLst/>
                <a:latin typeface="open sans" panose="020B0606030504020204" pitchFamily="34" charset="0"/>
              </a:rPr>
              <a:t>1 to1</a:t>
            </a:r>
            <a:r>
              <a:rPr lang="en-US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talking with just 1 other person, rather than a group</a:t>
            </a:r>
          </a:p>
          <a:p>
            <a:pPr algn="l" fontAlgn="base"/>
            <a:endParaRPr lang="en-US" b="0" i="0" dirty="0">
              <a:solidFill>
                <a:srgbClr val="FF6699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r>
              <a:rPr lang="en-US" b="1" i="1" dirty="0">
                <a:solidFill>
                  <a:srgbClr val="FF6699"/>
                </a:solidFill>
                <a:effectLst/>
                <a:latin typeface="open sans" panose="020B0606030504020204" pitchFamily="34" charset="0"/>
              </a:rPr>
              <a:t>catch up over a coffee</a:t>
            </a:r>
            <a:r>
              <a:rPr lang="en-US" b="1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:</a:t>
            </a:r>
            <a:r>
              <a:rPr lang="en-US" b="0" i="1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get a coffee and talk about what is new in your life</a:t>
            </a: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fontAlgn="base"/>
            <a:r>
              <a:rPr lang="en-US" dirty="0">
                <a:solidFill>
                  <a:srgbClr val="FF6699"/>
                </a:solidFill>
                <a:effectLst/>
              </a:rPr>
              <a:t>leisure time activity</a:t>
            </a:r>
            <a:r>
              <a:rPr lang="en-US" dirty="0">
                <a:effectLst/>
              </a:rPr>
              <a:t>: something done for pleasure or entertainment during one's free time</a:t>
            </a:r>
          </a:p>
          <a:p>
            <a:pPr fontAlgn="base"/>
            <a:endParaRPr lang="en-US" dirty="0"/>
          </a:p>
          <a:p>
            <a:pPr fontAlgn="base"/>
            <a:r>
              <a:rPr lang="en-US" dirty="0">
                <a:solidFill>
                  <a:srgbClr val="FF6699"/>
                </a:solidFill>
                <a:effectLst/>
              </a:rPr>
              <a:t>Recreation</a:t>
            </a:r>
            <a:r>
              <a:rPr lang="en-US" dirty="0">
                <a:effectLst/>
              </a:rPr>
              <a:t>: Enjoying your time and relaxing in your leisure time</a:t>
            </a:r>
          </a:p>
          <a:p>
            <a:pPr fontAlgn="base"/>
            <a:endParaRPr lang="en-US" dirty="0"/>
          </a:p>
          <a:p>
            <a:pPr fontAlgn="base"/>
            <a:r>
              <a:rPr lang="en-US" dirty="0">
                <a:solidFill>
                  <a:srgbClr val="FF6699"/>
                </a:solidFill>
              </a:rPr>
              <a:t>Have fun</a:t>
            </a:r>
            <a:r>
              <a:rPr lang="en-US" dirty="0"/>
              <a:t>: to enjoy your time and be amused</a:t>
            </a:r>
          </a:p>
          <a:p>
            <a:pPr fontAlgn="base"/>
            <a:endParaRPr lang="en-US" dirty="0">
              <a:solidFill>
                <a:srgbClr val="FF6699"/>
              </a:solidFill>
              <a:effectLst/>
            </a:endParaRPr>
          </a:p>
          <a:p>
            <a:pPr fontAlgn="base"/>
            <a:r>
              <a:rPr lang="en-US" dirty="0">
                <a:solidFill>
                  <a:srgbClr val="FF6699"/>
                </a:solidFill>
              </a:rPr>
              <a:t>Engage in/ take part in</a:t>
            </a:r>
            <a:r>
              <a:rPr lang="en-US" dirty="0"/>
              <a:t>= to participate in something</a:t>
            </a:r>
            <a:endParaRPr lang="en-US" dirty="0">
              <a:effectLst/>
            </a:endParaRPr>
          </a:p>
          <a:p>
            <a:pPr fontAlgn="base"/>
            <a:endParaRPr lang="en-US" dirty="0">
              <a:effectLst/>
            </a:endParaRPr>
          </a:p>
          <a:p>
            <a:pPr fontAlgn="base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 fontAlgn="base"/>
            <a:endParaRPr lang="en-US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611092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48452" y="-442024"/>
            <a:ext cx="10058400" cy="1609344"/>
          </a:xfrm>
        </p:spPr>
        <p:txBody>
          <a:bodyPr/>
          <a:lstStyle/>
          <a:p>
            <a:r>
              <a:rPr lang="en-US" dirty="0"/>
              <a:t>10. Leisure Time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576BB2-B65D-4256-BC0E-B1FD8093E1FF}"/>
              </a:ext>
            </a:extLst>
          </p:cNvPr>
          <p:cNvSpPr txBox="1"/>
          <p:nvPr/>
        </p:nvSpPr>
        <p:spPr>
          <a:xfrm>
            <a:off x="107341" y="643783"/>
            <a:ext cx="1094497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solidFill>
                  <a:srgbClr val="00ADEA"/>
                </a:solidFill>
                <a:effectLst/>
                <a:latin typeface="Helvetica Neue"/>
              </a:rPr>
              <a:t>Idioms</a:t>
            </a:r>
          </a:p>
          <a:p>
            <a:pPr algn="l"/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1" i="0" dirty="0">
                <a:solidFill>
                  <a:srgbClr val="070707"/>
                </a:solidFill>
                <a:effectLst/>
                <a:latin typeface="Helvetica Neue"/>
              </a:rPr>
              <a:t>know someone through and through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” = know very well</a:t>
            </a:r>
            <a:b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0" i="1" dirty="0">
                <a:solidFill>
                  <a:srgbClr val="2D2E33"/>
                </a:solidFill>
                <a:effectLst/>
                <a:latin typeface="Helvetica Neue"/>
              </a:rPr>
              <a:t>Hey, I know him through and through, and I can only say he is full of integrity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.”</a:t>
            </a:r>
          </a:p>
          <a:p>
            <a:pPr algn="l"/>
            <a:endParaRPr lang="en-US" b="0" i="0" dirty="0">
              <a:solidFill>
                <a:srgbClr val="070707"/>
              </a:solidFill>
              <a:effectLst/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1" i="0" dirty="0">
                <a:solidFill>
                  <a:srgbClr val="070707"/>
                </a:solidFill>
                <a:effectLst/>
                <a:latin typeface="Helvetica Neue"/>
              </a:rPr>
              <a:t>true-blue friend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” = someone who is completely loyal to another</a:t>
            </a:r>
            <a:b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</a:b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0" i="1" dirty="0">
                <a:solidFill>
                  <a:srgbClr val="2D2E33"/>
                </a:solidFill>
                <a:effectLst/>
                <a:latin typeface="Helvetica Neue"/>
              </a:rPr>
              <a:t>A true-blue friend never turns against his or her friends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.”</a:t>
            </a:r>
          </a:p>
          <a:p>
            <a:pPr algn="l"/>
            <a:endParaRPr lang="en-US" dirty="0">
              <a:solidFill>
                <a:srgbClr val="070707"/>
              </a:solidFill>
              <a:latin typeface="Helvetica Neue"/>
            </a:endParaRPr>
          </a:p>
          <a:p>
            <a:pPr algn="l"/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“</a:t>
            </a:r>
            <a:r>
              <a:rPr lang="en-US" b="1" dirty="0">
                <a:solidFill>
                  <a:srgbClr val="070707"/>
                </a:solidFill>
                <a:latin typeface="Helvetica Neue"/>
              </a:rPr>
              <a:t>pursue a hobby”= </a:t>
            </a:r>
            <a:r>
              <a:rPr lang="en-US" b="0" i="0" dirty="0">
                <a:solidFill>
                  <a:srgbClr val="070707"/>
                </a:solidFill>
                <a:effectLst/>
                <a:latin typeface="Helvetica Neue"/>
              </a:rPr>
              <a:t>to continue to do it</a:t>
            </a:r>
          </a:p>
          <a:p>
            <a:pPr algn="l"/>
            <a:endParaRPr lang="en-US" dirty="0">
              <a:solidFill>
                <a:srgbClr val="070707"/>
              </a:solidFill>
              <a:latin typeface="Helvetica Neue"/>
            </a:endParaRPr>
          </a:p>
          <a:p>
            <a:r>
              <a:rPr lang="en-US" b="1" dirty="0">
                <a:solidFill>
                  <a:srgbClr val="070707"/>
                </a:solidFill>
                <a:latin typeface="Helvetica Neue"/>
              </a:rPr>
              <a:t>‘believe it or not’: </a:t>
            </a:r>
            <a:r>
              <a:rPr lang="en-US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it is a bit surprising</a:t>
            </a:r>
          </a:p>
          <a:p>
            <a:pPr algn="l"/>
            <a:endParaRPr lang="en-US" b="0" i="0" dirty="0">
              <a:solidFill>
                <a:srgbClr val="070707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22455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36ACB-17E6-453B-B56F-10C6BE43F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3377" y="-296109"/>
            <a:ext cx="10058400" cy="1609344"/>
          </a:xfrm>
        </p:spPr>
        <p:txBody>
          <a:bodyPr/>
          <a:lstStyle/>
          <a:p>
            <a:r>
              <a:rPr lang="en-US" dirty="0"/>
              <a:t>10. Leisure Time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5F65E31E-37BC-44FD-8A26-36811D224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577" y="763934"/>
            <a:ext cx="457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C1FA0FD3-EBF6-41F5-BE1A-578D8C6E75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5423" y="638503"/>
            <a:ext cx="685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4242757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870</TotalTime>
  <Words>672</Words>
  <Application>Microsoft Office PowerPoint</Application>
  <PresentationFormat>Widescreen</PresentationFormat>
  <Paragraphs>112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20" baseType="lpstr">
      <vt:lpstr>Arial</vt:lpstr>
      <vt:lpstr>Calibri</vt:lpstr>
      <vt:lpstr>Helvetica Neue</vt:lpstr>
      <vt:lpstr>Open Sans</vt:lpstr>
      <vt:lpstr>Open Sans</vt:lpstr>
      <vt:lpstr>Rockwell</vt:lpstr>
      <vt:lpstr>Rockwell Condensed</vt:lpstr>
      <vt:lpstr>Times New Roman</vt:lpstr>
      <vt:lpstr>Trebuchet MS</vt:lpstr>
      <vt:lpstr>Wingdings</vt:lpstr>
      <vt:lpstr>Wood Type</vt:lpstr>
      <vt:lpstr>Speak fluently </vt:lpstr>
      <vt:lpstr>10. Leisure Time</vt:lpstr>
      <vt:lpstr>10. Leisure Time</vt:lpstr>
      <vt:lpstr>10. Leisure Time</vt:lpstr>
      <vt:lpstr>10. Leisure Time</vt:lpstr>
      <vt:lpstr>10. Leisure Time</vt:lpstr>
      <vt:lpstr>10. Leisure Time</vt:lpstr>
      <vt:lpstr>10. Leisure Time</vt:lpstr>
      <vt:lpstr>10. Leisure Time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Speak fluently </dc:title>
  <dc:creator>hend ali</dc:creator>
  <cp:lastModifiedBy>Eman</cp:lastModifiedBy>
  <cp:revision>31</cp:revision>
  <dcterms:created xsi:type="dcterms:W3CDTF">2021-10-16T15:55:47Z</dcterms:created>
  <dcterms:modified xsi:type="dcterms:W3CDTF">2022-02-04T13:17:06Z</dcterms:modified>
</cp:coreProperties>
</file>