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27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81376" y="457200"/>
            <a:ext cx="2007743" cy="471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87373"/>
            <a:ext cx="4583430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Lesson 02: Which</a:t>
            </a:r>
            <a:r>
              <a:rPr sz="2600" b="1" spc="-70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622322"/>
                </a:solidFill>
                <a:latin typeface="Cambria"/>
                <a:cs typeface="Cambria"/>
              </a:rPr>
              <a:t>Restaurant?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565402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92371"/>
            <a:ext cx="5931535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i="1" spc="-5" dirty="0">
                <a:latin typeface="Cambria"/>
                <a:cs typeface="Cambria"/>
              </a:rPr>
              <a:t>Nate and Andrew are two Army soldiers who are trying to decide where to eat on their  days </a:t>
            </a:r>
            <a:r>
              <a:rPr sz="1300" i="1" dirty="0">
                <a:latin typeface="Cambria"/>
                <a:cs typeface="Cambria"/>
              </a:rPr>
              <a:t>off. </a:t>
            </a:r>
            <a:r>
              <a:rPr sz="1300" i="1" spc="-5" dirty="0">
                <a:latin typeface="Cambria"/>
                <a:cs typeface="Cambria"/>
              </a:rPr>
              <a:t>First, </a:t>
            </a:r>
            <a:r>
              <a:rPr sz="1300" i="1" spc="-10" dirty="0">
                <a:latin typeface="Cambria"/>
                <a:cs typeface="Cambria"/>
              </a:rPr>
              <a:t>listen </a:t>
            </a:r>
            <a:r>
              <a:rPr sz="1300" i="1" spc="-5" dirty="0">
                <a:latin typeface="Cambria"/>
                <a:cs typeface="Cambria"/>
              </a:rPr>
              <a:t>to their conversation </a:t>
            </a:r>
            <a:r>
              <a:rPr sz="1300" i="1" dirty="0">
                <a:latin typeface="Cambria"/>
                <a:cs typeface="Cambria"/>
              </a:rPr>
              <a:t>and </a:t>
            </a:r>
            <a:r>
              <a:rPr sz="1300" i="1" spc="-5" dirty="0">
                <a:latin typeface="Cambria"/>
                <a:cs typeface="Cambria"/>
              </a:rPr>
              <a:t>try to answer the questions</a:t>
            </a:r>
            <a:r>
              <a:rPr sz="1300" i="1" spc="9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below: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390393"/>
            <a:ext cx="301688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latin typeface="Cambria"/>
                <a:cs typeface="Cambria"/>
              </a:rPr>
              <a:t>Listening</a:t>
            </a:r>
            <a:r>
              <a:rPr sz="2000" b="1" spc="-35" dirty="0">
                <a:latin typeface="Cambria"/>
                <a:cs typeface="Cambria"/>
              </a:rPr>
              <a:t> </a:t>
            </a:r>
            <a:r>
              <a:rPr sz="2000" b="1" spc="-5" dirty="0">
                <a:latin typeface="Cambria"/>
                <a:cs typeface="Cambria"/>
              </a:rPr>
              <a:t>Comprehension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2968497"/>
            <a:ext cx="3841115" cy="533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300" b="1" spc="-5" dirty="0">
                <a:latin typeface="Cambria"/>
                <a:cs typeface="Cambria"/>
              </a:rPr>
              <a:t>At the Chinese restaurant, Nate wants to</a:t>
            </a:r>
            <a:r>
              <a:rPr sz="1300" b="1" spc="2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eat…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5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sweet and sour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chicken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noodles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pork </a:t>
            </a:r>
            <a:r>
              <a:rPr sz="1300" dirty="0">
                <a:latin typeface="Cambria"/>
                <a:cs typeface="Cambria"/>
              </a:rPr>
              <a:t>fried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rice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241300" algn="l"/>
              </a:tabLst>
            </a:pPr>
            <a:r>
              <a:rPr sz="1300" b="1" spc="-10" dirty="0">
                <a:latin typeface="Cambria"/>
                <a:cs typeface="Cambria"/>
              </a:rPr>
              <a:t>At </a:t>
            </a:r>
            <a:r>
              <a:rPr sz="1300" b="1" spc="-5" dirty="0">
                <a:latin typeface="Cambria"/>
                <a:cs typeface="Cambria"/>
              </a:rPr>
              <a:t>the Italian restaurant, Andrew wants to</a:t>
            </a:r>
            <a:r>
              <a:rPr sz="1300" b="1" spc="3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eat…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lasagna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ravioli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20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spaghetti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241300" algn="l"/>
              </a:tabLst>
            </a:pPr>
            <a:r>
              <a:rPr sz="1300" b="1" spc="-5" dirty="0">
                <a:latin typeface="Cambria"/>
                <a:cs typeface="Cambria"/>
              </a:rPr>
              <a:t>Where did Andrew </a:t>
            </a:r>
            <a:r>
              <a:rPr sz="1300" b="1" dirty="0">
                <a:latin typeface="Cambria"/>
                <a:cs typeface="Cambria"/>
              </a:rPr>
              <a:t>go </a:t>
            </a:r>
            <a:r>
              <a:rPr sz="1300" b="1" spc="-5" dirty="0">
                <a:latin typeface="Cambria"/>
                <a:cs typeface="Cambria"/>
              </a:rPr>
              <a:t>last</a:t>
            </a:r>
            <a:r>
              <a:rPr sz="1300" b="1" spc="-6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weekend?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dirty="0">
                <a:latin typeface="Cambria"/>
                <a:cs typeface="Cambria"/>
              </a:rPr>
              <a:t>to his </a:t>
            </a:r>
            <a:r>
              <a:rPr sz="1300" spc="-5" dirty="0">
                <a:latin typeface="Cambria"/>
                <a:cs typeface="Cambria"/>
              </a:rPr>
              <a:t>parents’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house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to a Chinese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restaurant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to another Army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base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241300" algn="l"/>
              </a:tabLst>
            </a:pPr>
            <a:r>
              <a:rPr sz="1300" b="1" spc="-5" dirty="0">
                <a:latin typeface="Cambria"/>
                <a:cs typeface="Cambria"/>
              </a:rPr>
              <a:t>Nate </a:t>
            </a:r>
            <a:r>
              <a:rPr sz="1300" b="1" spc="-10" dirty="0">
                <a:latin typeface="Cambria"/>
                <a:cs typeface="Cambria"/>
              </a:rPr>
              <a:t>was </a:t>
            </a:r>
            <a:r>
              <a:rPr sz="1300" b="1" spc="-5" dirty="0">
                <a:latin typeface="Cambria"/>
                <a:cs typeface="Cambria"/>
              </a:rPr>
              <a:t>punished because</a:t>
            </a:r>
            <a:r>
              <a:rPr sz="1300" b="1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he…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disobeyed an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officer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failed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clean </a:t>
            </a:r>
            <a:r>
              <a:rPr sz="1300" dirty="0">
                <a:latin typeface="Cambria"/>
                <a:cs typeface="Cambria"/>
              </a:rPr>
              <a:t>his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room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698500" algn="l"/>
              </a:tabLst>
            </a:pPr>
            <a:r>
              <a:rPr sz="1300" spc="-10" dirty="0">
                <a:latin typeface="Cambria"/>
                <a:cs typeface="Cambria"/>
              </a:rPr>
              <a:t>brought </a:t>
            </a:r>
            <a:r>
              <a:rPr sz="1300" spc="-5" dirty="0">
                <a:latin typeface="Cambria"/>
                <a:cs typeface="Cambria"/>
              </a:rPr>
              <a:t>chocolate </a:t>
            </a:r>
            <a:r>
              <a:rPr sz="1300" dirty="0">
                <a:latin typeface="Cambria"/>
                <a:cs typeface="Cambria"/>
              </a:rPr>
              <a:t>into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residence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241300" algn="l"/>
              </a:tabLst>
            </a:pPr>
            <a:r>
              <a:rPr sz="1300" b="1" spc="-5" dirty="0">
                <a:latin typeface="Cambria"/>
                <a:cs typeface="Cambria"/>
              </a:rPr>
              <a:t>Andrew </a:t>
            </a:r>
            <a:r>
              <a:rPr sz="1300" b="1" dirty="0">
                <a:latin typeface="Cambria"/>
                <a:cs typeface="Cambria"/>
              </a:rPr>
              <a:t>and </a:t>
            </a:r>
            <a:r>
              <a:rPr sz="1300" b="1" spc="-5" dirty="0">
                <a:latin typeface="Cambria"/>
                <a:cs typeface="Cambria"/>
              </a:rPr>
              <a:t>Nate decide </a:t>
            </a:r>
            <a:r>
              <a:rPr sz="1300" b="1" dirty="0">
                <a:latin typeface="Cambria"/>
                <a:cs typeface="Cambria"/>
              </a:rPr>
              <a:t>to go</a:t>
            </a:r>
            <a:r>
              <a:rPr sz="1300" b="1" spc="-95" dirty="0">
                <a:latin typeface="Cambria"/>
                <a:cs typeface="Cambria"/>
              </a:rPr>
              <a:t> </a:t>
            </a:r>
            <a:r>
              <a:rPr sz="1300" b="1" dirty="0">
                <a:latin typeface="Cambria"/>
                <a:cs typeface="Cambria"/>
              </a:rPr>
              <a:t>to…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the Chinese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restaurant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the </a:t>
            </a:r>
            <a:r>
              <a:rPr sz="1300" spc="-10" dirty="0">
                <a:latin typeface="Cambria"/>
                <a:cs typeface="Cambria"/>
              </a:rPr>
              <a:t>Italian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restaurant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both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restaurants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241300" algn="l"/>
              </a:tabLst>
            </a:pPr>
            <a:r>
              <a:rPr sz="1300" b="1" spc="-5" dirty="0">
                <a:latin typeface="Cambria"/>
                <a:cs typeface="Cambria"/>
              </a:rPr>
              <a:t>Andrew thinks Army </a:t>
            </a:r>
            <a:r>
              <a:rPr sz="1300" b="1" dirty="0">
                <a:latin typeface="Cambria"/>
                <a:cs typeface="Cambria"/>
              </a:rPr>
              <a:t>food</a:t>
            </a:r>
            <a:r>
              <a:rPr sz="1300" b="1" spc="-6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is…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terrible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decent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10" dirty="0">
                <a:latin typeface="Cambria"/>
                <a:cs typeface="Cambria"/>
              </a:rPr>
              <a:t>delicious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49819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331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49819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03338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800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475" y="973592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475" y="9689286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49819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4193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87373"/>
            <a:ext cx="2800350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622322"/>
                </a:solidFill>
                <a:latin typeface="Cambria"/>
                <a:cs typeface="Cambria"/>
              </a:rPr>
              <a:t>Conversation</a:t>
            </a:r>
            <a:r>
              <a:rPr sz="2600" b="1" spc="-7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Text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565402"/>
            <a:ext cx="3876675" cy="0"/>
          </a:xfrm>
          <a:custGeom>
            <a:avLst/>
            <a:gdLst/>
            <a:ahLst/>
            <a:cxnLst/>
            <a:rect l="l" t="t" r="r" b="b"/>
            <a:pathLst>
              <a:path w="3876675">
                <a:moveTo>
                  <a:pt x="0" y="0"/>
                </a:moveTo>
                <a:lnTo>
                  <a:pt x="387616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93164"/>
            <a:ext cx="3863340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Nate: </a:t>
            </a:r>
            <a:r>
              <a:rPr sz="1300" spc="-5" dirty="0">
                <a:latin typeface="Cambria"/>
                <a:cs typeface="Cambria"/>
              </a:rPr>
              <a:t>Mmmm… I can’t wait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order a </a:t>
            </a:r>
            <a:r>
              <a:rPr sz="1300" spc="-10" dirty="0">
                <a:latin typeface="Cambria"/>
                <a:cs typeface="Cambria"/>
              </a:rPr>
              <a:t>huge </a:t>
            </a:r>
            <a:r>
              <a:rPr sz="1300" spc="-5" dirty="0">
                <a:latin typeface="Cambria"/>
                <a:cs typeface="Cambria"/>
              </a:rPr>
              <a:t>plate of  those sweet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sour noodles. I’ve been </a:t>
            </a:r>
            <a:r>
              <a:rPr sz="1300" b="1" spc="-10" dirty="0">
                <a:latin typeface="Cambria"/>
                <a:cs typeface="Cambria"/>
              </a:rPr>
              <a:t>craving  </a:t>
            </a:r>
            <a:r>
              <a:rPr sz="1300" spc="-5" dirty="0">
                <a:latin typeface="Cambria"/>
                <a:cs typeface="Cambria"/>
              </a:rPr>
              <a:t>Chinese food for the past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week.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591185"/>
            <a:ext cx="3863340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600"/>
              </a:lnSpc>
            </a:pPr>
            <a:r>
              <a:rPr sz="1300" b="1" spc="-5" dirty="0">
                <a:latin typeface="Cambria"/>
                <a:cs typeface="Cambria"/>
              </a:rPr>
              <a:t>Andrew: </a:t>
            </a:r>
            <a:r>
              <a:rPr sz="1300" b="1" dirty="0">
                <a:latin typeface="Cambria"/>
                <a:cs typeface="Cambria"/>
              </a:rPr>
              <a:t>No </a:t>
            </a:r>
            <a:r>
              <a:rPr sz="1300" b="1" spc="-5" dirty="0">
                <a:latin typeface="Cambria"/>
                <a:cs typeface="Cambria"/>
              </a:rPr>
              <a:t>way, </a:t>
            </a:r>
            <a:r>
              <a:rPr sz="1300" dirty="0">
                <a:latin typeface="Cambria"/>
                <a:cs typeface="Cambria"/>
              </a:rPr>
              <a:t>man, </a:t>
            </a:r>
            <a:r>
              <a:rPr sz="1300" spc="-5" dirty="0">
                <a:latin typeface="Cambria"/>
                <a:cs typeface="Cambria"/>
              </a:rPr>
              <a:t>we’re </a:t>
            </a:r>
            <a:r>
              <a:rPr sz="1300" spc="-10" dirty="0">
                <a:latin typeface="Cambria"/>
                <a:cs typeface="Cambria"/>
              </a:rPr>
              <a:t>gonna </a:t>
            </a:r>
            <a:r>
              <a:rPr sz="1300" spc="-5" dirty="0">
                <a:latin typeface="Cambria"/>
                <a:cs typeface="Cambria"/>
              </a:rPr>
              <a:t>have some </a:t>
            </a:r>
            <a:r>
              <a:rPr sz="1300" spc="-10" dirty="0">
                <a:latin typeface="Cambria"/>
                <a:cs typeface="Cambria"/>
              </a:rPr>
              <a:t>Italian  </a:t>
            </a:r>
            <a:r>
              <a:rPr sz="1300" spc="-5" dirty="0">
                <a:latin typeface="Cambria"/>
                <a:cs typeface="Cambria"/>
              </a:rPr>
              <a:t>food. If I don’t get </a:t>
            </a:r>
            <a:r>
              <a:rPr sz="1300" spc="-10" dirty="0">
                <a:latin typeface="Cambria"/>
                <a:cs typeface="Cambria"/>
              </a:rPr>
              <a:t>some </a:t>
            </a:r>
            <a:r>
              <a:rPr sz="1300" spc="-5" dirty="0">
                <a:latin typeface="Cambria"/>
                <a:cs typeface="Cambria"/>
              </a:rPr>
              <a:t>lasagna </a:t>
            </a:r>
            <a:r>
              <a:rPr sz="1300" b="1" spc="-5" dirty="0">
                <a:latin typeface="Cambria"/>
                <a:cs typeface="Cambria"/>
              </a:rPr>
              <a:t>pronto</a:t>
            </a:r>
            <a:r>
              <a:rPr sz="1300" spc="-5" dirty="0">
                <a:latin typeface="Cambria"/>
                <a:cs typeface="Cambria"/>
              </a:rPr>
              <a:t>, I’m </a:t>
            </a:r>
            <a:r>
              <a:rPr sz="1300" spc="-10" dirty="0">
                <a:latin typeface="Cambria"/>
                <a:cs typeface="Cambria"/>
              </a:rPr>
              <a:t>gonna  </a:t>
            </a:r>
            <a:r>
              <a:rPr sz="1300" b="1" spc="-5" dirty="0">
                <a:latin typeface="Cambria"/>
                <a:cs typeface="Cambria"/>
              </a:rPr>
              <a:t>have a</a:t>
            </a:r>
            <a:r>
              <a:rPr sz="1300" b="1" spc="-80" dirty="0">
                <a:latin typeface="Cambria"/>
                <a:cs typeface="Cambria"/>
              </a:rPr>
              <a:t> </a:t>
            </a:r>
            <a:r>
              <a:rPr sz="1300" b="1" spc="-10" dirty="0">
                <a:latin typeface="Cambria"/>
                <a:cs typeface="Cambria"/>
              </a:rPr>
              <a:t>fit.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589192"/>
            <a:ext cx="3861435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b="1" spc="-5" dirty="0">
                <a:latin typeface="Cambria"/>
                <a:cs typeface="Cambria"/>
              </a:rPr>
              <a:t>Nate: </a:t>
            </a:r>
            <a:r>
              <a:rPr sz="1300" dirty="0">
                <a:latin typeface="Cambria"/>
                <a:cs typeface="Cambria"/>
              </a:rPr>
              <a:t>You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your lasagna. Didn’t </a:t>
            </a:r>
            <a:r>
              <a:rPr sz="1300" dirty="0">
                <a:latin typeface="Cambria"/>
                <a:cs typeface="Cambria"/>
              </a:rPr>
              <a:t>your </a:t>
            </a:r>
            <a:r>
              <a:rPr sz="1300" spc="-5" dirty="0">
                <a:latin typeface="Cambria"/>
                <a:cs typeface="Cambria"/>
              </a:rPr>
              <a:t>mom just  make </a:t>
            </a:r>
            <a:r>
              <a:rPr sz="1300" spc="-10" dirty="0">
                <a:latin typeface="Cambria"/>
                <a:cs typeface="Cambria"/>
              </a:rPr>
              <a:t>lasagna, </a:t>
            </a:r>
            <a:r>
              <a:rPr sz="1300" spc="-5" dirty="0">
                <a:latin typeface="Cambria"/>
                <a:cs typeface="Cambria"/>
              </a:rPr>
              <a:t>when you went home for a</a:t>
            </a:r>
            <a:r>
              <a:rPr sz="1300" spc="9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visit?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4297121"/>
            <a:ext cx="3864610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Andrew: </a:t>
            </a:r>
            <a:r>
              <a:rPr sz="1300" spc="-5" dirty="0">
                <a:latin typeface="Cambria"/>
                <a:cs typeface="Cambria"/>
              </a:rPr>
              <a:t>Nah, she </a:t>
            </a:r>
            <a:r>
              <a:rPr sz="1300" dirty="0">
                <a:latin typeface="Cambria"/>
                <a:cs typeface="Cambria"/>
              </a:rPr>
              <a:t>stuffed </a:t>
            </a:r>
            <a:r>
              <a:rPr sz="1300" spc="-5" dirty="0">
                <a:latin typeface="Cambria"/>
                <a:cs typeface="Cambria"/>
              </a:rPr>
              <a:t>me full of Thai food. Not that  I’m complaining. The food was good and all… </a:t>
            </a:r>
            <a:r>
              <a:rPr sz="1300" spc="-10" dirty="0">
                <a:latin typeface="Cambria"/>
                <a:cs typeface="Cambria"/>
              </a:rPr>
              <a:t>but </a:t>
            </a:r>
            <a:r>
              <a:rPr sz="1300" spc="-5" dirty="0">
                <a:latin typeface="Cambria"/>
                <a:cs typeface="Cambria"/>
              </a:rPr>
              <a:t>I  really </a:t>
            </a:r>
            <a:r>
              <a:rPr sz="1300" b="1" spc="-5" dirty="0">
                <a:latin typeface="Cambria"/>
                <a:cs typeface="Cambria"/>
              </a:rPr>
              <a:t>had </a:t>
            </a:r>
            <a:r>
              <a:rPr sz="1300" b="1" dirty="0">
                <a:latin typeface="Cambria"/>
                <a:cs typeface="Cambria"/>
              </a:rPr>
              <a:t>my heart </a:t>
            </a:r>
            <a:r>
              <a:rPr sz="1300" b="1" spc="-5" dirty="0">
                <a:latin typeface="Cambria"/>
                <a:cs typeface="Cambria"/>
              </a:rPr>
              <a:t>set </a:t>
            </a:r>
            <a:r>
              <a:rPr sz="1300" b="1" spc="-10" dirty="0">
                <a:latin typeface="Cambria"/>
                <a:cs typeface="Cambria"/>
              </a:rPr>
              <a:t>on </a:t>
            </a:r>
            <a:r>
              <a:rPr sz="1300" spc="-5" dirty="0">
                <a:latin typeface="Cambria"/>
                <a:cs typeface="Cambria"/>
              </a:rPr>
              <a:t>some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lasagna.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5295595"/>
            <a:ext cx="3863340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Nate: </a:t>
            </a:r>
            <a:r>
              <a:rPr sz="1300" spc="-5" dirty="0">
                <a:latin typeface="Cambria"/>
                <a:cs typeface="Cambria"/>
              </a:rPr>
              <a:t>Come on, Andrew,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have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be </a:t>
            </a:r>
            <a:r>
              <a:rPr sz="1300" dirty="0">
                <a:latin typeface="Cambria"/>
                <a:cs typeface="Cambria"/>
              </a:rPr>
              <a:t>fair. </a:t>
            </a:r>
            <a:r>
              <a:rPr sz="1300" spc="-5" dirty="0">
                <a:latin typeface="Cambria"/>
                <a:cs typeface="Cambria"/>
              </a:rPr>
              <a:t>I’ve been  eating </a:t>
            </a:r>
            <a:r>
              <a:rPr sz="1300" dirty="0">
                <a:latin typeface="Cambria"/>
                <a:cs typeface="Cambria"/>
              </a:rPr>
              <a:t>Army </a:t>
            </a:r>
            <a:r>
              <a:rPr sz="1300" spc="-5" dirty="0">
                <a:latin typeface="Cambria"/>
                <a:cs typeface="Cambria"/>
              </a:rPr>
              <a:t>food for months </a:t>
            </a:r>
            <a:r>
              <a:rPr sz="1300" spc="-10" dirty="0">
                <a:latin typeface="Cambria"/>
                <a:cs typeface="Cambria"/>
              </a:rPr>
              <a:t>now. </a:t>
            </a:r>
            <a:r>
              <a:rPr sz="1300" spc="-5" dirty="0">
                <a:latin typeface="Cambria"/>
                <a:cs typeface="Cambria"/>
              </a:rPr>
              <a:t>At </a:t>
            </a:r>
            <a:r>
              <a:rPr sz="1300" spc="-10" dirty="0">
                <a:latin typeface="Cambria"/>
                <a:cs typeface="Cambria"/>
              </a:rPr>
              <a:t>least you got </a:t>
            </a:r>
            <a:r>
              <a:rPr sz="1300" spc="-5" dirty="0">
                <a:latin typeface="Cambria"/>
                <a:cs typeface="Cambria"/>
              </a:rPr>
              <a:t>to  go home last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weekend.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6293815"/>
            <a:ext cx="3863340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Andrew: </a:t>
            </a:r>
            <a:r>
              <a:rPr sz="1300" spc="-5" dirty="0">
                <a:latin typeface="Cambria"/>
                <a:cs typeface="Cambria"/>
              </a:rPr>
              <a:t>Hey, you’re the one that </a:t>
            </a:r>
            <a:r>
              <a:rPr sz="1300" b="1" spc="-5" dirty="0">
                <a:latin typeface="Cambria"/>
                <a:cs typeface="Cambria"/>
              </a:rPr>
              <a:t>got busted </a:t>
            </a:r>
            <a:r>
              <a:rPr sz="1300" spc="-10" dirty="0">
                <a:latin typeface="Cambria"/>
                <a:cs typeface="Cambria"/>
              </a:rPr>
              <a:t>and had  </a:t>
            </a:r>
            <a:r>
              <a:rPr sz="1300" spc="-5" dirty="0">
                <a:latin typeface="Cambria"/>
                <a:cs typeface="Cambria"/>
              </a:rPr>
              <a:t>your </a:t>
            </a:r>
            <a:r>
              <a:rPr sz="1300" b="1" spc="-5" dirty="0">
                <a:latin typeface="Cambria"/>
                <a:cs typeface="Cambria"/>
              </a:rPr>
              <a:t>leave </a:t>
            </a:r>
            <a:r>
              <a:rPr sz="1300" spc="-5" dirty="0">
                <a:latin typeface="Cambria"/>
                <a:cs typeface="Cambria"/>
              </a:rPr>
              <a:t>taken away… what were </a:t>
            </a:r>
            <a:r>
              <a:rPr sz="1300" spc="-15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thinking  </a:t>
            </a:r>
            <a:r>
              <a:rPr sz="1300" b="1" spc="-5" dirty="0">
                <a:latin typeface="Cambria"/>
                <a:cs typeface="Cambria"/>
              </a:rPr>
              <a:t>sneaking </a:t>
            </a:r>
            <a:r>
              <a:rPr sz="1300" spc="-5" dirty="0">
                <a:latin typeface="Cambria"/>
                <a:cs typeface="Cambria"/>
              </a:rPr>
              <a:t>chocolate bars into the </a:t>
            </a:r>
            <a:r>
              <a:rPr sz="1300" b="1" spc="-5" dirty="0">
                <a:latin typeface="Cambria"/>
                <a:cs typeface="Cambria"/>
              </a:rPr>
              <a:t>barracks,</a:t>
            </a:r>
            <a:r>
              <a:rPr sz="1300" b="1" spc="4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anyway?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2004" y="7290846"/>
            <a:ext cx="3861435" cy="59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7100"/>
              </a:lnSpc>
            </a:pPr>
            <a:r>
              <a:rPr sz="1300" b="1" spc="-5" dirty="0">
                <a:latin typeface="Cambria"/>
                <a:cs typeface="Cambria"/>
              </a:rPr>
              <a:t>Nate: </a:t>
            </a:r>
            <a:r>
              <a:rPr sz="1300" spc="-5" dirty="0">
                <a:latin typeface="Cambria"/>
                <a:cs typeface="Cambria"/>
              </a:rPr>
              <a:t>Forget about the chocolate bars. I’m talking  Chinese </a:t>
            </a:r>
            <a:r>
              <a:rPr sz="1300" dirty="0">
                <a:latin typeface="Cambria"/>
                <a:cs typeface="Cambria"/>
              </a:rPr>
              <a:t>food. </a:t>
            </a:r>
            <a:r>
              <a:rPr sz="1300" spc="-5" dirty="0">
                <a:latin typeface="Cambria"/>
                <a:cs typeface="Cambria"/>
              </a:rPr>
              <a:t>At Mr. </a:t>
            </a:r>
            <a:r>
              <a:rPr sz="1300" dirty="0">
                <a:latin typeface="Cambria"/>
                <a:cs typeface="Cambria"/>
              </a:rPr>
              <a:t>Chen’s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restaurant.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2004" y="7998759"/>
            <a:ext cx="3866515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b="1" spc="-5" dirty="0">
                <a:latin typeface="Cambria"/>
                <a:cs typeface="Cambria"/>
              </a:rPr>
              <a:t>Andrew: </a:t>
            </a:r>
            <a:r>
              <a:rPr sz="1300" spc="-5" dirty="0">
                <a:latin typeface="Cambria"/>
                <a:cs typeface="Cambria"/>
              </a:rPr>
              <a:t>All right, all </a:t>
            </a:r>
            <a:r>
              <a:rPr sz="1300" dirty="0">
                <a:latin typeface="Cambria"/>
                <a:cs typeface="Cambria"/>
              </a:rPr>
              <a:t>right, </a:t>
            </a:r>
            <a:r>
              <a:rPr sz="1300" b="1" spc="-5" dirty="0">
                <a:latin typeface="Cambria"/>
                <a:cs typeface="Cambria"/>
              </a:rPr>
              <a:t>chill out. </a:t>
            </a:r>
            <a:r>
              <a:rPr sz="1300" spc="-5" dirty="0">
                <a:latin typeface="Cambria"/>
                <a:cs typeface="Cambria"/>
              </a:rPr>
              <a:t>Here’s what we’ll  do. We have two days’ leave,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right?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2004" y="8800286"/>
            <a:ext cx="153860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Nate: </a:t>
            </a:r>
            <a:r>
              <a:rPr sz="1300" spc="-5" dirty="0">
                <a:latin typeface="Cambria"/>
                <a:cs typeface="Cambria"/>
              </a:rPr>
              <a:t>Yeah, two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days.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20259" y="1114425"/>
            <a:ext cx="1733295" cy="8020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23688" y="2031491"/>
            <a:ext cx="1726692" cy="6917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294757" y="1992122"/>
            <a:ext cx="112903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500"/>
              </a:lnSpc>
            </a:pPr>
            <a:r>
              <a:rPr sz="1200" b="1" spc="-5" dirty="0">
                <a:latin typeface="Calibri"/>
                <a:cs typeface="Calibri"/>
              </a:rPr>
              <a:t>craving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strongly  </a:t>
            </a:r>
            <a:r>
              <a:rPr sz="1200" dirty="0">
                <a:latin typeface="Calibri"/>
                <a:cs typeface="Calibri"/>
              </a:rPr>
              <a:t>desiring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94757" y="2546857"/>
            <a:ext cx="136144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500"/>
              </a:lnSpc>
            </a:pPr>
            <a:r>
              <a:rPr sz="1200" b="1" dirty="0">
                <a:latin typeface="Calibri"/>
                <a:cs typeface="Calibri"/>
              </a:rPr>
              <a:t>No </a:t>
            </a:r>
            <a:r>
              <a:rPr sz="1200" b="1" spc="-5" dirty="0">
                <a:latin typeface="Calibri"/>
                <a:cs typeface="Calibri"/>
              </a:rPr>
              <a:t>way </a:t>
            </a:r>
            <a:r>
              <a:rPr sz="1200" dirty="0">
                <a:latin typeface="Calibri"/>
                <a:cs typeface="Calibri"/>
              </a:rPr>
              <a:t>= an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informal  strong way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say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no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94757" y="3104962"/>
            <a:ext cx="131953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pronto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(slang)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very  fast, </a:t>
            </a:r>
            <a:r>
              <a:rPr sz="1200" spc="-5" dirty="0">
                <a:latin typeface="Calibri"/>
                <a:cs typeface="Calibri"/>
              </a:rPr>
              <a:t>very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soon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94757" y="3659698"/>
            <a:ext cx="125793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have </a:t>
            </a:r>
            <a:r>
              <a:rPr sz="1200" b="1" dirty="0">
                <a:latin typeface="Calibri"/>
                <a:cs typeface="Calibri"/>
              </a:rPr>
              <a:t>a fit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become  </a:t>
            </a:r>
            <a:r>
              <a:rPr sz="1200" dirty="0">
                <a:latin typeface="Calibri"/>
                <a:cs typeface="Calibri"/>
              </a:rPr>
              <a:t>very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upset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94757" y="4244975"/>
            <a:ext cx="1293495" cy="629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had my heart </a:t>
            </a:r>
            <a:r>
              <a:rPr sz="1200" b="1" dirty="0">
                <a:latin typeface="Calibri"/>
                <a:cs typeface="Calibri"/>
              </a:rPr>
              <a:t>set</a:t>
            </a:r>
            <a:r>
              <a:rPr sz="1200" b="1" spc="-60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on</a:t>
            </a:r>
            <a:endParaRPr sz="1200">
              <a:latin typeface="Calibri"/>
              <a:cs typeface="Calibri"/>
            </a:endParaRPr>
          </a:p>
          <a:p>
            <a:pPr marL="12700" marR="55880">
              <a:lnSpc>
                <a:spcPct val="116700"/>
              </a:lnSpc>
            </a:pPr>
            <a:r>
              <a:rPr sz="1200" dirty="0">
                <a:latin typeface="Calibri"/>
                <a:cs typeface="Calibri"/>
              </a:rPr>
              <a:t>= especially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wanted  </a:t>
            </a:r>
            <a:r>
              <a:rPr sz="1200" spc="-5" dirty="0">
                <a:latin typeface="Calibri"/>
                <a:cs typeface="Calibri"/>
              </a:rPr>
              <a:t>something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special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4757" y="4981981"/>
            <a:ext cx="1374140" cy="87630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sz="1200" b="1" spc="-5" dirty="0">
                <a:latin typeface="Calibri"/>
                <a:cs typeface="Calibri"/>
              </a:rPr>
              <a:t>got busted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(slang)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6700"/>
              </a:lnSpc>
              <a:spcBef>
                <a:spcPts val="10"/>
              </a:spcBef>
            </a:pPr>
            <a:r>
              <a:rPr sz="1200" dirty="0">
                <a:latin typeface="Calibri"/>
                <a:cs typeface="Calibri"/>
              </a:rPr>
              <a:t>got </a:t>
            </a:r>
            <a:r>
              <a:rPr sz="1200" spc="-5" dirty="0">
                <a:latin typeface="Calibri"/>
                <a:cs typeface="Calibri"/>
              </a:rPr>
              <a:t>caught doing  something </a:t>
            </a:r>
            <a:r>
              <a:rPr sz="1200" dirty="0">
                <a:latin typeface="Calibri"/>
                <a:cs typeface="Calibri"/>
              </a:rPr>
              <a:t>bad, got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  </a:t>
            </a:r>
            <a:r>
              <a:rPr sz="1200" spc="-5" dirty="0">
                <a:latin typeface="Calibri"/>
                <a:cs typeface="Calibri"/>
              </a:rPr>
              <a:t>trouble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94757" y="5965032"/>
            <a:ext cx="1215390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spc="-5" dirty="0">
                <a:latin typeface="Calibri"/>
                <a:cs typeface="Calibri"/>
              </a:rPr>
              <a:t>leave </a:t>
            </a:r>
            <a:r>
              <a:rPr sz="1200" dirty="0">
                <a:latin typeface="Calibri"/>
                <a:cs typeface="Calibri"/>
              </a:rPr>
              <a:t>= time </a:t>
            </a:r>
            <a:r>
              <a:rPr sz="1200" spc="-5" dirty="0">
                <a:latin typeface="Calibri"/>
                <a:cs typeface="Calibri"/>
              </a:rPr>
              <a:t>off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for  </a:t>
            </a:r>
            <a:r>
              <a:rPr sz="1200" dirty="0">
                <a:latin typeface="Calibri"/>
                <a:cs typeface="Calibri"/>
              </a:rPr>
              <a:t>members </a:t>
            </a:r>
            <a:r>
              <a:rPr sz="1200" spc="-5" dirty="0">
                <a:latin typeface="Calibri"/>
                <a:cs typeface="Calibri"/>
              </a:rPr>
              <a:t>of the  </a:t>
            </a:r>
            <a:r>
              <a:rPr sz="1200" dirty="0">
                <a:latin typeface="Calibri"/>
                <a:cs typeface="Calibri"/>
              </a:rPr>
              <a:t>military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94757" y="6735384"/>
            <a:ext cx="124460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sneaking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doing  something </a:t>
            </a:r>
            <a:r>
              <a:rPr sz="1200" spc="-10" dirty="0">
                <a:latin typeface="Calibri"/>
                <a:cs typeface="Calibri"/>
              </a:rPr>
              <a:t>in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secret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94757" y="7289937"/>
            <a:ext cx="1203325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99"/>
              </a:lnSpc>
            </a:pPr>
            <a:r>
              <a:rPr sz="1200" b="1" spc="-5" dirty="0">
                <a:latin typeface="Calibri"/>
                <a:cs typeface="Calibri"/>
              </a:rPr>
              <a:t>barracks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place  where members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  </a:t>
            </a:r>
            <a:r>
              <a:rPr sz="1200" dirty="0">
                <a:latin typeface="Calibri"/>
                <a:cs typeface="Calibri"/>
              </a:rPr>
              <a:t>the </a:t>
            </a:r>
            <a:r>
              <a:rPr sz="1200" spc="-5" dirty="0">
                <a:latin typeface="Calibri"/>
                <a:cs typeface="Calibri"/>
              </a:rPr>
              <a:t>military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live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94757" y="8058597"/>
            <a:ext cx="134937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chill out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relax,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calm  </a:t>
            </a:r>
            <a:r>
              <a:rPr sz="1200" spc="-5" dirty="0">
                <a:latin typeface="Calibri"/>
                <a:cs typeface="Calibri"/>
              </a:rPr>
              <a:t>down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81575" y="1114425"/>
            <a:ext cx="139065" cy="8020050"/>
          </a:xfrm>
          <a:custGeom>
            <a:avLst/>
            <a:gdLst/>
            <a:ahLst/>
            <a:cxnLst/>
            <a:rect l="l" t="t" r="r" b="b"/>
            <a:pathLst>
              <a:path w="139064" h="8020050">
                <a:moveTo>
                  <a:pt x="0" y="8020050"/>
                </a:moveTo>
                <a:lnTo>
                  <a:pt x="138671" y="8020050"/>
                </a:lnTo>
                <a:lnTo>
                  <a:pt x="138671" y="0"/>
                </a:lnTo>
                <a:lnTo>
                  <a:pt x="0" y="0"/>
                </a:lnTo>
                <a:lnTo>
                  <a:pt x="0" y="802005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981575" y="1430019"/>
            <a:ext cx="1795780" cy="375285"/>
          </a:xfrm>
          <a:custGeom>
            <a:avLst/>
            <a:gdLst/>
            <a:ahLst/>
            <a:cxnLst/>
            <a:rect l="l" t="t" r="r" b="b"/>
            <a:pathLst>
              <a:path w="1795779" h="375285">
                <a:moveTo>
                  <a:pt x="1607820" y="0"/>
                </a:moveTo>
                <a:lnTo>
                  <a:pt x="0" y="0"/>
                </a:lnTo>
                <a:lnTo>
                  <a:pt x="0" y="375030"/>
                </a:lnTo>
                <a:lnTo>
                  <a:pt x="1607820" y="375030"/>
                </a:lnTo>
                <a:lnTo>
                  <a:pt x="1795399" y="187451"/>
                </a:lnTo>
                <a:lnTo>
                  <a:pt x="1607820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94147" y="1443227"/>
            <a:ext cx="1676400" cy="3489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348096" y="1467866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49819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0331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49819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03338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4800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9475" y="973592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9475" y="9689286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49819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94193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01456"/>
            <a:ext cx="3507104" cy="117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</a:pPr>
            <a:r>
              <a:rPr sz="1300" b="1" spc="-5" dirty="0">
                <a:latin typeface="Cambria"/>
                <a:cs typeface="Cambria"/>
              </a:rPr>
              <a:t>Andrew</a:t>
            </a:r>
            <a:r>
              <a:rPr sz="1300" spc="-5" dirty="0">
                <a:latin typeface="Cambria"/>
                <a:cs typeface="Cambria"/>
              </a:rPr>
              <a:t>: Okay, </a:t>
            </a:r>
            <a:r>
              <a:rPr sz="1300" dirty="0">
                <a:latin typeface="Cambria"/>
                <a:cs typeface="Cambria"/>
              </a:rPr>
              <a:t>so </a:t>
            </a:r>
            <a:r>
              <a:rPr sz="1300" spc="-5" dirty="0">
                <a:latin typeface="Cambria"/>
                <a:cs typeface="Cambria"/>
              </a:rPr>
              <a:t>here’s the plan. Today </a:t>
            </a:r>
            <a:r>
              <a:rPr sz="1300" dirty="0">
                <a:latin typeface="Cambria"/>
                <a:cs typeface="Cambria"/>
              </a:rPr>
              <a:t>we’ll </a:t>
            </a:r>
            <a:r>
              <a:rPr sz="1300" b="1" dirty="0">
                <a:latin typeface="Cambria"/>
                <a:cs typeface="Cambria"/>
              </a:rPr>
              <a:t>hit  </a:t>
            </a:r>
            <a:r>
              <a:rPr sz="1300" spc="-5" dirty="0">
                <a:latin typeface="Cambria"/>
                <a:cs typeface="Cambria"/>
              </a:rPr>
              <a:t>Mr. Chen’s Chinese </a:t>
            </a:r>
            <a:r>
              <a:rPr sz="1300" b="1" spc="-5" dirty="0">
                <a:latin typeface="Cambria"/>
                <a:cs typeface="Cambria"/>
              </a:rPr>
              <a:t>buffet </a:t>
            </a:r>
            <a:r>
              <a:rPr sz="1300" spc="-5" dirty="0">
                <a:latin typeface="Cambria"/>
                <a:cs typeface="Cambria"/>
              </a:rPr>
              <a:t>and </a:t>
            </a:r>
            <a:r>
              <a:rPr sz="1300" b="1" spc="-10" dirty="0">
                <a:latin typeface="Cambria"/>
                <a:cs typeface="Cambria"/>
              </a:rPr>
              <a:t>eat </a:t>
            </a:r>
            <a:r>
              <a:rPr sz="1300" b="1" spc="-5" dirty="0">
                <a:latin typeface="Cambria"/>
                <a:cs typeface="Cambria"/>
              </a:rPr>
              <a:t>till we burst</a:t>
            </a:r>
            <a:r>
              <a:rPr sz="1300" spc="-5" dirty="0">
                <a:latin typeface="Cambria"/>
                <a:cs typeface="Cambria"/>
              </a:rPr>
              <a:t>. 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then tomorrow we’ll go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an </a:t>
            </a:r>
            <a:r>
              <a:rPr sz="1300" spc="-10" dirty="0">
                <a:latin typeface="Cambria"/>
                <a:cs typeface="Cambria"/>
              </a:rPr>
              <a:t>Italian  </a:t>
            </a:r>
            <a:r>
              <a:rPr sz="1300" spc="-5" dirty="0">
                <a:latin typeface="Cambria"/>
                <a:cs typeface="Cambria"/>
              </a:rPr>
              <a:t>restaurant for a plate of steaming </a:t>
            </a:r>
            <a:r>
              <a:rPr sz="1300" dirty="0">
                <a:latin typeface="Cambria"/>
                <a:cs typeface="Cambria"/>
              </a:rPr>
              <a:t>hot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lasagna.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291155"/>
            <a:ext cx="3505835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Nate: </a:t>
            </a:r>
            <a:r>
              <a:rPr sz="1300" spc="-5" dirty="0">
                <a:latin typeface="Cambria"/>
                <a:cs typeface="Cambria"/>
              </a:rPr>
              <a:t>You </a:t>
            </a:r>
            <a:r>
              <a:rPr sz="1300" spc="-10" dirty="0">
                <a:latin typeface="Cambria"/>
                <a:cs typeface="Cambria"/>
              </a:rPr>
              <a:t>know </a:t>
            </a:r>
            <a:r>
              <a:rPr sz="1300" spc="-5" dirty="0">
                <a:latin typeface="Cambria"/>
                <a:cs typeface="Cambria"/>
              </a:rPr>
              <a:t>what, </a:t>
            </a:r>
            <a:r>
              <a:rPr sz="1300" spc="-10" dirty="0">
                <a:latin typeface="Cambria"/>
                <a:cs typeface="Cambria"/>
              </a:rPr>
              <a:t>now </a:t>
            </a:r>
            <a:r>
              <a:rPr sz="1300" spc="-5" dirty="0">
                <a:latin typeface="Cambria"/>
                <a:cs typeface="Cambria"/>
              </a:rPr>
              <a:t>that I think </a:t>
            </a:r>
            <a:r>
              <a:rPr sz="1300" spc="-10" dirty="0">
                <a:latin typeface="Cambria"/>
                <a:cs typeface="Cambria"/>
              </a:rPr>
              <a:t>about </a:t>
            </a:r>
            <a:r>
              <a:rPr sz="1300" spc="-5" dirty="0">
                <a:latin typeface="Cambria"/>
                <a:cs typeface="Cambria"/>
              </a:rPr>
              <a:t>it,  the </a:t>
            </a:r>
            <a:r>
              <a:rPr sz="1300" spc="-10" dirty="0">
                <a:latin typeface="Cambria"/>
                <a:cs typeface="Cambria"/>
              </a:rPr>
              <a:t>Italian </a:t>
            </a:r>
            <a:r>
              <a:rPr sz="1300" spc="-5" dirty="0">
                <a:latin typeface="Cambria"/>
                <a:cs typeface="Cambria"/>
              </a:rPr>
              <a:t>place is </a:t>
            </a:r>
            <a:r>
              <a:rPr sz="1300" spc="-10" dirty="0">
                <a:latin typeface="Cambria"/>
                <a:cs typeface="Cambria"/>
              </a:rPr>
              <a:t>closer </a:t>
            </a:r>
            <a:r>
              <a:rPr sz="1300" spc="-5" dirty="0">
                <a:latin typeface="Cambria"/>
                <a:cs typeface="Cambria"/>
              </a:rPr>
              <a:t>to the </a:t>
            </a:r>
            <a:r>
              <a:rPr sz="1300" b="1" spc="-5" dirty="0">
                <a:latin typeface="Cambria"/>
                <a:cs typeface="Cambria"/>
              </a:rPr>
              <a:t>base </a:t>
            </a:r>
            <a:r>
              <a:rPr sz="1300" spc="-5" dirty="0">
                <a:latin typeface="Cambria"/>
                <a:cs typeface="Cambria"/>
              </a:rPr>
              <a:t>than </a:t>
            </a:r>
            <a:r>
              <a:rPr sz="1300" spc="-10" dirty="0">
                <a:latin typeface="Cambria"/>
                <a:cs typeface="Cambria"/>
              </a:rPr>
              <a:t>Mr.  </a:t>
            </a:r>
            <a:r>
              <a:rPr sz="1300" spc="-5" dirty="0">
                <a:latin typeface="Cambria"/>
                <a:cs typeface="Cambria"/>
              </a:rPr>
              <a:t>Chen’s. </a:t>
            </a:r>
            <a:r>
              <a:rPr sz="1300" b="1" spc="-5" dirty="0">
                <a:latin typeface="Cambria"/>
                <a:cs typeface="Cambria"/>
              </a:rPr>
              <a:t>It’s cool </a:t>
            </a:r>
            <a:r>
              <a:rPr sz="1300" spc="-5" dirty="0">
                <a:latin typeface="Cambria"/>
                <a:cs typeface="Cambria"/>
              </a:rPr>
              <a:t>if we stop there</a:t>
            </a:r>
            <a:r>
              <a:rPr sz="1300" spc="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first.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290351"/>
            <a:ext cx="3505835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200"/>
              </a:lnSpc>
            </a:pPr>
            <a:r>
              <a:rPr sz="1300" b="1" spc="-5" dirty="0">
                <a:latin typeface="Cambria"/>
                <a:cs typeface="Cambria"/>
              </a:rPr>
              <a:t>Andrew: </a:t>
            </a:r>
            <a:r>
              <a:rPr sz="1300" spc="-5" dirty="0">
                <a:latin typeface="Cambria"/>
                <a:cs typeface="Cambria"/>
              </a:rPr>
              <a:t>Nah, </a:t>
            </a:r>
            <a:r>
              <a:rPr sz="1300" b="1" dirty="0">
                <a:latin typeface="Cambria"/>
                <a:cs typeface="Cambria"/>
              </a:rPr>
              <a:t>no </a:t>
            </a:r>
            <a:r>
              <a:rPr sz="1300" b="1" spc="-5" dirty="0">
                <a:latin typeface="Cambria"/>
                <a:cs typeface="Cambria"/>
              </a:rPr>
              <a:t>worries, </a:t>
            </a:r>
            <a:r>
              <a:rPr sz="1300" spc="-5" dirty="0">
                <a:latin typeface="Cambria"/>
                <a:cs typeface="Cambria"/>
              </a:rPr>
              <a:t>man. My lasagna </a:t>
            </a:r>
            <a:r>
              <a:rPr sz="1300" spc="-10" dirty="0">
                <a:latin typeface="Cambria"/>
                <a:cs typeface="Cambria"/>
              </a:rPr>
              <a:t>can  </a:t>
            </a:r>
            <a:r>
              <a:rPr sz="1300" spc="-5" dirty="0">
                <a:latin typeface="Cambria"/>
                <a:cs typeface="Cambria"/>
              </a:rPr>
              <a:t>wait. I’ve actually never been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Mr.</a:t>
            </a:r>
            <a:r>
              <a:rPr sz="1300" spc="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Chen’s.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996893"/>
            <a:ext cx="3507104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Nate: </a:t>
            </a:r>
            <a:r>
              <a:rPr sz="130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haven’t?! Aw, </a:t>
            </a:r>
            <a:r>
              <a:rPr sz="1300" b="1" spc="-5" dirty="0">
                <a:latin typeface="Cambria"/>
                <a:cs typeface="Cambria"/>
              </a:rPr>
              <a:t>you’re in for a treat! </a:t>
            </a:r>
            <a:r>
              <a:rPr sz="1300" spc="-5" dirty="0">
                <a:latin typeface="Cambria"/>
                <a:cs typeface="Cambria"/>
              </a:rPr>
              <a:t>I  don’t know what kind of secret sauce he </a:t>
            </a:r>
            <a:r>
              <a:rPr sz="1300" dirty="0">
                <a:latin typeface="Cambria"/>
                <a:cs typeface="Cambria"/>
              </a:rPr>
              <a:t>uses, </a:t>
            </a:r>
            <a:r>
              <a:rPr sz="1300" spc="-10" dirty="0">
                <a:latin typeface="Cambria"/>
                <a:cs typeface="Cambria"/>
              </a:rPr>
              <a:t>but  </a:t>
            </a:r>
            <a:r>
              <a:rPr sz="1300" spc="-5" dirty="0">
                <a:latin typeface="Cambria"/>
                <a:cs typeface="Cambria"/>
              </a:rPr>
              <a:t>the noodles are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addictive.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4995113"/>
            <a:ext cx="3507104" cy="175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300"/>
              </a:lnSpc>
            </a:pPr>
            <a:r>
              <a:rPr sz="1300" b="1" spc="-5" dirty="0">
                <a:latin typeface="Cambria"/>
                <a:cs typeface="Cambria"/>
              </a:rPr>
              <a:t>Andrew: </a:t>
            </a:r>
            <a:r>
              <a:rPr sz="1300" spc="-5" dirty="0">
                <a:latin typeface="Cambria"/>
                <a:cs typeface="Cambria"/>
              </a:rPr>
              <a:t>Sure </a:t>
            </a:r>
            <a:r>
              <a:rPr sz="1300" b="1" spc="-5" dirty="0">
                <a:latin typeface="Cambria"/>
                <a:cs typeface="Cambria"/>
              </a:rPr>
              <a:t>beats </a:t>
            </a:r>
            <a:r>
              <a:rPr sz="1300" spc="-5" dirty="0">
                <a:latin typeface="Cambria"/>
                <a:cs typeface="Cambria"/>
              </a:rPr>
              <a:t>Army food, huh? When I  went</a:t>
            </a:r>
            <a:r>
              <a:rPr sz="1300" spc="2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home</a:t>
            </a:r>
            <a:r>
              <a:rPr sz="1300" spc="2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last</a:t>
            </a:r>
            <a:r>
              <a:rPr sz="1300" spc="2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weekend</a:t>
            </a:r>
            <a:r>
              <a:rPr sz="1300" spc="2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</a:t>
            </a:r>
            <a:r>
              <a:rPr sz="1300" spc="21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popped</a:t>
            </a:r>
            <a:r>
              <a:rPr sz="1300" b="1" spc="190" dirty="0">
                <a:latin typeface="Cambria"/>
                <a:cs typeface="Cambria"/>
              </a:rPr>
              <a:t> </a:t>
            </a:r>
            <a:r>
              <a:rPr sz="1300" b="1" dirty="0">
                <a:latin typeface="Cambria"/>
                <a:cs typeface="Cambria"/>
              </a:rPr>
              <a:t>into</a:t>
            </a:r>
            <a:r>
              <a:rPr sz="1300" b="1" spc="2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an</a:t>
            </a:r>
            <a:r>
              <a:rPr sz="1300" spc="1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old</a:t>
            </a:r>
            <a:endParaRPr sz="1300">
              <a:latin typeface="Cambria"/>
              <a:cs typeface="Cambria"/>
            </a:endParaRPr>
          </a:p>
          <a:p>
            <a:pPr marL="12700" marR="5080" algn="just">
              <a:lnSpc>
                <a:spcPct val="146400"/>
              </a:lnSpc>
              <a:spcBef>
                <a:spcPts val="5"/>
              </a:spcBef>
            </a:pPr>
            <a:r>
              <a:rPr sz="1300" spc="-5" dirty="0">
                <a:latin typeface="Cambria"/>
                <a:cs typeface="Cambria"/>
              </a:rPr>
              <a:t>burger </a:t>
            </a:r>
            <a:r>
              <a:rPr sz="1300" b="1" spc="-10" dirty="0">
                <a:latin typeface="Cambria"/>
                <a:cs typeface="Cambria"/>
              </a:rPr>
              <a:t>joint </a:t>
            </a:r>
            <a:r>
              <a:rPr sz="1300" spc="-5" dirty="0">
                <a:latin typeface="Cambria"/>
                <a:cs typeface="Cambria"/>
              </a:rPr>
              <a:t>where I used to hang out with my  </a:t>
            </a:r>
            <a:r>
              <a:rPr sz="1300" b="1" spc="-5" dirty="0">
                <a:latin typeface="Cambria"/>
                <a:cs typeface="Cambria"/>
              </a:rPr>
              <a:t>buddies</a:t>
            </a:r>
            <a:r>
              <a:rPr sz="1300" spc="-5" dirty="0">
                <a:latin typeface="Cambria"/>
                <a:cs typeface="Cambria"/>
              </a:rPr>
              <a:t>. The </a:t>
            </a:r>
            <a:r>
              <a:rPr sz="1300" dirty="0">
                <a:latin typeface="Cambria"/>
                <a:cs typeface="Cambria"/>
              </a:rPr>
              <a:t>burgers </a:t>
            </a:r>
            <a:r>
              <a:rPr sz="1300" spc="-5" dirty="0">
                <a:latin typeface="Cambria"/>
                <a:cs typeface="Cambria"/>
              </a:rPr>
              <a:t>were </a:t>
            </a:r>
            <a:r>
              <a:rPr sz="1300" b="1" spc="-5" dirty="0">
                <a:latin typeface="Cambria"/>
                <a:cs typeface="Cambria"/>
              </a:rPr>
              <a:t>swimming </a:t>
            </a:r>
            <a:r>
              <a:rPr sz="1300" b="1" spc="-10" dirty="0">
                <a:latin typeface="Cambria"/>
                <a:cs typeface="Cambria"/>
              </a:rPr>
              <a:t>in  </a:t>
            </a:r>
            <a:r>
              <a:rPr sz="1300" b="1" spc="-5" dirty="0">
                <a:latin typeface="Cambria"/>
                <a:cs typeface="Cambria"/>
              </a:rPr>
              <a:t>grease… </a:t>
            </a:r>
            <a:r>
              <a:rPr sz="1300" spc="-10" dirty="0">
                <a:latin typeface="Cambria"/>
                <a:cs typeface="Cambria"/>
              </a:rPr>
              <a:t>but </a:t>
            </a:r>
            <a:r>
              <a:rPr sz="1300" spc="-5" dirty="0">
                <a:latin typeface="Cambria"/>
                <a:cs typeface="Cambria"/>
              </a:rPr>
              <a:t>after eating </a:t>
            </a:r>
            <a:r>
              <a:rPr sz="1300" spc="-10" dirty="0">
                <a:latin typeface="Cambria"/>
                <a:cs typeface="Cambria"/>
              </a:rPr>
              <a:t>Army </a:t>
            </a:r>
            <a:r>
              <a:rPr sz="1300" spc="-5" dirty="0">
                <a:latin typeface="Cambria"/>
                <a:cs typeface="Cambria"/>
              </a:rPr>
              <a:t>food, they were  </a:t>
            </a:r>
            <a:r>
              <a:rPr sz="1300" spc="-10" dirty="0">
                <a:latin typeface="Cambria"/>
                <a:cs typeface="Cambria"/>
              </a:rPr>
              <a:t>like </a:t>
            </a:r>
            <a:r>
              <a:rPr sz="1300" spc="-5" dirty="0">
                <a:latin typeface="Cambria"/>
                <a:cs typeface="Cambria"/>
              </a:rPr>
              <a:t>a taste of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heaven.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6862998"/>
            <a:ext cx="3505200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b="1" spc="-5" dirty="0">
                <a:latin typeface="Cambria"/>
                <a:cs typeface="Cambria"/>
              </a:rPr>
              <a:t>Nate:</a:t>
            </a:r>
            <a:r>
              <a:rPr sz="1300" b="1" spc="-6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Well,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now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my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stomach’s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rumbling</a:t>
            </a:r>
            <a:r>
              <a:rPr sz="1300" spc="-5" dirty="0">
                <a:latin typeface="Cambria"/>
                <a:cs typeface="Cambria"/>
              </a:rPr>
              <a:t>.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Let’s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get  outta here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get some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b="1" spc="-10" dirty="0">
                <a:latin typeface="Cambria"/>
                <a:cs typeface="Cambria"/>
              </a:rPr>
              <a:t>grub.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7573426"/>
            <a:ext cx="3503929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200"/>
              </a:lnSpc>
            </a:pPr>
            <a:r>
              <a:rPr sz="1300" b="1" spc="-5" dirty="0">
                <a:latin typeface="Cambria"/>
                <a:cs typeface="Cambria"/>
              </a:rPr>
              <a:t>Andrew: </a:t>
            </a:r>
            <a:r>
              <a:rPr sz="1300" spc="-5" dirty="0">
                <a:latin typeface="Cambria"/>
                <a:cs typeface="Cambria"/>
              </a:rPr>
              <a:t>Watch out, </a:t>
            </a:r>
            <a:r>
              <a:rPr sz="1300" spc="-10" dirty="0">
                <a:latin typeface="Cambria"/>
                <a:cs typeface="Cambria"/>
              </a:rPr>
              <a:t>Mr. </a:t>
            </a:r>
            <a:r>
              <a:rPr sz="1300" spc="-5" dirty="0">
                <a:latin typeface="Cambria"/>
                <a:cs typeface="Cambria"/>
              </a:rPr>
              <a:t>Chen, here come two  hungry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soldiers!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789551" y="1114425"/>
            <a:ext cx="2068449" cy="807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792979" y="2031492"/>
            <a:ext cx="2061972" cy="69738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64048" y="2024126"/>
            <a:ext cx="157797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hit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(slang) </a:t>
            </a:r>
            <a:r>
              <a:rPr sz="1200" dirty="0">
                <a:latin typeface="Calibri"/>
                <a:cs typeface="Calibri"/>
              </a:rPr>
              <a:t>go </a:t>
            </a:r>
            <a:r>
              <a:rPr sz="1200" spc="-5" dirty="0">
                <a:latin typeface="Calibri"/>
                <a:cs typeface="Calibri"/>
              </a:rPr>
              <a:t>to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place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64048" y="2334595"/>
            <a:ext cx="1317625" cy="876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buffet </a:t>
            </a:r>
            <a:r>
              <a:rPr sz="1200" dirty="0">
                <a:latin typeface="Calibri"/>
                <a:cs typeface="Calibri"/>
              </a:rPr>
              <a:t>= a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restaurant  where </a:t>
            </a:r>
            <a:r>
              <a:rPr sz="1200" dirty="0">
                <a:latin typeface="Calibri"/>
                <a:cs typeface="Calibri"/>
              </a:rPr>
              <a:t>you </a:t>
            </a:r>
            <a:r>
              <a:rPr sz="1200" spc="-5" dirty="0">
                <a:latin typeface="Calibri"/>
                <a:cs typeface="Calibri"/>
              </a:rPr>
              <a:t>can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serve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200" dirty="0">
                <a:latin typeface="Calibri"/>
                <a:cs typeface="Calibri"/>
              </a:rPr>
              <a:t>yourself </a:t>
            </a:r>
            <a:r>
              <a:rPr sz="1200" spc="-5" dirty="0">
                <a:latin typeface="Calibri"/>
                <a:cs typeface="Calibri"/>
              </a:rPr>
              <a:t>from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large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spc="-5" dirty="0">
                <a:latin typeface="Calibri"/>
                <a:cs typeface="Calibri"/>
              </a:rPr>
              <a:t>selection of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foods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64048" y="3318322"/>
            <a:ext cx="171196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eat till </a:t>
            </a:r>
            <a:r>
              <a:rPr sz="1200" b="1" dirty="0">
                <a:latin typeface="Calibri"/>
                <a:cs typeface="Calibri"/>
              </a:rPr>
              <a:t>we </a:t>
            </a:r>
            <a:r>
              <a:rPr sz="1200" b="1" spc="-5" dirty="0">
                <a:latin typeface="Calibri"/>
                <a:cs typeface="Calibri"/>
              </a:rPr>
              <a:t>burst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eat </a:t>
            </a:r>
            <a:r>
              <a:rPr sz="1200" dirty="0">
                <a:latin typeface="Calibri"/>
                <a:cs typeface="Calibri"/>
              </a:rPr>
              <a:t>a </a:t>
            </a:r>
            <a:r>
              <a:rPr sz="1200" spc="-5" dirty="0">
                <a:latin typeface="Calibri"/>
                <a:cs typeface="Calibri"/>
              </a:rPr>
              <a:t>lot,  until we can’t eat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anymore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64048" y="3903598"/>
            <a:ext cx="124904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base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military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area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64048" y="4244975"/>
            <a:ext cx="106299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It’s cool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it’s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OK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64048" y="4552823"/>
            <a:ext cx="157670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500"/>
              </a:lnSpc>
            </a:pPr>
            <a:r>
              <a:rPr sz="1200" b="1" dirty="0">
                <a:latin typeface="Calibri"/>
                <a:cs typeface="Calibri"/>
              </a:rPr>
              <a:t>no </a:t>
            </a:r>
            <a:r>
              <a:rPr sz="1200" b="1" spc="-5" dirty="0">
                <a:latin typeface="Calibri"/>
                <a:cs typeface="Calibri"/>
              </a:rPr>
              <a:t>worries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don’t worry  about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it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4048" y="5110546"/>
            <a:ext cx="1634489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you’re in for </a:t>
            </a:r>
            <a:r>
              <a:rPr sz="1200" b="1" dirty="0">
                <a:latin typeface="Calibri"/>
                <a:cs typeface="Calibri"/>
              </a:rPr>
              <a:t>a </a:t>
            </a:r>
            <a:r>
              <a:rPr sz="1200" b="1" spc="-5" dirty="0">
                <a:latin typeface="Calibri"/>
                <a:cs typeface="Calibri"/>
              </a:rPr>
              <a:t>treat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you  will </a:t>
            </a:r>
            <a:r>
              <a:rPr sz="1200" dirty="0">
                <a:latin typeface="Calibri"/>
                <a:cs typeface="Calibri"/>
              </a:rPr>
              <a:t>have a </a:t>
            </a:r>
            <a:r>
              <a:rPr sz="1200" spc="-5" dirty="0">
                <a:latin typeface="Calibri"/>
                <a:cs typeface="Calibri"/>
              </a:rPr>
              <a:t>special,  wonderful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experience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64048" y="5909436"/>
            <a:ext cx="135255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beats </a:t>
            </a:r>
            <a:r>
              <a:rPr sz="1200" dirty="0">
                <a:latin typeface="Calibri"/>
                <a:cs typeface="Calibri"/>
              </a:rPr>
              <a:t>= is </a:t>
            </a:r>
            <a:r>
              <a:rPr sz="1200" spc="-5" dirty="0">
                <a:latin typeface="Calibri"/>
                <a:cs typeface="Calibri"/>
              </a:rPr>
              <a:t>better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than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64048" y="6220272"/>
            <a:ext cx="140398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popped </a:t>
            </a:r>
            <a:r>
              <a:rPr sz="1200" b="1" spc="-5" dirty="0">
                <a:latin typeface="Calibri"/>
                <a:cs typeface="Calibri"/>
              </a:rPr>
              <a:t>into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quickly  stopped inside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place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64048" y="6805548"/>
            <a:ext cx="15601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joint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(slang)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restaurant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64048" y="7146925"/>
            <a:ext cx="110426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buddies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friends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64048" y="7455154"/>
            <a:ext cx="143256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500"/>
              </a:lnSpc>
            </a:pPr>
            <a:r>
              <a:rPr sz="1200" b="1" spc="-5" dirty="0">
                <a:latin typeface="Calibri"/>
                <a:cs typeface="Calibri"/>
              </a:rPr>
              <a:t>swimming </a:t>
            </a:r>
            <a:r>
              <a:rPr sz="1200" b="1" dirty="0">
                <a:latin typeface="Calibri"/>
                <a:cs typeface="Calibri"/>
              </a:rPr>
              <a:t>in </a:t>
            </a:r>
            <a:r>
              <a:rPr sz="1200" b="1" spc="-5" dirty="0">
                <a:latin typeface="Calibri"/>
                <a:cs typeface="Calibri"/>
              </a:rPr>
              <a:t>grease </a:t>
            </a:r>
            <a:r>
              <a:rPr sz="1200" dirty="0">
                <a:latin typeface="Calibri"/>
                <a:cs typeface="Calibri"/>
              </a:rPr>
              <a:t>=  extremely </a:t>
            </a:r>
            <a:r>
              <a:rPr sz="1200" spc="-5" dirty="0">
                <a:latin typeface="Calibri"/>
                <a:cs typeface="Calibri"/>
              </a:rPr>
              <a:t>greasy </a:t>
            </a:r>
            <a:r>
              <a:rPr sz="1200" dirty="0">
                <a:latin typeface="Calibri"/>
                <a:cs typeface="Calibri"/>
              </a:rPr>
              <a:t>/</a:t>
            </a:r>
            <a:r>
              <a:rPr sz="1200" spc="-9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oily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64048" y="8009890"/>
            <a:ext cx="1452245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500"/>
              </a:lnSpc>
            </a:pPr>
            <a:r>
              <a:rPr sz="1200" b="1" spc="-5" dirty="0">
                <a:latin typeface="Calibri"/>
                <a:cs typeface="Calibri"/>
              </a:rPr>
              <a:t>rumbling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making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low  </a:t>
            </a:r>
            <a:r>
              <a:rPr sz="1200" spc="-5" dirty="0">
                <a:latin typeface="Calibri"/>
                <a:cs typeface="Calibri"/>
              </a:rPr>
              <a:t>noises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64048" y="8595106"/>
            <a:ext cx="119507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grub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(slang)</a:t>
            </a:r>
            <a:r>
              <a:rPr sz="1200" spc="-4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food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624070" y="1114425"/>
            <a:ext cx="165735" cy="8077200"/>
          </a:xfrm>
          <a:custGeom>
            <a:avLst/>
            <a:gdLst/>
            <a:ahLst/>
            <a:cxnLst/>
            <a:rect l="l" t="t" r="r" b="b"/>
            <a:pathLst>
              <a:path w="165735" h="8077200">
                <a:moveTo>
                  <a:pt x="0" y="8077200"/>
                </a:moveTo>
                <a:lnTo>
                  <a:pt x="165480" y="8077200"/>
                </a:lnTo>
                <a:lnTo>
                  <a:pt x="165480" y="0"/>
                </a:lnTo>
                <a:lnTo>
                  <a:pt x="0" y="0"/>
                </a:lnTo>
                <a:lnTo>
                  <a:pt x="0" y="80772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624070" y="1432305"/>
            <a:ext cx="2142490" cy="377825"/>
          </a:xfrm>
          <a:custGeom>
            <a:avLst/>
            <a:gdLst/>
            <a:ahLst/>
            <a:cxnLst/>
            <a:rect l="l" t="t" r="r" b="b"/>
            <a:pathLst>
              <a:path w="2142490" h="377825">
                <a:moveTo>
                  <a:pt x="1953640" y="0"/>
                </a:moveTo>
                <a:lnTo>
                  <a:pt x="0" y="0"/>
                </a:lnTo>
                <a:lnTo>
                  <a:pt x="0" y="377698"/>
                </a:lnTo>
                <a:lnTo>
                  <a:pt x="1953640" y="377698"/>
                </a:lnTo>
                <a:lnTo>
                  <a:pt x="2142489" y="188849"/>
                </a:lnTo>
                <a:lnTo>
                  <a:pt x="1953640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637532" y="1444752"/>
            <a:ext cx="2022348" cy="352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989957" y="1469390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449819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0331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49819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03338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04800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79475" y="973592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9475" y="9689286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449819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394193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90421"/>
            <a:ext cx="194183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5" dirty="0">
                <a:latin typeface="Cambria"/>
                <a:cs typeface="Cambria"/>
              </a:rPr>
              <a:t>Vocabulary</a:t>
            </a:r>
            <a:r>
              <a:rPr sz="2000" b="1" u="heavy" spc="-75" dirty="0">
                <a:latin typeface="Cambria"/>
                <a:cs typeface="Cambria"/>
              </a:rPr>
              <a:t> </a:t>
            </a:r>
            <a:r>
              <a:rPr sz="2000" b="1" u="heavy" spc="-5" dirty="0">
                <a:latin typeface="Cambria"/>
                <a:cs typeface="Cambria"/>
              </a:rPr>
              <a:t>Quiz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668526"/>
            <a:ext cx="491807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5" dirty="0">
                <a:latin typeface="Cambria"/>
                <a:cs typeface="Cambria"/>
              </a:rPr>
              <a:t>Complete each sentence with the correct </a:t>
            </a:r>
            <a:r>
              <a:rPr sz="1300" i="1" dirty="0">
                <a:latin typeface="Cambria"/>
                <a:cs typeface="Cambria"/>
              </a:rPr>
              <a:t>word. </a:t>
            </a:r>
            <a:r>
              <a:rPr sz="1300" i="1" spc="-5" dirty="0">
                <a:latin typeface="Cambria"/>
                <a:cs typeface="Cambria"/>
              </a:rPr>
              <a:t>Two words are not</a:t>
            </a:r>
            <a:r>
              <a:rPr sz="1300" i="1" spc="5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used.</a:t>
            </a:r>
            <a:endParaRPr sz="130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24864" y="2131186"/>
          <a:ext cx="5056868" cy="611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357"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beats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133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craving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33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heart</a:t>
                      </a:r>
                      <a:r>
                        <a:rPr sz="14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set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133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pop</a:t>
                      </a:r>
                      <a:r>
                        <a:rPr sz="1400" b="1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into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 marL="127000">
                        <a:lnSpc>
                          <a:spcPts val="148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buddies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148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got</a:t>
                      </a:r>
                      <a:r>
                        <a:rPr sz="14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busted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48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treat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148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rumbling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57">
                <a:tc>
                  <a:txBody>
                    <a:bodyPr/>
                    <a:lstStyle/>
                    <a:p>
                      <a:pPr marL="127000">
                        <a:lnSpc>
                          <a:spcPts val="148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chill</a:t>
                      </a:r>
                      <a:r>
                        <a:rPr sz="14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out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148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had a</a:t>
                      </a:r>
                      <a:r>
                        <a:rPr sz="1400" b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fit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ts val="148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400" b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way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3530">
                        <a:lnSpc>
                          <a:spcPts val="148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sneak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30604" y="3063275"/>
            <a:ext cx="5711825" cy="553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37465" indent="-227965">
              <a:lnSpc>
                <a:spcPct val="146200"/>
              </a:lnSpc>
              <a:buAutoNum type="arabicPeriod"/>
              <a:tabLst>
                <a:tab pos="241300" algn="l"/>
                <a:tab pos="4328160" algn="l"/>
              </a:tabLst>
            </a:pPr>
            <a:r>
              <a:rPr sz="1300" spc="-5" dirty="0">
                <a:latin typeface="Cambria"/>
                <a:cs typeface="Cambria"/>
              </a:rPr>
              <a:t>After eating all that spicy food,</a:t>
            </a:r>
            <a:r>
              <a:rPr sz="1300" spc="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was</a:t>
            </a:r>
            <a:r>
              <a:rPr sz="1300" u="sng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a nice, cold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glass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of  iced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tea.</a:t>
            </a:r>
            <a:endParaRPr sz="1300">
              <a:latin typeface="Cambria"/>
              <a:cs typeface="Cambria"/>
            </a:endParaRPr>
          </a:p>
          <a:p>
            <a:pPr marL="240665" marR="106045" indent="-227965">
              <a:lnSpc>
                <a:spcPct val="146200"/>
              </a:lnSpc>
              <a:spcBef>
                <a:spcPts val="10"/>
              </a:spcBef>
              <a:buAutoNum type="arabicPeriod"/>
              <a:tabLst>
                <a:tab pos="241300" algn="l"/>
                <a:tab pos="4660265" algn="l"/>
              </a:tabLst>
            </a:pPr>
            <a:r>
              <a:rPr sz="1300" spc="-5" dirty="0">
                <a:latin typeface="Cambria"/>
                <a:cs typeface="Cambria"/>
              </a:rPr>
              <a:t>Billy was suspended </a:t>
            </a:r>
            <a:r>
              <a:rPr sz="1300" dirty="0">
                <a:latin typeface="Cambria"/>
                <a:cs typeface="Cambria"/>
              </a:rPr>
              <a:t>from </a:t>
            </a:r>
            <a:r>
              <a:rPr sz="1300" spc="-5" dirty="0">
                <a:latin typeface="Cambria"/>
                <a:cs typeface="Cambria"/>
              </a:rPr>
              <a:t>school</a:t>
            </a:r>
            <a:r>
              <a:rPr sz="1300" spc="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after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he</a:t>
            </a:r>
            <a:r>
              <a:rPr sz="1300" u="sng" dirty="0">
                <a:latin typeface="Cambria"/>
                <a:cs typeface="Cambria"/>
              </a:rPr>
              <a:t> 	</a:t>
            </a:r>
            <a:r>
              <a:rPr sz="1300" dirty="0">
                <a:latin typeface="Cambria"/>
                <a:cs typeface="Cambria"/>
              </a:rPr>
              <a:t>cheating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on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  test for the third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time.</a:t>
            </a:r>
            <a:endParaRPr sz="1300">
              <a:latin typeface="Cambria"/>
              <a:cs typeface="Cambria"/>
            </a:endParaRPr>
          </a:p>
          <a:p>
            <a:pPr marL="240665" marR="678180" indent="-227965">
              <a:lnSpc>
                <a:spcPct val="146200"/>
              </a:lnSpc>
              <a:spcBef>
                <a:spcPts val="10"/>
              </a:spcBef>
              <a:buAutoNum type="arabicPeriod"/>
              <a:tabLst>
                <a:tab pos="241300" algn="l"/>
                <a:tab pos="1774189" algn="l"/>
              </a:tabLst>
            </a:pPr>
            <a:r>
              <a:rPr sz="1300" spc="-5" dirty="0">
                <a:latin typeface="Cambria"/>
                <a:cs typeface="Cambria"/>
              </a:rPr>
              <a:t>Can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believe </a:t>
            </a:r>
            <a:r>
              <a:rPr sz="1300" dirty="0">
                <a:latin typeface="Cambria"/>
                <a:cs typeface="Cambria"/>
              </a:rPr>
              <a:t>my </a:t>
            </a:r>
            <a:r>
              <a:rPr sz="1300" spc="-5" dirty="0">
                <a:latin typeface="Cambria"/>
                <a:cs typeface="Cambria"/>
              </a:rPr>
              <a:t>brother asked me to </a:t>
            </a:r>
            <a:r>
              <a:rPr sz="1300" spc="-10" dirty="0">
                <a:latin typeface="Cambria"/>
                <a:cs typeface="Cambria"/>
              </a:rPr>
              <a:t>lend </a:t>
            </a:r>
            <a:r>
              <a:rPr sz="1300" spc="-5" dirty="0">
                <a:latin typeface="Cambria"/>
                <a:cs typeface="Cambria"/>
              </a:rPr>
              <a:t>him $1000? I told him,  </a:t>
            </a:r>
            <a:r>
              <a:rPr sz="1300" spc="-15" dirty="0">
                <a:latin typeface="Cambria"/>
                <a:cs typeface="Cambria"/>
              </a:rPr>
              <a:t>"</a:t>
            </a:r>
            <a:r>
              <a:rPr sz="1300" u="sng" spc="-1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!" I don't have that kind of cash on </a:t>
            </a:r>
            <a:r>
              <a:rPr sz="1300" spc="-10" dirty="0">
                <a:latin typeface="Cambria"/>
                <a:cs typeface="Cambria"/>
              </a:rPr>
              <a:t>hand.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241300" algn="l"/>
              </a:tabLst>
            </a:pPr>
            <a:r>
              <a:rPr sz="1300" spc="-5" dirty="0">
                <a:latin typeface="Cambria"/>
                <a:cs typeface="Cambria"/>
              </a:rPr>
              <a:t>He gets all offended when anyone makes changes </a:t>
            </a:r>
            <a:r>
              <a:rPr sz="1300" dirty="0">
                <a:latin typeface="Cambria"/>
                <a:cs typeface="Cambria"/>
              </a:rPr>
              <a:t>to his work. </a:t>
            </a:r>
            <a:r>
              <a:rPr sz="1300" spc="-5" dirty="0">
                <a:latin typeface="Cambria"/>
                <a:cs typeface="Cambria"/>
              </a:rPr>
              <a:t>He needs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to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715"/>
              </a:spcBef>
              <a:tabLst>
                <a:tab pos="1647189" algn="l"/>
              </a:tabLst>
            </a:pP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_.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AutoNum type="arabicPeriod" startAt="5"/>
              <a:tabLst>
                <a:tab pos="241300" algn="l"/>
                <a:tab pos="2938145" algn="l"/>
              </a:tabLst>
            </a:pPr>
            <a:r>
              <a:rPr sz="1300" spc="-10" dirty="0">
                <a:latin typeface="Cambria"/>
                <a:cs typeface="Cambria"/>
              </a:rPr>
              <a:t>My</a:t>
            </a:r>
            <a:r>
              <a:rPr sz="1300" spc="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five-year-old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when </a:t>
            </a:r>
            <a:r>
              <a:rPr sz="1300" dirty="0">
                <a:latin typeface="Cambria"/>
                <a:cs typeface="Cambria"/>
              </a:rPr>
              <a:t>his </a:t>
            </a:r>
            <a:r>
              <a:rPr sz="1300" spc="-5" dirty="0">
                <a:latin typeface="Cambria"/>
                <a:cs typeface="Cambria"/>
              </a:rPr>
              <a:t>favorite toy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broke.</a:t>
            </a:r>
            <a:endParaRPr sz="1300">
              <a:latin typeface="Cambria"/>
              <a:cs typeface="Cambria"/>
            </a:endParaRPr>
          </a:p>
          <a:p>
            <a:pPr marL="240665" marR="5080" indent="-227965">
              <a:lnSpc>
                <a:spcPts val="2290"/>
              </a:lnSpc>
              <a:spcBef>
                <a:spcPts val="185"/>
              </a:spcBef>
              <a:buAutoNum type="arabicPeriod" startAt="5"/>
              <a:tabLst>
                <a:tab pos="241300" algn="l"/>
                <a:tab pos="2872105" algn="l"/>
              </a:tabLst>
            </a:pPr>
            <a:r>
              <a:rPr sz="1300" spc="-5" dirty="0">
                <a:latin typeface="Cambria"/>
                <a:cs typeface="Cambria"/>
              </a:rPr>
              <a:t>Sabrina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has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her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dirty="0">
                <a:latin typeface="Cambria"/>
                <a:cs typeface="Cambria"/>
              </a:rPr>
              <a:t>on </a:t>
            </a:r>
            <a:r>
              <a:rPr sz="1300" spc="-5" dirty="0">
                <a:latin typeface="Cambria"/>
                <a:cs typeface="Cambria"/>
              </a:rPr>
              <a:t>being an actress. </a:t>
            </a:r>
            <a:r>
              <a:rPr sz="1300" spc="5" dirty="0">
                <a:latin typeface="Cambria"/>
                <a:cs typeface="Cambria"/>
              </a:rPr>
              <a:t>No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other profession  interests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her.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520"/>
              </a:spcBef>
              <a:buAutoNum type="arabicPeriod" startAt="5"/>
              <a:tabLst>
                <a:tab pos="241300" algn="l"/>
                <a:tab pos="3735704" algn="l"/>
              </a:tabLst>
            </a:pPr>
            <a:r>
              <a:rPr sz="1300" spc="-5" dirty="0">
                <a:latin typeface="Cambria"/>
                <a:cs typeface="Cambria"/>
              </a:rPr>
              <a:t>Wait for me - I'm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just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gonna</a:t>
            </a:r>
            <a:r>
              <a:rPr sz="1300" u="sng" spc="-10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that store across the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street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730"/>
              </a:spcBef>
            </a:pPr>
            <a:r>
              <a:rPr sz="1300" spc="-10" dirty="0">
                <a:latin typeface="Cambria"/>
                <a:cs typeface="Cambria"/>
              </a:rPr>
              <a:t>and buy </a:t>
            </a:r>
            <a:r>
              <a:rPr sz="1300" spc="-5" dirty="0">
                <a:latin typeface="Cambria"/>
                <a:cs typeface="Cambria"/>
              </a:rPr>
              <a:t>a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drink.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15"/>
              </a:spcBef>
              <a:buAutoNum type="arabicPeriod" startAt="8"/>
              <a:tabLst>
                <a:tab pos="241300" algn="l"/>
              </a:tabLst>
            </a:pPr>
            <a:r>
              <a:rPr sz="1300" spc="-5" dirty="0">
                <a:latin typeface="Cambria"/>
                <a:cs typeface="Cambria"/>
              </a:rPr>
              <a:t>We </a:t>
            </a:r>
            <a:r>
              <a:rPr sz="1300" spc="-10" dirty="0">
                <a:latin typeface="Cambria"/>
                <a:cs typeface="Cambria"/>
              </a:rPr>
              <a:t>spent </a:t>
            </a:r>
            <a:r>
              <a:rPr sz="1300" spc="-5" dirty="0">
                <a:latin typeface="Cambria"/>
                <a:cs typeface="Cambria"/>
              </a:rPr>
              <a:t>our vacation hiking </a:t>
            </a:r>
            <a:r>
              <a:rPr sz="1300" dirty="0">
                <a:latin typeface="Cambria"/>
                <a:cs typeface="Cambria"/>
              </a:rPr>
              <a:t>in </a:t>
            </a:r>
            <a:r>
              <a:rPr sz="1300" spc="-5" dirty="0">
                <a:latin typeface="Cambria"/>
                <a:cs typeface="Cambria"/>
              </a:rPr>
              <a:t>the mountains -</a:t>
            </a:r>
            <a:r>
              <a:rPr sz="1300" spc="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definitely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725"/>
              </a:spcBef>
              <a:tabLst>
                <a:tab pos="1647189" algn="l"/>
              </a:tabLst>
            </a:pP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_ sitting </a:t>
            </a:r>
            <a:r>
              <a:rPr sz="1300" dirty="0">
                <a:latin typeface="Cambria"/>
                <a:cs typeface="Cambria"/>
              </a:rPr>
              <a:t>in </a:t>
            </a:r>
            <a:r>
              <a:rPr sz="1300" spc="-5" dirty="0">
                <a:latin typeface="Cambria"/>
                <a:cs typeface="Cambria"/>
              </a:rPr>
              <a:t>an office all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day!</a:t>
            </a:r>
            <a:endParaRPr sz="1300">
              <a:latin typeface="Cambria"/>
              <a:cs typeface="Cambria"/>
            </a:endParaRPr>
          </a:p>
          <a:p>
            <a:pPr marL="240665" marR="349250" indent="-227965">
              <a:lnSpc>
                <a:spcPts val="2290"/>
              </a:lnSpc>
              <a:spcBef>
                <a:spcPts val="185"/>
              </a:spcBef>
              <a:buAutoNum type="arabicPeriod" startAt="9"/>
              <a:tabLst>
                <a:tab pos="241300" algn="l"/>
                <a:tab pos="4047490" algn="l"/>
              </a:tabLst>
            </a:pPr>
            <a:r>
              <a:rPr sz="1300" spc="-5" dirty="0">
                <a:latin typeface="Cambria"/>
                <a:cs typeface="Cambria"/>
              </a:rPr>
              <a:t>When I was a teenager, I</a:t>
            </a:r>
            <a:r>
              <a:rPr sz="1300" spc="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used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to</a:t>
            </a:r>
            <a:r>
              <a:rPr sz="1300" u="sng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out of the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house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at  night </a:t>
            </a:r>
            <a:r>
              <a:rPr sz="1300" spc="-5" dirty="0">
                <a:latin typeface="Cambria"/>
                <a:cs typeface="Cambria"/>
              </a:rPr>
              <a:t>in order to </a:t>
            </a:r>
            <a:r>
              <a:rPr sz="1300" dirty="0">
                <a:latin typeface="Cambria"/>
                <a:cs typeface="Cambria"/>
              </a:rPr>
              <a:t>go party </a:t>
            </a:r>
            <a:r>
              <a:rPr sz="1300" spc="-5" dirty="0">
                <a:latin typeface="Cambria"/>
                <a:cs typeface="Cambria"/>
              </a:rPr>
              <a:t>with my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friends.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520"/>
              </a:spcBef>
              <a:buAutoNum type="arabicPeriod" startAt="9"/>
              <a:tabLst>
                <a:tab pos="241300" algn="l"/>
                <a:tab pos="4710430" algn="l"/>
              </a:tabLst>
            </a:pPr>
            <a:r>
              <a:rPr sz="1300" spc="-5" dirty="0">
                <a:latin typeface="Cambria"/>
                <a:cs typeface="Cambria"/>
              </a:rPr>
              <a:t>You </a:t>
            </a:r>
            <a:r>
              <a:rPr sz="1300" spc="-10" dirty="0">
                <a:latin typeface="Cambria"/>
                <a:cs typeface="Cambria"/>
              </a:rPr>
              <a:t>got </a:t>
            </a:r>
            <a:r>
              <a:rPr sz="1300" spc="-5" dirty="0">
                <a:latin typeface="Cambria"/>
                <a:cs typeface="Cambria"/>
              </a:rPr>
              <a:t>tickets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Cirque du</a:t>
            </a:r>
            <a:r>
              <a:rPr sz="1300" spc="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Soliel?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You're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- </a:t>
            </a:r>
            <a:r>
              <a:rPr sz="1300" dirty="0">
                <a:latin typeface="Cambria"/>
                <a:cs typeface="Cambria"/>
              </a:rPr>
              <a:t>it's</a:t>
            </a:r>
            <a:r>
              <a:rPr sz="1300" spc="-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730"/>
              </a:spcBef>
            </a:pPr>
            <a:r>
              <a:rPr sz="1300" spc="-5" dirty="0">
                <a:latin typeface="Cambria"/>
                <a:cs typeface="Cambria"/>
              </a:rPr>
              <a:t>spectacular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show.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49819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0331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49819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03338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00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475" y="973592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475" y="9689286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49819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4193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90421"/>
            <a:ext cx="171577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dirty="0">
                <a:latin typeface="Cambria"/>
                <a:cs typeface="Cambria"/>
              </a:rPr>
              <a:t>Speaking</a:t>
            </a:r>
            <a:r>
              <a:rPr sz="2000" b="1" u="heavy" spc="-100" dirty="0">
                <a:latin typeface="Cambria"/>
                <a:cs typeface="Cambria"/>
              </a:rPr>
              <a:t> </a:t>
            </a:r>
            <a:r>
              <a:rPr sz="2000" b="1" u="heavy" spc="-5" dirty="0">
                <a:latin typeface="Cambria"/>
                <a:cs typeface="Cambria"/>
              </a:rPr>
              <a:t>Task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76598"/>
            <a:ext cx="5821680" cy="8411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200"/>
              </a:lnSpc>
            </a:pPr>
            <a:r>
              <a:rPr sz="1300" spc="-5" dirty="0">
                <a:latin typeface="Cambria"/>
                <a:cs typeface="Cambria"/>
              </a:rPr>
              <a:t>Describe three foods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like, three foods you dislike, and </a:t>
            </a:r>
            <a:r>
              <a:rPr sz="1300" spc="-10" dirty="0">
                <a:latin typeface="Cambria"/>
                <a:cs typeface="Cambria"/>
              </a:rPr>
              <a:t>one </a:t>
            </a:r>
            <a:r>
              <a:rPr sz="1300" spc="-5" dirty="0">
                <a:latin typeface="Cambria"/>
                <a:cs typeface="Cambria"/>
              </a:rPr>
              <a:t>food that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would  like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try. Are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a </a:t>
            </a:r>
            <a:r>
              <a:rPr sz="1300" dirty="0">
                <a:latin typeface="Cambria"/>
                <a:cs typeface="Cambria"/>
              </a:rPr>
              <a:t>“picky eater” </a:t>
            </a:r>
            <a:r>
              <a:rPr sz="1300" spc="-5" dirty="0">
                <a:latin typeface="Cambria"/>
                <a:cs typeface="Cambria"/>
              </a:rPr>
              <a:t>(only </a:t>
            </a:r>
            <a:r>
              <a:rPr sz="1300" dirty="0">
                <a:latin typeface="Cambria"/>
                <a:cs typeface="Cambria"/>
              </a:rPr>
              <a:t>enjoy certain </a:t>
            </a:r>
            <a:r>
              <a:rPr sz="1300" spc="-5" dirty="0">
                <a:latin typeface="Cambria"/>
                <a:cs typeface="Cambria"/>
              </a:rPr>
              <a:t>specific foods), or do you</a:t>
            </a:r>
            <a:r>
              <a:rPr sz="1300" spc="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eat</a:t>
            </a:r>
            <a:endParaRPr sz="1300" dirty="0">
              <a:latin typeface="Cambria"/>
              <a:cs typeface="Cambria"/>
            </a:endParaRPr>
          </a:p>
          <a:p>
            <a:pPr marL="12700" marR="52705">
              <a:lnSpc>
                <a:spcPct val="146200"/>
              </a:lnSpc>
              <a:spcBef>
                <a:spcPts val="5"/>
              </a:spcBef>
            </a:pPr>
            <a:r>
              <a:rPr sz="1300" spc="-5" dirty="0">
                <a:latin typeface="Cambria"/>
                <a:cs typeface="Cambria"/>
              </a:rPr>
              <a:t>everything? </a:t>
            </a:r>
            <a:endParaRPr sz="13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527678"/>
            <a:ext cx="2179320" cy="5138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dirty="0">
                <a:latin typeface="Cambria"/>
                <a:cs typeface="Cambria"/>
              </a:rPr>
              <a:t>Answers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latin typeface="Cambria"/>
                <a:cs typeface="Cambria"/>
              </a:rPr>
              <a:t>Comprehension</a:t>
            </a:r>
            <a:r>
              <a:rPr sz="1400" b="1" spc="-6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Questions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b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a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a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c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c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a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400" b="1" spc="-5" dirty="0">
                <a:latin typeface="Cambria"/>
                <a:cs typeface="Cambria"/>
              </a:rPr>
              <a:t>Vocabulary</a:t>
            </a:r>
            <a:r>
              <a:rPr sz="1400" b="1" spc="-7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Quiz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craving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10" dirty="0">
                <a:latin typeface="Cambria"/>
                <a:cs typeface="Cambria"/>
              </a:rPr>
              <a:t>got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busted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no</a:t>
            </a:r>
            <a:r>
              <a:rPr sz="1300" spc="-1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way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chill</a:t>
            </a:r>
            <a:r>
              <a:rPr sz="1300" spc="-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out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had a</a:t>
            </a:r>
            <a:r>
              <a:rPr sz="1300" spc="-9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fit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heart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set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469900" algn="l"/>
              </a:tabLst>
            </a:pPr>
            <a:r>
              <a:rPr sz="1300" spc="-10" dirty="0">
                <a:latin typeface="Cambria"/>
                <a:cs typeface="Cambria"/>
              </a:rPr>
              <a:t>pop</a:t>
            </a:r>
            <a:r>
              <a:rPr sz="1300" spc="-9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into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beats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sneak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in for a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treat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49819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331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9819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03338" y="361188"/>
            <a:ext cx="0" cy="9337675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00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475" y="973592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475" y="9689286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49819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4193" y="9735921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1076</Words>
  <Application>Microsoft Office PowerPoint</Application>
  <PresentationFormat>Custom</PresentationFormat>
  <Paragraphs>128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Shayna</dc:creator>
  <cp:lastModifiedBy>Eman Magdoub</cp:lastModifiedBy>
  <cp:revision>1</cp:revision>
  <dcterms:created xsi:type="dcterms:W3CDTF">2022-04-27T06:52:07Z</dcterms:created>
  <dcterms:modified xsi:type="dcterms:W3CDTF">2022-04-27T05:58:39Z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2022-04-27T00:00:00Z</vt:filetime>
  </property>
</Properties>
</file>