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5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5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5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5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5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44139" y="9274250"/>
            <a:ext cx="1486535" cy="336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5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hyperlink" Target="http://www.espressoenglish.net/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espressoenglish.net/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espressoenglish.net/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hyperlink" Target="http://www.espressoenglish.net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hyperlink" Target="http://www.espressoenglish.net/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espressoenglish.net/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hyperlink" Target="http://www.espressoenglish.net/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espressoenglish.net/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espressoenglish.net/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espressoenglish.net/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8397"/>
            <a:ext cx="5885815" cy="4165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15" b="1">
                <a:solidFill>
                  <a:srgbClr val="313D4F"/>
                </a:solidFill>
                <a:latin typeface="Cambria"/>
                <a:cs typeface="Cambria"/>
              </a:rPr>
              <a:t>Lesson 11: </a:t>
            </a:r>
            <a:r>
              <a:rPr dirty="0" sz="2600" spc="-25" b="1">
                <a:solidFill>
                  <a:srgbClr val="313D4F"/>
                </a:solidFill>
                <a:latin typeface="Cambria"/>
                <a:cs typeface="Cambria"/>
              </a:rPr>
              <a:t>At </a:t>
            </a:r>
            <a:r>
              <a:rPr dirty="0" sz="2600" spc="10" b="1">
                <a:solidFill>
                  <a:srgbClr val="313D4F"/>
                </a:solidFill>
                <a:latin typeface="Cambria"/>
                <a:cs typeface="Cambria"/>
              </a:rPr>
              <a:t>the </a:t>
            </a:r>
            <a:r>
              <a:rPr dirty="0" sz="2600" b="1">
                <a:solidFill>
                  <a:srgbClr val="313D4F"/>
                </a:solidFill>
                <a:latin typeface="Cambria"/>
                <a:cs typeface="Cambria"/>
              </a:rPr>
              <a:t>Post </a:t>
            </a:r>
            <a:r>
              <a:rPr dirty="0" sz="2600" spc="10" b="1">
                <a:solidFill>
                  <a:srgbClr val="313D4F"/>
                </a:solidFill>
                <a:latin typeface="Cambria"/>
                <a:cs typeface="Cambria"/>
              </a:rPr>
              <a:t>Office and</a:t>
            </a:r>
            <a:r>
              <a:rPr dirty="0" sz="2600" spc="240" b="1">
                <a:solidFill>
                  <a:srgbClr val="313D4F"/>
                </a:solidFill>
                <a:latin typeface="Cambria"/>
                <a:cs typeface="Cambria"/>
              </a:rPr>
              <a:t> </a:t>
            </a:r>
            <a:r>
              <a:rPr dirty="0" sz="2600" spc="15" b="1">
                <a:solidFill>
                  <a:srgbClr val="313D4F"/>
                </a:solidFill>
                <a:latin typeface="Cambria"/>
                <a:cs typeface="Cambria"/>
              </a:rPr>
              <a:t>Bank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1359661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 h="0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4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1523761"/>
            <a:ext cx="5886450" cy="74955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23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Welcome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Lesson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11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of the Everyday English Speaking Course! Today we’re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going  to </a:t>
            </a:r>
            <a:r>
              <a:rPr dirty="0" sz="1300" spc="-10" b="1">
                <a:solidFill>
                  <a:srgbClr val="111111"/>
                </a:solidFill>
                <a:latin typeface="Cambria"/>
                <a:cs typeface="Cambria"/>
              </a:rPr>
              <a:t>run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some errands.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“Errands”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are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activities of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daily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life that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do outside your  house – for example, going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bank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and going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</a:t>
            </a:r>
            <a:r>
              <a:rPr dirty="0" sz="1300" spc="7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store.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First, let’s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go 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dirty="0" sz="1300" spc="-10" b="1">
                <a:solidFill>
                  <a:srgbClr val="111111"/>
                </a:solidFill>
                <a:latin typeface="Cambria"/>
                <a:cs typeface="Cambria"/>
              </a:rPr>
              <a:t>post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office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–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that’s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 place where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can send mail</a:t>
            </a:r>
            <a:r>
              <a:rPr dirty="0" sz="1300" spc="13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and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packages.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10" b="1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dirty="0" sz="1600" spc="-5" b="1">
                <a:solidFill>
                  <a:srgbClr val="365F91"/>
                </a:solidFill>
                <a:latin typeface="Cambria"/>
                <a:cs typeface="Cambria"/>
              </a:rPr>
              <a:t>#1 – At </a:t>
            </a:r>
            <a:r>
              <a:rPr dirty="0" sz="1600" spc="-10" b="1">
                <a:solidFill>
                  <a:srgbClr val="365F91"/>
                </a:solidFill>
                <a:latin typeface="Cambria"/>
                <a:cs typeface="Cambria"/>
              </a:rPr>
              <a:t>the </a:t>
            </a:r>
            <a:r>
              <a:rPr dirty="0" sz="1600" spc="-5" b="1">
                <a:solidFill>
                  <a:srgbClr val="365F91"/>
                </a:solidFill>
                <a:latin typeface="Cambria"/>
                <a:cs typeface="Cambria"/>
              </a:rPr>
              <a:t>post</a:t>
            </a:r>
            <a:r>
              <a:rPr dirty="0" sz="1600" spc="55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600" spc="-5" b="1">
                <a:solidFill>
                  <a:srgbClr val="365F91"/>
                </a:solidFill>
                <a:latin typeface="Cambria"/>
                <a:cs typeface="Cambria"/>
              </a:rPr>
              <a:t>office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Attendant: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Good</a:t>
            </a:r>
            <a:r>
              <a:rPr dirty="0" sz="1300" spc="-5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morning.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2875280">
              <a:lnSpc>
                <a:spcPct val="112300"/>
              </a:lnSpc>
              <a:spcBef>
                <a:spcPts val="5"/>
              </a:spcBef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David: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Good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morning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– I’d like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mail this  package to</a:t>
            </a:r>
            <a:r>
              <a:rPr dirty="0" sz="1300" spc="-6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Mexico.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3061335">
              <a:lnSpc>
                <a:spcPct val="1123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Attendant: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Do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you want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send it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first- 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class, priority, or</a:t>
            </a:r>
            <a:r>
              <a:rPr dirty="0" sz="1300" spc="-4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express?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David: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What’s the</a:t>
            </a:r>
            <a:r>
              <a:rPr dirty="0" sz="1300" spc="-2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difference?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528955">
              <a:lnSpc>
                <a:spcPct val="1123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Attendant: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First-class will get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there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in 15-18 business days,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priority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in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8-10 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business days,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and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express in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2-3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business</a:t>
            </a:r>
            <a:r>
              <a:rPr dirty="0" sz="1300" spc="-2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days.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497840">
              <a:lnSpc>
                <a:spcPct val="1123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David: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First-class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is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fine – it’s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not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urgent.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Can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 get a tracking number for the  package?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Attendant: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Sorry – only with express mail.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David: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I’ll stick with first</a:t>
            </a:r>
            <a:r>
              <a:rPr dirty="0" sz="1300" spc="-2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class.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(= I’ll continue with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my </a:t>
            </a:r>
            <a:r>
              <a:rPr dirty="0" sz="1300" spc="-10" i="1">
                <a:solidFill>
                  <a:srgbClr val="111111"/>
                </a:solidFill>
                <a:latin typeface="Cambria"/>
                <a:cs typeface="Cambria"/>
              </a:rPr>
              <a:t>decision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to send it first</a:t>
            </a:r>
            <a:r>
              <a:rPr dirty="0" sz="1300" spc="55" i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class)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Attendant: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Would you like to add insurance or delivery</a:t>
            </a:r>
            <a:r>
              <a:rPr dirty="0" sz="1300" spc="5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confirmation?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David: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No,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that’s</a:t>
            </a:r>
            <a:r>
              <a:rPr dirty="0" sz="1300" spc="-8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OK.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38600" y="3489197"/>
            <a:ext cx="2809875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3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2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904240"/>
            <a:ext cx="5023485" cy="441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Lesson 11 Quiz </a:t>
            </a:r>
            <a:r>
              <a:rPr dirty="0" sz="1400" b="1">
                <a:solidFill>
                  <a:srgbClr val="365F91"/>
                </a:solidFill>
                <a:latin typeface="Cambria"/>
                <a:cs typeface="Cambria"/>
              </a:rPr>
              <a:t>-</a:t>
            </a:r>
            <a:r>
              <a:rPr dirty="0" sz="1400" spc="-35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Answers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200" spc="-5">
                <a:solidFill>
                  <a:srgbClr val="111111"/>
                </a:solidFill>
                <a:latin typeface="Cambria"/>
                <a:cs typeface="Cambria"/>
              </a:rPr>
              <a:t>1.C   2.C   3.C   4.B   4.C   6.B   7.C   8.B   9.B   10.A   11.A   12.A   13.C   </a:t>
            </a:r>
            <a:r>
              <a:rPr dirty="0" sz="1200">
                <a:solidFill>
                  <a:srgbClr val="111111"/>
                </a:solidFill>
                <a:latin typeface="Cambria"/>
                <a:cs typeface="Cambria"/>
              </a:rPr>
              <a:t>14.C  </a:t>
            </a:r>
            <a:r>
              <a:rPr dirty="0" sz="1200" spc="17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200" spc="-5">
                <a:solidFill>
                  <a:srgbClr val="111111"/>
                </a:solidFill>
                <a:latin typeface="Cambria"/>
                <a:cs typeface="Cambria"/>
              </a:rPr>
              <a:t>15.B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2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1129030"/>
            <a:ext cx="5950585" cy="7526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Attendant: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I’ll just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need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fill in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this customs</a:t>
            </a:r>
            <a:r>
              <a:rPr dirty="0" sz="1300" spc="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form.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David: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Sure. How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much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does it cost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mail</a:t>
            </a:r>
            <a:r>
              <a:rPr dirty="0" sz="1300" spc="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postcards?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Attendant: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32 cents</a:t>
            </a:r>
            <a:r>
              <a:rPr dirty="0" sz="1300" spc="-3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each.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David: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Then I’d like </a:t>
            </a:r>
            <a:r>
              <a:rPr dirty="0" sz="1300" spc="5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mail these 10 postcards,</a:t>
            </a:r>
            <a:r>
              <a:rPr dirty="0" sz="1300" spc="3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too.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Attendant: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All right. Would you like to buy any stamps or envelopes</a:t>
            </a:r>
            <a:r>
              <a:rPr dirty="0" sz="1300" spc="9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today?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David: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No</a:t>
            </a:r>
            <a:r>
              <a:rPr dirty="0" sz="1300" spc="-7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thanks.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Attendant: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OK. Your total is</a:t>
            </a:r>
            <a:r>
              <a:rPr dirty="0" sz="1300" spc="-4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$33.70.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10" b="1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dirty="0" sz="1600" spc="-5" b="1">
                <a:solidFill>
                  <a:srgbClr val="365F91"/>
                </a:solidFill>
                <a:latin typeface="Cambria"/>
                <a:cs typeface="Cambria"/>
              </a:rPr>
              <a:t>Vocabulary &amp;</a:t>
            </a:r>
            <a:r>
              <a:rPr dirty="0" sz="1600" spc="-20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600" b="1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endParaRPr sz="1600">
              <a:latin typeface="Cambria"/>
              <a:cs typeface="Cambria"/>
            </a:endParaRPr>
          </a:p>
          <a:p>
            <a:pPr marL="469265" marR="18415" indent="-227965">
              <a:lnSpc>
                <a:spcPct val="1123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 word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“mail”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can be a noun or a verb. “Mail”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as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noun refers 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 letters  and magazines you receive. “Mail”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as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 verb means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send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something  through the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post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office system.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At the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post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office, you’ll probably have a choice of several</a:t>
            </a:r>
            <a:r>
              <a:rPr dirty="0" sz="1300" spc="12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sending</a:t>
            </a:r>
            <a:endParaRPr sz="1300">
              <a:latin typeface="Cambria"/>
              <a:cs typeface="Cambria"/>
            </a:endParaRPr>
          </a:p>
          <a:p>
            <a:pPr marL="469265" marR="5080">
              <a:lnSpc>
                <a:spcPct val="1123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options.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First-class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mail is the slowest and cheapest option;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priority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mail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is a  little faster and a little more expensive,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and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express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mail is the fastest, most  expensive option.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Some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post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offices also offer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overnight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delivery, which  means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it’s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guaranteed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arrive the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next</a:t>
            </a:r>
            <a:r>
              <a:rPr dirty="0" sz="1300" spc="4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day.</a:t>
            </a:r>
            <a:endParaRPr sz="1300">
              <a:latin typeface="Cambria"/>
              <a:cs typeface="Cambria"/>
            </a:endParaRPr>
          </a:p>
          <a:p>
            <a:pPr marL="469265" marR="408940" indent="-227965">
              <a:lnSpc>
                <a:spcPct val="1123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Business </a:t>
            </a:r>
            <a:r>
              <a:rPr dirty="0" sz="1300" spc="-10" b="1">
                <a:solidFill>
                  <a:srgbClr val="111111"/>
                </a:solidFill>
                <a:latin typeface="Cambria"/>
                <a:cs typeface="Cambria"/>
              </a:rPr>
              <a:t>days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are Monday, Tuesday, Wednesday, Thursday, and Friday  (except for major national</a:t>
            </a:r>
            <a:r>
              <a:rPr dirty="0" sz="1300" spc="-3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holidays).</a:t>
            </a:r>
            <a:endParaRPr sz="1300">
              <a:latin typeface="Cambria"/>
              <a:cs typeface="Cambria"/>
            </a:endParaRPr>
          </a:p>
          <a:p>
            <a:pPr marL="469265" marR="224154" indent="-227965">
              <a:lnSpc>
                <a:spcPct val="1123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tracking number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is a number that identifies the location of the package.  You can put the tracking number into the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post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office website </a:t>
            </a:r>
            <a:r>
              <a:rPr dirty="0" sz="1300" spc="15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find out  where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package is, or if it has already been</a:t>
            </a:r>
            <a:r>
              <a:rPr dirty="0" sz="1300" spc="5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delivered.</a:t>
            </a:r>
            <a:endParaRPr sz="1300">
              <a:latin typeface="Cambria"/>
              <a:cs typeface="Cambria"/>
            </a:endParaRPr>
          </a:p>
          <a:p>
            <a:pPr marL="469265" marR="114300" indent="-227965">
              <a:lnSpc>
                <a:spcPct val="112300"/>
              </a:lnSpc>
              <a:spcBef>
                <a:spcPts val="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You can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also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get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insurance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– this means you would receive money as  compensation if your package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got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lost or destroyed in the mail – or </a:t>
            </a:r>
            <a:r>
              <a:rPr dirty="0" sz="1300" spc="-10" b="1">
                <a:solidFill>
                  <a:srgbClr val="111111"/>
                </a:solidFill>
                <a:latin typeface="Cambria"/>
                <a:cs typeface="Cambria"/>
              </a:rPr>
              <a:t>delivery 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confirmation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–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that’s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 service that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notifies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when the package is  delivered.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Finally,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can also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buy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stamps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and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envelopes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at the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post</a:t>
            </a:r>
            <a:r>
              <a:rPr dirty="0" sz="1300" spc="13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office: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6414" y="906271"/>
            <a:ext cx="3176905" cy="2146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An envelope (with a letter inside) and a</a:t>
            </a:r>
            <a:r>
              <a:rPr dirty="0" sz="1300" spc="25" i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stamp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847720"/>
            <a:ext cx="5839460" cy="529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265" marR="72390" indent="-227965">
              <a:lnSpc>
                <a:spcPct val="1125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Notice the attendant’s pronunciation in the questions starting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with,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“Would 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like…” – it sounds like</a:t>
            </a:r>
            <a:r>
              <a:rPr dirty="0" sz="1300" spc="2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 i="1">
                <a:solidFill>
                  <a:srgbClr val="111111"/>
                </a:solidFill>
                <a:latin typeface="Cambria"/>
                <a:cs typeface="Cambria"/>
              </a:rPr>
              <a:t>wudjalike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11111"/>
              </a:buClr>
              <a:buFont typeface="Symbol"/>
              <a:buChar char=""/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Let’s practice and review the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post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office</a:t>
            </a:r>
            <a:r>
              <a:rPr dirty="0" sz="1300" spc="7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phrases: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“I’d </a:t>
            </a:r>
            <a:r>
              <a:rPr dirty="0" sz="1300" b="1">
                <a:solidFill>
                  <a:srgbClr val="111111"/>
                </a:solidFill>
                <a:latin typeface="Cambria"/>
                <a:cs typeface="Cambria"/>
              </a:rPr>
              <a:t>like</a:t>
            </a:r>
            <a:r>
              <a:rPr dirty="0" sz="1300" spc="-95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b="1">
                <a:solidFill>
                  <a:srgbClr val="111111"/>
                </a:solidFill>
                <a:latin typeface="Cambria"/>
                <a:cs typeface="Cambria"/>
              </a:rPr>
              <a:t>to…</a:t>
            </a:r>
            <a:endParaRPr sz="1300">
              <a:latin typeface="Cambria"/>
              <a:cs typeface="Cambria"/>
            </a:endParaRPr>
          </a:p>
          <a:p>
            <a:pPr lvl="1" marL="926465" indent="-228600">
              <a:lnSpc>
                <a:spcPct val="100000"/>
              </a:lnSpc>
              <a:spcBef>
                <a:spcPts val="190"/>
              </a:spcBef>
              <a:buFont typeface="Courier New"/>
              <a:buChar char="o"/>
              <a:tabLst>
                <a:tab pos="9271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mail/send this</a:t>
            </a:r>
            <a:r>
              <a:rPr dirty="0" sz="1300" spc="-5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package.</a:t>
            </a:r>
            <a:endParaRPr sz="1300">
              <a:latin typeface="Cambria"/>
              <a:cs typeface="Cambria"/>
            </a:endParaRPr>
          </a:p>
          <a:p>
            <a:pPr lvl="1" marL="926465" indent="-228600">
              <a:lnSpc>
                <a:spcPct val="100000"/>
              </a:lnSpc>
              <a:spcBef>
                <a:spcPts val="190"/>
              </a:spcBef>
              <a:buFont typeface="Courier New"/>
              <a:buChar char="o"/>
              <a:tabLst>
                <a:tab pos="9271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mail/send some</a:t>
            </a:r>
            <a:r>
              <a:rPr dirty="0" sz="1300" spc="-4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letters.</a:t>
            </a:r>
            <a:endParaRPr sz="1300">
              <a:latin typeface="Cambria"/>
              <a:cs typeface="Cambria"/>
            </a:endParaRPr>
          </a:p>
          <a:p>
            <a:pPr lvl="1" marL="926465" indent="-228600">
              <a:lnSpc>
                <a:spcPct val="100000"/>
              </a:lnSpc>
              <a:spcBef>
                <a:spcPts val="190"/>
              </a:spcBef>
              <a:buFont typeface="Courier New"/>
              <a:buChar char="o"/>
              <a:tabLst>
                <a:tab pos="9271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mail/send some</a:t>
            </a:r>
            <a:r>
              <a:rPr dirty="0" sz="1300" spc="-4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postcards.</a:t>
            </a:r>
            <a:endParaRPr sz="1300">
              <a:latin typeface="Cambria"/>
              <a:cs typeface="Cambria"/>
            </a:endParaRPr>
          </a:p>
          <a:p>
            <a:pPr lvl="1" marL="926465" indent="-228600">
              <a:lnSpc>
                <a:spcPct val="100000"/>
              </a:lnSpc>
              <a:spcBef>
                <a:spcPts val="190"/>
              </a:spcBef>
              <a:buFont typeface="Courier New"/>
              <a:buChar char="o"/>
              <a:tabLst>
                <a:tab pos="927100" algn="l"/>
              </a:tabLst>
            </a:pP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buy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some stamps /</a:t>
            </a:r>
            <a:r>
              <a:rPr dirty="0" sz="1300" spc="-1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envelopes.</a:t>
            </a:r>
            <a:endParaRPr sz="1300">
              <a:latin typeface="Cambria"/>
              <a:cs typeface="Cambria"/>
            </a:endParaRPr>
          </a:p>
          <a:p>
            <a:pPr lvl="1" marL="926465" indent="-228600">
              <a:lnSpc>
                <a:spcPct val="100000"/>
              </a:lnSpc>
              <a:spcBef>
                <a:spcPts val="190"/>
              </a:spcBef>
              <a:buFont typeface="Courier New"/>
              <a:buChar char="o"/>
              <a:tabLst>
                <a:tab pos="9271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add insurance / delivery</a:t>
            </a:r>
            <a:r>
              <a:rPr dirty="0" sz="1300" spc="-3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confirmation</a:t>
            </a:r>
            <a:endParaRPr sz="1300">
              <a:latin typeface="Cambria"/>
              <a:cs typeface="Cambria"/>
            </a:endParaRPr>
          </a:p>
          <a:p>
            <a:pPr lvl="1" marL="926465" indent="-228600">
              <a:lnSpc>
                <a:spcPct val="100000"/>
              </a:lnSpc>
              <a:spcBef>
                <a:spcPts val="190"/>
              </a:spcBef>
              <a:buFont typeface="Courier New"/>
              <a:buChar char="o"/>
              <a:tabLst>
                <a:tab pos="9271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send it overnight. It’s urgent.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“Can I get a tracking number for </a:t>
            </a:r>
            <a:r>
              <a:rPr dirty="0" sz="1300" b="1">
                <a:solidFill>
                  <a:srgbClr val="111111"/>
                </a:solidFill>
                <a:latin typeface="Cambria"/>
                <a:cs typeface="Cambria"/>
              </a:rPr>
              <a:t>the</a:t>
            </a:r>
            <a:r>
              <a:rPr dirty="0" sz="1300" spc="40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package?”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“When will it</a:t>
            </a:r>
            <a:r>
              <a:rPr dirty="0" sz="1300" spc="-45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arrive?”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10" b="1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dirty="0" sz="1600" spc="-5" b="1">
                <a:solidFill>
                  <a:srgbClr val="365F91"/>
                </a:solidFill>
                <a:latin typeface="Cambria"/>
                <a:cs typeface="Cambria"/>
              </a:rPr>
              <a:t>#2 – At </a:t>
            </a:r>
            <a:r>
              <a:rPr dirty="0" sz="1600" spc="-10" b="1">
                <a:solidFill>
                  <a:srgbClr val="365F91"/>
                </a:solidFill>
                <a:latin typeface="Cambria"/>
                <a:cs typeface="Cambria"/>
              </a:rPr>
              <a:t>the</a:t>
            </a:r>
            <a:r>
              <a:rPr dirty="0" sz="1600" spc="35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600" spc="-10" b="1">
                <a:solidFill>
                  <a:srgbClr val="365F91"/>
                </a:solidFill>
                <a:latin typeface="Cambria"/>
                <a:cs typeface="Cambria"/>
              </a:rPr>
              <a:t>Bank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112300"/>
              </a:lnSpc>
              <a:spcBef>
                <a:spcPts val="5"/>
              </a:spcBef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Before we go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 bank, let’s learn some money vocabulary!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As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in most countries,  the United States has two types of money – paper money (called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bills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)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and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metal  money (called</a:t>
            </a:r>
            <a:r>
              <a:rPr dirty="0" sz="1300" spc="-6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coins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).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87630">
              <a:lnSpc>
                <a:spcPct val="1123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Don’t confuse “coins” with “cash” –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cash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includes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both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bills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and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coins; it is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used to 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distinguish paying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with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physical money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from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paying with a credit card or check.  This diagram will</a:t>
            </a:r>
            <a:r>
              <a:rPr dirty="0" sz="1300" spc="-4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help: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9800" y="1137030"/>
            <a:ext cx="3362325" cy="1704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3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631563"/>
            <a:ext cx="5678170" cy="1818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In the U.S., the different coins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have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different</a:t>
            </a:r>
            <a:r>
              <a:rPr dirty="0" sz="1300" spc="3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names: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 1-cent coin is called a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penny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 5-cent coin is called a</a:t>
            </a:r>
            <a:r>
              <a:rPr dirty="0" sz="1300" spc="1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nickel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 10-cent coin is called a</a:t>
            </a:r>
            <a:r>
              <a:rPr dirty="0" sz="1300" spc="-2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dime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 25-cent coin is called a</a:t>
            </a:r>
            <a:r>
              <a:rPr dirty="0" sz="1300" spc="1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Cambria"/>
                <a:cs typeface="Cambria"/>
              </a:rPr>
              <a:t>quarter.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There is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also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50-cent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coin called a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half-dollar,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but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it’s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not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very</a:t>
            </a:r>
            <a:r>
              <a:rPr dirty="0" sz="1300" spc="12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common.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885950">
              <a:lnSpc>
                <a:spcPct val="100000"/>
              </a:lnSpc>
            </a:pPr>
            <a:r>
              <a:rPr dirty="0" sz="1300" spc="-10" i="1">
                <a:solidFill>
                  <a:srgbClr val="111111"/>
                </a:solidFill>
                <a:latin typeface="Cambria"/>
                <a:cs typeface="Cambria"/>
              </a:rPr>
              <a:t>Penny,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nickel, dime, and</a:t>
            </a:r>
            <a:r>
              <a:rPr dirty="0" sz="1300" spc="20" i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10" i="1">
                <a:solidFill>
                  <a:srgbClr val="111111"/>
                </a:solidFill>
                <a:latin typeface="Cambria"/>
                <a:cs typeface="Cambria"/>
              </a:rPr>
              <a:t>quarter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114553"/>
            <a:ext cx="5825490" cy="683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23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Canada, Australia, and New Zealand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also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use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 system of dollars and cents.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In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  United Kingdom,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however,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 unit of currency is the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pound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and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each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pound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is  made of 100</a:t>
            </a:r>
            <a:r>
              <a:rPr dirty="0" sz="1300" spc="-5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pence.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85670" y="914400"/>
            <a:ext cx="4401184" cy="3466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62075" y="6465442"/>
            <a:ext cx="5057775" cy="14287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4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2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1104661"/>
            <a:ext cx="5957570" cy="7756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245745">
              <a:lnSpc>
                <a:spcPct val="1123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If you’re visiting </a:t>
            </a:r>
            <a:r>
              <a:rPr dirty="0" sz="1300" spc="5">
                <a:solidFill>
                  <a:srgbClr val="111111"/>
                </a:solidFill>
                <a:latin typeface="Cambria"/>
                <a:cs typeface="Cambria"/>
              </a:rPr>
              <a:t>an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English-speaking country, you’ll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probably want to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change  money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(or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exchange money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) from one currency into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another.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Let’s listen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an 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example conversation about changing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money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at the bank. The person who works  with customers at the bank is called a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bank</a:t>
            </a:r>
            <a:r>
              <a:rPr dirty="0" sz="1300" spc="40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Cambria"/>
                <a:cs typeface="Cambria"/>
              </a:rPr>
              <a:t>teller.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10" b="1">
                <a:solidFill>
                  <a:srgbClr val="111111"/>
                </a:solidFill>
                <a:latin typeface="Cambria"/>
                <a:cs typeface="Cambria"/>
              </a:rPr>
              <a:t>Teller: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Hi, what can I do for you</a:t>
            </a:r>
            <a:r>
              <a:rPr dirty="0" sz="1300" spc="4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today?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328930">
              <a:lnSpc>
                <a:spcPct val="1131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Robert: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I’d like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change some money – could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tell me the exchange rate for  Euros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</a:t>
            </a:r>
            <a:r>
              <a:rPr dirty="0" sz="1300" spc="-8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dollars?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10" b="1">
                <a:solidFill>
                  <a:srgbClr val="111111"/>
                </a:solidFill>
                <a:latin typeface="Cambria"/>
                <a:cs typeface="Cambria"/>
              </a:rPr>
              <a:t>Teller: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One Euro is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worth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$1.25 – and there’s also an exchange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fee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of</a:t>
            </a:r>
            <a:r>
              <a:rPr dirty="0" sz="1300" spc="12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2%.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Robert: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Here’s 300</a:t>
            </a:r>
            <a:r>
              <a:rPr dirty="0" sz="1300" spc="-4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Euros.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10" b="1">
                <a:solidFill>
                  <a:srgbClr val="111111"/>
                </a:solidFill>
                <a:latin typeface="Cambria"/>
                <a:cs typeface="Cambria"/>
              </a:rPr>
              <a:t>Teller: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That’ll be $375, minus the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fee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gives a total of $367.50. Would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like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that</a:t>
            </a:r>
            <a:r>
              <a:rPr dirty="0" sz="1300" spc="18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in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large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or small</a:t>
            </a:r>
            <a:r>
              <a:rPr dirty="0" sz="1300" spc="-3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bills?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Robert: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Small bills,</a:t>
            </a:r>
            <a:r>
              <a:rPr dirty="0" sz="1300" spc="-3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please.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10" b="1">
                <a:solidFill>
                  <a:srgbClr val="111111"/>
                </a:solidFill>
                <a:latin typeface="Cambria"/>
                <a:cs typeface="Cambria"/>
              </a:rPr>
              <a:t>Teller: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Okay, here’s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$200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in 20s, $150 in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10s,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$17 in 5s and 1s,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and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fifty</a:t>
            </a:r>
            <a:r>
              <a:rPr dirty="0" sz="1300" spc="12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cents.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Robert:</a:t>
            </a:r>
            <a:r>
              <a:rPr dirty="0" sz="1300" spc="-90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Thanks!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10" b="1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dirty="0" sz="1600" spc="-5" b="1">
                <a:solidFill>
                  <a:srgbClr val="365F91"/>
                </a:solidFill>
                <a:latin typeface="Cambria"/>
                <a:cs typeface="Cambria"/>
              </a:rPr>
              <a:t>Vocabulary &amp;</a:t>
            </a:r>
            <a:r>
              <a:rPr dirty="0" sz="1600" spc="-20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600" b="1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endParaRPr sz="16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3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exchange rate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tells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how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convert from one country’s currency</a:t>
            </a:r>
            <a:r>
              <a:rPr dirty="0" sz="1300" spc="13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another – for example, 1 Euro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$1.25, or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$1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to 4.5 Argentine</a:t>
            </a:r>
            <a:r>
              <a:rPr dirty="0" sz="1300" spc="8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pesos.</a:t>
            </a:r>
            <a:endParaRPr sz="1300">
              <a:latin typeface="Cambria"/>
              <a:cs typeface="Cambria"/>
            </a:endParaRPr>
          </a:p>
          <a:p>
            <a:pPr marL="469265" marR="5080" indent="-227965">
              <a:lnSpc>
                <a:spcPct val="1124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 expression </a:t>
            </a:r>
            <a:r>
              <a:rPr dirty="0" sz="1300" b="1">
                <a:solidFill>
                  <a:srgbClr val="111111"/>
                </a:solidFill>
                <a:latin typeface="Cambria"/>
                <a:cs typeface="Cambria"/>
              </a:rPr>
              <a:t>“Could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you tell me…”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is a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polite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way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ask for information.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It 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is more indirect and more polite than saying just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“Tell me…”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or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“I want </a:t>
            </a:r>
            <a:r>
              <a:rPr dirty="0" sz="1300" spc="-10" b="1">
                <a:solidFill>
                  <a:srgbClr val="111111"/>
                </a:solidFill>
                <a:latin typeface="Cambria"/>
                <a:cs typeface="Cambria"/>
              </a:rPr>
              <a:t>to 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know…”</a:t>
            </a:r>
            <a:endParaRPr sz="1300">
              <a:latin typeface="Cambria"/>
              <a:cs typeface="Cambria"/>
            </a:endParaRPr>
          </a:p>
          <a:p>
            <a:pPr algn="just" marL="469265" marR="165735" indent="-227965">
              <a:lnSpc>
                <a:spcPct val="112300"/>
              </a:lnSpc>
              <a:spcBef>
                <a:spcPts val="70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Also,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in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this conversation as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well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as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in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post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office dialogue, the man uses  the phrase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“I’d like to…”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instead of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“I want to…”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– again, because it is more  polite.</a:t>
            </a:r>
            <a:endParaRPr sz="1300">
              <a:latin typeface="Cambria"/>
              <a:cs typeface="Cambria"/>
            </a:endParaRPr>
          </a:p>
          <a:p>
            <a:pPr marL="469265" marR="53340" indent="-227965">
              <a:lnSpc>
                <a:spcPct val="113100"/>
              </a:lnSpc>
              <a:spcBef>
                <a:spcPts val="5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 teller may ask if you want your money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in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large or small bills.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Large bills  would be $50 or $100 bills, and small bills would be 20s,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10s, 5s,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and</a:t>
            </a:r>
            <a:r>
              <a:rPr dirty="0" sz="1300" spc="3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1s.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06271"/>
            <a:ext cx="5944235" cy="4916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In addition to exchanging money, here are a few more things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can do at the</a:t>
            </a:r>
            <a:r>
              <a:rPr dirty="0" sz="1300" spc="15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bank: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“I’d </a:t>
            </a:r>
            <a:r>
              <a:rPr dirty="0" sz="1300" b="1">
                <a:solidFill>
                  <a:srgbClr val="111111"/>
                </a:solidFill>
                <a:latin typeface="Cambria"/>
                <a:cs typeface="Cambria"/>
              </a:rPr>
              <a:t>like</a:t>
            </a:r>
            <a:r>
              <a:rPr dirty="0" sz="1300" spc="-95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b="1">
                <a:solidFill>
                  <a:srgbClr val="111111"/>
                </a:solidFill>
                <a:latin typeface="Cambria"/>
                <a:cs typeface="Cambria"/>
              </a:rPr>
              <a:t>to…</a:t>
            </a:r>
            <a:endParaRPr sz="1300">
              <a:latin typeface="Cambria"/>
              <a:cs typeface="Cambria"/>
            </a:endParaRPr>
          </a:p>
          <a:p>
            <a:pPr lvl="1" marL="926465" indent="-228600">
              <a:lnSpc>
                <a:spcPct val="100000"/>
              </a:lnSpc>
              <a:spcBef>
                <a:spcPts val="190"/>
              </a:spcBef>
              <a:buFont typeface="Courier New"/>
              <a:buChar char="o"/>
              <a:tabLst>
                <a:tab pos="9271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open a checking/savings/investment</a:t>
            </a:r>
            <a:r>
              <a:rPr dirty="0" sz="1300" spc="-30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account.</a:t>
            </a:r>
            <a:endParaRPr sz="1300">
              <a:latin typeface="Cambria"/>
              <a:cs typeface="Cambria"/>
            </a:endParaRPr>
          </a:p>
          <a:p>
            <a:pPr marL="926465">
              <a:lnSpc>
                <a:spcPct val="100000"/>
              </a:lnSpc>
              <a:spcBef>
                <a:spcPts val="190"/>
              </a:spcBef>
            </a:pP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checking account = for day-to-day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expenses</a:t>
            </a:r>
            <a:endParaRPr sz="1300">
              <a:latin typeface="Cambria"/>
              <a:cs typeface="Cambria"/>
            </a:endParaRPr>
          </a:p>
          <a:p>
            <a:pPr marL="926465" marR="779145">
              <a:lnSpc>
                <a:spcPct val="112300"/>
              </a:lnSpc>
            </a:pP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savings account =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for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keeping money for a long time 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investment account = for putting money into </a:t>
            </a:r>
            <a:r>
              <a:rPr dirty="0" sz="1300" spc="-10" i="1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stock</a:t>
            </a:r>
            <a:r>
              <a:rPr dirty="0" sz="1300" spc="90" i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market</a:t>
            </a:r>
            <a:endParaRPr sz="1300">
              <a:latin typeface="Cambria"/>
              <a:cs typeface="Cambria"/>
            </a:endParaRPr>
          </a:p>
          <a:p>
            <a:pPr lvl="1" marL="926465" indent="-228600">
              <a:lnSpc>
                <a:spcPct val="100000"/>
              </a:lnSpc>
              <a:spcBef>
                <a:spcPts val="190"/>
              </a:spcBef>
              <a:buFont typeface="Courier New"/>
              <a:buChar char="o"/>
              <a:tabLst>
                <a:tab pos="927100" algn="l"/>
              </a:tabLst>
            </a:pPr>
            <a:r>
              <a:rPr dirty="0" sz="1300" spc="-10" b="1">
                <a:solidFill>
                  <a:srgbClr val="111111"/>
                </a:solidFill>
                <a:latin typeface="Cambria"/>
                <a:cs typeface="Cambria"/>
              </a:rPr>
              <a:t>make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a deposit / make a</a:t>
            </a:r>
            <a:r>
              <a:rPr dirty="0" sz="1300" spc="-20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withdrawal.</a:t>
            </a:r>
            <a:endParaRPr sz="1300">
              <a:latin typeface="Cambria"/>
              <a:cs typeface="Cambria"/>
            </a:endParaRPr>
          </a:p>
          <a:p>
            <a:pPr marL="926465">
              <a:lnSpc>
                <a:spcPct val="100000"/>
              </a:lnSpc>
              <a:spcBef>
                <a:spcPts val="190"/>
              </a:spcBef>
            </a:pP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= put money into / take money out of the</a:t>
            </a:r>
            <a:r>
              <a:rPr dirty="0" sz="1300" spc="30" i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account.</a:t>
            </a:r>
            <a:endParaRPr sz="1300">
              <a:latin typeface="Cambria"/>
              <a:cs typeface="Cambria"/>
            </a:endParaRPr>
          </a:p>
          <a:p>
            <a:pPr lvl="1" marL="926465" indent="-228600">
              <a:lnSpc>
                <a:spcPct val="100000"/>
              </a:lnSpc>
              <a:spcBef>
                <a:spcPts val="190"/>
              </a:spcBef>
              <a:buFont typeface="Courier New"/>
              <a:buChar char="o"/>
              <a:tabLst>
                <a:tab pos="9271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deposit a</a:t>
            </a:r>
            <a:r>
              <a:rPr dirty="0" sz="1300" spc="-75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check.</a:t>
            </a:r>
            <a:endParaRPr sz="1300">
              <a:latin typeface="Cambria"/>
              <a:cs typeface="Cambria"/>
            </a:endParaRPr>
          </a:p>
          <a:p>
            <a:pPr marL="926465">
              <a:lnSpc>
                <a:spcPct val="100000"/>
              </a:lnSpc>
              <a:spcBef>
                <a:spcPts val="204"/>
              </a:spcBef>
            </a:pP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= put the money from a </a:t>
            </a:r>
            <a:r>
              <a:rPr dirty="0" sz="1300" spc="-10" i="1">
                <a:solidFill>
                  <a:srgbClr val="111111"/>
                </a:solidFill>
                <a:latin typeface="Cambria"/>
                <a:cs typeface="Cambria"/>
              </a:rPr>
              <a:t>check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into the</a:t>
            </a:r>
            <a:r>
              <a:rPr dirty="0" sz="1300" spc="35" i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account.</a:t>
            </a:r>
            <a:endParaRPr sz="1300">
              <a:latin typeface="Cambria"/>
              <a:cs typeface="Cambria"/>
            </a:endParaRPr>
          </a:p>
          <a:p>
            <a:pPr lvl="1" marL="926465" indent="-228600">
              <a:lnSpc>
                <a:spcPct val="100000"/>
              </a:lnSpc>
              <a:spcBef>
                <a:spcPts val="190"/>
              </a:spcBef>
              <a:buFont typeface="Courier New"/>
              <a:buChar char="o"/>
              <a:tabLst>
                <a:tab pos="9271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cash a</a:t>
            </a:r>
            <a:r>
              <a:rPr dirty="0" sz="1300" spc="-80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check.</a:t>
            </a:r>
            <a:endParaRPr sz="1300">
              <a:latin typeface="Cambria"/>
              <a:cs typeface="Cambria"/>
            </a:endParaRPr>
          </a:p>
          <a:p>
            <a:pPr marL="926465">
              <a:lnSpc>
                <a:spcPct val="100000"/>
              </a:lnSpc>
              <a:spcBef>
                <a:spcPts val="190"/>
              </a:spcBef>
            </a:pP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cash a </a:t>
            </a:r>
            <a:r>
              <a:rPr dirty="0" sz="1300" spc="-10" i="1">
                <a:solidFill>
                  <a:srgbClr val="111111"/>
                </a:solidFill>
                <a:latin typeface="Cambria"/>
                <a:cs typeface="Cambria"/>
              </a:rPr>
              <a:t>check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= exchange a check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for</a:t>
            </a:r>
            <a:r>
              <a:rPr dirty="0" sz="1300" spc="15" i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money</a:t>
            </a:r>
            <a:endParaRPr sz="1300">
              <a:latin typeface="Cambria"/>
              <a:cs typeface="Cambria"/>
            </a:endParaRPr>
          </a:p>
          <a:p>
            <a:pPr lvl="1" marL="926465" indent="-228600">
              <a:lnSpc>
                <a:spcPct val="100000"/>
              </a:lnSpc>
              <a:spcBef>
                <a:spcPts val="190"/>
              </a:spcBef>
              <a:buFont typeface="Courier New"/>
              <a:buChar char="o"/>
              <a:tabLst>
                <a:tab pos="927100" algn="l"/>
              </a:tabLst>
            </a:pPr>
            <a:r>
              <a:rPr dirty="0" sz="1300" spc="-10" b="1">
                <a:solidFill>
                  <a:srgbClr val="111111"/>
                </a:solidFill>
                <a:latin typeface="Cambria"/>
                <a:cs typeface="Cambria"/>
              </a:rPr>
              <a:t>take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out a</a:t>
            </a:r>
            <a:r>
              <a:rPr dirty="0" sz="1300" spc="-70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loan.</a:t>
            </a:r>
            <a:endParaRPr sz="1300">
              <a:latin typeface="Cambria"/>
              <a:cs typeface="Cambria"/>
            </a:endParaRPr>
          </a:p>
          <a:p>
            <a:pPr marL="926465">
              <a:lnSpc>
                <a:spcPct val="100000"/>
              </a:lnSpc>
              <a:spcBef>
                <a:spcPts val="190"/>
              </a:spcBef>
            </a:pP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= borrow money from </a:t>
            </a:r>
            <a:r>
              <a:rPr dirty="0" sz="1300" spc="-10" i="1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bank, to pay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back</a:t>
            </a:r>
            <a:r>
              <a:rPr dirty="0" sz="1300" spc="45" i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later</a:t>
            </a:r>
            <a:endParaRPr sz="1300">
              <a:latin typeface="Cambria"/>
              <a:cs typeface="Cambria"/>
            </a:endParaRPr>
          </a:p>
          <a:p>
            <a:pPr lvl="1" marL="926465" indent="-228600">
              <a:lnSpc>
                <a:spcPct val="100000"/>
              </a:lnSpc>
              <a:spcBef>
                <a:spcPts val="190"/>
              </a:spcBef>
              <a:buFont typeface="Courier New"/>
              <a:buChar char="o"/>
              <a:tabLst>
                <a:tab pos="9271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check </a:t>
            </a:r>
            <a:r>
              <a:rPr dirty="0" sz="1300" b="1">
                <a:solidFill>
                  <a:srgbClr val="111111"/>
                </a:solidFill>
                <a:latin typeface="Cambria"/>
                <a:cs typeface="Cambria"/>
              </a:rPr>
              <a:t>my</a:t>
            </a:r>
            <a:r>
              <a:rPr dirty="0" sz="1300" spc="-85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balance.</a:t>
            </a:r>
            <a:endParaRPr sz="1300">
              <a:latin typeface="Cambria"/>
              <a:cs typeface="Cambria"/>
            </a:endParaRPr>
          </a:p>
          <a:p>
            <a:pPr marL="926465">
              <a:lnSpc>
                <a:spcPct val="100000"/>
              </a:lnSpc>
              <a:spcBef>
                <a:spcPts val="190"/>
              </a:spcBef>
            </a:pP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= find out </a:t>
            </a:r>
            <a:r>
              <a:rPr dirty="0" sz="1300" spc="-10" i="1">
                <a:solidFill>
                  <a:srgbClr val="111111"/>
                </a:solidFill>
                <a:latin typeface="Cambria"/>
                <a:cs typeface="Cambria"/>
              </a:rPr>
              <a:t>how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much money you </a:t>
            </a:r>
            <a:r>
              <a:rPr dirty="0" sz="1300" spc="-10" i="1">
                <a:solidFill>
                  <a:srgbClr val="111111"/>
                </a:solidFill>
                <a:latin typeface="Cambria"/>
                <a:cs typeface="Cambria"/>
              </a:rPr>
              <a:t>currently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have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in your</a:t>
            </a:r>
            <a:r>
              <a:rPr dirty="0" sz="1300" spc="90" i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account.</a:t>
            </a:r>
            <a:endParaRPr sz="1300">
              <a:latin typeface="Cambria"/>
              <a:cs typeface="Cambria"/>
            </a:endParaRPr>
          </a:p>
          <a:p>
            <a:pPr lvl="1" marL="926465" indent="-228600">
              <a:lnSpc>
                <a:spcPct val="100000"/>
              </a:lnSpc>
              <a:spcBef>
                <a:spcPts val="190"/>
              </a:spcBef>
              <a:buFont typeface="Courier New"/>
              <a:buChar char="o"/>
              <a:tabLst>
                <a:tab pos="927100" algn="l"/>
              </a:tabLst>
            </a:pPr>
            <a:r>
              <a:rPr dirty="0" sz="1300" spc="-10" b="1">
                <a:solidFill>
                  <a:srgbClr val="111111"/>
                </a:solidFill>
                <a:latin typeface="Cambria"/>
                <a:cs typeface="Cambria"/>
              </a:rPr>
              <a:t>talk </a:t>
            </a:r>
            <a:r>
              <a:rPr dirty="0" sz="1300" b="1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a manager about a problem with </a:t>
            </a:r>
            <a:r>
              <a:rPr dirty="0" sz="1300" spc="-10" b="1">
                <a:solidFill>
                  <a:srgbClr val="111111"/>
                </a:solidFill>
                <a:latin typeface="Cambria"/>
                <a:cs typeface="Cambria"/>
              </a:rPr>
              <a:t>my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 account.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111111"/>
              </a:buClr>
              <a:buFont typeface="Courier New"/>
              <a:buChar char="o"/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If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want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find a machine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withdraw (take out) money,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can ask</a:t>
            </a:r>
            <a:r>
              <a:rPr dirty="0" sz="1300" spc="12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somebody: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“Is there an ATM around</a:t>
            </a:r>
            <a:r>
              <a:rPr dirty="0" sz="1300" spc="-25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here?”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“Where’s the </a:t>
            </a:r>
            <a:r>
              <a:rPr dirty="0" sz="1300" b="1">
                <a:solidFill>
                  <a:srgbClr val="111111"/>
                </a:solidFill>
                <a:latin typeface="Cambria"/>
                <a:cs typeface="Cambria"/>
              </a:rPr>
              <a:t>nearest</a:t>
            </a:r>
            <a:r>
              <a:rPr dirty="0" sz="1300" spc="-60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ATM?”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109980"/>
            <a:ext cx="5800725" cy="908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207010">
              <a:lnSpc>
                <a:spcPct val="1123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Another question you might want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ask an employee of the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bank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is: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“Does this  ATM accept international</a:t>
            </a:r>
            <a:r>
              <a:rPr dirty="0" sz="1300" spc="-20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cards?”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Now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try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 quiz to test your vocabulary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from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 banking and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post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office</a:t>
            </a:r>
            <a:r>
              <a:rPr dirty="0" sz="1300" spc="3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phrases.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66975" y="6061328"/>
            <a:ext cx="2838450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3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8397"/>
            <a:ext cx="2581275" cy="4165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15" b="1">
                <a:solidFill>
                  <a:srgbClr val="313D4F"/>
                </a:solidFill>
                <a:latin typeface="Cambria"/>
                <a:cs typeface="Cambria"/>
              </a:rPr>
              <a:t>Quiz </a:t>
            </a:r>
            <a:r>
              <a:rPr dirty="0" sz="2600" b="1">
                <a:solidFill>
                  <a:srgbClr val="313D4F"/>
                </a:solidFill>
                <a:latin typeface="Cambria"/>
                <a:cs typeface="Cambria"/>
              </a:rPr>
              <a:t>– </a:t>
            </a:r>
            <a:r>
              <a:rPr dirty="0" sz="2600" spc="15" b="1">
                <a:solidFill>
                  <a:srgbClr val="313D4F"/>
                </a:solidFill>
                <a:latin typeface="Cambria"/>
                <a:cs typeface="Cambria"/>
              </a:rPr>
              <a:t>Lesson</a:t>
            </a:r>
            <a:r>
              <a:rPr dirty="0" sz="2600" spc="50" b="1">
                <a:solidFill>
                  <a:srgbClr val="313D4F"/>
                </a:solidFill>
                <a:latin typeface="Cambria"/>
                <a:cs typeface="Cambria"/>
              </a:rPr>
              <a:t> </a:t>
            </a:r>
            <a:r>
              <a:rPr dirty="0" sz="2600" spc="5" b="1">
                <a:solidFill>
                  <a:srgbClr val="313D4F"/>
                </a:solidFill>
                <a:latin typeface="Cambria"/>
                <a:cs typeface="Cambria"/>
              </a:rPr>
              <a:t>11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1359661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 h="0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4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1548130"/>
            <a:ext cx="4781550" cy="7561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3360" indent="-200660">
              <a:lnSpc>
                <a:spcPct val="100000"/>
              </a:lnSpc>
              <a:buFont typeface="Cambria"/>
              <a:buAutoNum type="arabicParenR"/>
              <a:tabLst>
                <a:tab pos="213995" algn="l"/>
                <a:tab pos="2157095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Can you give</a:t>
            </a:r>
            <a:r>
              <a:rPr dirty="0" sz="1300" spc="2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me</a:t>
            </a:r>
            <a:r>
              <a:rPr dirty="0" sz="1300" spc="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</a:t>
            </a:r>
            <a:r>
              <a:rPr dirty="0" sz="1300" spc="-5" u="sng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number?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mailing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posting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tracking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111111"/>
              </a:buClr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spcBef>
                <a:spcPts val="5"/>
              </a:spcBef>
              <a:buFont typeface="Cambria"/>
              <a:buAutoNum type="arabicParenR"/>
              <a:tabLst>
                <a:tab pos="213995" algn="l"/>
                <a:tab pos="456184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I'm going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England, so I need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change my</a:t>
            </a:r>
            <a:r>
              <a:rPr dirty="0" sz="1300" spc="6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dollars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</a:t>
            </a:r>
            <a:r>
              <a:rPr dirty="0" sz="1300" u="sng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_.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pence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pennies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pounds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111111"/>
              </a:buClr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Font typeface="Cambria"/>
              <a:buAutoNum type="arabicParenR"/>
              <a:tabLst>
                <a:tab pos="213995" algn="l"/>
                <a:tab pos="147828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Could</a:t>
            </a:r>
            <a:r>
              <a:rPr dirty="0" sz="1300" spc="1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you</a:t>
            </a:r>
            <a:r>
              <a:rPr dirty="0" sz="1300" spc="-5" u="sng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me where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the post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office</a:t>
            </a:r>
            <a:r>
              <a:rPr dirty="0" sz="1300" spc="1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is?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speak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talk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tell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buClr>
                <a:srgbClr val="111111"/>
              </a:buClr>
              <a:buFont typeface="Cambria"/>
              <a:buAutoNum type="alphaUcPeriod"/>
            </a:pPr>
            <a:endParaRPr sz="170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Font typeface="Cambria"/>
              <a:buAutoNum type="arabicParenR"/>
              <a:tabLst>
                <a:tab pos="213995" algn="l"/>
                <a:tab pos="4117975" algn="l"/>
              </a:tabLst>
            </a:pP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My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credit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card's not working,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so I'll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have</a:t>
            </a:r>
            <a:r>
              <a:rPr dirty="0" sz="1300" spc="6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to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pay</a:t>
            </a:r>
            <a:r>
              <a:rPr dirty="0" sz="1300" spc="-5" u="sng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coins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cash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85"/>
              </a:spcBef>
              <a:buAutoNum type="alphaUcPeriod"/>
              <a:tabLst>
                <a:tab pos="469900" algn="l"/>
              </a:tabLst>
            </a:pP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change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111111"/>
              </a:buClr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Font typeface="Cambria"/>
              <a:buAutoNum type="arabicParenR"/>
              <a:tabLst>
                <a:tab pos="213995" algn="l"/>
                <a:tab pos="3601085" algn="l"/>
              </a:tabLst>
            </a:pP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How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much does it cost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</a:t>
            </a:r>
            <a:r>
              <a:rPr dirty="0" sz="1300" spc="8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add</a:t>
            </a:r>
            <a:r>
              <a:rPr dirty="0" sz="1300" spc="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delivery</a:t>
            </a:r>
            <a:r>
              <a:rPr dirty="0" sz="1300" spc="-5" u="sng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?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85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information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85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notification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85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confirmation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111111"/>
              </a:buClr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Font typeface="Cambria"/>
              <a:buAutoNum type="arabicParenR"/>
              <a:tabLst>
                <a:tab pos="213995" algn="l"/>
                <a:tab pos="1818005" algn="l"/>
              </a:tabLst>
            </a:pP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Do you</a:t>
            </a:r>
            <a:r>
              <a:rPr dirty="0" sz="1300" spc="2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have</a:t>
            </a:r>
            <a:r>
              <a:rPr dirty="0" sz="1300" spc="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</a:t>
            </a:r>
            <a:r>
              <a:rPr dirty="0" sz="1300" spc="-5" u="sng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 can borrow?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This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candy costs 25</a:t>
            </a:r>
            <a:r>
              <a:rPr dirty="0" sz="1300" spc="-3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cents.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dime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quarter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nickel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111111"/>
              </a:buClr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Font typeface="Cambria"/>
              <a:buAutoNum type="arabicParenR"/>
              <a:tabLst>
                <a:tab pos="213995" algn="l"/>
                <a:tab pos="362204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Today's my lucky day! I found</a:t>
            </a:r>
            <a:r>
              <a:rPr dirty="0" sz="1300" spc="8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</a:t>
            </a:r>
            <a:r>
              <a:rPr dirty="0" sz="1300" spc="1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10-dollar</a:t>
            </a:r>
            <a:r>
              <a:rPr dirty="0" sz="1300" spc="-5" u="sng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on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</a:t>
            </a:r>
            <a:r>
              <a:rPr dirty="0" sz="1300" spc="-7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sidewalk.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dime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20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coin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bill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2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2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1129030"/>
            <a:ext cx="5708015" cy="778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buFont typeface="Cambria"/>
              <a:buAutoNum type="arabicParenR" startAt="8"/>
              <a:tabLst>
                <a:tab pos="213995" algn="l"/>
                <a:tab pos="2273300" algn="l"/>
              </a:tabLst>
            </a:pP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Please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send</a:t>
            </a:r>
            <a:r>
              <a:rPr dirty="0" sz="1300" spc="5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it</a:t>
            </a:r>
            <a:r>
              <a:rPr dirty="0" sz="1300" spc="1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with</a:t>
            </a:r>
            <a:r>
              <a:rPr dirty="0" sz="1300" spc="-5" u="sng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mail - it needs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get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there</a:t>
            </a:r>
            <a:r>
              <a:rPr dirty="0" sz="1300" spc="-2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fast.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urgent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express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first-class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111111"/>
              </a:buClr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spcBef>
                <a:spcPts val="5"/>
              </a:spcBef>
              <a:buFont typeface="Cambria"/>
              <a:buAutoNum type="arabicParenR" startAt="8"/>
              <a:tabLst>
                <a:tab pos="213995" algn="l"/>
                <a:tab pos="3315335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Overnight mail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will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arrive</a:t>
            </a:r>
            <a:r>
              <a:rPr dirty="0" sz="1300" spc="3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</a:t>
            </a:r>
            <a:r>
              <a:rPr dirty="0" sz="1300" spc="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next</a:t>
            </a:r>
            <a:r>
              <a:rPr dirty="0" sz="1300" spc="-10" u="sng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day.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post</a:t>
            </a:r>
            <a:r>
              <a:rPr dirty="0" sz="1300" spc="-6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office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business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204"/>
              </a:spcBef>
              <a:buAutoNum type="alphaUcPeriod"/>
              <a:tabLst>
                <a:tab pos="469900" algn="l"/>
              </a:tabLst>
            </a:pP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busy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111111"/>
              </a:buClr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311150" indent="-298450">
              <a:lnSpc>
                <a:spcPct val="100000"/>
              </a:lnSpc>
              <a:buFont typeface="Cambria"/>
              <a:buAutoNum type="arabicParenR" startAt="8"/>
              <a:tabLst>
                <a:tab pos="311785" algn="l"/>
                <a:tab pos="23622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Excuse me,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is</a:t>
            </a:r>
            <a:r>
              <a:rPr dirty="0" sz="1300" spc="2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there</a:t>
            </a:r>
            <a:r>
              <a:rPr dirty="0" sz="1300" spc="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an</a:t>
            </a:r>
            <a:r>
              <a:rPr dirty="0" sz="1300" spc="-5" u="sng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around</a:t>
            </a:r>
            <a:r>
              <a:rPr dirty="0" sz="1300" spc="-8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here?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ATM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ITM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ETM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111111"/>
              </a:buClr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311150" indent="-298450">
              <a:lnSpc>
                <a:spcPct val="100000"/>
              </a:lnSpc>
              <a:buAutoNum type="arabicParenR" startAt="8"/>
              <a:tabLst>
                <a:tab pos="311785" algn="l"/>
                <a:tab pos="1077595" algn="l"/>
              </a:tabLst>
            </a:pPr>
            <a:r>
              <a:rPr dirty="0" sz="1300" spc="-5" b="1" u="sng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 u="sng">
                <a:solidFill>
                  <a:srgbClr val="111111"/>
                </a:solidFill>
                <a:latin typeface="Cambria"/>
                <a:cs typeface="Cambria"/>
              </a:rPr>
              <a:t>	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mail this</a:t>
            </a:r>
            <a:r>
              <a:rPr dirty="0" sz="1300" spc="-4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letter.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I'd</a:t>
            </a:r>
            <a:r>
              <a:rPr dirty="0" sz="1300" spc="-10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like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</a:t>
            </a:r>
            <a:r>
              <a:rPr dirty="0" sz="1300" spc="-10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want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</a:t>
            </a:r>
            <a:r>
              <a:rPr dirty="0" sz="1300" spc="-10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would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111111"/>
              </a:buClr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311150" indent="-298450">
              <a:lnSpc>
                <a:spcPct val="100000"/>
              </a:lnSpc>
              <a:buFont typeface="Cambria"/>
              <a:buAutoNum type="arabicParenR" startAt="8"/>
              <a:tabLst>
                <a:tab pos="311785" algn="l"/>
                <a:tab pos="2957195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 have $5,000 in</a:t>
            </a:r>
            <a:r>
              <a:rPr dirty="0" sz="1300" spc="4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my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savings</a:t>
            </a:r>
            <a:r>
              <a:rPr dirty="0" sz="1300" spc="-5" u="sng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account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check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deposit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111111"/>
              </a:buClr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311150" indent="-298450">
              <a:lnSpc>
                <a:spcPct val="100000"/>
              </a:lnSpc>
              <a:buFont typeface="Cambria"/>
              <a:buAutoNum type="arabicParenR" startAt="8"/>
              <a:tabLst>
                <a:tab pos="311785" algn="l"/>
                <a:tab pos="3058160" algn="l"/>
              </a:tabLst>
            </a:pP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Mr. and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Mrs.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Hughes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took</a:t>
            </a:r>
            <a:r>
              <a:rPr dirty="0" sz="1300" spc="5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out</a:t>
            </a:r>
            <a:r>
              <a:rPr dirty="0" sz="1300" spc="1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</a:t>
            </a:r>
            <a:r>
              <a:rPr dirty="0" sz="1300" spc="-5" u="sng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to buy their</a:t>
            </a:r>
            <a:r>
              <a:rPr dirty="0" sz="1300" spc="-5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car.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200"/>
              </a:spcBef>
              <a:buAutoNum type="alphaUcPeriod"/>
              <a:tabLst>
                <a:tab pos="469900" algn="l"/>
              </a:tabLst>
            </a:pP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balance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lend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loan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111111"/>
              </a:buClr>
              <a:buFont typeface="Cambria"/>
              <a:buAutoNum type="alphaUcPeriod"/>
            </a:pP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12300"/>
              </a:lnSpc>
              <a:buFont typeface="Cambria"/>
              <a:buAutoNum type="arabicParenR" startAt="8"/>
              <a:tabLst>
                <a:tab pos="311785" algn="l"/>
                <a:tab pos="3261995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Someone made</a:t>
            </a:r>
            <a:r>
              <a:rPr dirty="0" sz="1300" spc="1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an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unauthorized</a:t>
            </a:r>
            <a:r>
              <a:rPr dirty="0" sz="1300" spc="-5" u="sng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from my account! I need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</a:t>
            </a:r>
            <a:r>
              <a:rPr dirty="0" sz="1300" spc="-2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call</a:t>
            </a:r>
            <a:r>
              <a:rPr dirty="0" sz="1300" spc="-1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bank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right</a:t>
            </a:r>
            <a:r>
              <a:rPr dirty="0" sz="1300" spc="-6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away!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investment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exchange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withdrawal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2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906271"/>
            <a:ext cx="3736975" cy="882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11150" indent="-298450">
              <a:lnSpc>
                <a:spcPct val="100000"/>
              </a:lnSpc>
              <a:buFont typeface="Cambria"/>
              <a:buAutoNum type="arabicParenR" startAt="15"/>
              <a:tabLst>
                <a:tab pos="311785" algn="l"/>
                <a:tab pos="1966595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 need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</a:t>
            </a:r>
            <a:r>
              <a:rPr dirty="0" sz="1300" spc="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bigger</a:t>
            </a:r>
            <a:r>
              <a:rPr dirty="0" sz="1300" spc="-5" u="sng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mail these</a:t>
            </a:r>
            <a:r>
              <a:rPr dirty="0" sz="1300" spc="-6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documents.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folder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envelope</a:t>
            </a:r>
            <a:endParaRPr sz="1300">
              <a:latin typeface="Cambria"/>
              <a:cs typeface="Cambria"/>
            </a:endParaRPr>
          </a:p>
          <a:p>
            <a:pPr lvl="1" marL="469265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stamp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Shayna - Espresso English</dc:creator>
  <dcterms:created xsi:type="dcterms:W3CDTF">2022-04-23T09:11:18Z</dcterms:created>
  <dcterms:modified xsi:type="dcterms:W3CDTF">2022-04-23T09:11:18Z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2017-01-25T00:00:00Z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2022-04-23T00:00:00Z</vt:filetime>
  </property>
</Properties>
</file>