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://www.espressoenglish.net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hyperlink" Target="http://www.espressoenglish.net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hyperlink" Target="http://www.espressoenglish.net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hyperlink" Target="http://www.espressoenglish.net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hyperlink" Target="http://www.espressoenglish.net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3331210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Lesson 12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–</a:t>
            </a:r>
            <a:r>
              <a:rPr dirty="0" sz="2600" spc="65" b="1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Shopping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 h="0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548130"/>
            <a:ext cx="5961380" cy="7413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Today’s lesson </a:t>
            </a:r>
            <a:r>
              <a:rPr dirty="0" sz="1300">
                <a:latin typeface="Cambria"/>
                <a:cs typeface="Cambria"/>
              </a:rPr>
              <a:t>is </a:t>
            </a:r>
            <a:r>
              <a:rPr dirty="0" sz="1300" spc="-5">
                <a:latin typeface="Cambria"/>
                <a:cs typeface="Cambria"/>
              </a:rPr>
              <a:t>all about shopping – let’s begin </a:t>
            </a:r>
            <a:r>
              <a:rPr dirty="0" sz="1300">
                <a:latin typeface="Cambria"/>
                <a:cs typeface="Cambria"/>
              </a:rPr>
              <a:t>by learning about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5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different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latin typeface="Cambria"/>
                <a:cs typeface="Cambria"/>
              </a:rPr>
              <a:t>types of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stores.</a:t>
            </a:r>
            <a:endParaRPr sz="1300">
              <a:latin typeface="Cambria"/>
              <a:cs typeface="Cambria"/>
            </a:endParaRPr>
          </a:p>
          <a:p>
            <a:pPr marL="469265" marR="23939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At a </a:t>
            </a:r>
            <a:r>
              <a:rPr dirty="0" sz="1300" spc="-5" b="1">
                <a:latin typeface="Cambria"/>
                <a:cs typeface="Cambria"/>
              </a:rPr>
              <a:t>supermarket </a:t>
            </a:r>
            <a:r>
              <a:rPr dirty="0" sz="1300" spc="-5">
                <a:latin typeface="Cambria"/>
                <a:cs typeface="Cambria"/>
              </a:rPr>
              <a:t>or </a:t>
            </a:r>
            <a:r>
              <a:rPr dirty="0" sz="1300" spc="-5" b="1">
                <a:latin typeface="Cambria"/>
                <a:cs typeface="Cambria"/>
              </a:rPr>
              <a:t>grocery store</a:t>
            </a:r>
            <a:r>
              <a:rPr dirty="0" sz="1300" spc="-5">
                <a:latin typeface="Cambria"/>
                <a:cs typeface="Cambria"/>
              </a:rPr>
              <a:t>,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>
                <a:latin typeface="Cambria"/>
                <a:cs typeface="Cambria"/>
              </a:rPr>
              <a:t>can </a:t>
            </a:r>
            <a:r>
              <a:rPr dirty="0" sz="1300" spc="-10">
                <a:latin typeface="Cambria"/>
                <a:cs typeface="Cambria"/>
              </a:rPr>
              <a:t>buy </a:t>
            </a:r>
            <a:r>
              <a:rPr dirty="0" sz="1300" spc="-5">
                <a:latin typeface="Cambria"/>
                <a:cs typeface="Cambria"/>
              </a:rPr>
              <a:t>food </a:t>
            </a:r>
            <a:r>
              <a:rPr dirty="0" sz="1300">
                <a:latin typeface="Cambria"/>
                <a:cs typeface="Cambria"/>
              </a:rPr>
              <a:t>as well </a:t>
            </a:r>
            <a:r>
              <a:rPr dirty="0" sz="1300" spc="-5">
                <a:latin typeface="Cambria"/>
                <a:cs typeface="Cambria"/>
              </a:rPr>
              <a:t>as things </a:t>
            </a:r>
            <a:r>
              <a:rPr dirty="0" sz="1300">
                <a:latin typeface="Cambria"/>
                <a:cs typeface="Cambria"/>
              </a:rPr>
              <a:t>for  </a:t>
            </a:r>
            <a:r>
              <a:rPr dirty="0" sz="1300" spc="-5">
                <a:latin typeface="Cambria"/>
                <a:cs typeface="Cambria"/>
              </a:rPr>
              <a:t>your house, </a:t>
            </a:r>
            <a:r>
              <a:rPr dirty="0" sz="1300" spc="-10">
                <a:latin typeface="Cambria"/>
                <a:cs typeface="Cambria"/>
              </a:rPr>
              <a:t>like </a:t>
            </a:r>
            <a:r>
              <a:rPr dirty="0" sz="1300" spc="-5">
                <a:latin typeface="Cambria"/>
                <a:cs typeface="Cambria"/>
              </a:rPr>
              <a:t>cleaning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supplies.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At a </a:t>
            </a:r>
            <a:r>
              <a:rPr dirty="0" sz="1300" spc="-10" b="1">
                <a:latin typeface="Cambria"/>
                <a:cs typeface="Cambria"/>
              </a:rPr>
              <a:t>bakery</a:t>
            </a:r>
            <a:r>
              <a:rPr dirty="0" sz="1300" spc="-10">
                <a:latin typeface="Cambria"/>
                <a:cs typeface="Cambria"/>
              </a:rPr>
              <a:t>, you </a:t>
            </a:r>
            <a:r>
              <a:rPr dirty="0" sz="1300" spc="-5">
                <a:latin typeface="Cambria"/>
                <a:cs typeface="Cambria"/>
              </a:rPr>
              <a:t>can </a:t>
            </a:r>
            <a:r>
              <a:rPr dirty="0" sz="1300" spc="-10">
                <a:latin typeface="Cambria"/>
                <a:cs typeface="Cambria"/>
              </a:rPr>
              <a:t>buy </a:t>
            </a:r>
            <a:r>
              <a:rPr dirty="0" sz="1300" spc="-5">
                <a:latin typeface="Cambria"/>
                <a:cs typeface="Cambria"/>
              </a:rPr>
              <a:t>bread, cakes, pies, pastries, muffins, and</a:t>
            </a:r>
            <a:r>
              <a:rPr dirty="0" sz="1300" spc="1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cupcakes.</a:t>
            </a:r>
            <a:endParaRPr sz="1300">
              <a:latin typeface="Cambria"/>
              <a:cs typeface="Cambria"/>
            </a:endParaRPr>
          </a:p>
          <a:p>
            <a:pPr marL="469265" marR="276860" indent="-227965">
              <a:lnSpc>
                <a:spcPct val="1125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At a </a:t>
            </a:r>
            <a:r>
              <a:rPr dirty="0" sz="1300" spc="-5" b="1">
                <a:latin typeface="Cambria"/>
                <a:cs typeface="Cambria"/>
              </a:rPr>
              <a:t>delicatessen </a:t>
            </a:r>
            <a:r>
              <a:rPr dirty="0" sz="1300" spc="-5">
                <a:latin typeface="Cambria"/>
                <a:cs typeface="Cambria"/>
              </a:rPr>
              <a:t>or </a:t>
            </a:r>
            <a:r>
              <a:rPr dirty="0" sz="1300" spc="-5" b="1">
                <a:latin typeface="Cambria"/>
                <a:cs typeface="Cambria"/>
              </a:rPr>
              <a:t>deli, </a:t>
            </a:r>
            <a:r>
              <a:rPr dirty="0" sz="1300" spc="-5">
                <a:latin typeface="Cambria"/>
                <a:cs typeface="Cambria"/>
              </a:rPr>
              <a:t>you can buy cheese, sliced meat for sandwiches,  salads, and other prepared food that is ready </a:t>
            </a:r>
            <a:r>
              <a:rPr dirty="0" sz="1300">
                <a:latin typeface="Cambria"/>
                <a:cs typeface="Cambria"/>
              </a:rPr>
              <a:t>to</a:t>
            </a:r>
            <a:r>
              <a:rPr dirty="0" sz="1300" spc="5">
                <a:latin typeface="Cambria"/>
                <a:cs typeface="Cambria"/>
              </a:rPr>
              <a:t> eat.</a:t>
            </a:r>
            <a:endParaRPr sz="1300">
              <a:latin typeface="Cambria"/>
              <a:cs typeface="Cambria"/>
            </a:endParaRPr>
          </a:p>
          <a:p>
            <a:pPr marL="469265" marR="26479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At a </a:t>
            </a:r>
            <a:r>
              <a:rPr dirty="0" sz="1300" spc="-5" b="1">
                <a:latin typeface="Cambria"/>
                <a:cs typeface="Cambria"/>
              </a:rPr>
              <a:t>pharmacy </a:t>
            </a:r>
            <a:r>
              <a:rPr dirty="0" sz="1300" spc="-5">
                <a:latin typeface="Cambria"/>
                <a:cs typeface="Cambria"/>
              </a:rPr>
              <a:t>or </a:t>
            </a:r>
            <a:r>
              <a:rPr dirty="0" sz="1300" spc="-5" b="1">
                <a:latin typeface="Cambria"/>
                <a:cs typeface="Cambria"/>
              </a:rPr>
              <a:t>drugstore</a:t>
            </a:r>
            <a:r>
              <a:rPr dirty="0" sz="1300" spc="-5">
                <a:latin typeface="Cambria"/>
                <a:cs typeface="Cambria"/>
              </a:rPr>
              <a:t>, you can </a:t>
            </a:r>
            <a:r>
              <a:rPr dirty="0" sz="1300" spc="-10">
                <a:latin typeface="Cambria"/>
                <a:cs typeface="Cambria"/>
              </a:rPr>
              <a:t>buy </a:t>
            </a:r>
            <a:r>
              <a:rPr dirty="0" sz="1300" spc="-5">
                <a:latin typeface="Cambria"/>
                <a:cs typeface="Cambria"/>
              </a:rPr>
              <a:t>medicine, band-aids, eye drops,  </a:t>
            </a:r>
            <a:r>
              <a:rPr dirty="0" sz="1300" spc="-10">
                <a:latin typeface="Cambria"/>
                <a:cs typeface="Cambria"/>
              </a:rPr>
              <a:t>and </a:t>
            </a:r>
            <a:r>
              <a:rPr dirty="0" sz="1300" spc="-5">
                <a:latin typeface="Cambria"/>
                <a:cs typeface="Cambria"/>
              </a:rPr>
              <a:t>other personal care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items.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At a </a:t>
            </a:r>
            <a:r>
              <a:rPr dirty="0" sz="1300" spc="-5" b="1">
                <a:latin typeface="Cambria"/>
                <a:cs typeface="Cambria"/>
              </a:rPr>
              <a:t>florist</a:t>
            </a:r>
            <a:r>
              <a:rPr dirty="0" sz="1300" spc="-5">
                <a:latin typeface="Cambria"/>
                <a:cs typeface="Cambria"/>
              </a:rPr>
              <a:t>, you can </a:t>
            </a:r>
            <a:r>
              <a:rPr dirty="0" sz="1300">
                <a:latin typeface="Cambria"/>
                <a:cs typeface="Cambria"/>
              </a:rPr>
              <a:t>buy </a:t>
            </a: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bouquet </a:t>
            </a:r>
            <a:r>
              <a:rPr dirty="0" sz="1300" spc="-10" b="1">
                <a:latin typeface="Cambria"/>
                <a:cs typeface="Cambria"/>
              </a:rPr>
              <a:t>of</a:t>
            </a:r>
            <a:r>
              <a:rPr dirty="0" sz="1300" spc="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flowers.</a:t>
            </a:r>
            <a:endParaRPr sz="1300">
              <a:latin typeface="Cambria"/>
              <a:cs typeface="Cambria"/>
            </a:endParaRPr>
          </a:p>
          <a:p>
            <a:pPr marL="469265" marR="2730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At a </a:t>
            </a:r>
            <a:r>
              <a:rPr dirty="0" sz="1300" spc="-5" b="1">
                <a:latin typeface="Cambria"/>
                <a:cs typeface="Cambria"/>
              </a:rPr>
              <a:t>jewelry store </a:t>
            </a:r>
            <a:r>
              <a:rPr dirty="0" sz="1300" spc="-5">
                <a:latin typeface="Cambria"/>
                <a:cs typeface="Cambria"/>
              </a:rPr>
              <a:t>or </a:t>
            </a:r>
            <a:r>
              <a:rPr dirty="0" sz="1300" spc="-5" b="1">
                <a:latin typeface="Cambria"/>
                <a:cs typeface="Cambria"/>
              </a:rPr>
              <a:t>jeweler</a:t>
            </a:r>
            <a:r>
              <a:rPr dirty="0" sz="1300" spc="-5">
                <a:latin typeface="Cambria"/>
                <a:cs typeface="Cambria"/>
              </a:rPr>
              <a:t>,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can </a:t>
            </a:r>
            <a:r>
              <a:rPr dirty="0" sz="1300">
                <a:latin typeface="Cambria"/>
                <a:cs typeface="Cambria"/>
              </a:rPr>
              <a:t>buy </a:t>
            </a:r>
            <a:r>
              <a:rPr dirty="0" sz="1300" spc="-5">
                <a:latin typeface="Cambria"/>
                <a:cs typeface="Cambria"/>
              </a:rPr>
              <a:t>necklaces, bracelets, earrings, and  rings.</a:t>
            </a:r>
            <a:endParaRPr sz="1300">
              <a:latin typeface="Cambria"/>
              <a:cs typeface="Cambria"/>
            </a:endParaRPr>
          </a:p>
          <a:p>
            <a:pPr marL="469265" marR="5080" indent="-227965">
              <a:lnSpc>
                <a:spcPct val="112400"/>
              </a:lnSpc>
              <a:spcBef>
                <a:spcPts val="10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At a </a:t>
            </a:r>
            <a:r>
              <a:rPr dirty="0" sz="1300" spc="-5" b="1">
                <a:latin typeface="Cambria"/>
                <a:cs typeface="Cambria"/>
              </a:rPr>
              <a:t>pet shop</a:t>
            </a:r>
            <a:r>
              <a:rPr dirty="0" sz="1300" spc="-5">
                <a:latin typeface="Cambria"/>
                <a:cs typeface="Cambria"/>
              </a:rPr>
              <a:t>,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>
                <a:latin typeface="Cambria"/>
                <a:cs typeface="Cambria"/>
              </a:rPr>
              <a:t>can </a:t>
            </a:r>
            <a:r>
              <a:rPr dirty="0" sz="1300" spc="-10">
                <a:latin typeface="Cambria"/>
                <a:cs typeface="Cambria"/>
              </a:rPr>
              <a:t>buy </a:t>
            </a:r>
            <a:r>
              <a:rPr dirty="0" sz="1300" spc="-5">
                <a:latin typeface="Cambria"/>
                <a:cs typeface="Cambria"/>
              </a:rPr>
              <a:t>animals </a:t>
            </a:r>
            <a:r>
              <a:rPr dirty="0" sz="1300" spc="-10">
                <a:latin typeface="Cambria"/>
                <a:cs typeface="Cambria"/>
              </a:rPr>
              <a:t>like puppies, </a:t>
            </a:r>
            <a:r>
              <a:rPr dirty="0" sz="1300" spc="-5">
                <a:latin typeface="Cambria"/>
                <a:cs typeface="Cambria"/>
              </a:rPr>
              <a:t>kittens, rabbits, fish, or birds.  Pet shops also sell accessories like these: collar, leash, cage, </a:t>
            </a:r>
            <a:r>
              <a:rPr dirty="0" sz="1300">
                <a:latin typeface="Cambria"/>
                <a:cs typeface="Cambria"/>
              </a:rPr>
              <a:t>tank, </a:t>
            </a:r>
            <a:r>
              <a:rPr dirty="0" sz="1300" spc="-5">
                <a:latin typeface="Cambria"/>
                <a:cs typeface="Cambria"/>
              </a:rPr>
              <a:t>bowl,</a:t>
            </a:r>
            <a:r>
              <a:rPr dirty="0" sz="1300" spc="6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toys.</a:t>
            </a:r>
            <a:endParaRPr sz="1300">
              <a:latin typeface="Cambria"/>
              <a:cs typeface="Cambria"/>
            </a:endParaRPr>
          </a:p>
          <a:p>
            <a:pPr marL="469265" marR="154940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At a </a:t>
            </a:r>
            <a:r>
              <a:rPr dirty="0" sz="1300" spc="-5" b="1">
                <a:latin typeface="Cambria"/>
                <a:cs typeface="Cambria"/>
              </a:rPr>
              <a:t>bookshop </a:t>
            </a:r>
            <a:r>
              <a:rPr dirty="0" sz="1300" spc="-5">
                <a:latin typeface="Cambria"/>
                <a:cs typeface="Cambria"/>
              </a:rPr>
              <a:t>or </a:t>
            </a:r>
            <a:r>
              <a:rPr dirty="0" sz="1300" spc="-5" b="1">
                <a:latin typeface="Cambria"/>
                <a:cs typeface="Cambria"/>
              </a:rPr>
              <a:t>bookstore</a:t>
            </a:r>
            <a:r>
              <a:rPr dirty="0" sz="1300" spc="-5">
                <a:latin typeface="Cambria"/>
                <a:cs typeface="Cambria"/>
              </a:rPr>
              <a:t>,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can buy books </a:t>
            </a:r>
            <a:r>
              <a:rPr dirty="0" sz="1300" spc="-10">
                <a:latin typeface="Cambria"/>
                <a:cs typeface="Cambria"/>
              </a:rPr>
              <a:t>and </a:t>
            </a:r>
            <a:r>
              <a:rPr dirty="0" sz="1300" spc="-5">
                <a:latin typeface="Cambria"/>
                <a:cs typeface="Cambria"/>
              </a:rPr>
              <a:t>sometimes magazines  or</a:t>
            </a:r>
            <a:r>
              <a:rPr dirty="0" sz="1300" spc="-9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newspapers.</a:t>
            </a:r>
            <a:endParaRPr sz="1300">
              <a:latin typeface="Cambria"/>
              <a:cs typeface="Cambria"/>
            </a:endParaRPr>
          </a:p>
          <a:p>
            <a:pPr marL="469265" marR="337185" indent="-227965">
              <a:lnSpc>
                <a:spcPct val="112700"/>
              </a:lnSpc>
              <a:spcBef>
                <a:spcPts val="10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At a </a:t>
            </a:r>
            <a:r>
              <a:rPr dirty="0" sz="1300" spc="-10" b="1">
                <a:latin typeface="Cambria"/>
                <a:cs typeface="Cambria"/>
              </a:rPr>
              <a:t>hardware </a:t>
            </a:r>
            <a:r>
              <a:rPr dirty="0" sz="1300" spc="-5" b="1">
                <a:latin typeface="Cambria"/>
                <a:cs typeface="Cambria"/>
              </a:rPr>
              <a:t>store</a:t>
            </a:r>
            <a:r>
              <a:rPr dirty="0" sz="1300" spc="-5">
                <a:latin typeface="Cambria"/>
                <a:cs typeface="Cambria"/>
              </a:rPr>
              <a:t>,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can </a:t>
            </a:r>
            <a:r>
              <a:rPr dirty="0" sz="1300">
                <a:latin typeface="Cambria"/>
                <a:cs typeface="Cambria"/>
              </a:rPr>
              <a:t>buy </a:t>
            </a:r>
            <a:r>
              <a:rPr dirty="0" sz="1300" spc="-5">
                <a:latin typeface="Cambria"/>
                <a:cs typeface="Cambria"/>
              </a:rPr>
              <a:t>things </a:t>
            </a:r>
            <a:r>
              <a:rPr dirty="0" sz="1300" spc="5">
                <a:latin typeface="Cambria"/>
                <a:cs typeface="Cambria"/>
              </a:rPr>
              <a:t>for </a:t>
            </a:r>
            <a:r>
              <a:rPr dirty="0" sz="1300" spc="-5">
                <a:latin typeface="Cambria"/>
                <a:cs typeface="Cambria"/>
              </a:rPr>
              <a:t>construction or </a:t>
            </a:r>
            <a:r>
              <a:rPr dirty="0" sz="1300">
                <a:latin typeface="Cambria"/>
                <a:cs typeface="Cambria"/>
              </a:rPr>
              <a:t>fixing </a:t>
            </a:r>
            <a:r>
              <a:rPr dirty="0" sz="1300" spc="-5">
                <a:latin typeface="Cambria"/>
                <a:cs typeface="Cambria"/>
              </a:rPr>
              <a:t>things  around the house – like </a:t>
            </a:r>
            <a:r>
              <a:rPr dirty="0" sz="1300" spc="-10">
                <a:latin typeface="Cambria"/>
                <a:cs typeface="Cambria"/>
              </a:rPr>
              <a:t>tools, </a:t>
            </a:r>
            <a:r>
              <a:rPr dirty="0" sz="1300" spc="-5">
                <a:latin typeface="Cambria"/>
                <a:cs typeface="Cambria"/>
              </a:rPr>
              <a:t>paint, plumbing supplies, and electrical  supplies.</a:t>
            </a:r>
            <a:endParaRPr sz="1300">
              <a:latin typeface="Cambria"/>
              <a:cs typeface="Cambria"/>
            </a:endParaRPr>
          </a:p>
          <a:p>
            <a:pPr marL="469265" marR="6667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department store </a:t>
            </a:r>
            <a:r>
              <a:rPr dirty="0" sz="1300">
                <a:latin typeface="Cambria"/>
                <a:cs typeface="Cambria"/>
              </a:rPr>
              <a:t>is </a:t>
            </a: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10">
                <a:latin typeface="Cambria"/>
                <a:cs typeface="Cambria"/>
              </a:rPr>
              <a:t>large </a:t>
            </a:r>
            <a:r>
              <a:rPr dirty="0" sz="1300" spc="-5">
                <a:latin typeface="Cambria"/>
                <a:cs typeface="Cambria"/>
              </a:rPr>
              <a:t>store with many different areas – for example,  clothes, electronics, food, toys, items </a:t>
            </a:r>
            <a:r>
              <a:rPr dirty="0" sz="1300">
                <a:latin typeface="Cambria"/>
                <a:cs typeface="Cambria"/>
              </a:rPr>
              <a:t>for </a:t>
            </a:r>
            <a:r>
              <a:rPr dirty="0" sz="1300" spc="-5">
                <a:latin typeface="Cambria"/>
                <a:cs typeface="Cambria"/>
              </a:rPr>
              <a:t>the house,</a:t>
            </a:r>
            <a:r>
              <a:rPr dirty="0" sz="1300" spc="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etc.</a:t>
            </a:r>
            <a:endParaRPr sz="1300">
              <a:latin typeface="Cambria"/>
              <a:cs typeface="Cambria"/>
            </a:endParaRPr>
          </a:p>
          <a:p>
            <a:pPr marL="469265" marR="234950" indent="-227965">
              <a:lnSpc>
                <a:spcPct val="112300"/>
              </a:lnSpc>
              <a:spcBef>
                <a:spcPts val="10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mall </a:t>
            </a:r>
            <a:r>
              <a:rPr dirty="0" sz="1300" spc="-5">
                <a:latin typeface="Cambria"/>
                <a:cs typeface="Cambria"/>
              </a:rPr>
              <a:t>or </a:t>
            </a:r>
            <a:r>
              <a:rPr dirty="0" sz="1300" spc="-5" b="1">
                <a:latin typeface="Cambria"/>
                <a:cs typeface="Cambria"/>
              </a:rPr>
              <a:t>shopping center </a:t>
            </a:r>
            <a:r>
              <a:rPr dirty="0" sz="1300" spc="-5">
                <a:latin typeface="Cambria"/>
                <a:cs typeface="Cambria"/>
              </a:rPr>
              <a:t>is a large building that contains many different  stores, usually including a </a:t>
            </a:r>
            <a:r>
              <a:rPr dirty="0" sz="1300" spc="-5" b="1">
                <a:latin typeface="Cambria"/>
                <a:cs typeface="Cambria"/>
              </a:rPr>
              <a:t>food court </a:t>
            </a:r>
            <a:r>
              <a:rPr dirty="0" sz="1300" spc="-5">
                <a:latin typeface="Cambria"/>
                <a:cs typeface="Cambria"/>
              </a:rPr>
              <a:t>with many different</a:t>
            </a:r>
            <a:r>
              <a:rPr dirty="0" sz="1300" spc="1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restaurants.</a:t>
            </a:r>
            <a:endParaRPr sz="1300">
              <a:latin typeface="Cambria"/>
              <a:cs typeface="Cambria"/>
            </a:endParaRPr>
          </a:p>
          <a:p>
            <a:pPr marL="469265" marR="344170" indent="-227965">
              <a:lnSpc>
                <a:spcPct val="112300"/>
              </a:lnSpc>
              <a:spcBef>
                <a:spcPts val="10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convenience store </a:t>
            </a:r>
            <a:r>
              <a:rPr dirty="0" sz="1300" spc="-5">
                <a:latin typeface="Cambria"/>
                <a:cs typeface="Cambria"/>
              </a:rPr>
              <a:t>or </a:t>
            </a:r>
            <a:r>
              <a:rPr dirty="0" sz="1300" spc="-5" b="1">
                <a:latin typeface="Cambria"/>
                <a:cs typeface="Cambria"/>
              </a:rPr>
              <a:t>corner store </a:t>
            </a:r>
            <a:r>
              <a:rPr dirty="0" sz="1300" spc="-5">
                <a:latin typeface="Cambria"/>
                <a:cs typeface="Cambria"/>
              </a:rPr>
              <a:t>is a small store that contains some  </a:t>
            </a:r>
            <a:r>
              <a:rPr dirty="0" sz="1300" spc="-10">
                <a:latin typeface="Cambria"/>
                <a:cs typeface="Cambria"/>
              </a:rPr>
              <a:t>basic </a:t>
            </a:r>
            <a:r>
              <a:rPr dirty="0" sz="1300" spc="-5">
                <a:latin typeface="Cambria"/>
                <a:cs typeface="Cambria"/>
              </a:rPr>
              <a:t>snacks, drinks, and supplies. Many </a:t>
            </a:r>
            <a:r>
              <a:rPr dirty="0" sz="1300" spc="-10">
                <a:latin typeface="Cambria"/>
                <a:cs typeface="Cambria"/>
              </a:rPr>
              <a:t>gas </a:t>
            </a:r>
            <a:r>
              <a:rPr dirty="0" sz="1300" spc="-5">
                <a:latin typeface="Cambria"/>
                <a:cs typeface="Cambria"/>
              </a:rPr>
              <a:t>stations have a convenience  store, for</a:t>
            </a:r>
            <a:r>
              <a:rPr dirty="0" sz="1300" spc="-5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example.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04661"/>
            <a:ext cx="5955030" cy="6271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dirty="0" sz="1300" spc="-5">
                <a:latin typeface="Cambria"/>
                <a:cs typeface="Cambria"/>
              </a:rPr>
              <a:t>When you’re ready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pay, </a:t>
            </a:r>
            <a:r>
              <a:rPr dirty="0" sz="1300">
                <a:latin typeface="Cambria"/>
                <a:cs typeface="Cambria"/>
              </a:rPr>
              <a:t>go to </a:t>
            </a:r>
            <a:r>
              <a:rPr dirty="0" sz="1300" spc="-5">
                <a:latin typeface="Cambria"/>
                <a:cs typeface="Cambria"/>
              </a:rPr>
              <a:t>the </a:t>
            </a:r>
            <a:r>
              <a:rPr dirty="0" sz="1300" spc="-5" b="1">
                <a:latin typeface="Cambria"/>
                <a:cs typeface="Cambria"/>
              </a:rPr>
              <a:t>checkout. </a:t>
            </a:r>
            <a:r>
              <a:rPr dirty="0" sz="1300" spc="-5">
                <a:latin typeface="Cambria"/>
                <a:cs typeface="Cambria"/>
              </a:rPr>
              <a:t>The person who </a:t>
            </a:r>
            <a:r>
              <a:rPr dirty="0" sz="1300">
                <a:latin typeface="Cambria"/>
                <a:cs typeface="Cambria"/>
              </a:rPr>
              <a:t>works there </a:t>
            </a:r>
            <a:r>
              <a:rPr dirty="0" sz="1300" spc="-5">
                <a:latin typeface="Cambria"/>
                <a:cs typeface="Cambria"/>
              </a:rPr>
              <a:t>is called  the </a:t>
            </a:r>
            <a:r>
              <a:rPr dirty="0" sz="1300" spc="-5" b="1">
                <a:latin typeface="Cambria"/>
                <a:cs typeface="Cambria"/>
              </a:rPr>
              <a:t>cashier. </a:t>
            </a:r>
            <a:r>
              <a:rPr dirty="0" sz="1300" spc="-5">
                <a:latin typeface="Cambria"/>
                <a:cs typeface="Cambria"/>
              </a:rPr>
              <a:t>The cashier might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“How would you </a:t>
            </a:r>
            <a:r>
              <a:rPr dirty="0" sz="1300" b="1">
                <a:latin typeface="Cambria"/>
                <a:cs typeface="Cambria"/>
              </a:rPr>
              <a:t>like to</a:t>
            </a:r>
            <a:r>
              <a:rPr dirty="0" sz="1300" spc="-6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pay?”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>
                <a:latin typeface="Cambria"/>
                <a:cs typeface="Cambria"/>
              </a:rPr>
              <a:t>“In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cash.”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>
                <a:latin typeface="Cambria"/>
                <a:cs typeface="Cambria"/>
              </a:rPr>
              <a:t>“With a credit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card.”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>
                <a:latin typeface="Cambria"/>
                <a:cs typeface="Cambria"/>
              </a:rPr>
              <a:t>“With a debit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card.”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If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pay with a </a:t>
            </a:r>
            <a:r>
              <a:rPr dirty="0" sz="1300">
                <a:latin typeface="Cambria"/>
                <a:cs typeface="Cambria"/>
              </a:rPr>
              <a:t>credit </a:t>
            </a:r>
            <a:r>
              <a:rPr dirty="0" sz="1300" spc="-5">
                <a:latin typeface="Cambria"/>
                <a:cs typeface="Cambria"/>
              </a:rPr>
              <a:t>card, the cashier </a:t>
            </a:r>
            <a:r>
              <a:rPr dirty="0" sz="1300" spc="-10">
                <a:latin typeface="Cambria"/>
                <a:cs typeface="Cambria"/>
              </a:rPr>
              <a:t>will</a:t>
            </a:r>
            <a:r>
              <a:rPr dirty="0" sz="1300" spc="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say,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“Please sign</a:t>
            </a:r>
            <a:r>
              <a:rPr dirty="0" sz="1300" spc="-5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here.”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latin typeface="Cambria"/>
                <a:cs typeface="Cambria"/>
              </a:rPr>
              <a:t>(write your </a:t>
            </a:r>
            <a:r>
              <a:rPr dirty="0" sz="1300" i="1">
                <a:latin typeface="Cambria"/>
                <a:cs typeface="Cambria"/>
              </a:rPr>
              <a:t>name </a:t>
            </a:r>
            <a:r>
              <a:rPr dirty="0" sz="1300" spc="-5" i="1">
                <a:latin typeface="Cambria"/>
                <a:cs typeface="Cambria"/>
              </a:rPr>
              <a:t>on the</a:t>
            </a:r>
            <a:r>
              <a:rPr dirty="0" sz="1300" spc="-50" i="1">
                <a:latin typeface="Cambria"/>
                <a:cs typeface="Cambria"/>
              </a:rPr>
              <a:t> </a:t>
            </a:r>
            <a:r>
              <a:rPr dirty="0" sz="1300" spc="-5" i="1">
                <a:latin typeface="Cambria"/>
                <a:cs typeface="Cambria"/>
              </a:rPr>
              <a:t>paper)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If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pay with a debit card, the cashier will</a:t>
            </a:r>
            <a:r>
              <a:rPr dirty="0" sz="1300" spc="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say,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“Please enter </a:t>
            </a:r>
            <a:r>
              <a:rPr dirty="0" sz="1300" spc="-10" b="1">
                <a:latin typeface="Cambria"/>
                <a:cs typeface="Cambria"/>
              </a:rPr>
              <a:t>your</a:t>
            </a:r>
            <a:r>
              <a:rPr dirty="0" sz="1300" spc="-1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PIN.”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latin typeface="Cambria"/>
                <a:cs typeface="Cambria"/>
              </a:rPr>
              <a:t>(PIN = personal identification</a:t>
            </a:r>
            <a:r>
              <a:rPr dirty="0" sz="1300" spc="30" i="1">
                <a:latin typeface="Cambria"/>
                <a:cs typeface="Cambria"/>
              </a:rPr>
              <a:t> </a:t>
            </a:r>
            <a:r>
              <a:rPr dirty="0" sz="1300" spc="-5" i="1">
                <a:latin typeface="Cambria"/>
                <a:cs typeface="Cambria"/>
              </a:rPr>
              <a:t>number)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04139">
              <a:lnSpc>
                <a:spcPct val="112300"/>
              </a:lnSpc>
            </a:pPr>
            <a:r>
              <a:rPr dirty="0" sz="1300" spc="-5">
                <a:latin typeface="Cambria"/>
                <a:cs typeface="Cambria"/>
              </a:rPr>
              <a:t>If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pay </a:t>
            </a:r>
            <a:r>
              <a:rPr dirty="0" sz="1300">
                <a:latin typeface="Cambria"/>
                <a:cs typeface="Cambria"/>
              </a:rPr>
              <a:t>in </a:t>
            </a:r>
            <a:r>
              <a:rPr dirty="0" sz="1300" spc="-5">
                <a:latin typeface="Cambria"/>
                <a:cs typeface="Cambria"/>
              </a:rPr>
              <a:t>cash – imagine your purchases total $70 and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>
                <a:latin typeface="Cambria"/>
                <a:cs typeface="Cambria"/>
              </a:rPr>
              <a:t>pay </a:t>
            </a:r>
            <a:r>
              <a:rPr dirty="0" sz="1300" spc="-5">
                <a:latin typeface="Cambria"/>
                <a:cs typeface="Cambria"/>
              </a:rPr>
              <a:t>$100 in cash, the  cashier will give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back the extra </a:t>
            </a:r>
            <a:r>
              <a:rPr dirty="0" sz="1300" spc="-10">
                <a:latin typeface="Cambria"/>
                <a:cs typeface="Cambria"/>
              </a:rPr>
              <a:t>money </a:t>
            </a:r>
            <a:r>
              <a:rPr dirty="0" sz="1300" spc="-5">
                <a:latin typeface="Cambria"/>
                <a:cs typeface="Cambria"/>
              </a:rPr>
              <a:t>($30) </a:t>
            </a:r>
            <a:r>
              <a:rPr dirty="0" sz="1300" spc="-10">
                <a:latin typeface="Cambria"/>
                <a:cs typeface="Cambria"/>
              </a:rPr>
              <a:t>and</a:t>
            </a:r>
            <a:r>
              <a:rPr dirty="0" sz="1300" spc="1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say,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“Here’s </a:t>
            </a:r>
            <a:r>
              <a:rPr dirty="0" sz="1300" spc="-10" b="1">
                <a:latin typeface="Cambria"/>
                <a:cs typeface="Cambria"/>
              </a:rPr>
              <a:t>your</a:t>
            </a:r>
            <a:r>
              <a:rPr dirty="0" sz="1300" spc="-3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change.”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“Your change is</a:t>
            </a:r>
            <a:r>
              <a:rPr dirty="0" sz="1300" spc="-75" b="1">
                <a:latin typeface="Cambria"/>
                <a:cs typeface="Cambria"/>
              </a:rPr>
              <a:t> </a:t>
            </a:r>
            <a:r>
              <a:rPr dirty="0" sz="1300" b="1">
                <a:latin typeface="Cambria"/>
                <a:cs typeface="Cambria"/>
              </a:rPr>
              <a:t>$30.”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Finally, the cashier will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"</a:t>
            </a:r>
            <a:r>
              <a:rPr dirty="0" sz="1300" spc="-5" b="1">
                <a:latin typeface="Cambria"/>
                <a:cs typeface="Cambria"/>
              </a:rPr>
              <a:t>Here's </a:t>
            </a:r>
            <a:r>
              <a:rPr dirty="0" sz="1300" spc="-10" b="1">
                <a:latin typeface="Cambria"/>
                <a:cs typeface="Cambria"/>
              </a:rPr>
              <a:t>your</a:t>
            </a:r>
            <a:r>
              <a:rPr dirty="0" sz="1300" spc="-4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receipt."</a:t>
            </a:r>
            <a:endParaRPr sz="1300">
              <a:latin typeface="Cambria"/>
              <a:cs typeface="Cambria"/>
            </a:endParaRPr>
          </a:p>
          <a:p>
            <a:pPr marL="12700" indent="456565">
              <a:lnSpc>
                <a:spcPct val="100000"/>
              </a:lnSpc>
              <a:spcBef>
                <a:spcPts val="185"/>
              </a:spcBef>
            </a:pPr>
            <a:r>
              <a:rPr dirty="0" sz="1300" spc="-5" i="1">
                <a:latin typeface="Cambria"/>
                <a:cs typeface="Cambria"/>
              </a:rPr>
              <a:t>receipt = the piece of </a:t>
            </a:r>
            <a:r>
              <a:rPr dirty="0" sz="1300" i="1">
                <a:latin typeface="Cambria"/>
                <a:cs typeface="Cambria"/>
              </a:rPr>
              <a:t>paper </a:t>
            </a:r>
            <a:r>
              <a:rPr dirty="0" sz="1300" spc="-5" i="1">
                <a:latin typeface="Cambria"/>
                <a:cs typeface="Cambria"/>
              </a:rPr>
              <a:t>with the list of what you</a:t>
            </a:r>
            <a:r>
              <a:rPr dirty="0" sz="1300" spc="20" i="1">
                <a:latin typeface="Cambria"/>
                <a:cs typeface="Cambria"/>
              </a:rPr>
              <a:t> </a:t>
            </a:r>
            <a:r>
              <a:rPr dirty="0" sz="1300" spc="-5" i="1">
                <a:latin typeface="Cambria"/>
                <a:cs typeface="Cambria"/>
              </a:rPr>
              <a:t>bought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Now take </a:t>
            </a:r>
            <a:r>
              <a:rPr dirty="0" sz="1300" spc="-10">
                <a:latin typeface="Cambria"/>
                <a:cs typeface="Cambria"/>
              </a:rPr>
              <a:t>the </a:t>
            </a:r>
            <a:r>
              <a:rPr dirty="0" sz="1300" spc="-5">
                <a:latin typeface="Cambria"/>
                <a:cs typeface="Cambria"/>
              </a:rPr>
              <a:t>quiz to </a:t>
            </a:r>
            <a:r>
              <a:rPr dirty="0" sz="1300" spc="-10">
                <a:latin typeface="Cambria"/>
                <a:cs typeface="Cambria"/>
              </a:rPr>
              <a:t>test </a:t>
            </a:r>
            <a:r>
              <a:rPr dirty="0" sz="1300" spc="-5">
                <a:latin typeface="Cambria"/>
                <a:cs typeface="Cambria"/>
              </a:rPr>
              <a:t>your memory of the shopping</a:t>
            </a:r>
            <a:r>
              <a:rPr dirty="0" sz="1300" spc="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phrases!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258127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dirty="0" sz="2600" spc="50" b="1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dirty="0" sz="2600" spc="5" b="1">
                <a:solidFill>
                  <a:srgbClr val="313D4F"/>
                </a:solidFill>
                <a:latin typeface="Cambria"/>
                <a:cs typeface="Cambria"/>
              </a:rPr>
              <a:t>12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 h="0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548130"/>
            <a:ext cx="4276090" cy="7592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0190" indent="-237490">
              <a:lnSpc>
                <a:spcPct val="100000"/>
              </a:lnSpc>
              <a:buFont typeface="Cambria"/>
              <a:buAutoNum type="arabicParenR"/>
              <a:tabLst>
                <a:tab pos="250825" algn="l"/>
                <a:tab pos="2625090" algn="l"/>
              </a:tabLst>
            </a:pPr>
            <a:r>
              <a:rPr dirty="0" sz="1300" spc="-5">
                <a:latin typeface="Cambria"/>
                <a:cs typeface="Cambria"/>
              </a:rPr>
              <a:t>You can buy apples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at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lvl="1" marL="641985" indent="-172720">
              <a:lnSpc>
                <a:spcPct val="100000"/>
              </a:lnSpc>
              <a:spcBef>
                <a:spcPts val="1185"/>
              </a:spcBef>
              <a:buAutoNum type="alphaUcPeriod"/>
              <a:tabLst>
                <a:tab pos="642620" algn="l"/>
              </a:tabLst>
            </a:pPr>
            <a:r>
              <a:rPr dirty="0" sz="1300" spc="-5">
                <a:latin typeface="Cambria"/>
                <a:cs typeface="Cambria"/>
              </a:rPr>
              <a:t>boutique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florist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supermarket</a:t>
            </a:r>
            <a:endParaRPr sz="1300">
              <a:latin typeface="Cambria"/>
              <a:cs typeface="Cambria"/>
            </a:endParaRPr>
          </a:p>
          <a:p>
            <a:pPr marL="250190" indent="-237490">
              <a:lnSpc>
                <a:spcPct val="100000"/>
              </a:lnSpc>
              <a:spcBef>
                <a:spcPts val="1195"/>
              </a:spcBef>
              <a:buFont typeface="Cambria"/>
              <a:buAutoNum type="arabicParenR"/>
              <a:tabLst>
                <a:tab pos="250825" algn="l"/>
                <a:tab pos="2780030" algn="l"/>
              </a:tabLst>
            </a:pPr>
            <a:r>
              <a:rPr dirty="0" sz="1300" spc="-5">
                <a:latin typeface="Cambria"/>
                <a:cs typeface="Cambria"/>
              </a:rPr>
              <a:t>I have a headache. Is</a:t>
            </a:r>
            <a:r>
              <a:rPr dirty="0" sz="1300" spc="2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there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nearby?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hardware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department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pharmacy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/>
              <a:tabLst>
                <a:tab pos="213995" algn="l"/>
                <a:tab pos="3331845" algn="l"/>
              </a:tabLst>
            </a:pPr>
            <a:r>
              <a:rPr dirty="0" sz="1300" spc="-5">
                <a:latin typeface="Cambria"/>
                <a:cs typeface="Cambria"/>
              </a:rPr>
              <a:t>You can buy toys </a:t>
            </a:r>
            <a:r>
              <a:rPr dirty="0" sz="1300">
                <a:latin typeface="Cambria"/>
                <a:cs typeface="Cambria"/>
              </a:rPr>
              <a:t>for </a:t>
            </a:r>
            <a:r>
              <a:rPr dirty="0" sz="1300" spc="-5">
                <a:latin typeface="Cambria"/>
                <a:cs typeface="Cambria"/>
              </a:rPr>
              <a:t>your dog</a:t>
            </a:r>
            <a:r>
              <a:rPr dirty="0" sz="1300" spc="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at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food</a:t>
            </a:r>
            <a:r>
              <a:rPr dirty="0" sz="1300" spc="-8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court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deli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latin typeface="Cambria"/>
                <a:cs typeface="Cambria"/>
              </a:rPr>
              <a:t>pet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shop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/>
              <a:tabLst>
                <a:tab pos="213995" algn="l"/>
                <a:tab pos="3249930" algn="l"/>
              </a:tabLst>
            </a:pPr>
            <a:r>
              <a:rPr dirty="0" sz="1300" spc="-5">
                <a:latin typeface="Cambria"/>
                <a:cs typeface="Cambria"/>
              </a:rPr>
              <a:t>You can pick </a:t>
            </a:r>
            <a:r>
              <a:rPr dirty="0" sz="1300">
                <a:latin typeface="Cambria"/>
                <a:cs typeface="Cambria"/>
              </a:rPr>
              <a:t>up </a:t>
            </a:r>
            <a:r>
              <a:rPr dirty="0" sz="1300" spc="-5">
                <a:latin typeface="Cambria"/>
                <a:cs typeface="Cambria"/>
              </a:rPr>
              <a:t>fresh bread</a:t>
            </a:r>
            <a:r>
              <a:rPr dirty="0" sz="1300" spc="5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at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bakery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corner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jeweler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066289" algn="l"/>
              </a:tabLst>
            </a:pPr>
            <a:r>
              <a:rPr dirty="0" sz="1300" spc="-5">
                <a:latin typeface="Cambria"/>
                <a:cs typeface="Cambria"/>
              </a:rPr>
              <a:t>He's going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to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>
                <a:latin typeface="Cambria"/>
                <a:cs typeface="Cambria"/>
              </a:rPr>
              <a:t>to buy </a:t>
            </a:r>
            <a:r>
              <a:rPr dirty="0" sz="1300" spc="-5">
                <a:latin typeface="Cambria"/>
                <a:cs typeface="Cambria"/>
              </a:rPr>
              <a:t>a diamond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ring.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hardware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jewelry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corner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431415" algn="l"/>
              </a:tabLst>
            </a:pPr>
            <a:r>
              <a:rPr dirty="0" sz="1300" spc="-5">
                <a:latin typeface="Cambria"/>
                <a:cs typeface="Cambria"/>
              </a:rPr>
              <a:t>Let's have </a:t>
            </a:r>
            <a:r>
              <a:rPr dirty="0" sz="1300" spc="-10">
                <a:latin typeface="Cambria"/>
                <a:cs typeface="Cambria"/>
              </a:rPr>
              <a:t>lunch</a:t>
            </a:r>
            <a:r>
              <a:rPr dirty="0" sz="1300" spc="4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at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bakery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deli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drugstore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4229100" algn="l"/>
              </a:tabLst>
            </a:pP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l</a:t>
            </a:r>
            <a:r>
              <a:rPr dirty="0" sz="1300" spc="-10">
                <a:latin typeface="Cambria"/>
                <a:cs typeface="Cambria"/>
              </a:rPr>
              <a:t>o</a:t>
            </a:r>
            <a:r>
              <a:rPr dirty="0" sz="1300" spc="-5">
                <a:latin typeface="Cambria"/>
                <a:cs typeface="Cambria"/>
              </a:rPr>
              <a:t>t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o</a:t>
            </a:r>
            <a:r>
              <a:rPr dirty="0" sz="1300" spc="-5">
                <a:latin typeface="Cambria"/>
                <a:cs typeface="Cambria"/>
              </a:rPr>
              <a:t>f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ne</a:t>
            </a:r>
            <a:r>
              <a:rPr dirty="0" sz="1300" spc="-5">
                <a:latin typeface="Cambria"/>
                <a:cs typeface="Cambria"/>
              </a:rPr>
              <a:t>w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sho</a:t>
            </a:r>
            <a:r>
              <a:rPr dirty="0" sz="1300">
                <a:latin typeface="Cambria"/>
                <a:cs typeface="Cambria"/>
              </a:rPr>
              <a:t>p</a:t>
            </a:r>
            <a:r>
              <a:rPr dirty="0" sz="1300" spc="-5">
                <a:latin typeface="Cambria"/>
                <a:cs typeface="Cambria"/>
              </a:rPr>
              <a:t>s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h</a:t>
            </a:r>
            <a:r>
              <a:rPr dirty="0" sz="1300" spc="-10">
                <a:latin typeface="Cambria"/>
                <a:cs typeface="Cambria"/>
              </a:rPr>
              <a:t>av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r</a:t>
            </a:r>
            <a:r>
              <a:rPr dirty="0" sz="1300">
                <a:latin typeface="Cambria"/>
                <a:cs typeface="Cambria"/>
              </a:rPr>
              <a:t>e</a:t>
            </a:r>
            <a:r>
              <a:rPr dirty="0" sz="1300" spc="-5">
                <a:latin typeface="Cambria"/>
                <a:cs typeface="Cambria"/>
              </a:rPr>
              <a:t>cent</a:t>
            </a:r>
            <a:r>
              <a:rPr dirty="0" sz="1300" spc="-10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y</a:t>
            </a:r>
            <a:r>
              <a:rPr dirty="0" sz="1300" spc="-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opened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up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in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he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 u="sng">
                <a:latin typeface="Cambria"/>
                <a:cs typeface="Cambria"/>
              </a:rPr>
              <a:t> </a:t>
            </a:r>
            <a:r>
              <a:rPr dirty="0" sz="1300" u="sng">
                <a:latin typeface="Cambria"/>
                <a:cs typeface="Cambria"/>
              </a:rPr>
              <a:t>	</a:t>
            </a:r>
            <a:r>
              <a:rPr dirty="0" sz="1300" spc="-5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supermarket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department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mall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29030"/>
            <a:ext cx="5553075" cy="800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buFont typeface="Cambria"/>
              <a:buAutoNum type="arabicParenR" startAt="8"/>
              <a:tabLst>
                <a:tab pos="213995" algn="l"/>
                <a:tab pos="2509520" algn="l"/>
              </a:tabLst>
            </a:pPr>
            <a:r>
              <a:rPr dirty="0" sz="1300" spc="-5">
                <a:latin typeface="Cambria"/>
                <a:cs typeface="Cambria"/>
              </a:rPr>
              <a:t>I'm going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stop</a:t>
            </a:r>
            <a:r>
              <a:rPr dirty="0" sz="1300" spc="2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in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and pick </a:t>
            </a:r>
            <a:r>
              <a:rPr dirty="0" sz="1300">
                <a:latin typeface="Cambria"/>
                <a:cs typeface="Cambria"/>
              </a:rPr>
              <a:t>up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soda.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hardware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latin typeface="Cambria"/>
                <a:cs typeface="Cambria"/>
              </a:rPr>
              <a:t>convenience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latin typeface="Cambria"/>
                <a:cs typeface="Cambria"/>
              </a:rPr>
              <a:t>pet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shop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8"/>
              <a:tabLst>
                <a:tab pos="213995" algn="l"/>
                <a:tab pos="1682114" algn="l"/>
              </a:tabLst>
            </a:pPr>
            <a:r>
              <a:rPr dirty="0" sz="1300" spc="-5">
                <a:latin typeface="Cambria"/>
                <a:cs typeface="Cambria"/>
              </a:rPr>
              <a:t>He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called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and ordered a bouquet of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roses.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jewelry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mall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204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florist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8"/>
              <a:tabLst>
                <a:tab pos="311785" algn="l"/>
                <a:tab pos="2999105" algn="l"/>
              </a:tabLst>
            </a:pPr>
            <a:r>
              <a:rPr dirty="0" sz="1300" spc="-5">
                <a:latin typeface="Cambria"/>
                <a:cs typeface="Cambria"/>
              </a:rPr>
              <a:t>You can buy a hammer</a:t>
            </a:r>
            <a:r>
              <a:rPr dirty="0" sz="1300" spc="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at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_.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hardware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toy</a:t>
            </a:r>
            <a:r>
              <a:rPr dirty="0" sz="1300" spc="-9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bookstore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mbria"/>
              <a:buAutoNum type="alphaUcPeriod"/>
            </a:pPr>
            <a:endParaRPr sz="1500">
              <a:latin typeface="Times New Roman"/>
              <a:cs typeface="Times New Roman"/>
            </a:endParaRPr>
          </a:p>
          <a:p>
            <a:pPr marL="12700" marR="3192780">
              <a:lnSpc>
                <a:spcPct val="112300"/>
              </a:lnSpc>
              <a:buFont typeface="Cambria"/>
              <a:buAutoNum type="arabicParenR" startAt="8"/>
              <a:tabLst>
                <a:tab pos="311785" algn="l"/>
                <a:tab pos="2153920" algn="l"/>
              </a:tabLst>
            </a:pPr>
            <a:r>
              <a:rPr dirty="0" sz="1300" spc="-5">
                <a:latin typeface="Cambria"/>
                <a:cs typeface="Cambria"/>
              </a:rPr>
              <a:t>Can I help you </a:t>
            </a:r>
            <a:r>
              <a:rPr dirty="0" sz="1300">
                <a:latin typeface="Cambria"/>
                <a:cs typeface="Cambria"/>
              </a:rPr>
              <a:t>find </a:t>
            </a:r>
            <a:r>
              <a:rPr dirty="0" sz="1300" spc="-5">
                <a:latin typeface="Cambria"/>
                <a:cs typeface="Cambria"/>
              </a:rPr>
              <a:t>anything?  No thanks.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I'm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just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latin typeface="Cambria"/>
                <a:cs typeface="Cambria"/>
              </a:rPr>
              <a:t>browsing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checking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watching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8"/>
              <a:tabLst>
                <a:tab pos="311785" algn="l"/>
                <a:tab pos="2429510" algn="l"/>
              </a:tabLst>
            </a:pPr>
            <a:r>
              <a:rPr dirty="0" sz="1300" spc="-5">
                <a:latin typeface="Cambria"/>
                <a:cs typeface="Cambria"/>
              </a:rPr>
              <a:t>I like these jeans.</a:t>
            </a:r>
            <a:r>
              <a:rPr dirty="0" sz="1300" spc="5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Can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fit them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up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put them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in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try them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on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8"/>
              <a:tabLst>
                <a:tab pos="311785" algn="l"/>
                <a:tab pos="2287905" algn="l"/>
              </a:tabLst>
            </a:pPr>
            <a:r>
              <a:rPr dirty="0" sz="1300" spc="-5">
                <a:latin typeface="Cambria"/>
                <a:cs typeface="Cambria"/>
              </a:rPr>
              <a:t>These shoes</a:t>
            </a:r>
            <a:r>
              <a:rPr dirty="0" sz="1300" spc="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are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too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. They're a size 9 </a:t>
            </a:r>
            <a:r>
              <a:rPr dirty="0" sz="1300" spc="-10">
                <a:latin typeface="Cambria"/>
                <a:cs typeface="Cambria"/>
              </a:rPr>
              <a:t>and </a:t>
            </a:r>
            <a:r>
              <a:rPr dirty="0" sz="1300" spc="-5">
                <a:latin typeface="Cambria"/>
                <a:cs typeface="Cambria"/>
              </a:rPr>
              <a:t>I think I need an</a:t>
            </a:r>
            <a:r>
              <a:rPr dirty="0" sz="1300" spc="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8.5.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great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loose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tight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mbria"/>
              <a:buAutoNum type="alphaUcPeriod"/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  <a:buFont typeface="Cambria"/>
              <a:buAutoNum type="arabicParenR" startAt="8"/>
              <a:tabLst>
                <a:tab pos="311785" algn="l"/>
                <a:tab pos="5076190" algn="l"/>
              </a:tabLst>
            </a:pPr>
            <a:r>
              <a:rPr dirty="0" sz="1300" spc="-5">
                <a:latin typeface="Cambria"/>
                <a:cs typeface="Cambria"/>
              </a:rPr>
              <a:t>I </a:t>
            </a:r>
            <a:r>
              <a:rPr dirty="0" sz="1300" spc="-10">
                <a:latin typeface="Cambria"/>
                <a:cs typeface="Cambria"/>
              </a:rPr>
              <a:t>got </a:t>
            </a:r>
            <a:r>
              <a:rPr dirty="0" sz="1300" spc="-5">
                <a:latin typeface="Cambria"/>
                <a:cs typeface="Cambria"/>
              </a:rPr>
              <a:t>this sweater as a Christmas gift, </a:t>
            </a:r>
            <a:r>
              <a:rPr dirty="0" sz="1300">
                <a:latin typeface="Cambria"/>
                <a:cs typeface="Cambria"/>
              </a:rPr>
              <a:t>but it's </a:t>
            </a:r>
            <a:r>
              <a:rPr dirty="0" sz="1300" spc="-5">
                <a:latin typeface="Cambria"/>
                <a:cs typeface="Cambria"/>
              </a:rPr>
              <a:t>too small. Can</a:t>
            </a:r>
            <a:r>
              <a:rPr dirty="0" sz="1300" spc="12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5">
                <a:latin typeface="Cambria"/>
                <a:cs typeface="Cambria"/>
              </a:rPr>
              <a:t> _</a:t>
            </a:r>
            <a:r>
              <a:rPr dirty="0" sz="1300" spc="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it</a:t>
            </a:r>
            <a:r>
              <a:rPr dirty="0" sz="1300" spc="-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for</a:t>
            </a:r>
            <a:r>
              <a:rPr dirty="0" sz="1300" spc="-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larger</a:t>
            </a:r>
            <a:r>
              <a:rPr dirty="0" sz="1300" spc="-6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size?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credit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exchange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refund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29030"/>
            <a:ext cx="4690110" cy="4444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1150" indent="-298450">
              <a:lnSpc>
                <a:spcPct val="100000"/>
              </a:lnSpc>
              <a:buFont typeface="Cambria"/>
              <a:buAutoNum type="arabicParenR" startAt="15"/>
              <a:tabLst>
                <a:tab pos="311785" algn="l"/>
              </a:tabLst>
            </a:pPr>
            <a:r>
              <a:rPr dirty="0" sz="1300">
                <a:latin typeface="Cambria"/>
                <a:cs typeface="Cambria"/>
              </a:rPr>
              <a:t>Do </a:t>
            </a:r>
            <a:r>
              <a:rPr dirty="0" sz="1300" spc="-5">
                <a:latin typeface="Cambria"/>
                <a:cs typeface="Cambria"/>
              </a:rPr>
              <a:t>you have </a:t>
            </a:r>
            <a:r>
              <a:rPr dirty="0" sz="1300" spc="-10">
                <a:latin typeface="Cambria"/>
                <a:cs typeface="Cambria"/>
              </a:rPr>
              <a:t>any </a:t>
            </a:r>
            <a:r>
              <a:rPr dirty="0" sz="1300" spc="-5">
                <a:latin typeface="Cambria"/>
                <a:cs typeface="Cambria"/>
              </a:rPr>
              <a:t>green</a:t>
            </a:r>
            <a:r>
              <a:rPr dirty="0" sz="1300" spc="-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tea?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47520" algn="l"/>
              </a:tabLst>
            </a:pPr>
            <a:r>
              <a:rPr dirty="0" sz="1300" spc="-5">
                <a:latin typeface="Cambria"/>
                <a:cs typeface="Cambria"/>
              </a:rPr>
              <a:t>Sorry, it's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out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of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- check back </a:t>
            </a:r>
            <a:r>
              <a:rPr dirty="0" sz="1300" spc="-10">
                <a:latin typeface="Cambria"/>
                <a:cs typeface="Cambria"/>
              </a:rPr>
              <a:t>next</a:t>
            </a:r>
            <a:r>
              <a:rPr dirty="0" sz="1300" spc="-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week!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carry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produce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stock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16"/>
              <a:tabLst>
                <a:tab pos="311785" algn="l"/>
                <a:tab pos="3963035" algn="l"/>
              </a:tabLst>
            </a:pPr>
            <a:r>
              <a:rPr dirty="0" sz="1300" spc="-5">
                <a:latin typeface="Cambria"/>
                <a:cs typeface="Cambria"/>
              </a:rPr>
              <a:t>Salmon is normally </a:t>
            </a:r>
            <a:r>
              <a:rPr dirty="0" sz="1300">
                <a:latin typeface="Cambria"/>
                <a:cs typeface="Cambria"/>
              </a:rPr>
              <a:t>very </a:t>
            </a:r>
            <a:r>
              <a:rPr dirty="0" sz="1300" spc="-5">
                <a:latin typeface="Cambria"/>
                <a:cs typeface="Cambria"/>
              </a:rPr>
              <a:t>expensive, </a:t>
            </a:r>
            <a:r>
              <a:rPr dirty="0" sz="1300" spc="-10">
                <a:latin typeface="Cambria"/>
                <a:cs typeface="Cambria"/>
              </a:rPr>
              <a:t>but</a:t>
            </a:r>
            <a:r>
              <a:rPr dirty="0" sz="1300" spc="6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it's </a:t>
            </a:r>
            <a:r>
              <a:rPr dirty="0" sz="1300" spc="-5">
                <a:latin typeface="Cambria"/>
                <a:cs typeface="Cambria"/>
              </a:rPr>
              <a:t>on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this</a:t>
            </a:r>
            <a:r>
              <a:rPr dirty="0" sz="1300" spc="-9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week.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coupon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discount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latin typeface="Cambria"/>
                <a:cs typeface="Cambria"/>
              </a:rPr>
              <a:t>sale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16"/>
              <a:tabLst>
                <a:tab pos="311785" algn="l"/>
                <a:tab pos="2465070" algn="l"/>
              </a:tabLst>
            </a:pPr>
            <a:r>
              <a:rPr dirty="0" sz="1300" spc="-5">
                <a:latin typeface="Cambria"/>
                <a:cs typeface="Cambria"/>
              </a:rPr>
              <a:t>These soups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were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40%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, so I bought twenty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cans!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down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off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out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16"/>
              <a:tabLst>
                <a:tab pos="311785" algn="l"/>
                <a:tab pos="1717039" algn="l"/>
              </a:tabLst>
            </a:pPr>
            <a:r>
              <a:rPr dirty="0" sz="1300" spc="-5">
                <a:latin typeface="Cambria"/>
                <a:cs typeface="Cambria"/>
              </a:rPr>
              <a:t>Here's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your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. Have a </a:t>
            </a:r>
            <a:r>
              <a:rPr dirty="0" sz="1300" spc="-10">
                <a:latin typeface="Cambria"/>
                <a:cs typeface="Cambria"/>
              </a:rPr>
              <a:t>nice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day!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receipt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receive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resale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4240"/>
            <a:ext cx="3067685" cy="635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Lesson 12 Quiz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dirty="0" sz="1400" spc="-3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5">
                <a:latin typeface="Cambria"/>
                <a:cs typeface="Cambria"/>
              </a:rPr>
              <a:t>1.C   2.C   3.C   4.A   5.B   6.B   7.C   8.B   9.C  </a:t>
            </a:r>
            <a:r>
              <a:rPr dirty="0" sz="1200" spc="8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10.A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 spc="-5">
                <a:latin typeface="Cambria"/>
                <a:cs typeface="Cambria"/>
              </a:rPr>
              <a:t>11.A   12.C   13.B   14.B   15.C   16.C   17.B  </a:t>
            </a:r>
            <a:r>
              <a:rPr dirty="0" sz="1200" spc="7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18.A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0849"/>
            <a:ext cx="5863590" cy="806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 marR="5080" indent="-227965">
              <a:lnSpc>
                <a:spcPct val="1124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10" b="1">
                <a:latin typeface="Cambria"/>
                <a:cs typeface="Cambria"/>
              </a:rPr>
              <a:t>Other </a:t>
            </a:r>
            <a:r>
              <a:rPr dirty="0" sz="1300" spc="-5" b="1">
                <a:latin typeface="Cambria"/>
                <a:cs typeface="Cambria"/>
              </a:rPr>
              <a:t>types </a:t>
            </a:r>
            <a:r>
              <a:rPr dirty="0" sz="1300" b="1">
                <a:latin typeface="Cambria"/>
                <a:cs typeface="Cambria"/>
              </a:rPr>
              <a:t>of </a:t>
            </a:r>
            <a:r>
              <a:rPr dirty="0" sz="1300" spc="-5" b="1">
                <a:latin typeface="Cambria"/>
                <a:cs typeface="Cambria"/>
              </a:rPr>
              <a:t>stores </a:t>
            </a:r>
            <a:r>
              <a:rPr dirty="0" sz="1300" spc="-5">
                <a:latin typeface="Cambria"/>
                <a:cs typeface="Cambria"/>
              </a:rPr>
              <a:t>are often identified by the items they </a:t>
            </a:r>
            <a:r>
              <a:rPr dirty="0" sz="1300">
                <a:latin typeface="Cambria"/>
                <a:cs typeface="Cambria"/>
              </a:rPr>
              <a:t>sell </a:t>
            </a:r>
            <a:r>
              <a:rPr dirty="0" sz="1300" spc="-5">
                <a:latin typeface="Cambria"/>
                <a:cs typeface="Cambria"/>
              </a:rPr>
              <a:t>– a toy store  sells toys, a shoe store sells shoes,</a:t>
            </a:r>
            <a:r>
              <a:rPr dirty="0" sz="1300" spc="2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etc.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>
                <a:latin typeface="Cambria"/>
                <a:cs typeface="Cambria"/>
              </a:rPr>
              <a:t>Let’s focus on two common situations: </a:t>
            </a:r>
            <a:r>
              <a:rPr dirty="0" sz="1300">
                <a:latin typeface="Cambria"/>
                <a:cs typeface="Cambria"/>
              </a:rPr>
              <a:t>shopping </a:t>
            </a:r>
            <a:r>
              <a:rPr dirty="0" sz="1300" spc="-5">
                <a:latin typeface="Cambria"/>
                <a:cs typeface="Cambria"/>
              </a:rPr>
              <a:t>for clothes and shopping </a:t>
            </a:r>
            <a:r>
              <a:rPr dirty="0" sz="1300">
                <a:latin typeface="Cambria"/>
                <a:cs typeface="Cambria"/>
              </a:rPr>
              <a:t>at</a:t>
            </a:r>
            <a:r>
              <a:rPr dirty="0" sz="1300" spc="9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latin typeface="Cambria"/>
                <a:cs typeface="Cambria"/>
              </a:rPr>
              <a:t>supermarket.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#1 – Shopping for</a:t>
            </a:r>
            <a:r>
              <a:rPr dirty="0" sz="1600" spc="3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clothes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Cambria"/>
                <a:cs typeface="Cambria"/>
              </a:rPr>
              <a:t>Saleswoman: </a:t>
            </a:r>
            <a:r>
              <a:rPr dirty="0" sz="1300">
                <a:latin typeface="Cambria"/>
                <a:cs typeface="Cambria"/>
              </a:rPr>
              <a:t>Do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need any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help?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latin typeface="Cambria"/>
                <a:cs typeface="Cambria"/>
              </a:rPr>
              <a:t>Fred: </a:t>
            </a:r>
            <a:r>
              <a:rPr dirty="0" sz="1300" spc="-5">
                <a:latin typeface="Cambria"/>
                <a:cs typeface="Cambria"/>
              </a:rPr>
              <a:t>Yes, </a:t>
            </a:r>
            <a:r>
              <a:rPr dirty="0" sz="1300">
                <a:latin typeface="Cambria"/>
                <a:cs typeface="Cambria"/>
              </a:rPr>
              <a:t>I’m </a:t>
            </a:r>
            <a:r>
              <a:rPr dirty="0" sz="1300" spc="-5">
                <a:latin typeface="Cambria"/>
                <a:cs typeface="Cambria"/>
              </a:rPr>
              <a:t>looking for polo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shirts.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Cambria"/>
                <a:cs typeface="Cambria"/>
              </a:rPr>
              <a:t>Saleswoman: </a:t>
            </a:r>
            <a:r>
              <a:rPr dirty="0" sz="1300">
                <a:latin typeface="Cambria"/>
                <a:cs typeface="Cambria"/>
              </a:rPr>
              <a:t>OK, </a:t>
            </a:r>
            <a:r>
              <a:rPr dirty="0" sz="1300" spc="-5">
                <a:latin typeface="Cambria"/>
                <a:cs typeface="Cambria"/>
              </a:rPr>
              <a:t>we have a few different styles – this one’s </a:t>
            </a:r>
            <a:r>
              <a:rPr dirty="0" sz="1300">
                <a:latin typeface="Cambria"/>
                <a:cs typeface="Cambria"/>
              </a:rPr>
              <a:t>more </a:t>
            </a:r>
            <a:r>
              <a:rPr dirty="0" sz="1300" spc="-5">
                <a:latin typeface="Cambria"/>
                <a:cs typeface="Cambria"/>
              </a:rPr>
              <a:t>dressy, </a:t>
            </a:r>
            <a:r>
              <a:rPr dirty="0" sz="1300">
                <a:latin typeface="Cambria"/>
                <a:cs typeface="Cambria"/>
              </a:rPr>
              <a:t>and</a:t>
            </a:r>
            <a:r>
              <a:rPr dirty="0" sz="1300" spc="9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this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latin typeface="Cambria"/>
                <a:cs typeface="Cambria"/>
              </a:rPr>
              <a:t>one’s more</a:t>
            </a:r>
            <a:r>
              <a:rPr dirty="0" sz="1300" spc="-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casual.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latin typeface="Cambria"/>
                <a:cs typeface="Cambria"/>
              </a:rPr>
              <a:t>(dressy =</a:t>
            </a:r>
            <a:r>
              <a:rPr dirty="0" sz="1300" spc="-85" i="1">
                <a:latin typeface="Cambria"/>
                <a:cs typeface="Cambria"/>
              </a:rPr>
              <a:t> </a:t>
            </a:r>
            <a:r>
              <a:rPr dirty="0" sz="1300" i="1">
                <a:latin typeface="Cambria"/>
                <a:cs typeface="Cambria"/>
              </a:rPr>
              <a:t>formal)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latin typeface="Cambria"/>
                <a:cs typeface="Cambria"/>
              </a:rPr>
              <a:t>Fred: </a:t>
            </a:r>
            <a:r>
              <a:rPr dirty="0" sz="1300" spc="-5">
                <a:latin typeface="Cambria"/>
                <a:cs typeface="Cambria"/>
              </a:rPr>
              <a:t>Can I </a:t>
            </a:r>
            <a:r>
              <a:rPr dirty="0" sz="1300">
                <a:latin typeface="Cambria"/>
                <a:cs typeface="Cambria"/>
              </a:rPr>
              <a:t>try </a:t>
            </a:r>
            <a:r>
              <a:rPr dirty="0" sz="1300" spc="-5">
                <a:latin typeface="Cambria"/>
                <a:cs typeface="Cambria"/>
              </a:rPr>
              <a:t>these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on?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Cambria"/>
                <a:cs typeface="Cambria"/>
              </a:rPr>
              <a:t>Saleswoman: </a:t>
            </a:r>
            <a:r>
              <a:rPr dirty="0" sz="1300" spc="-5">
                <a:latin typeface="Cambria"/>
                <a:cs typeface="Cambria"/>
              </a:rPr>
              <a:t>Sure – the fitting rooms are right over</a:t>
            </a:r>
            <a:r>
              <a:rPr dirty="0" sz="1300" spc="3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there.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i="1">
                <a:latin typeface="Cambria"/>
                <a:cs typeface="Cambria"/>
              </a:rPr>
              <a:t>(he </a:t>
            </a:r>
            <a:r>
              <a:rPr dirty="0" sz="1300" spc="-5" i="1">
                <a:latin typeface="Cambria"/>
                <a:cs typeface="Cambria"/>
              </a:rPr>
              <a:t>tries on the</a:t>
            </a:r>
            <a:r>
              <a:rPr dirty="0" sz="1300" spc="-30" i="1">
                <a:latin typeface="Cambria"/>
                <a:cs typeface="Cambria"/>
              </a:rPr>
              <a:t> </a:t>
            </a:r>
            <a:r>
              <a:rPr dirty="0" sz="1300" spc="-5" i="1">
                <a:latin typeface="Cambria"/>
                <a:cs typeface="Cambria"/>
              </a:rPr>
              <a:t>shirts)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Cambria"/>
                <a:cs typeface="Cambria"/>
              </a:rPr>
              <a:t>Saleswoman: </a:t>
            </a:r>
            <a:r>
              <a:rPr dirty="0" sz="1300" spc="-10">
                <a:latin typeface="Cambria"/>
                <a:cs typeface="Cambria"/>
              </a:rPr>
              <a:t>How </a:t>
            </a:r>
            <a:r>
              <a:rPr dirty="0" sz="1300">
                <a:latin typeface="Cambria"/>
                <a:cs typeface="Cambria"/>
              </a:rPr>
              <a:t>were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they?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latin typeface="Cambria"/>
                <a:cs typeface="Cambria"/>
              </a:rPr>
              <a:t>Fred: </a:t>
            </a:r>
            <a:r>
              <a:rPr dirty="0" sz="1300" spc="-5">
                <a:latin typeface="Cambria"/>
                <a:cs typeface="Cambria"/>
              </a:rPr>
              <a:t>I </a:t>
            </a:r>
            <a:r>
              <a:rPr dirty="0" sz="1300">
                <a:latin typeface="Cambria"/>
                <a:cs typeface="Cambria"/>
              </a:rPr>
              <a:t>like </a:t>
            </a:r>
            <a:r>
              <a:rPr dirty="0" sz="1300" spc="-5">
                <a:latin typeface="Cambria"/>
                <a:cs typeface="Cambria"/>
              </a:rPr>
              <a:t>this casual shirt, but </a:t>
            </a:r>
            <a:r>
              <a:rPr dirty="0" sz="1300">
                <a:latin typeface="Cambria"/>
                <a:cs typeface="Cambria"/>
              </a:rPr>
              <a:t>it’s </a:t>
            </a:r>
            <a:r>
              <a:rPr dirty="0" sz="1300" spc="-5">
                <a:latin typeface="Cambria"/>
                <a:cs typeface="Cambria"/>
              </a:rPr>
              <a:t>too loose. </a:t>
            </a:r>
            <a:r>
              <a:rPr dirty="0" sz="1300">
                <a:latin typeface="Cambria"/>
                <a:cs typeface="Cambria"/>
              </a:rPr>
              <a:t>Do </a:t>
            </a:r>
            <a:r>
              <a:rPr dirty="0" sz="1300" spc="-5">
                <a:latin typeface="Cambria"/>
                <a:cs typeface="Cambria"/>
              </a:rPr>
              <a:t>you have it in a smaller</a:t>
            </a:r>
            <a:r>
              <a:rPr dirty="0" sz="1300" spc="1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size?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Cambria"/>
                <a:cs typeface="Cambria"/>
              </a:rPr>
              <a:t>Saleswoman: </a:t>
            </a:r>
            <a:r>
              <a:rPr dirty="0" sz="1300" spc="-5">
                <a:latin typeface="Cambria"/>
                <a:cs typeface="Cambria"/>
              </a:rPr>
              <a:t>Let me </a:t>
            </a:r>
            <a:r>
              <a:rPr dirty="0" sz="1300">
                <a:latin typeface="Cambria"/>
                <a:cs typeface="Cambria"/>
              </a:rPr>
              <a:t>check… </a:t>
            </a:r>
            <a:r>
              <a:rPr dirty="0" sz="1300" spc="-5">
                <a:latin typeface="Cambria"/>
                <a:cs typeface="Cambria"/>
              </a:rPr>
              <a:t>yes, we do! </a:t>
            </a:r>
            <a:r>
              <a:rPr dirty="0" sz="1300">
                <a:latin typeface="Cambria"/>
                <a:cs typeface="Cambria"/>
              </a:rPr>
              <a:t>Here’s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medium.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dirty="0" sz="1300" spc="-10" i="1">
                <a:latin typeface="Cambria"/>
                <a:cs typeface="Cambria"/>
              </a:rPr>
              <a:t>(he </a:t>
            </a:r>
            <a:r>
              <a:rPr dirty="0" sz="1300" spc="-5" i="1">
                <a:latin typeface="Cambria"/>
                <a:cs typeface="Cambria"/>
              </a:rPr>
              <a:t>tries on the </a:t>
            </a:r>
            <a:r>
              <a:rPr dirty="0" sz="1300" i="1">
                <a:latin typeface="Cambria"/>
                <a:cs typeface="Cambria"/>
              </a:rPr>
              <a:t>medium</a:t>
            </a:r>
            <a:r>
              <a:rPr dirty="0" sz="1300" spc="-35" i="1">
                <a:latin typeface="Cambria"/>
                <a:cs typeface="Cambria"/>
              </a:rPr>
              <a:t> </a:t>
            </a:r>
            <a:r>
              <a:rPr dirty="0" sz="1300" spc="-5" i="1">
                <a:latin typeface="Cambria"/>
                <a:cs typeface="Cambria"/>
              </a:rPr>
              <a:t>shirt)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Cambria"/>
                <a:cs typeface="Cambria"/>
              </a:rPr>
              <a:t>Saleswoman: </a:t>
            </a:r>
            <a:r>
              <a:rPr dirty="0" sz="1300">
                <a:latin typeface="Cambria"/>
                <a:cs typeface="Cambria"/>
              </a:rPr>
              <a:t>Was </a:t>
            </a:r>
            <a:r>
              <a:rPr dirty="0" sz="1300" spc="-5">
                <a:latin typeface="Cambria"/>
                <a:cs typeface="Cambria"/>
              </a:rPr>
              <a:t>it</a:t>
            </a:r>
            <a:r>
              <a:rPr dirty="0" sz="1300" spc="-9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OK?</a:t>
            </a:r>
            <a:endParaRPr sz="1300">
              <a:latin typeface="Cambria"/>
              <a:cs typeface="Cambria"/>
            </a:endParaRPr>
          </a:p>
          <a:p>
            <a:pPr marL="12700" marR="1150620">
              <a:lnSpc>
                <a:spcPct val="201900"/>
              </a:lnSpc>
              <a:spcBef>
                <a:spcPts val="10"/>
              </a:spcBef>
            </a:pPr>
            <a:r>
              <a:rPr dirty="0" sz="1300" spc="-10" b="1">
                <a:latin typeface="Cambria"/>
                <a:cs typeface="Cambria"/>
              </a:rPr>
              <a:t>Fred: </a:t>
            </a:r>
            <a:r>
              <a:rPr dirty="0" sz="1300" spc="-5">
                <a:latin typeface="Cambria"/>
                <a:cs typeface="Cambria"/>
              </a:rPr>
              <a:t>It fits perfectly! But do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>
                <a:latin typeface="Cambria"/>
                <a:cs typeface="Cambria"/>
              </a:rPr>
              <a:t>have </a:t>
            </a:r>
            <a:r>
              <a:rPr dirty="0" sz="1300" spc="-5">
                <a:latin typeface="Cambria"/>
                <a:cs typeface="Cambria"/>
              </a:rPr>
              <a:t>it in green instead of blue?  </a:t>
            </a:r>
            <a:r>
              <a:rPr dirty="0" sz="1300" spc="-5" b="1">
                <a:latin typeface="Cambria"/>
                <a:cs typeface="Cambria"/>
              </a:rPr>
              <a:t>Saleswoman: </a:t>
            </a:r>
            <a:r>
              <a:rPr dirty="0" sz="1300">
                <a:latin typeface="Cambria"/>
                <a:cs typeface="Cambria"/>
              </a:rPr>
              <a:t>One </a:t>
            </a:r>
            <a:r>
              <a:rPr dirty="0" sz="1300" spc="-5">
                <a:latin typeface="Cambria"/>
                <a:cs typeface="Cambria"/>
              </a:rPr>
              <a:t>moment… </a:t>
            </a:r>
            <a:r>
              <a:rPr dirty="0" sz="1300">
                <a:latin typeface="Cambria"/>
                <a:cs typeface="Cambria"/>
              </a:rPr>
              <a:t>here’s </a:t>
            </a:r>
            <a:r>
              <a:rPr dirty="0" sz="1300" spc="-5">
                <a:latin typeface="Cambria"/>
                <a:cs typeface="Cambria"/>
              </a:rPr>
              <a:t>a dark </a:t>
            </a:r>
            <a:r>
              <a:rPr dirty="0" sz="1300">
                <a:latin typeface="Cambria"/>
                <a:cs typeface="Cambria"/>
              </a:rPr>
              <a:t>green </a:t>
            </a:r>
            <a:r>
              <a:rPr dirty="0" sz="1300" spc="-5">
                <a:latin typeface="Cambria"/>
                <a:cs typeface="Cambria"/>
              </a:rPr>
              <a:t>and a light green.  </a:t>
            </a:r>
            <a:r>
              <a:rPr dirty="0" sz="1300" spc="-10" b="1">
                <a:latin typeface="Cambria"/>
                <a:cs typeface="Cambria"/>
              </a:rPr>
              <a:t>Fred: </a:t>
            </a:r>
            <a:r>
              <a:rPr dirty="0" sz="1300" spc="-5">
                <a:latin typeface="Cambria"/>
                <a:cs typeface="Cambria"/>
              </a:rPr>
              <a:t>I like the dark green one. How much is</a:t>
            </a:r>
            <a:r>
              <a:rPr dirty="0" sz="1300" spc="5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it?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Cambria"/>
                <a:cs typeface="Cambria"/>
              </a:rPr>
              <a:t>Saleswoman: </a:t>
            </a:r>
            <a:r>
              <a:rPr dirty="0" sz="1300" spc="-5">
                <a:latin typeface="Cambria"/>
                <a:cs typeface="Cambria"/>
              </a:rPr>
              <a:t>Normally $39.95, but </a:t>
            </a:r>
            <a:r>
              <a:rPr dirty="0" sz="1300">
                <a:latin typeface="Cambria"/>
                <a:cs typeface="Cambria"/>
              </a:rPr>
              <a:t>it’s </a:t>
            </a:r>
            <a:r>
              <a:rPr dirty="0" sz="1300" spc="-10">
                <a:latin typeface="Cambria"/>
                <a:cs typeface="Cambria"/>
              </a:rPr>
              <a:t>on </a:t>
            </a:r>
            <a:r>
              <a:rPr dirty="0" sz="1300" spc="-5">
                <a:latin typeface="Cambria"/>
                <a:cs typeface="Cambria"/>
              </a:rPr>
              <a:t>sale for</a:t>
            </a:r>
            <a:r>
              <a:rPr dirty="0" sz="1300" spc="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$29.95.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4747"/>
            <a:ext cx="5948045" cy="8250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 b="1">
                <a:latin typeface="Cambria"/>
                <a:cs typeface="Cambria"/>
              </a:rPr>
              <a:t>Fred: </a:t>
            </a:r>
            <a:r>
              <a:rPr dirty="0" sz="1300">
                <a:latin typeface="Cambria"/>
                <a:cs typeface="Cambria"/>
              </a:rPr>
              <a:t>I’ll take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dirty="0" sz="1600" spc="-2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When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>
                <a:latin typeface="Cambria"/>
                <a:cs typeface="Cambria"/>
              </a:rPr>
              <a:t>go </a:t>
            </a:r>
            <a:r>
              <a:rPr dirty="0" sz="1300" spc="-5">
                <a:latin typeface="Cambria"/>
                <a:cs typeface="Cambria"/>
              </a:rPr>
              <a:t>into a </a:t>
            </a:r>
            <a:r>
              <a:rPr dirty="0" sz="1300">
                <a:latin typeface="Cambria"/>
                <a:cs typeface="Cambria"/>
              </a:rPr>
              <a:t>store, </a:t>
            </a:r>
            <a:r>
              <a:rPr dirty="0" sz="1300" spc="-5">
                <a:latin typeface="Cambria"/>
                <a:cs typeface="Cambria"/>
              </a:rPr>
              <a:t>a salesperson might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ask: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“Can I help</a:t>
            </a:r>
            <a:r>
              <a:rPr dirty="0" sz="1300" spc="-7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you?”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“Do </a:t>
            </a:r>
            <a:r>
              <a:rPr dirty="0" sz="1300" b="1">
                <a:latin typeface="Cambria"/>
                <a:cs typeface="Cambria"/>
              </a:rPr>
              <a:t>you need </a:t>
            </a:r>
            <a:r>
              <a:rPr dirty="0" sz="1300" spc="-5" b="1">
                <a:latin typeface="Cambria"/>
                <a:cs typeface="Cambria"/>
              </a:rPr>
              <a:t>any</a:t>
            </a:r>
            <a:r>
              <a:rPr dirty="0" sz="1300" spc="-8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help?”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To </a:t>
            </a:r>
            <a:r>
              <a:rPr dirty="0" sz="1300">
                <a:latin typeface="Cambria"/>
                <a:cs typeface="Cambria"/>
              </a:rPr>
              <a:t>say </a:t>
            </a:r>
            <a:r>
              <a:rPr dirty="0" sz="1300" spc="-5">
                <a:latin typeface="Cambria"/>
                <a:cs typeface="Cambria"/>
              </a:rPr>
              <a:t>“no,” you can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respond: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“No thanks. I’m just</a:t>
            </a:r>
            <a:r>
              <a:rPr dirty="0" sz="1300" spc="-2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looking.”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“No thanks. I’m just</a:t>
            </a:r>
            <a:r>
              <a:rPr dirty="0" sz="1300" spc="-1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browsing.</a:t>
            </a:r>
            <a:r>
              <a:rPr dirty="0" sz="1300" spc="-5">
                <a:latin typeface="Cambria"/>
                <a:cs typeface="Cambria"/>
              </a:rPr>
              <a:t>”</a:t>
            </a:r>
            <a:endParaRPr sz="1300">
              <a:latin typeface="Cambria"/>
              <a:cs typeface="Cambria"/>
            </a:endParaRPr>
          </a:p>
          <a:p>
            <a:pPr algn="ctr" marR="22860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latin typeface="Cambria"/>
                <a:cs typeface="Cambria"/>
              </a:rPr>
              <a:t>The word “browsing” means to look through many items in a </a:t>
            </a:r>
            <a:r>
              <a:rPr dirty="0" sz="1300" i="1">
                <a:latin typeface="Cambria"/>
                <a:cs typeface="Cambria"/>
              </a:rPr>
              <a:t>casual</a:t>
            </a:r>
            <a:r>
              <a:rPr dirty="0" sz="1300" spc="100" i="1">
                <a:latin typeface="Cambria"/>
                <a:cs typeface="Cambria"/>
              </a:rPr>
              <a:t> </a:t>
            </a:r>
            <a:r>
              <a:rPr dirty="0" sz="1300" spc="-5" i="1">
                <a:latin typeface="Cambria"/>
                <a:cs typeface="Cambria"/>
              </a:rPr>
              <a:t>way.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89865">
              <a:lnSpc>
                <a:spcPct val="112300"/>
              </a:lnSpc>
            </a:pPr>
            <a:r>
              <a:rPr dirty="0" sz="1300" spc="-5">
                <a:latin typeface="Cambria"/>
                <a:cs typeface="Cambria"/>
              </a:rPr>
              <a:t>If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want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say “yes,”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can </a:t>
            </a:r>
            <a:r>
              <a:rPr dirty="0" sz="1300">
                <a:latin typeface="Cambria"/>
                <a:cs typeface="Cambria"/>
              </a:rPr>
              <a:t>respond, </a:t>
            </a:r>
            <a:r>
              <a:rPr dirty="0" sz="1300" spc="-5" b="1">
                <a:latin typeface="Cambria"/>
                <a:cs typeface="Cambria"/>
              </a:rPr>
              <a:t>“Yes, </a:t>
            </a:r>
            <a:r>
              <a:rPr dirty="0" sz="1300" spc="-10" b="1">
                <a:latin typeface="Cambria"/>
                <a:cs typeface="Cambria"/>
              </a:rPr>
              <a:t>I’m </a:t>
            </a:r>
            <a:r>
              <a:rPr dirty="0" sz="1300" spc="-5" b="1">
                <a:latin typeface="Cambria"/>
                <a:cs typeface="Cambria"/>
              </a:rPr>
              <a:t>looking for…” </a:t>
            </a:r>
            <a:r>
              <a:rPr dirty="0" sz="1300" spc="-10">
                <a:latin typeface="Cambria"/>
                <a:cs typeface="Cambria"/>
              </a:rPr>
              <a:t>and </a:t>
            </a:r>
            <a:r>
              <a:rPr dirty="0" sz="1300" spc="-5">
                <a:latin typeface="Cambria"/>
                <a:cs typeface="Cambria"/>
              </a:rPr>
              <a:t>then name  the item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want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10">
                <a:latin typeface="Cambria"/>
                <a:cs typeface="Cambria"/>
              </a:rPr>
              <a:t>buy. </a:t>
            </a:r>
            <a:r>
              <a:rPr dirty="0" sz="1300" spc="-5">
                <a:latin typeface="Cambria"/>
                <a:cs typeface="Cambria"/>
              </a:rPr>
              <a:t>For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example,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“Yes, I’m looking </a:t>
            </a:r>
            <a:r>
              <a:rPr dirty="0" sz="1300" b="1">
                <a:latin typeface="Cambria"/>
                <a:cs typeface="Cambria"/>
              </a:rPr>
              <a:t>for… </a:t>
            </a:r>
            <a:r>
              <a:rPr dirty="0" sz="1300" spc="-5">
                <a:latin typeface="Cambria"/>
                <a:cs typeface="Cambria"/>
              </a:rPr>
              <a:t>a white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dress.”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“Yes, I’m looking </a:t>
            </a:r>
            <a:r>
              <a:rPr dirty="0" sz="1300" b="1">
                <a:latin typeface="Cambria"/>
                <a:cs typeface="Cambria"/>
              </a:rPr>
              <a:t>for… </a:t>
            </a:r>
            <a:r>
              <a:rPr dirty="0" sz="1300" spc="-5">
                <a:latin typeface="Cambria"/>
                <a:cs typeface="Cambria"/>
              </a:rPr>
              <a:t>a jacket for my son.”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If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need help finding an item in the store,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can ask a</a:t>
            </a:r>
            <a:r>
              <a:rPr dirty="0" sz="1300" spc="16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salesperson: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"Excuse me, where </a:t>
            </a:r>
            <a:r>
              <a:rPr dirty="0" sz="1300" b="1">
                <a:latin typeface="Cambria"/>
                <a:cs typeface="Cambria"/>
              </a:rPr>
              <a:t>can </a:t>
            </a:r>
            <a:r>
              <a:rPr dirty="0" sz="1300" spc="-5" b="1">
                <a:latin typeface="Cambria"/>
                <a:cs typeface="Cambria"/>
              </a:rPr>
              <a:t>I find… </a:t>
            </a:r>
            <a:r>
              <a:rPr dirty="0" sz="1300" spc="-5">
                <a:latin typeface="Cambria"/>
                <a:cs typeface="Cambria"/>
              </a:rPr>
              <a:t>children’s</a:t>
            </a:r>
            <a:r>
              <a:rPr dirty="0" sz="1300" spc="3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clothing?"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"Excuse me, do you have any… </a:t>
            </a:r>
            <a:r>
              <a:rPr dirty="0" sz="1300" spc="-5">
                <a:latin typeface="Cambria"/>
                <a:cs typeface="Cambria"/>
              </a:rPr>
              <a:t>workout</a:t>
            </a:r>
            <a:r>
              <a:rPr dirty="0" sz="1300" spc="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clothes?"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Let’s </a:t>
            </a:r>
            <a:r>
              <a:rPr dirty="0" sz="1300" spc="-10">
                <a:latin typeface="Cambria"/>
                <a:cs typeface="Cambria"/>
              </a:rPr>
              <a:t>say you </a:t>
            </a:r>
            <a:r>
              <a:rPr dirty="0" sz="1300" spc="-5">
                <a:latin typeface="Cambria"/>
                <a:cs typeface="Cambria"/>
              </a:rPr>
              <a:t>find a </a:t>
            </a:r>
            <a:r>
              <a:rPr dirty="0" sz="1300">
                <a:latin typeface="Cambria"/>
                <a:cs typeface="Cambria"/>
              </a:rPr>
              <a:t>piece </a:t>
            </a:r>
            <a:r>
              <a:rPr dirty="0" sz="1300" spc="-5">
                <a:latin typeface="Cambria"/>
                <a:cs typeface="Cambria"/>
              </a:rPr>
              <a:t>of clothing you </a:t>
            </a:r>
            <a:r>
              <a:rPr dirty="0" sz="1300">
                <a:latin typeface="Cambria"/>
                <a:cs typeface="Cambria"/>
              </a:rPr>
              <a:t>like </a:t>
            </a:r>
            <a:r>
              <a:rPr dirty="0" sz="1300" spc="-5">
                <a:latin typeface="Cambria"/>
                <a:cs typeface="Cambria"/>
              </a:rPr>
              <a:t>– </a:t>
            </a:r>
            <a:r>
              <a:rPr dirty="0" sz="1300" spc="-10">
                <a:latin typeface="Cambria"/>
                <a:cs typeface="Cambria"/>
              </a:rPr>
              <a:t>but you </a:t>
            </a:r>
            <a:r>
              <a:rPr dirty="0" sz="1300" spc="-5">
                <a:latin typeface="Cambria"/>
                <a:cs typeface="Cambria"/>
              </a:rPr>
              <a:t>want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put on the clothing</a:t>
            </a:r>
            <a:r>
              <a:rPr dirty="0" sz="1300" spc="17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to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latin typeface="Cambria"/>
                <a:cs typeface="Cambria"/>
              </a:rPr>
              <a:t>see if </a:t>
            </a:r>
            <a:r>
              <a:rPr dirty="0" sz="1300">
                <a:latin typeface="Cambria"/>
                <a:cs typeface="Cambria"/>
              </a:rPr>
              <a:t>it’s </a:t>
            </a:r>
            <a:r>
              <a:rPr dirty="0" sz="1300" spc="-5">
                <a:latin typeface="Cambria"/>
                <a:cs typeface="Cambria"/>
              </a:rPr>
              <a:t>the right size. You can ask the</a:t>
            </a:r>
            <a:r>
              <a:rPr dirty="0" sz="1300" spc="5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salesperson: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“Can I </a:t>
            </a:r>
            <a:r>
              <a:rPr dirty="0" sz="1300" spc="-10" b="1">
                <a:latin typeface="Cambria"/>
                <a:cs typeface="Cambria"/>
              </a:rPr>
              <a:t>try </a:t>
            </a:r>
            <a:r>
              <a:rPr dirty="0" sz="1300" b="1">
                <a:latin typeface="Cambria"/>
                <a:cs typeface="Cambria"/>
              </a:rPr>
              <a:t>it</a:t>
            </a:r>
            <a:r>
              <a:rPr dirty="0" sz="1300" spc="-5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on?”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“Where are the fitting rooms / </a:t>
            </a:r>
            <a:r>
              <a:rPr dirty="0" sz="1300" b="1">
                <a:latin typeface="Cambria"/>
                <a:cs typeface="Cambria"/>
              </a:rPr>
              <a:t>try-on</a:t>
            </a:r>
            <a:r>
              <a:rPr dirty="0" sz="1300" spc="1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rooms?”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If the clothing is too big, you can</a:t>
            </a:r>
            <a:r>
              <a:rPr dirty="0" sz="1300" spc="-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“It’s </a:t>
            </a:r>
            <a:r>
              <a:rPr dirty="0" sz="1300" b="1">
                <a:latin typeface="Cambria"/>
                <a:cs typeface="Cambria"/>
              </a:rPr>
              <a:t>too </a:t>
            </a:r>
            <a:r>
              <a:rPr dirty="0" sz="1300" spc="-5" b="1">
                <a:latin typeface="Cambria"/>
                <a:cs typeface="Cambria"/>
              </a:rPr>
              <a:t>loose. Do you have </a:t>
            </a:r>
            <a:r>
              <a:rPr dirty="0" sz="1300" spc="-10" b="1">
                <a:latin typeface="Cambria"/>
                <a:cs typeface="Cambria"/>
              </a:rPr>
              <a:t>this </a:t>
            </a:r>
            <a:r>
              <a:rPr dirty="0" sz="1300" spc="-5" b="1">
                <a:latin typeface="Cambria"/>
                <a:cs typeface="Cambria"/>
              </a:rPr>
              <a:t>in a smaller</a:t>
            </a:r>
            <a:r>
              <a:rPr dirty="0" sz="1300" spc="5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size?”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If the clothing is too small,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can</a:t>
            </a:r>
            <a:r>
              <a:rPr dirty="0" sz="1300" spc="2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“It’s </a:t>
            </a:r>
            <a:r>
              <a:rPr dirty="0" sz="1300" b="1">
                <a:latin typeface="Cambria"/>
                <a:cs typeface="Cambria"/>
              </a:rPr>
              <a:t>too </a:t>
            </a:r>
            <a:r>
              <a:rPr dirty="0" sz="1300" spc="-5" b="1">
                <a:latin typeface="Cambria"/>
                <a:cs typeface="Cambria"/>
              </a:rPr>
              <a:t>tight. </a:t>
            </a:r>
            <a:r>
              <a:rPr dirty="0" sz="1300" b="1">
                <a:latin typeface="Cambria"/>
                <a:cs typeface="Cambria"/>
              </a:rPr>
              <a:t>Do you </a:t>
            </a:r>
            <a:r>
              <a:rPr dirty="0" sz="1300" spc="-5" b="1">
                <a:latin typeface="Cambria"/>
                <a:cs typeface="Cambria"/>
              </a:rPr>
              <a:t>have </a:t>
            </a:r>
            <a:r>
              <a:rPr dirty="0" sz="1300" spc="-10" b="1">
                <a:latin typeface="Cambria"/>
                <a:cs typeface="Cambria"/>
              </a:rPr>
              <a:t>this </a:t>
            </a:r>
            <a:r>
              <a:rPr dirty="0" sz="1300" spc="-5" b="1">
                <a:latin typeface="Cambria"/>
                <a:cs typeface="Cambria"/>
              </a:rPr>
              <a:t>in a </a:t>
            </a:r>
            <a:r>
              <a:rPr dirty="0" sz="1300" b="1">
                <a:latin typeface="Cambria"/>
                <a:cs typeface="Cambria"/>
              </a:rPr>
              <a:t>larger</a:t>
            </a:r>
            <a:r>
              <a:rPr dirty="0" sz="1300" spc="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size?”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29030"/>
            <a:ext cx="5831205" cy="802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300" spc="-10">
                <a:latin typeface="Cambria"/>
                <a:cs typeface="Cambria"/>
              </a:rPr>
              <a:t>And </a:t>
            </a:r>
            <a:r>
              <a:rPr dirty="0" sz="1300" spc="-5">
                <a:latin typeface="Cambria"/>
                <a:cs typeface="Cambria"/>
              </a:rPr>
              <a:t>if the size of the clothing </a:t>
            </a:r>
            <a:r>
              <a:rPr dirty="0" sz="1300">
                <a:latin typeface="Cambria"/>
                <a:cs typeface="Cambria"/>
              </a:rPr>
              <a:t>is </a:t>
            </a:r>
            <a:r>
              <a:rPr dirty="0" sz="1300" spc="-5">
                <a:latin typeface="Cambria"/>
                <a:cs typeface="Cambria"/>
              </a:rPr>
              <a:t>correct, then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can</a:t>
            </a:r>
            <a:r>
              <a:rPr dirty="0" sz="1300" spc="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“It fits</a:t>
            </a:r>
            <a:r>
              <a:rPr dirty="0" sz="1300" spc="-5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perfectly!”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7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Sometimes the size is correct, but it just doesn’t look good on </a:t>
            </a:r>
            <a:r>
              <a:rPr dirty="0" sz="1300" spc="-10">
                <a:latin typeface="Cambria"/>
                <a:cs typeface="Cambria"/>
              </a:rPr>
              <a:t>you. </a:t>
            </a:r>
            <a:r>
              <a:rPr dirty="0" sz="1300" spc="-5">
                <a:latin typeface="Cambria"/>
                <a:cs typeface="Cambria"/>
              </a:rPr>
              <a:t>In this case,</a:t>
            </a:r>
            <a:r>
              <a:rPr dirty="0" sz="1300" spc="19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you</a:t>
            </a:r>
            <a:endParaRPr sz="13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latin typeface="Cambria"/>
                <a:cs typeface="Cambria"/>
              </a:rPr>
              <a:t>can</a:t>
            </a:r>
            <a:r>
              <a:rPr dirty="0" sz="1300" spc="-8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“It’s not my</a:t>
            </a:r>
            <a:r>
              <a:rPr dirty="0" sz="1300" spc="-4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color.”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“It’s not my</a:t>
            </a:r>
            <a:r>
              <a:rPr dirty="0" sz="1300" spc="-4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style.”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>
                <a:latin typeface="Cambria"/>
                <a:cs typeface="Cambria"/>
              </a:rPr>
              <a:t>The phrase </a:t>
            </a:r>
            <a:r>
              <a:rPr dirty="0" sz="1300" spc="-5" b="1">
                <a:latin typeface="Cambria"/>
                <a:cs typeface="Cambria"/>
              </a:rPr>
              <a:t>“I’ll take it!” </a:t>
            </a:r>
            <a:r>
              <a:rPr dirty="0" sz="1300" spc="-5">
                <a:latin typeface="Cambria"/>
                <a:cs typeface="Cambria"/>
              </a:rPr>
              <a:t>means you are going </a:t>
            </a:r>
            <a:r>
              <a:rPr dirty="0" sz="1300">
                <a:latin typeface="Cambria"/>
                <a:cs typeface="Cambria"/>
              </a:rPr>
              <a:t>to buy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item.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#2 – Returning an</a:t>
            </a:r>
            <a:r>
              <a:rPr dirty="0" sz="1600" spc="4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Item</a:t>
            </a:r>
            <a:endParaRPr sz="1600">
              <a:latin typeface="Cambria"/>
              <a:cs typeface="Cambria"/>
            </a:endParaRPr>
          </a:p>
          <a:p>
            <a:pPr marL="12700" marR="60960">
              <a:lnSpc>
                <a:spcPct val="112300"/>
              </a:lnSpc>
              <a:spcBef>
                <a:spcPts val="1450"/>
              </a:spcBef>
            </a:pPr>
            <a:r>
              <a:rPr dirty="0" sz="1300" spc="-5" i="1">
                <a:latin typeface="Cambria"/>
                <a:cs typeface="Cambria"/>
              </a:rPr>
              <a:t>Fred bought a jacket, </a:t>
            </a:r>
            <a:r>
              <a:rPr dirty="0" sz="1300" i="1">
                <a:latin typeface="Cambria"/>
                <a:cs typeface="Cambria"/>
              </a:rPr>
              <a:t>too, </a:t>
            </a:r>
            <a:r>
              <a:rPr dirty="0" sz="1300" spc="-5" i="1">
                <a:latin typeface="Cambria"/>
                <a:cs typeface="Cambria"/>
              </a:rPr>
              <a:t>but </a:t>
            </a:r>
            <a:r>
              <a:rPr dirty="0" sz="1300" spc="-10" i="1">
                <a:latin typeface="Cambria"/>
                <a:cs typeface="Cambria"/>
              </a:rPr>
              <a:t>then </a:t>
            </a:r>
            <a:r>
              <a:rPr dirty="0" sz="1300" spc="-5" i="1">
                <a:latin typeface="Cambria"/>
                <a:cs typeface="Cambria"/>
              </a:rPr>
              <a:t>discovered a defect. Listen to </a:t>
            </a:r>
            <a:r>
              <a:rPr dirty="0" sz="1300" i="1">
                <a:latin typeface="Cambria"/>
                <a:cs typeface="Cambria"/>
              </a:rPr>
              <a:t>this </a:t>
            </a:r>
            <a:r>
              <a:rPr dirty="0" sz="1300" spc="-5" i="1">
                <a:latin typeface="Cambria"/>
                <a:cs typeface="Cambria"/>
              </a:rPr>
              <a:t>conversation as  </a:t>
            </a:r>
            <a:r>
              <a:rPr dirty="0" sz="1300" spc="-5" i="1">
                <a:latin typeface="Cambria"/>
                <a:cs typeface="Cambria"/>
              </a:rPr>
              <a:t>he goes back to the store to return the</a:t>
            </a:r>
            <a:r>
              <a:rPr dirty="0" sz="1300" spc="10" i="1">
                <a:latin typeface="Cambria"/>
                <a:cs typeface="Cambria"/>
              </a:rPr>
              <a:t> </a:t>
            </a:r>
            <a:r>
              <a:rPr dirty="0" sz="1300" spc="-5" i="1">
                <a:latin typeface="Cambria"/>
                <a:cs typeface="Cambria"/>
              </a:rPr>
              <a:t>jacket.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20650">
              <a:lnSpc>
                <a:spcPct val="111500"/>
              </a:lnSpc>
            </a:pPr>
            <a:r>
              <a:rPr dirty="0" sz="1300" spc="-10" b="1">
                <a:latin typeface="Cambria"/>
                <a:cs typeface="Cambria"/>
              </a:rPr>
              <a:t>Fred: </a:t>
            </a:r>
            <a:r>
              <a:rPr dirty="0" sz="1300">
                <a:latin typeface="Cambria"/>
                <a:cs typeface="Cambria"/>
              </a:rPr>
              <a:t>Hi there. </a:t>
            </a:r>
            <a:r>
              <a:rPr dirty="0" sz="1300" spc="-5">
                <a:latin typeface="Cambria"/>
                <a:cs typeface="Cambria"/>
              </a:rPr>
              <a:t>I bought this jacket earlier today, but when I got home I found out  that it has a hole in the </a:t>
            </a:r>
            <a:r>
              <a:rPr dirty="0" sz="1300" spc="-10">
                <a:latin typeface="Cambria"/>
                <a:cs typeface="Cambria"/>
              </a:rPr>
              <a:t>sleeve. </a:t>
            </a:r>
            <a:r>
              <a:rPr dirty="0" sz="1300" spc="-5">
                <a:latin typeface="Cambria"/>
                <a:cs typeface="Cambria"/>
              </a:rPr>
              <a:t>Can I exchange it for another</a:t>
            </a:r>
            <a:r>
              <a:rPr dirty="0" sz="1300" spc="9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one?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300" spc="-5" b="1">
                <a:latin typeface="Cambria"/>
                <a:cs typeface="Cambria"/>
              </a:rPr>
              <a:t>Assistant: </a:t>
            </a:r>
            <a:r>
              <a:rPr dirty="0" sz="1300" spc="-5">
                <a:latin typeface="Cambria"/>
                <a:cs typeface="Cambria"/>
              </a:rPr>
              <a:t>Mmm-hmm. Do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have the</a:t>
            </a:r>
            <a:r>
              <a:rPr dirty="0" sz="1300" spc="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receipt?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300" spc="-10" b="1">
                <a:latin typeface="Cambria"/>
                <a:cs typeface="Cambria"/>
              </a:rPr>
              <a:t>Fred: </a:t>
            </a:r>
            <a:r>
              <a:rPr dirty="0" sz="1300" spc="-5">
                <a:latin typeface="Cambria"/>
                <a:cs typeface="Cambria"/>
              </a:rPr>
              <a:t>Yes – here </a:t>
            </a:r>
            <a:r>
              <a:rPr dirty="0" sz="1300" spc="-10">
                <a:latin typeface="Cambria"/>
                <a:cs typeface="Cambria"/>
              </a:rPr>
              <a:t>you</a:t>
            </a:r>
            <a:r>
              <a:rPr dirty="0" sz="1300" spc="-5">
                <a:latin typeface="Cambria"/>
                <a:cs typeface="Cambria"/>
              </a:rPr>
              <a:t> go.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2710">
              <a:lnSpc>
                <a:spcPct val="111500"/>
              </a:lnSpc>
            </a:pPr>
            <a:r>
              <a:rPr dirty="0" sz="1300" spc="-5" b="1">
                <a:latin typeface="Cambria"/>
                <a:cs typeface="Cambria"/>
              </a:rPr>
              <a:t>Assistant: </a:t>
            </a:r>
            <a:r>
              <a:rPr dirty="0" sz="1300" spc="-5">
                <a:latin typeface="Cambria"/>
                <a:cs typeface="Cambria"/>
              </a:rPr>
              <a:t>Oh, I’m so sorry, but we don’t have any </a:t>
            </a:r>
            <a:r>
              <a:rPr dirty="0" sz="1300">
                <a:latin typeface="Cambria"/>
                <a:cs typeface="Cambria"/>
              </a:rPr>
              <a:t>more </a:t>
            </a:r>
            <a:r>
              <a:rPr dirty="0" sz="1300" spc="-5">
                <a:latin typeface="Cambria"/>
                <a:cs typeface="Cambria"/>
              </a:rPr>
              <a:t>of that model. Would you  prefer to receive a refund or store</a:t>
            </a:r>
            <a:r>
              <a:rPr dirty="0" sz="1300" spc="3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credit?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300" spc="-10" b="1">
                <a:latin typeface="Cambria"/>
                <a:cs typeface="Cambria"/>
              </a:rPr>
              <a:t>Fred: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 spc="-4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refund.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>
                <a:latin typeface="Cambria"/>
                <a:cs typeface="Cambria"/>
              </a:rPr>
              <a:t>If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need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 b="1">
                <a:latin typeface="Cambria"/>
                <a:cs typeface="Cambria"/>
              </a:rPr>
              <a:t>return </a:t>
            </a:r>
            <a:r>
              <a:rPr dirty="0" sz="1300" spc="-5">
                <a:latin typeface="Cambria"/>
                <a:cs typeface="Cambria"/>
              </a:rPr>
              <a:t>an item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bought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the store, always bring the</a:t>
            </a:r>
            <a:r>
              <a:rPr dirty="0" sz="1300" spc="105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receipt</a:t>
            </a:r>
            <a:endParaRPr sz="1300">
              <a:latin typeface="Cambria"/>
              <a:cs typeface="Cambria"/>
            </a:endParaRPr>
          </a:p>
          <a:p>
            <a:pPr algn="just" marL="12700" marR="89535">
              <a:lnSpc>
                <a:spcPct val="111900"/>
              </a:lnSpc>
              <a:spcBef>
                <a:spcPts val="10"/>
              </a:spcBef>
              <a:buFont typeface="Cambria"/>
              <a:buChar char="-"/>
              <a:tabLst>
                <a:tab pos="104139" algn="l"/>
              </a:tabLst>
            </a:pPr>
            <a:r>
              <a:rPr dirty="0" sz="1300" spc="-5">
                <a:latin typeface="Cambria"/>
                <a:cs typeface="Cambria"/>
              </a:rPr>
              <a:t>that's the </a:t>
            </a:r>
            <a:r>
              <a:rPr dirty="0" sz="1300" spc="-10">
                <a:latin typeface="Cambria"/>
                <a:cs typeface="Cambria"/>
              </a:rPr>
              <a:t>piece </a:t>
            </a:r>
            <a:r>
              <a:rPr dirty="0" sz="1300" spc="-5">
                <a:latin typeface="Cambria"/>
                <a:cs typeface="Cambria"/>
              </a:rPr>
              <a:t>of paper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received when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bought the item. It's </a:t>
            </a:r>
            <a:r>
              <a:rPr dirty="0" sz="1300" spc="-10">
                <a:latin typeface="Cambria"/>
                <a:cs typeface="Cambria"/>
              </a:rPr>
              <a:t>also </a:t>
            </a:r>
            <a:r>
              <a:rPr dirty="0" sz="1300" spc="-5">
                <a:latin typeface="Cambria"/>
                <a:cs typeface="Cambria"/>
              </a:rPr>
              <a:t>good if  the clothing still has </a:t>
            </a:r>
            <a:r>
              <a:rPr dirty="0" sz="1300">
                <a:latin typeface="Cambria"/>
                <a:cs typeface="Cambria"/>
              </a:rPr>
              <a:t>its </a:t>
            </a:r>
            <a:r>
              <a:rPr dirty="0" sz="1300" spc="-5">
                <a:latin typeface="Cambria"/>
                <a:cs typeface="Cambria"/>
              </a:rPr>
              <a:t>original </a:t>
            </a:r>
            <a:r>
              <a:rPr dirty="0" sz="1300" spc="-10" b="1">
                <a:latin typeface="Cambria"/>
                <a:cs typeface="Cambria"/>
              </a:rPr>
              <a:t>tags </a:t>
            </a:r>
            <a:r>
              <a:rPr dirty="0" sz="1300" spc="-5">
                <a:latin typeface="Cambria"/>
                <a:cs typeface="Cambria"/>
              </a:rPr>
              <a:t>- the </a:t>
            </a:r>
            <a:r>
              <a:rPr dirty="0" sz="1300" spc="-10" b="1">
                <a:latin typeface="Cambria"/>
                <a:cs typeface="Cambria"/>
              </a:rPr>
              <a:t>tag </a:t>
            </a:r>
            <a:r>
              <a:rPr dirty="0" sz="1300" spc="-5">
                <a:latin typeface="Cambria"/>
                <a:cs typeface="Cambria"/>
              </a:rPr>
              <a:t>is the piece of paper attached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the  clothing that has the price </a:t>
            </a:r>
            <a:r>
              <a:rPr dirty="0" sz="1300" spc="-10">
                <a:latin typeface="Cambria"/>
                <a:cs typeface="Cambria"/>
              </a:rPr>
              <a:t>and </a:t>
            </a:r>
            <a:r>
              <a:rPr dirty="0" sz="1300" spc="-5">
                <a:latin typeface="Cambria"/>
                <a:cs typeface="Cambria"/>
              </a:rPr>
              <a:t>the </a:t>
            </a:r>
            <a:r>
              <a:rPr dirty="0" sz="1300" spc="-10">
                <a:latin typeface="Cambria"/>
                <a:cs typeface="Cambria"/>
              </a:rPr>
              <a:t>bar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code.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mbria"/>
              <a:buChar char="-"/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>
                <a:latin typeface="Cambria"/>
                <a:cs typeface="Cambria"/>
              </a:rPr>
              <a:t>When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return an item, many stores </a:t>
            </a:r>
            <a:r>
              <a:rPr dirty="0" sz="1300">
                <a:latin typeface="Cambria"/>
                <a:cs typeface="Cambria"/>
              </a:rPr>
              <a:t>will </a:t>
            </a:r>
            <a:r>
              <a:rPr dirty="0" sz="1300" spc="-5">
                <a:latin typeface="Cambria"/>
                <a:cs typeface="Cambria"/>
              </a:rPr>
              <a:t>offer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two or three</a:t>
            </a:r>
            <a:r>
              <a:rPr dirty="0" sz="1300" spc="114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options: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lvl="1" marL="697865" marR="5080" indent="-228600">
              <a:lnSpc>
                <a:spcPct val="112300"/>
              </a:lnSpc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300" spc="-5">
                <a:latin typeface="Cambria"/>
                <a:cs typeface="Cambria"/>
              </a:rPr>
              <a:t>You can </a:t>
            </a:r>
            <a:r>
              <a:rPr dirty="0" sz="1300" spc="-5" b="1">
                <a:latin typeface="Cambria"/>
                <a:cs typeface="Cambria"/>
              </a:rPr>
              <a:t>exchange </a:t>
            </a:r>
            <a:r>
              <a:rPr dirty="0" sz="1300" spc="-5">
                <a:latin typeface="Cambria"/>
                <a:cs typeface="Cambria"/>
              </a:rPr>
              <a:t>the item for another one. This is usually done if </a:t>
            </a:r>
            <a:r>
              <a:rPr dirty="0" sz="1300" spc="-10">
                <a:latin typeface="Cambria"/>
                <a:cs typeface="Cambria"/>
              </a:rPr>
              <a:t>you  </a:t>
            </a:r>
            <a:r>
              <a:rPr dirty="0" sz="1300" spc="-5">
                <a:latin typeface="Cambria"/>
                <a:cs typeface="Cambria"/>
              </a:rPr>
              <a:t>discover that </a:t>
            </a:r>
            <a:r>
              <a:rPr dirty="0" sz="1300" spc="-10">
                <a:latin typeface="Cambria"/>
                <a:cs typeface="Cambria"/>
              </a:rPr>
              <a:t>the </a:t>
            </a:r>
            <a:r>
              <a:rPr dirty="0" sz="1300" spc="-5">
                <a:latin typeface="Cambria"/>
                <a:cs typeface="Cambria"/>
              </a:rPr>
              <a:t>item is defective (there is some problem with the</a:t>
            </a:r>
            <a:r>
              <a:rPr dirty="0" sz="1300" spc="1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item).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5416"/>
            <a:ext cx="5948045" cy="2138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7865" indent="-228600">
              <a:lnSpc>
                <a:spcPct val="100000"/>
              </a:lnSpc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300" spc="-5">
                <a:latin typeface="Cambria"/>
                <a:cs typeface="Cambria"/>
              </a:rPr>
              <a:t>You can get a </a:t>
            </a:r>
            <a:r>
              <a:rPr dirty="0" sz="1300" spc="-5" b="1">
                <a:latin typeface="Cambria"/>
                <a:cs typeface="Cambria"/>
              </a:rPr>
              <a:t>refund </a:t>
            </a:r>
            <a:r>
              <a:rPr dirty="0" sz="1300" spc="-5">
                <a:latin typeface="Cambria"/>
                <a:cs typeface="Cambria"/>
              </a:rPr>
              <a:t>- that means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get your </a:t>
            </a:r>
            <a:r>
              <a:rPr dirty="0" sz="1300">
                <a:latin typeface="Cambria"/>
                <a:cs typeface="Cambria"/>
              </a:rPr>
              <a:t>money</a:t>
            </a:r>
            <a:r>
              <a:rPr dirty="0" sz="1300" spc="5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back.</a:t>
            </a:r>
            <a:endParaRPr sz="1300">
              <a:latin typeface="Cambria"/>
              <a:cs typeface="Cambria"/>
            </a:endParaRPr>
          </a:p>
          <a:p>
            <a:pPr marL="697865" marR="5080" indent="-228600">
              <a:lnSpc>
                <a:spcPct val="111900"/>
              </a:lnSpc>
              <a:spcBef>
                <a:spcPts val="8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dirty="0" sz="1300" spc="-5">
                <a:latin typeface="Cambria"/>
                <a:cs typeface="Cambria"/>
              </a:rPr>
              <a:t>Sometimes, you can </a:t>
            </a:r>
            <a:r>
              <a:rPr dirty="0" sz="1300">
                <a:latin typeface="Cambria"/>
                <a:cs typeface="Cambria"/>
              </a:rPr>
              <a:t>get </a:t>
            </a:r>
            <a:r>
              <a:rPr dirty="0" sz="1300" spc="-10" b="1">
                <a:latin typeface="Cambria"/>
                <a:cs typeface="Cambria"/>
              </a:rPr>
              <a:t>store </a:t>
            </a:r>
            <a:r>
              <a:rPr dirty="0" sz="1300" spc="-5" b="1">
                <a:latin typeface="Cambria"/>
                <a:cs typeface="Cambria"/>
              </a:rPr>
              <a:t>credit </a:t>
            </a:r>
            <a:r>
              <a:rPr dirty="0" sz="1300" spc="-5">
                <a:latin typeface="Cambria"/>
                <a:cs typeface="Cambria"/>
              </a:rPr>
              <a:t>- that means you get the price of the  returned item discounted from the </a:t>
            </a:r>
            <a:r>
              <a:rPr dirty="0" sz="1300" spc="-10">
                <a:latin typeface="Cambria"/>
                <a:cs typeface="Cambria"/>
              </a:rPr>
              <a:t>next </a:t>
            </a:r>
            <a:r>
              <a:rPr dirty="0" sz="1300" spc="-5">
                <a:latin typeface="Cambria"/>
                <a:cs typeface="Cambria"/>
              </a:rPr>
              <a:t>purchase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make in the store, in  the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future.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#3 – Shopping at a</a:t>
            </a:r>
            <a:r>
              <a:rPr dirty="0" sz="1600" spc="8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Supermarket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81280">
              <a:lnSpc>
                <a:spcPct val="112300"/>
              </a:lnSpc>
            </a:pPr>
            <a:r>
              <a:rPr dirty="0" sz="1300" spc="-5">
                <a:latin typeface="Cambria"/>
                <a:cs typeface="Cambria"/>
              </a:rPr>
              <a:t>When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>
                <a:latin typeface="Cambria"/>
                <a:cs typeface="Cambria"/>
              </a:rPr>
              <a:t>go </a:t>
            </a:r>
            <a:r>
              <a:rPr dirty="0" sz="1300" spc="-5">
                <a:latin typeface="Cambria"/>
                <a:cs typeface="Cambria"/>
              </a:rPr>
              <a:t>into the supermarket, you’ll </a:t>
            </a:r>
            <a:r>
              <a:rPr dirty="0" sz="1300">
                <a:latin typeface="Cambria"/>
                <a:cs typeface="Cambria"/>
              </a:rPr>
              <a:t>take </a:t>
            </a: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shopping cart </a:t>
            </a:r>
            <a:r>
              <a:rPr dirty="0" sz="1300" spc="-5">
                <a:latin typeface="Cambria"/>
                <a:cs typeface="Cambria"/>
              </a:rPr>
              <a:t>– or a </a:t>
            </a:r>
            <a:r>
              <a:rPr dirty="0" sz="1300" spc="-5" b="1">
                <a:latin typeface="Cambria"/>
                <a:cs typeface="Cambria"/>
              </a:rPr>
              <a:t>basket </a:t>
            </a:r>
            <a:r>
              <a:rPr dirty="0" sz="1300" spc="-5">
                <a:latin typeface="Cambria"/>
                <a:cs typeface="Cambria"/>
              </a:rPr>
              <a:t>if you  only want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buy a </a:t>
            </a:r>
            <a:r>
              <a:rPr dirty="0" sz="1300">
                <a:latin typeface="Cambria"/>
                <a:cs typeface="Cambria"/>
              </a:rPr>
              <a:t>few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things.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16907"/>
            <a:ext cx="5591810" cy="428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Let’s </a:t>
            </a:r>
            <a:r>
              <a:rPr dirty="0" sz="1300" spc="-10">
                <a:latin typeface="Cambria"/>
                <a:cs typeface="Cambria"/>
              </a:rPr>
              <a:t>look </a:t>
            </a:r>
            <a:r>
              <a:rPr dirty="0" sz="1300">
                <a:latin typeface="Cambria"/>
                <a:cs typeface="Cambria"/>
              </a:rPr>
              <a:t>at </a:t>
            </a:r>
            <a:r>
              <a:rPr dirty="0" sz="1300" spc="-5">
                <a:latin typeface="Cambria"/>
                <a:cs typeface="Cambria"/>
              </a:rPr>
              <a:t>a conversation with </a:t>
            </a:r>
            <a:r>
              <a:rPr dirty="0" sz="1300">
                <a:latin typeface="Cambria"/>
                <a:cs typeface="Cambria"/>
              </a:rPr>
              <a:t>an </a:t>
            </a:r>
            <a:r>
              <a:rPr dirty="0" sz="1300" spc="-5">
                <a:latin typeface="Cambria"/>
                <a:cs typeface="Cambria"/>
              </a:rPr>
              <a:t>employee of the</a:t>
            </a:r>
            <a:r>
              <a:rPr dirty="0" sz="1300" spc="9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store: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 b="1">
                <a:latin typeface="Cambria"/>
                <a:cs typeface="Cambria"/>
              </a:rPr>
              <a:t>Barbara: </a:t>
            </a:r>
            <a:r>
              <a:rPr dirty="0" sz="1300" spc="-5">
                <a:latin typeface="Cambria"/>
                <a:cs typeface="Cambria"/>
              </a:rPr>
              <a:t>Excuse me - where can I find the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mayonnaise?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300" spc="-5" b="1">
                <a:latin typeface="Cambria"/>
                <a:cs typeface="Cambria"/>
              </a:rPr>
              <a:t>Employee: </a:t>
            </a:r>
            <a:r>
              <a:rPr dirty="0" sz="1300" spc="-5">
                <a:latin typeface="Cambria"/>
                <a:cs typeface="Cambria"/>
              </a:rPr>
              <a:t>It's on </a:t>
            </a:r>
            <a:r>
              <a:rPr dirty="0" sz="1300">
                <a:latin typeface="Cambria"/>
                <a:cs typeface="Cambria"/>
              </a:rPr>
              <a:t>aisle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12.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300" spc="-5" b="1">
                <a:latin typeface="Cambria"/>
                <a:cs typeface="Cambria"/>
              </a:rPr>
              <a:t>Barbara: </a:t>
            </a:r>
            <a:r>
              <a:rPr dirty="0" sz="1300" spc="-5">
                <a:latin typeface="Cambria"/>
                <a:cs typeface="Cambria"/>
              </a:rPr>
              <a:t>OK, thanks. </a:t>
            </a:r>
            <a:r>
              <a:rPr dirty="0" sz="1300" spc="-10">
                <a:latin typeface="Cambria"/>
                <a:cs typeface="Cambria"/>
              </a:rPr>
              <a:t>And </a:t>
            </a:r>
            <a:r>
              <a:rPr dirty="0" sz="1300" spc="5">
                <a:latin typeface="Cambria"/>
                <a:cs typeface="Cambria"/>
              </a:rPr>
              <a:t>do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have any non-fat</a:t>
            </a:r>
            <a:r>
              <a:rPr dirty="0" sz="1300" spc="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yogurt?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 b="1">
                <a:latin typeface="Cambria"/>
                <a:cs typeface="Cambria"/>
              </a:rPr>
              <a:t>Employee: </a:t>
            </a:r>
            <a:r>
              <a:rPr dirty="0" sz="1300" spc="-5">
                <a:latin typeface="Cambria"/>
                <a:cs typeface="Cambria"/>
              </a:rPr>
              <a:t>Yes, in the dairy</a:t>
            </a:r>
            <a:r>
              <a:rPr dirty="0" sz="1300" spc="-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section.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300" spc="-5" b="1">
                <a:latin typeface="Cambria"/>
                <a:cs typeface="Cambria"/>
              </a:rPr>
              <a:t>Barbara: </a:t>
            </a:r>
            <a:r>
              <a:rPr dirty="0" sz="1300" spc="-5">
                <a:latin typeface="Cambria"/>
                <a:cs typeface="Cambria"/>
              </a:rPr>
              <a:t>Right. One more thing - I couldn't find </a:t>
            </a:r>
            <a:r>
              <a:rPr dirty="0" sz="1300" spc="-10">
                <a:latin typeface="Cambria"/>
                <a:cs typeface="Cambria"/>
              </a:rPr>
              <a:t>any </a:t>
            </a:r>
            <a:r>
              <a:rPr dirty="0" sz="1300" spc="-5">
                <a:latin typeface="Cambria"/>
                <a:cs typeface="Cambria"/>
              </a:rPr>
              <a:t>whole wheat</a:t>
            </a:r>
            <a:r>
              <a:rPr dirty="0" sz="1300" spc="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pasta.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 b="1">
                <a:latin typeface="Cambria"/>
                <a:cs typeface="Cambria"/>
              </a:rPr>
              <a:t>Employee: </a:t>
            </a:r>
            <a:r>
              <a:rPr dirty="0" sz="1300" spc="-5">
                <a:latin typeface="Cambria"/>
                <a:cs typeface="Cambria"/>
              </a:rPr>
              <a:t>Sorry - we're out of it. You can check back on</a:t>
            </a:r>
            <a:r>
              <a:rPr dirty="0" sz="1300" spc="6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Monday.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300" spc="-5" b="1">
                <a:latin typeface="Cambria"/>
                <a:cs typeface="Cambria"/>
              </a:rPr>
              <a:t>Barbara: </a:t>
            </a:r>
            <a:r>
              <a:rPr dirty="0" sz="1300" spc="-5">
                <a:latin typeface="Cambria"/>
                <a:cs typeface="Cambria"/>
              </a:rPr>
              <a:t>Oh, okay. </a:t>
            </a:r>
            <a:r>
              <a:rPr dirty="0" sz="1300">
                <a:latin typeface="Cambria"/>
                <a:cs typeface="Cambria"/>
              </a:rPr>
              <a:t>What </a:t>
            </a:r>
            <a:r>
              <a:rPr dirty="0" sz="1300" spc="-5">
                <a:latin typeface="Cambria"/>
                <a:cs typeface="Cambria"/>
              </a:rPr>
              <a:t>about sunflower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seeds?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12300"/>
              </a:lnSpc>
              <a:spcBef>
                <a:spcPts val="994"/>
              </a:spcBef>
            </a:pPr>
            <a:r>
              <a:rPr dirty="0" sz="1300" spc="-5" b="1">
                <a:latin typeface="Cambria"/>
                <a:cs typeface="Cambria"/>
              </a:rPr>
              <a:t>Employee: </a:t>
            </a:r>
            <a:r>
              <a:rPr dirty="0" sz="1300" spc="-10">
                <a:latin typeface="Cambria"/>
                <a:cs typeface="Cambria"/>
              </a:rPr>
              <a:t>Ah, </a:t>
            </a:r>
            <a:r>
              <a:rPr dirty="0" sz="1300">
                <a:latin typeface="Cambria"/>
                <a:cs typeface="Cambria"/>
              </a:rPr>
              <a:t>we </a:t>
            </a:r>
            <a:r>
              <a:rPr dirty="0" sz="1300" spc="-5">
                <a:latin typeface="Cambria"/>
                <a:cs typeface="Cambria"/>
              </a:rPr>
              <a:t>don't carry </a:t>
            </a:r>
            <a:r>
              <a:rPr dirty="0" sz="1300" spc="-10">
                <a:latin typeface="Cambria"/>
                <a:cs typeface="Cambria"/>
              </a:rPr>
              <a:t>sunflower </a:t>
            </a:r>
            <a:r>
              <a:rPr dirty="0" sz="1300" spc="-5">
                <a:latin typeface="Cambria"/>
                <a:cs typeface="Cambria"/>
              </a:rPr>
              <a:t>seeds. You might </a:t>
            </a:r>
            <a:r>
              <a:rPr dirty="0" sz="1300">
                <a:latin typeface="Cambria"/>
                <a:cs typeface="Cambria"/>
              </a:rPr>
              <a:t>try </a:t>
            </a:r>
            <a:r>
              <a:rPr dirty="0" sz="1300" spc="-5">
                <a:latin typeface="Cambria"/>
                <a:cs typeface="Cambria"/>
              </a:rPr>
              <a:t>the natural foods  store across the</a:t>
            </a:r>
            <a:r>
              <a:rPr dirty="0" sz="1300" spc="-4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street.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 b="1">
                <a:latin typeface="Cambria"/>
                <a:cs typeface="Cambria"/>
              </a:rPr>
              <a:t>Barbara: </a:t>
            </a:r>
            <a:r>
              <a:rPr dirty="0" sz="1300" spc="-5">
                <a:latin typeface="Cambria"/>
                <a:cs typeface="Cambria"/>
              </a:rPr>
              <a:t>All right. </a:t>
            </a:r>
            <a:r>
              <a:rPr dirty="0" sz="1300">
                <a:latin typeface="Cambria"/>
                <a:cs typeface="Cambria"/>
              </a:rPr>
              <a:t>By </a:t>
            </a:r>
            <a:r>
              <a:rPr dirty="0" sz="1300" spc="-5">
                <a:latin typeface="Cambria"/>
                <a:cs typeface="Cambria"/>
              </a:rPr>
              <a:t>the way, are these </a:t>
            </a:r>
            <a:r>
              <a:rPr dirty="0" sz="1300" spc="-10">
                <a:latin typeface="Cambria"/>
                <a:cs typeface="Cambria"/>
              </a:rPr>
              <a:t>boxes </a:t>
            </a:r>
            <a:r>
              <a:rPr dirty="0" sz="1300" spc="-5">
                <a:latin typeface="Cambria"/>
                <a:cs typeface="Cambria"/>
              </a:rPr>
              <a:t>of cereal on</a:t>
            </a:r>
            <a:r>
              <a:rPr dirty="0" sz="1300" spc="90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sale?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300" spc="-5" b="1">
                <a:latin typeface="Cambria"/>
                <a:cs typeface="Cambria"/>
              </a:rPr>
              <a:t>Employee: </a:t>
            </a:r>
            <a:r>
              <a:rPr dirty="0" sz="1300" spc="-5">
                <a:latin typeface="Cambria"/>
                <a:cs typeface="Cambria"/>
              </a:rPr>
              <a:t>Yup - they're </a:t>
            </a:r>
            <a:r>
              <a:rPr dirty="0" sz="1300" spc="-10">
                <a:latin typeface="Cambria"/>
                <a:cs typeface="Cambria"/>
              </a:rPr>
              <a:t>buy </a:t>
            </a:r>
            <a:r>
              <a:rPr dirty="0" sz="1300" spc="-5">
                <a:latin typeface="Cambria"/>
                <a:cs typeface="Cambria"/>
              </a:rPr>
              <a:t>one, get one</a:t>
            </a:r>
            <a:r>
              <a:rPr dirty="0" sz="1300" spc="2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free.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 b="1">
                <a:latin typeface="Cambria"/>
                <a:cs typeface="Cambria"/>
              </a:rPr>
              <a:t>Barbara:</a:t>
            </a:r>
            <a:r>
              <a:rPr dirty="0" sz="1300" spc="-75" b="1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Great!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3625" y="3196463"/>
            <a:ext cx="3105150" cy="137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3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871" y="906271"/>
            <a:ext cx="120015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i="1">
                <a:latin typeface="Cambria"/>
                <a:cs typeface="Cambria"/>
              </a:rPr>
              <a:t>(at the</a:t>
            </a:r>
            <a:r>
              <a:rPr dirty="0" sz="1300" spc="-75" i="1">
                <a:latin typeface="Cambria"/>
                <a:cs typeface="Cambria"/>
              </a:rPr>
              <a:t> </a:t>
            </a:r>
            <a:r>
              <a:rPr dirty="0" sz="1300" spc="-5" i="1">
                <a:latin typeface="Cambria"/>
                <a:cs typeface="Cambria"/>
              </a:rPr>
              <a:t>checkout)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94886"/>
            <a:ext cx="5761990" cy="5189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latin typeface="Cambria"/>
                <a:cs typeface="Cambria"/>
              </a:rPr>
              <a:t>Cashier: </a:t>
            </a:r>
            <a:r>
              <a:rPr dirty="0" sz="1300" spc="-10">
                <a:latin typeface="Cambria"/>
                <a:cs typeface="Cambria"/>
              </a:rPr>
              <a:t>Do you </a:t>
            </a:r>
            <a:r>
              <a:rPr dirty="0" sz="1300" spc="-5">
                <a:latin typeface="Cambria"/>
                <a:cs typeface="Cambria"/>
              </a:rPr>
              <a:t>have a loyalty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card?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 b="1">
                <a:latin typeface="Cambria"/>
                <a:cs typeface="Cambria"/>
              </a:rPr>
              <a:t>Barbara:</a:t>
            </a:r>
            <a:r>
              <a:rPr dirty="0" sz="1300" spc="-95" b="1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No.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300" spc="-5" b="1">
                <a:latin typeface="Cambria"/>
                <a:cs typeface="Cambria"/>
              </a:rPr>
              <a:t>Cashier: </a:t>
            </a:r>
            <a:r>
              <a:rPr dirty="0" sz="1300" spc="-5">
                <a:latin typeface="Cambria"/>
                <a:cs typeface="Cambria"/>
              </a:rPr>
              <a:t>Would you </a:t>
            </a:r>
            <a:r>
              <a:rPr dirty="0" sz="1300">
                <a:latin typeface="Cambria"/>
                <a:cs typeface="Cambria"/>
              </a:rPr>
              <a:t>like to </a:t>
            </a:r>
            <a:r>
              <a:rPr dirty="0" sz="1300" spc="-5">
                <a:latin typeface="Cambria"/>
                <a:cs typeface="Cambria"/>
              </a:rPr>
              <a:t>join </a:t>
            </a:r>
            <a:r>
              <a:rPr dirty="0" sz="1300" spc="-10">
                <a:latin typeface="Cambria"/>
                <a:cs typeface="Cambria"/>
              </a:rPr>
              <a:t>our </a:t>
            </a:r>
            <a:r>
              <a:rPr dirty="0" sz="1300" spc="-5">
                <a:latin typeface="Cambria"/>
                <a:cs typeface="Cambria"/>
              </a:rPr>
              <a:t>loyalty program? You’ll get </a:t>
            </a:r>
            <a:r>
              <a:rPr dirty="0" sz="1300">
                <a:latin typeface="Cambria"/>
                <a:cs typeface="Cambria"/>
              </a:rPr>
              <a:t>an </a:t>
            </a:r>
            <a:r>
              <a:rPr dirty="0" sz="1300" spc="-5">
                <a:latin typeface="Cambria"/>
                <a:cs typeface="Cambria"/>
              </a:rPr>
              <a:t>instant 10%</a:t>
            </a:r>
            <a:r>
              <a:rPr dirty="0" sz="1300" spc="1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off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latin typeface="Cambria"/>
                <a:cs typeface="Cambria"/>
              </a:rPr>
              <a:t>this</a:t>
            </a:r>
            <a:r>
              <a:rPr dirty="0" sz="1300" spc="-8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purchase.</a:t>
            </a:r>
            <a:endParaRPr sz="1300">
              <a:latin typeface="Cambria"/>
              <a:cs typeface="Cambria"/>
            </a:endParaRPr>
          </a:p>
          <a:p>
            <a:pPr marL="12700" marR="55880">
              <a:lnSpc>
                <a:spcPct val="112400"/>
              </a:lnSpc>
              <a:spcBef>
                <a:spcPts val="995"/>
              </a:spcBef>
            </a:pPr>
            <a:r>
              <a:rPr dirty="0" sz="1300" spc="-5" b="1">
                <a:latin typeface="Cambria"/>
                <a:cs typeface="Cambria"/>
              </a:rPr>
              <a:t>Barbara: </a:t>
            </a:r>
            <a:r>
              <a:rPr dirty="0" sz="1300" spc="-5">
                <a:latin typeface="Cambria"/>
                <a:cs typeface="Cambria"/>
              </a:rPr>
              <a:t>No thanks – maybe another time. I’m in a bit of a hurry today. </a:t>
            </a:r>
            <a:r>
              <a:rPr dirty="0" sz="1300">
                <a:latin typeface="Cambria"/>
                <a:cs typeface="Cambria"/>
              </a:rPr>
              <a:t>Oh </a:t>
            </a:r>
            <a:r>
              <a:rPr dirty="0" sz="1300" spc="-5">
                <a:latin typeface="Cambria"/>
                <a:cs typeface="Cambria"/>
              </a:rPr>
              <a:t>– that  reminds me, I have a coupon for half-price on these </a:t>
            </a:r>
            <a:r>
              <a:rPr dirty="0" sz="1300" spc="-10">
                <a:latin typeface="Cambria"/>
                <a:cs typeface="Cambria"/>
              </a:rPr>
              <a:t>canned</a:t>
            </a:r>
            <a:r>
              <a:rPr dirty="0" sz="1300" spc="1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soups.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300" spc="-5" b="1">
                <a:latin typeface="Cambria"/>
                <a:cs typeface="Cambria"/>
              </a:rPr>
              <a:t>Cashier: </a:t>
            </a:r>
            <a:r>
              <a:rPr dirty="0" sz="1300" spc="-5">
                <a:latin typeface="Cambria"/>
                <a:cs typeface="Cambria"/>
              </a:rPr>
              <a:t>All right. It comes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$152.74. </a:t>
            </a:r>
            <a:r>
              <a:rPr dirty="0" sz="1300">
                <a:latin typeface="Cambria"/>
                <a:cs typeface="Cambria"/>
              </a:rPr>
              <a:t>How </a:t>
            </a:r>
            <a:r>
              <a:rPr dirty="0" sz="1300" spc="-5">
                <a:latin typeface="Cambria"/>
                <a:cs typeface="Cambria"/>
              </a:rPr>
              <a:t>would </a:t>
            </a:r>
            <a:r>
              <a:rPr dirty="0" sz="1300" spc="-10">
                <a:latin typeface="Cambria"/>
                <a:cs typeface="Cambria"/>
              </a:rPr>
              <a:t>you like </a:t>
            </a:r>
            <a:r>
              <a:rPr dirty="0" sz="1300">
                <a:latin typeface="Cambria"/>
                <a:cs typeface="Cambria"/>
              </a:rPr>
              <a:t>to</a:t>
            </a:r>
            <a:r>
              <a:rPr dirty="0" sz="1300" spc="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pay?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 b="1">
                <a:latin typeface="Cambria"/>
                <a:cs typeface="Cambria"/>
              </a:rPr>
              <a:t>Barbara: </a:t>
            </a:r>
            <a:r>
              <a:rPr dirty="0" sz="1300">
                <a:latin typeface="Cambria"/>
                <a:cs typeface="Cambria"/>
              </a:rPr>
              <a:t>Do </a:t>
            </a:r>
            <a:r>
              <a:rPr dirty="0" sz="1300" spc="-5">
                <a:latin typeface="Cambria"/>
                <a:cs typeface="Cambria"/>
              </a:rPr>
              <a:t>you take credit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cards?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300" spc="-5" b="1">
                <a:latin typeface="Cambria"/>
                <a:cs typeface="Cambria"/>
              </a:rPr>
              <a:t>Cashier: </a:t>
            </a:r>
            <a:r>
              <a:rPr dirty="0" sz="1300" spc="-5">
                <a:latin typeface="Cambria"/>
                <a:cs typeface="Cambria"/>
              </a:rPr>
              <a:t>Yes, we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do.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 b="1">
                <a:latin typeface="Cambria"/>
                <a:cs typeface="Cambria"/>
              </a:rPr>
              <a:t>Barbara: </a:t>
            </a:r>
            <a:r>
              <a:rPr dirty="0" sz="1300" spc="-5">
                <a:latin typeface="Cambria"/>
                <a:cs typeface="Cambria"/>
              </a:rPr>
              <a:t>Here you</a:t>
            </a:r>
            <a:r>
              <a:rPr dirty="0" sz="1300" spc="-6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go.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300" spc="-5" b="1">
                <a:latin typeface="Cambria"/>
                <a:cs typeface="Cambria"/>
              </a:rPr>
              <a:t>Cashier: </a:t>
            </a:r>
            <a:r>
              <a:rPr dirty="0" sz="1300" spc="-10">
                <a:latin typeface="Cambria"/>
                <a:cs typeface="Cambria"/>
              </a:rPr>
              <a:t>Please </a:t>
            </a:r>
            <a:r>
              <a:rPr dirty="0" sz="1300" spc="-5">
                <a:latin typeface="Cambria"/>
                <a:cs typeface="Cambria"/>
              </a:rPr>
              <a:t>sign here... and </a:t>
            </a:r>
            <a:r>
              <a:rPr dirty="0" sz="1300">
                <a:latin typeface="Cambria"/>
                <a:cs typeface="Cambria"/>
              </a:rPr>
              <a:t>here's </a:t>
            </a:r>
            <a:r>
              <a:rPr dirty="0" sz="1300" spc="-5">
                <a:latin typeface="Cambria"/>
                <a:cs typeface="Cambria"/>
              </a:rPr>
              <a:t>your receipt. Have a </a:t>
            </a:r>
            <a:r>
              <a:rPr dirty="0" sz="1300" spc="-10">
                <a:latin typeface="Cambria"/>
                <a:cs typeface="Cambria"/>
              </a:rPr>
              <a:t>nice</a:t>
            </a:r>
            <a:r>
              <a:rPr dirty="0" sz="1300" spc="114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day!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300" spc="-5" b="1">
                <a:latin typeface="Cambria"/>
                <a:cs typeface="Cambria"/>
              </a:rPr>
              <a:t>Barbara: </a:t>
            </a:r>
            <a:r>
              <a:rPr dirty="0" sz="1300" spc="-5">
                <a:latin typeface="Cambria"/>
                <a:cs typeface="Cambria"/>
              </a:rPr>
              <a:t>Thanks, you</a:t>
            </a:r>
            <a:r>
              <a:rPr dirty="0" sz="1300" spc="-6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too!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dirty="0" sz="1600" spc="-2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To ask an employee </a:t>
            </a:r>
            <a:r>
              <a:rPr dirty="0" sz="1300">
                <a:latin typeface="Cambria"/>
                <a:cs typeface="Cambria"/>
              </a:rPr>
              <a:t>of </a:t>
            </a:r>
            <a:r>
              <a:rPr dirty="0" sz="1300" spc="-5">
                <a:latin typeface="Cambria"/>
                <a:cs typeface="Cambria"/>
              </a:rPr>
              <a:t>the store for help,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 spc="-5">
                <a:latin typeface="Cambria"/>
                <a:cs typeface="Cambria"/>
              </a:rPr>
              <a:t>can</a:t>
            </a:r>
            <a:r>
              <a:rPr dirty="0" sz="1300" spc="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10">
                <a:latin typeface="Cambria"/>
                <a:cs typeface="Cambria"/>
              </a:rPr>
              <a:t>“</a:t>
            </a:r>
            <a:r>
              <a:rPr dirty="0" sz="1300" spc="-10" b="1">
                <a:latin typeface="Cambria"/>
                <a:cs typeface="Cambria"/>
              </a:rPr>
              <a:t>Where </a:t>
            </a:r>
            <a:r>
              <a:rPr dirty="0" sz="1300" spc="-5" b="1">
                <a:latin typeface="Cambria"/>
                <a:cs typeface="Cambria"/>
              </a:rPr>
              <a:t>can I find... 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mayonnaise?”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9350" y="1264030"/>
            <a:ext cx="2924175" cy="2381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3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5416"/>
            <a:ext cx="5640070" cy="490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“</a:t>
            </a:r>
            <a:r>
              <a:rPr dirty="0" sz="1300" spc="-5" b="1">
                <a:latin typeface="Cambria"/>
                <a:cs typeface="Cambria"/>
              </a:rPr>
              <a:t>Do you have... </a:t>
            </a:r>
            <a:r>
              <a:rPr dirty="0" sz="1300" spc="-5">
                <a:latin typeface="Cambria"/>
                <a:cs typeface="Cambria"/>
              </a:rPr>
              <a:t>any non-fat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yogurt?”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12700" marR="161925">
              <a:lnSpc>
                <a:spcPct val="112300"/>
              </a:lnSpc>
              <a:spcBef>
                <a:spcPts val="5"/>
              </a:spcBef>
            </a:pPr>
            <a:r>
              <a:rPr dirty="0" sz="1300" spc="-5">
                <a:latin typeface="Cambria"/>
                <a:cs typeface="Cambria"/>
              </a:rPr>
              <a:t>The </a:t>
            </a:r>
            <a:r>
              <a:rPr dirty="0" sz="1300" spc="-10">
                <a:latin typeface="Cambria"/>
                <a:cs typeface="Cambria"/>
              </a:rPr>
              <a:t>employee </a:t>
            </a:r>
            <a:r>
              <a:rPr dirty="0" sz="1300" spc="-5">
                <a:latin typeface="Cambria"/>
                <a:cs typeface="Cambria"/>
              </a:rPr>
              <a:t>might </a:t>
            </a:r>
            <a:r>
              <a:rPr dirty="0" sz="1300">
                <a:latin typeface="Cambria"/>
                <a:cs typeface="Cambria"/>
              </a:rPr>
              <a:t>refer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an </a:t>
            </a:r>
            <a:r>
              <a:rPr dirty="0" sz="1300" spc="-5" b="1">
                <a:latin typeface="Cambria"/>
                <a:cs typeface="Cambria"/>
              </a:rPr>
              <a:t>aisle </a:t>
            </a:r>
            <a:r>
              <a:rPr dirty="0" sz="1300" spc="-5">
                <a:latin typeface="Cambria"/>
                <a:cs typeface="Cambria"/>
              </a:rPr>
              <a:t>– aisles are the corridors in the  supermarket. Or they might tell </a:t>
            </a:r>
            <a:r>
              <a:rPr dirty="0" sz="1300" spc="-10">
                <a:latin typeface="Cambria"/>
                <a:cs typeface="Cambria"/>
              </a:rPr>
              <a:t>you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go </a:t>
            </a:r>
            <a:r>
              <a:rPr dirty="0" sz="1300">
                <a:latin typeface="Cambria"/>
                <a:cs typeface="Cambria"/>
              </a:rPr>
              <a:t>to </a:t>
            </a:r>
            <a:r>
              <a:rPr dirty="0" sz="1300" spc="-5">
                <a:latin typeface="Cambria"/>
                <a:cs typeface="Cambria"/>
              </a:rPr>
              <a:t>one of these sections of the</a:t>
            </a:r>
            <a:r>
              <a:rPr dirty="0" sz="1300" spc="1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store: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Dairy section </a:t>
            </a:r>
            <a:r>
              <a:rPr dirty="0" sz="1300" spc="-5">
                <a:latin typeface="Cambria"/>
                <a:cs typeface="Cambria"/>
              </a:rPr>
              <a:t>– </a:t>
            </a:r>
            <a:r>
              <a:rPr dirty="0" sz="1300" spc="-10">
                <a:latin typeface="Cambria"/>
                <a:cs typeface="Cambria"/>
              </a:rPr>
              <a:t>Milk, </a:t>
            </a:r>
            <a:r>
              <a:rPr dirty="0" sz="1300" spc="-5">
                <a:latin typeface="Cambria"/>
                <a:cs typeface="Cambria"/>
              </a:rPr>
              <a:t>yogurt, butter, and</a:t>
            </a:r>
            <a:r>
              <a:rPr dirty="0" sz="1300" spc="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cheese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Produce section </a:t>
            </a:r>
            <a:r>
              <a:rPr dirty="0" sz="1300" spc="-5">
                <a:latin typeface="Cambria"/>
                <a:cs typeface="Cambria"/>
              </a:rPr>
              <a:t>– </a:t>
            </a:r>
            <a:r>
              <a:rPr dirty="0" sz="1300">
                <a:latin typeface="Cambria"/>
                <a:cs typeface="Cambria"/>
              </a:rPr>
              <a:t>Fresh </a:t>
            </a:r>
            <a:r>
              <a:rPr dirty="0" sz="1300" spc="-5">
                <a:latin typeface="Cambria"/>
                <a:cs typeface="Cambria"/>
              </a:rPr>
              <a:t>fruits and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vegetables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10" b="1">
                <a:latin typeface="Cambria"/>
                <a:cs typeface="Cambria"/>
              </a:rPr>
              <a:t>Frozen </a:t>
            </a:r>
            <a:r>
              <a:rPr dirty="0" sz="1300" spc="-5" b="1">
                <a:latin typeface="Cambria"/>
                <a:cs typeface="Cambria"/>
              </a:rPr>
              <a:t>food section </a:t>
            </a:r>
            <a:r>
              <a:rPr dirty="0" sz="1300" spc="-5">
                <a:latin typeface="Cambria"/>
                <a:cs typeface="Cambria"/>
              </a:rPr>
              <a:t>– Ice cream, pre-prepared</a:t>
            </a:r>
            <a:r>
              <a:rPr dirty="0" sz="1300" spc="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meals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Bakery </a:t>
            </a:r>
            <a:r>
              <a:rPr dirty="0" sz="1300" spc="-5">
                <a:latin typeface="Cambria"/>
                <a:cs typeface="Cambria"/>
              </a:rPr>
              <a:t>– Bread, muffins,</a:t>
            </a:r>
            <a:r>
              <a:rPr dirty="0" sz="1300" spc="-4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cakes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10" b="1">
                <a:latin typeface="Cambria"/>
                <a:cs typeface="Cambria"/>
              </a:rPr>
              <a:t>Deli </a:t>
            </a:r>
            <a:r>
              <a:rPr dirty="0" sz="1300" spc="-5">
                <a:latin typeface="Cambria"/>
                <a:cs typeface="Cambria"/>
              </a:rPr>
              <a:t>– Sliced meat and cheese for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sandwiches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Ethnic foods section </a:t>
            </a:r>
            <a:r>
              <a:rPr dirty="0" sz="1300" spc="-5">
                <a:latin typeface="Cambria"/>
                <a:cs typeface="Cambria"/>
              </a:rPr>
              <a:t>– International and imported</a:t>
            </a:r>
            <a:r>
              <a:rPr dirty="0" sz="1300" spc="5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foods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If the store doesn’t have the item, the employee will</a:t>
            </a:r>
            <a:r>
              <a:rPr dirty="0" sz="1300" spc="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“Sorry, </a:t>
            </a:r>
            <a:r>
              <a:rPr dirty="0" sz="1300" spc="-5" b="1" u="sng">
                <a:latin typeface="Cambria"/>
                <a:cs typeface="Cambria"/>
              </a:rPr>
              <a:t>it’s out </a:t>
            </a:r>
            <a:r>
              <a:rPr dirty="0" sz="1300" spc="-10" b="1" u="sng">
                <a:latin typeface="Cambria"/>
                <a:cs typeface="Cambria"/>
              </a:rPr>
              <a:t>of </a:t>
            </a:r>
            <a:r>
              <a:rPr dirty="0" sz="1300" b="1" u="sng">
                <a:latin typeface="Cambria"/>
                <a:cs typeface="Cambria"/>
              </a:rPr>
              <a:t>stock </a:t>
            </a:r>
            <a:r>
              <a:rPr dirty="0" sz="1300" spc="-5" b="1" u="sng">
                <a:latin typeface="Cambria"/>
                <a:cs typeface="Cambria"/>
              </a:rPr>
              <a:t>/ we’re out </a:t>
            </a:r>
            <a:r>
              <a:rPr dirty="0" sz="1300" spc="-10" b="1" u="sng">
                <a:latin typeface="Cambria"/>
                <a:cs typeface="Cambria"/>
              </a:rPr>
              <a:t>of </a:t>
            </a:r>
            <a:r>
              <a:rPr dirty="0" sz="1300" spc="-5" b="1" u="sng">
                <a:latin typeface="Cambria"/>
                <a:cs typeface="Cambria"/>
              </a:rPr>
              <a:t>it </a:t>
            </a:r>
            <a:r>
              <a:rPr dirty="0" sz="1300" b="1">
                <a:latin typeface="Cambria"/>
                <a:cs typeface="Cambria"/>
              </a:rPr>
              <a:t>at </a:t>
            </a:r>
            <a:r>
              <a:rPr dirty="0" sz="1300" spc="-5" b="1">
                <a:latin typeface="Cambria"/>
                <a:cs typeface="Cambria"/>
              </a:rPr>
              <a:t>the</a:t>
            </a:r>
            <a:r>
              <a:rPr dirty="0" sz="1300" spc="4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moment.”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latin typeface="Cambria"/>
                <a:cs typeface="Cambria"/>
              </a:rPr>
              <a:t>(the item is </a:t>
            </a:r>
            <a:r>
              <a:rPr dirty="0" sz="1300" i="1">
                <a:latin typeface="Cambria"/>
                <a:cs typeface="Cambria"/>
              </a:rPr>
              <a:t>temporarily</a:t>
            </a:r>
            <a:r>
              <a:rPr dirty="0" sz="1300" spc="-30" i="1">
                <a:latin typeface="Cambria"/>
                <a:cs typeface="Cambria"/>
              </a:rPr>
              <a:t> </a:t>
            </a:r>
            <a:r>
              <a:rPr dirty="0" sz="1300" spc="-5" i="1">
                <a:latin typeface="Cambria"/>
                <a:cs typeface="Cambria"/>
              </a:rPr>
              <a:t>unavailable)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“Sorry, </a:t>
            </a:r>
            <a:r>
              <a:rPr dirty="0" sz="1300" b="1">
                <a:latin typeface="Cambria"/>
                <a:cs typeface="Cambria"/>
              </a:rPr>
              <a:t>we </a:t>
            </a:r>
            <a:r>
              <a:rPr dirty="0" sz="1300" spc="-5" b="1">
                <a:latin typeface="Cambria"/>
                <a:cs typeface="Cambria"/>
              </a:rPr>
              <a:t>don’t carry mango</a:t>
            </a:r>
            <a:r>
              <a:rPr dirty="0" sz="1300" spc="-2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juice.”</a:t>
            </a:r>
            <a:endParaRPr sz="1300">
              <a:latin typeface="Cambria"/>
              <a:cs typeface="Cambria"/>
            </a:endParaRPr>
          </a:p>
          <a:p>
            <a:pPr marL="469265" marR="5080">
              <a:lnSpc>
                <a:spcPct val="112300"/>
              </a:lnSpc>
            </a:pPr>
            <a:r>
              <a:rPr dirty="0" sz="1300" spc="-5" i="1">
                <a:latin typeface="Cambria"/>
                <a:cs typeface="Cambria"/>
              </a:rPr>
              <a:t>(we don’t carry = the </a:t>
            </a:r>
            <a:r>
              <a:rPr dirty="0" sz="1300" i="1">
                <a:latin typeface="Cambria"/>
                <a:cs typeface="Cambria"/>
              </a:rPr>
              <a:t>store </a:t>
            </a:r>
            <a:r>
              <a:rPr dirty="0" sz="1300" spc="-5" i="1">
                <a:latin typeface="Cambria"/>
                <a:cs typeface="Cambria"/>
              </a:rPr>
              <a:t>never sells the </a:t>
            </a:r>
            <a:r>
              <a:rPr dirty="0" sz="1300" i="1">
                <a:latin typeface="Cambria"/>
                <a:cs typeface="Cambria"/>
              </a:rPr>
              <a:t>item; </a:t>
            </a:r>
            <a:r>
              <a:rPr dirty="0" sz="1300" spc="5" i="1">
                <a:latin typeface="Cambria"/>
                <a:cs typeface="Cambria"/>
              </a:rPr>
              <a:t>you </a:t>
            </a:r>
            <a:r>
              <a:rPr dirty="0" sz="1300" spc="-10" i="1">
                <a:latin typeface="Cambria"/>
                <a:cs typeface="Cambria"/>
              </a:rPr>
              <a:t>need </a:t>
            </a:r>
            <a:r>
              <a:rPr dirty="0" sz="1300" spc="-5" i="1">
                <a:latin typeface="Cambria"/>
                <a:cs typeface="Cambria"/>
              </a:rPr>
              <a:t>to go to a different  </a:t>
            </a:r>
            <a:r>
              <a:rPr dirty="0" sz="1300" spc="-5" i="1">
                <a:latin typeface="Cambria"/>
                <a:cs typeface="Cambria"/>
              </a:rPr>
              <a:t>store)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You can buy food </a:t>
            </a:r>
            <a:r>
              <a:rPr dirty="0" sz="1300">
                <a:latin typeface="Cambria"/>
                <a:cs typeface="Cambria"/>
              </a:rPr>
              <a:t>in different </a:t>
            </a:r>
            <a:r>
              <a:rPr dirty="0" sz="1300" spc="-5">
                <a:latin typeface="Cambria"/>
                <a:cs typeface="Cambria"/>
              </a:rPr>
              <a:t>types of</a:t>
            </a:r>
            <a:r>
              <a:rPr dirty="0" sz="1300" spc="-5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packaging: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can </a:t>
            </a:r>
            <a:r>
              <a:rPr dirty="0" sz="1300" spc="-5">
                <a:latin typeface="Cambria"/>
                <a:cs typeface="Cambria"/>
              </a:rPr>
              <a:t>of</a:t>
            </a:r>
            <a:r>
              <a:rPr dirty="0" sz="1300" spc="-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soup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5838444"/>
            <a:ext cx="1828800" cy="1552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3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15416"/>
            <a:ext cx="152908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jar </a:t>
            </a:r>
            <a:r>
              <a:rPr dirty="0" sz="1300" spc="-5">
                <a:latin typeface="Cambria"/>
                <a:cs typeface="Cambria"/>
              </a:rPr>
              <a:t>of jelly /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jam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834385"/>
            <a:ext cx="130873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10" b="1">
                <a:latin typeface="Cambria"/>
                <a:cs typeface="Cambria"/>
              </a:rPr>
              <a:t>box </a:t>
            </a:r>
            <a:r>
              <a:rPr dirty="0" sz="1300" spc="-5">
                <a:latin typeface="Cambria"/>
                <a:cs typeface="Cambria"/>
              </a:rPr>
              <a:t>of</a:t>
            </a:r>
            <a:r>
              <a:rPr dirty="0" sz="1300" spc="-5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cereal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3064510"/>
            <a:ext cx="1461770" cy="245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5546216"/>
            <a:ext cx="160528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package </a:t>
            </a:r>
            <a:r>
              <a:rPr dirty="0" sz="1300" spc="-5">
                <a:latin typeface="Cambria"/>
                <a:cs typeface="Cambria"/>
              </a:rPr>
              <a:t>of</a:t>
            </a:r>
            <a:r>
              <a:rPr dirty="0" sz="1300" spc="-55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pasta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5774690"/>
            <a:ext cx="2048510" cy="2908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1600" y="1146047"/>
            <a:ext cx="1552575" cy="1647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5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15416"/>
            <a:ext cx="141224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carton </a:t>
            </a:r>
            <a:r>
              <a:rPr dirty="0" sz="1300" spc="-5">
                <a:latin typeface="Cambria"/>
                <a:cs typeface="Cambria"/>
              </a:rPr>
              <a:t>of</a:t>
            </a:r>
            <a:r>
              <a:rPr dirty="0" sz="1300" spc="-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milk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101467"/>
            <a:ext cx="139954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bottle </a:t>
            </a:r>
            <a:r>
              <a:rPr dirty="0" sz="1300" spc="-5">
                <a:latin typeface="Cambria"/>
                <a:cs typeface="Cambria"/>
              </a:rPr>
              <a:t>of</a:t>
            </a:r>
            <a:r>
              <a:rPr dirty="0" sz="1300" spc="-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wine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190871"/>
            <a:ext cx="130048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>
                <a:latin typeface="Cambria"/>
                <a:cs typeface="Cambria"/>
              </a:rPr>
              <a:t>A </a:t>
            </a:r>
            <a:r>
              <a:rPr dirty="0" sz="1300" spc="-5" b="1">
                <a:latin typeface="Cambria"/>
                <a:cs typeface="Cambria"/>
              </a:rPr>
              <a:t>loaf </a:t>
            </a:r>
            <a:r>
              <a:rPr dirty="0" sz="1300" spc="-5">
                <a:latin typeface="Cambria"/>
                <a:cs typeface="Cambria"/>
              </a:rPr>
              <a:t>of</a:t>
            </a:r>
            <a:r>
              <a:rPr dirty="0" sz="1300" spc="-8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bread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227189"/>
            <a:ext cx="3717290" cy="149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Here are some phrases for talking about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discounts: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“Is this </a:t>
            </a:r>
            <a:r>
              <a:rPr dirty="0" sz="1300" b="1">
                <a:latin typeface="Cambria"/>
                <a:cs typeface="Cambria"/>
              </a:rPr>
              <a:t>on</a:t>
            </a:r>
            <a:r>
              <a:rPr dirty="0" sz="1300" spc="-7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sale?”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"I </a:t>
            </a:r>
            <a:r>
              <a:rPr dirty="0" sz="1300" spc="-10" b="1">
                <a:latin typeface="Cambria"/>
                <a:cs typeface="Cambria"/>
              </a:rPr>
              <a:t>have </a:t>
            </a:r>
            <a:r>
              <a:rPr dirty="0" sz="1300" spc="-5" b="1">
                <a:latin typeface="Cambria"/>
                <a:cs typeface="Cambria"/>
              </a:rPr>
              <a:t>a</a:t>
            </a:r>
            <a:r>
              <a:rPr dirty="0" sz="1300" spc="-50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coupon."</a:t>
            </a:r>
            <a:endParaRPr sz="13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  <a:tabLst>
                <a:tab pos="469265" algn="l"/>
              </a:tabLst>
            </a:pPr>
            <a:r>
              <a:rPr dirty="0" sz="1300" spc="-5">
                <a:latin typeface="Symbol"/>
                <a:cs typeface="Symbol"/>
              </a:rPr>
              <a:t></a:t>
            </a:r>
            <a:r>
              <a:rPr dirty="0" sz="1300" spc="-5">
                <a:latin typeface="Times New Roman"/>
                <a:cs typeface="Times New Roman"/>
              </a:rPr>
              <a:t>	</a:t>
            </a:r>
            <a:r>
              <a:rPr dirty="0" sz="1300" spc="-5" b="1">
                <a:latin typeface="Cambria"/>
                <a:cs typeface="Cambria"/>
              </a:rPr>
              <a:t>"It's 20%</a:t>
            </a:r>
            <a:r>
              <a:rPr dirty="0" sz="1300" spc="-65" b="1">
                <a:latin typeface="Cambria"/>
                <a:cs typeface="Cambria"/>
              </a:rPr>
              <a:t> </a:t>
            </a:r>
            <a:r>
              <a:rPr dirty="0" sz="1300" spc="-10" b="1">
                <a:latin typeface="Cambria"/>
                <a:cs typeface="Cambria"/>
              </a:rPr>
              <a:t>off."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"It's </a:t>
            </a:r>
            <a:r>
              <a:rPr dirty="0" sz="1300" spc="-10" b="1">
                <a:latin typeface="Cambria"/>
                <a:cs typeface="Cambria"/>
              </a:rPr>
              <a:t>buy </a:t>
            </a:r>
            <a:r>
              <a:rPr dirty="0" sz="1300" spc="-5" b="1">
                <a:latin typeface="Cambria"/>
                <a:cs typeface="Cambria"/>
              </a:rPr>
              <a:t>one, get one</a:t>
            </a:r>
            <a:r>
              <a:rPr dirty="0" sz="1300" spc="-2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free."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latin typeface="Cambria"/>
                <a:cs typeface="Cambria"/>
              </a:rPr>
              <a:t>"If you buy two, you </a:t>
            </a:r>
            <a:r>
              <a:rPr dirty="0" sz="1300" spc="-10" b="1">
                <a:latin typeface="Cambria"/>
                <a:cs typeface="Cambria"/>
              </a:rPr>
              <a:t>get </a:t>
            </a:r>
            <a:r>
              <a:rPr dirty="0" sz="1300" spc="-5" b="1">
                <a:latin typeface="Cambria"/>
                <a:cs typeface="Cambria"/>
              </a:rPr>
              <a:t>the third one</a:t>
            </a:r>
            <a:r>
              <a:rPr dirty="0" sz="1300" spc="25" b="1">
                <a:latin typeface="Cambria"/>
                <a:cs typeface="Cambria"/>
              </a:rPr>
              <a:t> </a:t>
            </a:r>
            <a:r>
              <a:rPr dirty="0" sz="1300" spc="-5" b="1">
                <a:latin typeface="Cambria"/>
                <a:cs typeface="Cambria"/>
              </a:rPr>
              <a:t>free."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146047"/>
            <a:ext cx="1190625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1600" y="3330828"/>
            <a:ext cx="9144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1600" y="5420359"/>
            <a:ext cx="1828800" cy="1552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5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Shayna - Espresso English</dc:creator>
  <dcterms:created xsi:type="dcterms:W3CDTF">2022-05-03T07:24:21Z</dcterms:created>
  <dcterms:modified xsi:type="dcterms:W3CDTF">2022-05-03T07:24:21Z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2022-05-03T00:00:00Z</vt:filetime>
  </property>
</Properties>
</file>