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2275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 u="sng">
                <a:solidFill>
                  <a:srgbClr val="0462C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5" dirty="0"/>
              <a:t>www.espressoenglish.net</a:t>
            </a:r>
          </a:p>
          <a:p>
            <a:pPr marL="71755">
              <a:lnSpc>
                <a:spcPct val="100000"/>
              </a:lnSpc>
              <a:spcBef>
                <a:spcPts val="25"/>
              </a:spcBef>
            </a:pPr>
            <a:r>
              <a:rPr u="none" dirty="0">
                <a:solidFill>
                  <a:srgbClr val="000000"/>
                </a:solidFill>
              </a:rPr>
              <a:t>© </a:t>
            </a:r>
            <a:r>
              <a:rPr u="none" spc="-5" dirty="0">
                <a:solidFill>
                  <a:srgbClr val="000000"/>
                </a:solidFill>
              </a:rPr>
              <a:t>Shayna Oliveira</a:t>
            </a:r>
            <a:r>
              <a:rPr u="none" spc="-50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2013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sa.gov/travel/security-screening/liquids-rul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10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5422596" cy="400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lang="en-US" sz="2600" b="1" spc="10" dirty="0">
                <a:solidFill>
                  <a:srgbClr val="313D4F"/>
                </a:solidFill>
                <a:latin typeface="Cambria"/>
                <a:cs typeface="Cambria"/>
              </a:rPr>
              <a:t>5 II</a:t>
            </a:r>
            <a:r>
              <a:rPr sz="2600" b="1" spc="1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Airport: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Part</a:t>
            </a:r>
            <a:r>
              <a:rPr sz="2600" b="1" spc="16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1</a:t>
            </a:r>
            <a:endParaRPr sz="2600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23761"/>
            <a:ext cx="5950585" cy="6828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95885">
              <a:lnSpc>
                <a:spcPct val="1123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ready to take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trip? We’re going </a:t>
            </a:r>
            <a:r>
              <a:rPr sz="1300" spc="5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start a series of lessons on practical  English for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while traveling.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Today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we’re going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go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through the airport step by  step, learning important vocabulary 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useful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phrases along the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way.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#1 – At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the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Check-In</a:t>
            </a:r>
            <a:r>
              <a:rPr sz="1600" b="1" spc="8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Desk</a:t>
            </a:r>
            <a:endParaRPr sz="1600" dirty="0">
              <a:latin typeface="Cambria"/>
              <a:cs typeface="Cambria"/>
            </a:endParaRPr>
          </a:p>
          <a:p>
            <a:pPr marL="12700" marR="96520">
              <a:lnSpc>
                <a:spcPct val="112300"/>
              </a:lnSpc>
              <a:spcBef>
                <a:spcPts val="65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Dan is flying from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New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York to Los Angeles.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When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arrives at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airport,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goes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to  the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check-in desk. Listen to the conversation he has with the</a:t>
            </a:r>
            <a:r>
              <a:rPr sz="1300" i="1" spc="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agent: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Good afternoon! Where are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flying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spc="6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today?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Los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Angeles.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3592829">
              <a:lnSpc>
                <a:spcPct val="1123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May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have your passport,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please?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you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Are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checking any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bags?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Just this</a:t>
            </a:r>
            <a:r>
              <a:rPr sz="1300" spc="-6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one.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OK, please place your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bag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scale.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have a stopover in Chicago – do I need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pick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up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my luggage</a:t>
            </a:r>
            <a:r>
              <a:rPr sz="1300" spc="9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there?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 marR="5080">
              <a:lnSpc>
                <a:spcPct val="1124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No, it’ll go straight through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Los Angeles. Here are your boarding passes – 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flight leaves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from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gate 15A and it’ll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begin boarding at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3:20. Your seat number is  26E.</a:t>
            </a:r>
            <a:endParaRPr sz="1300" dirty="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 dirty="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529329" y="3952875"/>
            <a:ext cx="3366770" cy="19526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3867785" cy="513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1150" indent="-298450">
              <a:lnSpc>
                <a:spcPct val="100000"/>
              </a:lnSpc>
              <a:buFont typeface="Cambria"/>
              <a:buAutoNum type="arabicParenR" startAt="12"/>
              <a:tabLst>
                <a:tab pos="311785" algn="l"/>
                <a:tab pos="1189355" algn="l"/>
              </a:tabLst>
            </a:pPr>
            <a:r>
              <a:rPr sz="1300" spc="-5" dirty="0">
                <a:latin typeface="Cambria"/>
                <a:cs typeface="Cambria"/>
              </a:rPr>
              <a:t>What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of juices do you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have?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12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can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kind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mark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12"/>
              <a:tabLst>
                <a:tab pos="311785" algn="l"/>
                <a:tab pos="3308985" algn="l"/>
              </a:tabLst>
            </a:pPr>
            <a:r>
              <a:rPr sz="1300" spc="-10" dirty="0">
                <a:latin typeface="Cambria"/>
                <a:cs typeface="Cambria"/>
              </a:rPr>
              <a:t>How </a:t>
            </a:r>
            <a:r>
              <a:rPr sz="1300" spc="-5" dirty="0">
                <a:latin typeface="Cambria"/>
                <a:cs typeface="Cambria"/>
              </a:rPr>
              <a:t>much is the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oversized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luggage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12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fee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tax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bill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12"/>
              <a:tabLst>
                <a:tab pos="311785" algn="l"/>
                <a:tab pos="1520190" algn="l"/>
              </a:tabLst>
            </a:pPr>
            <a:r>
              <a:rPr sz="1300" spc="-5" dirty="0">
                <a:latin typeface="Cambria"/>
                <a:cs typeface="Cambria"/>
              </a:rPr>
              <a:t>What’s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</a:t>
            </a:r>
            <a:r>
              <a:rPr sz="1300" u="sng" spc="-5" dirty="0">
                <a:latin typeface="Times New Roman"/>
                <a:cs typeface="Times New Roman"/>
              </a:rPr>
              <a:t> 	</a:t>
            </a:r>
            <a:r>
              <a:rPr sz="1300" spc="-5" dirty="0">
                <a:latin typeface="Cambria"/>
                <a:cs typeface="Cambria"/>
              </a:rPr>
              <a:t>_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number?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12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chair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seat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sit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5"/>
              </a:spcBef>
              <a:buFont typeface="Cambria"/>
              <a:buAutoNum type="arabicParenR" startAt="12"/>
              <a:tabLst>
                <a:tab pos="311785" algn="l"/>
                <a:tab pos="2906395" algn="l"/>
              </a:tabLst>
            </a:pPr>
            <a:r>
              <a:rPr sz="1300" spc="-5" dirty="0">
                <a:latin typeface="Cambria"/>
                <a:cs typeface="Cambria"/>
              </a:rPr>
              <a:t>Will </a:t>
            </a:r>
            <a:r>
              <a:rPr sz="1300" dirty="0">
                <a:latin typeface="Cambria"/>
                <a:cs typeface="Cambria"/>
              </a:rPr>
              <a:t>my </a:t>
            </a:r>
            <a:r>
              <a:rPr sz="1300" spc="-5" dirty="0">
                <a:latin typeface="Cambria"/>
                <a:cs typeface="Cambria"/>
              </a:rPr>
              <a:t>luggage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go </a:t>
            </a:r>
            <a:r>
              <a:rPr sz="1300" spc="-5" dirty="0">
                <a:latin typeface="Cambria"/>
                <a:cs typeface="Cambria"/>
              </a:rPr>
              <a:t>straight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New</a:t>
            </a:r>
            <a:r>
              <a:rPr sz="1300" spc="-6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York?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12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away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through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out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4240"/>
            <a:ext cx="5581650" cy="4413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Lesson </a:t>
            </a:r>
            <a:r>
              <a:rPr lang="en-US" sz="1400" b="1" spc="-5" dirty="0">
                <a:solidFill>
                  <a:srgbClr val="365F91"/>
                </a:solidFill>
                <a:latin typeface="Cambria"/>
                <a:cs typeface="Cambria"/>
              </a:rPr>
              <a:t> 16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 Quiz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-</a:t>
            </a:r>
            <a:r>
              <a:rPr sz="1400" b="1" spc="-3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Answers</a:t>
            </a:r>
            <a:endParaRPr sz="1400" dirty="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200" spc="-5" dirty="0">
                <a:latin typeface="Cambria"/>
                <a:cs typeface="Cambria"/>
              </a:rPr>
              <a:t>1.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2.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3. </a:t>
            </a:r>
            <a:r>
              <a:rPr sz="1200" dirty="0">
                <a:latin typeface="Cambria"/>
                <a:cs typeface="Cambria"/>
              </a:rPr>
              <a:t>C   </a:t>
            </a:r>
            <a:r>
              <a:rPr sz="1200" spc="-5" dirty="0">
                <a:latin typeface="Cambria"/>
                <a:cs typeface="Cambria"/>
              </a:rPr>
              <a:t>4. </a:t>
            </a:r>
            <a:r>
              <a:rPr sz="1200" dirty="0">
                <a:latin typeface="Cambria"/>
                <a:cs typeface="Cambria"/>
              </a:rPr>
              <a:t>B   </a:t>
            </a:r>
            <a:r>
              <a:rPr sz="1200" spc="-5" dirty="0">
                <a:latin typeface="Cambria"/>
                <a:cs typeface="Cambria"/>
              </a:rPr>
              <a:t>5.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6. </a:t>
            </a:r>
            <a:r>
              <a:rPr sz="1200" dirty="0">
                <a:latin typeface="Cambria"/>
                <a:cs typeface="Cambria"/>
              </a:rPr>
              <a:t>B   </a:t>
            </a:r>
            <a:r>
              <a:rPr sz="1200" spc="-5" dirty="0">
                <a:latin typeface="Cambria"/>
                <a:cs typeface="Cambria"/>
              </a:rPr>
              <a:t>7.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8.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9. </a:t>
            </a:r>
            <a:r>
              <a:rPr sz="1200" dirty="0">
                <a:latin typeface="Cambria"/>
                <a:cs typeface="Cambria"/>
              </a:rPr>
              <a:t>B   </a:t>
            </a:r>
            <a:r>
              <a:rPr sz="1200" spc="-5" dirty="0">
                <a:latin typeface="Cambria"/>
                <a:cs typeface="Cambria"/>
              </a:rPr>
              <a:t>10. </a:t>
            </a:r>
            <a:r>
              <a:rPr sz="1200" dirty="0">
                <a:latin typeface="Cambria"/>
                <a:cs typeface="Cambria"/>
              </a:rPr>
              <a:t>B   </a:t>
            </a:r>
            <a:r>
              <a:rPr sz="1200" spc="-5" dirty="0">
                <a:latin typeface="Cambria"/>
                <a:cs typeface="Cambria"/>
              </a:rPr>
              <a:t>11. </a:t>
            </a:r>
            <a:r>
              <a:rPr sz="1200" dirty="0">
                <a:latin typeface="Cambria"/>
                <a:cs typeface="Cambria"/>
              </a:rPr>
              <a:t>B   12. B   </a:t>
            </a:r>
            <a:r>
              <a:rPr sz="1200" spc="-5" dirty="0">
                <a:latin typeface="Cambria"/>
                <a:cs typeface="Cambria"/>
              </a:rPr>
              <a:t>13. </a:t>
            </a:r>
            <a:r>
              <a:rPr sz="1200" dirty="0">
                <a:latin typeface="Cambria"/>
                <a:cs typeface="Cambria"/>
              </a:rPr>
              <a:t>A   </a:t>
            </a:r>
            <a:r>
              <a:rPr sz="1200" spc="-5" dirty="0">
                <a:latin typeface="Cambria"/>
                <a:cs typeface="Cambria"/>
              </a:rPr>
              <a:t>14. </a:t>
            </a:r>
            <a:r>
              <a:rPr sz="1200" dirty="0">
                <a:latin typeface="Cambria"/>
                <a:cs typeface="Cambria"/>
              </a:rPr>
              <a:t>B   15.</a:t>
            </a:r>
            <a:r>
              <a:rPr sz="1200" spc="10" dirty="0">
                <a:latin typeface="Cambria"/>
                <a:cs typeface="Cambria"/>
              </a:rPr>
              <a:t> </a:t>
            </a:r>
            <a:r>
              <a:rPr sz="1200" dirty="0">
                <a:latin typeface="Cambria"/>
                <a:cs typeface="Cambria"/>
              </a:rPr>
              <a:t>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3478"/>
            <a:ext cx="5905500" cy="8065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Vocabulary and</a:t>
            </a:r>
            <a:r>
              <a:rPr sz="1600" b="1" spc="5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600">
              <a:latin typeface="Cambria"/>
              <a:cs typeface="Cambria"/>
            </a:endParaRPr>
          </a:p>
          <a:p>
            <a:pPr marL="469265" marR="125730" indent="-227965">
              <a:lnSpc>
                <a:spcPct val="112300"/>
              </a:lnSpc>
              <a:spcBef>
                <a:spcPts val="14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Instead of </a:t>
            </a:r>
            <a:r>
              <a:rPr sz="1300" b="1" spc="-5" dirty="0">
                <a:latin typeface="Cambria"/>
                <a:cs typeface="Cambria"/>
              </a:rPr>
              <a:t>“Where are you </a:t>
            </a:r>
            <a:r>
              <a:rPr sz="1300" b="1" dirty="0">
                <a:latin typeface="Cambria"/>
                <a:cs typeface="Cambria"/>
              </a:rPr>
              <a:t>flying </a:t>
            </a:r>
            <a:r>
              <a:rPr sz="1300" b="1" spc="-5" dirty="0">
                <a:latin typeface="Cambria"/>
                <a:cs typeface="Cambria"/>
              </a:rPr>
              <a:t>today?” </a:t>
            </a: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spc="-10" dirty="0">
                <a:latin typeface="Cambria"/>
                <a:cs typeface="Cambria"/>
              </a:rPr>
              <a:t>agent </a:t>
            </a:r>
            <a:r>
              <a:rPr sz="1300" spc="-5" dirty="0">
                <a:latin typeface="Cambria"/>
                <a:cs typeface="Cambria"/>
              </a:rPr>
              <a:t>may ask </a:t>
            </a:r>
            <a:r>
              <a:rPr sz="1300" b="1" spc="-5" dirty="0">
                <a:latin typeface="Cambria"/>
                <a:cs typeface="Cambria"/>
              </a:rPr>
              <a:t>“What’s your  final destination?” </a:t>
            </a:r>
            <a:r>
              <a:rPr sz="1300" dirty="0">
                <a:latin typeface="Cambria"/>
                <a:cs typeface="Cambria"/>
              </a:rPr>
              <a:t>The </a:t>
            </a:r>
            <a:r>
              <a:rPr sz="1300" spc="-5" dirty="0">
                <a:latin typeface="Cambria"/>
                <a:cs typeface="Cambria"/>
              </a:rPr>
              <a:t>answer will be the</a:t>
            </a:r>
            <a:r>
              <a:rPr sz="1300" spc="2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same!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You can say </a:t>
            </a:r>
            <a:r>
              <a:rPr sz="1300" b="1" spc="-5" dirty="0">
                <a:latin typeface="Cambria"/>
                <a:cs typeface="Cambria"/>
              </a:rPr>
              <a:t>“Here you go” </a:t>
            </a:r>
            <a:r>
              <a:rPr sz="1300" spc="-5" dirty="0">
                <a:latin typeface="Cambria"/>
                <a:cs typeface="Cambria"/>
              </a:rPr>
              <a:t>anytime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give </a:t>
            </a:r>
            <a:r>
              <a:rPr sz="1300" spc="-5" dirty="0">
                <a:latin typeface="Cambria"/>
                <a:cs typeface="Cambria"/>
              </a:rPr>
              <a:t>something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somebody</a:t>
            </a:r>
            <a:endParaRPr sz="1300">
              <a:latin typeface="Cambria"/>
              <a:cs typeface="Cambria"/>
            </a:endParaRPr>
          </a:p>
          <a:p>
            <a:pPr marL="469265" marR="38163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To </a:t>
            </a:r>
            <a:r>
              <a:rPr sz="1300" b="1" spc="-5" dirty="0">
                <a:latin typeface="Cambria"/>
                <a:cs typeface="Cambria"/>
              </a:rPr>
              <a:t>check your bags </a:t>
            </a:r>
            <a:r>
              <a:rPr sz="1300" spc="-5" dirty="0">
                <a:latin typeface="Cambria"/>
                <a:cs typeface="Cambria"/>
              </a:rPr>
              <a:t>means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put them on the airplane inside the cargo  compartment. The small </a:t>
            </a:r>
            <a:r>
              <a:rPr sz="1300" spc="-10" dirty="0">
                <a:latin typeface="Cambria"/>
                <a:cs typeface="Cambria"/>
              </a:rPr>
              <a:t>bag you </a:t>
            </a:r>
            <a:r>
              <a:rPr sz="1300" spc="-5" dirty="0">
                <a:latin typeface="Cambria"/>
                <a:cs typeface="Cambria"/>
              </a:rPr>
              <a:t>take with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airplane is</a:t>
            </a:r>
            <a:r>
              <a:rPr sz="1300" spc="14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called</a:t>
            </a:r>
            <a:endParaRPr sz="1300">
              <a:latin typeface="Cambria"/>
              <a:cs typeface="Cambria"/>
            </a:endParaRPr>
          </a:p>
          <a:p>
            <a:pPr marL="469265" marR="1016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b="1" spc="-5" dirty="0">
                <a:latin typeface="Cambria"/>
                <a:cs typeface="Cambria"/>
              </a:rPr>
              <a:t>carry-on</a:t>
            </a:r>
            <a:r>
              <a:rPr sz="1300" spc="-5" dirty="0">
                <a:latin typeface="Cambria"/>
                <a:cs typeface="Cambria"/>
              </a:rPr>
              <a:t>. You need to put your carry-on bags through the </a:t>
            </a:r>
            <a:r>
              <a:rPr sz="1300" dirty="0">
                <a:latin typeface="Cambria"/>
                <a:cs typeface="Cambria"/>
              </a:rPr>
              <a:t>X-ray </a:t>
            </a:r>
            <a:r>
              <a:rPr sz="1300" spc="-5" dirty="0">
                <a:latin typeface="Cambria"/>
                <a:cs typeface="Cambria"/>
              </a:rPr>
              <a:t>machine at  security.</a:t>
            </a:r>
            <a:endParaRPr sz="1300">
              <a:latin typeface="Cambria"/>
              <a:cs typeface="Cambria"/>
            </a:endParaRPr>
          </a:p>
          <a:p>
            <a:pPr marL="469265" marR="390525" indent="-227965">
              <a:lnSpc>
                <a:spcPct val="1123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scale </a:t>
            </a:r>
            <a:r>
              <a:rPr sz="1300" spc="-5" dirty="0">
                <a:latin typeface="Cambria"/>
                <a:cs typeface="Cambria"/>
              </a:rPr>
              <a:t>is the equipment that tells you the weight of your luggage (45  kilograms, for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example)</a:t>
            </a:r>
            <a:endParaRPr sz="1300">
              <a:latin typeface="Cambria"/>
              <a:cs typeface="Cambria"/>
            </a:endParaRPr>
          </a:p>
          <a:p>
            <a:pPr marL="469265" marR="205104" indent="-227965">
              <a:lnSpc>
                <a:spcPct val="112300"/>
              </a:lnSpc>
              <a:spcBef>
                <a:spcPts val="7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A </a:t>
            </a:r>
            <a:r>
              <a:rPr sz="1300" b="1" spc="-5" dirty="0">
                <a:latin typeface="Cambria"/>
                <a:cs typeface="Cambria"/>
              </a:rPr>
              <a:t>stopover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layover </a:t>
            </a:r>
            <a:r>
              <a:rPr sz="1300" spc="-5" dirty="0">
                <a:latin typeface="Cambria"/>
                <a:cs typeface="Cambria"/>
              </a:rPr>
              <a:t>is when the airplane stops 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a different city before  continuing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the final</a:t>
            </a:r>
            <a:r>
              <a:rPr sz="1300" spc="-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destination</a:t>
            </a:r>
            <a:endParaRPr sz="1300">
              <a:latin typeface="Cambria"/>
              <a:cs typeface="Cambria"/>
            </a:endParaRPr>
          </a:p>
          <a:p>
            <a:pPr marL="469265" marR="12128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If the </a:t>
            </a:r>
            <a:r>
              <a:rPr sz="1300" spc="-10" dirty="0">
                <a:latin typeface="Cambria"/>
                <a:cs typeface="Cambria"/>
              </a:rPr>
              <a:t>agent </a:t>
            </a:r>
            <a:r>
              <a:rPr sz="1300" spc="-5" dirty="0">
                <a:latin typeface="Cambria"/>
                <a:cs typeface="Cambria"/>
              </a:rPr>
              <a:t>says that your luggage will </a:t>
            </a:r>
            <a:r>
              <a:rPr sz="1300" b="1" dirty="0">
                <a:latin typeface="Cambria"/>
                <a:cs typeface="Cambria"/>
              </a:rPr>
              <a:t>go </a:t>
            </a:r>
            <a:r>
              <a:rPr sz="1300" b="1" spc="-5" dirty="0">
                <a:latin typeface="Cambria"/>
                <a:cs typeface="Cambria"/>
              </a:rPr>
              <a:t>straight through</a:t>
            </a:r>
            <a:r>
              <a:rPr sz="1300" spc="-5" dirty="0">
                <a:latin typeface="Cambria"/>
                <a:cs typeface="Cambria"/>
              </a:rPr>
              <a:t>, it means it will  go </a:t>
            </a:r>
            <a:r>
              <a:rPr sz="1300" dirty="0">
                <a:latin typeface="Cambria"/>
                <a:cs typeface="Cambria"/>
              </a:rPr>
              <a:t>directly to </a:t>
            </a:r>
            <a:r>
              <a:rPr sz="1300" spc="-5" dirty="0">
                <a:latin typeface="Cambria"/>
                <a:cs typeface="Cambria"/>
              </a:rPr>
              <a:t>the final destination </a:t>
            </a:r>
            <a:r>
              <a:rPr sz="1300" dirty="0">
                <a:latin typeface="Cambria"/>
                <a:cs typeface="Cambria"/>
              </a:rPr>
              <a:t>(and </a:t>
            </a:r>
            <a:r>
              <a:rPr sz="1300" spc="-5" dirty="0">
                <a:latin typeface="Cambria"/>
                <a:cs typeface="Cambria"/>
              </a:rPr>
              <a:t>you don’t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pick it </a:t>
            </a:r>
            <a:r>
              <a:rPr sz="1300" dirty="0">
                <a:latin typeface="Cambria"/>
                <a:cs typeface="Cambria"/>
              </a:rPr>
              <a:t>up </a:t>
            </a:r>
            <a:r>
              <a:rPr sz="1300" spc="-5" dirty="0">
                <a:latin typeface="Cambria"/>
                <a:cs typeface="Cambria"/>
              </a:rPr>
              <a:t>during  your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stopover)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Boarding passes </a:t>
            </a:r>
            <a:r>
              <a:rPr sz="1300" spc="-5" dirty="0">
                <a:latin typeface="Cambria"/>
                <a:cs typeface="Cambria"/>
              </a:rPr>
              <a:t>are the tickets that permit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enter the</a:t>
            </a:r>
            <a:r>
              <a:rPr sz="1300" spc="6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airplane</a:t>
            </a:r>
            <a:endParaRPr sz="1300">
              <a:latin typeface="Cambria"/>
              <a:cs typeface="Cambria"/>
            </a:endParaRPr>
          </a:p>
          <a:p>
            <a:pPr marL="469265" marR="153035" indent="-227965" algn="just">
              <a:lnSpc>
                <a:spcPct val="112700"/>
              </a:lnSpc>
              <a:spcBef>
                <a:spcPts val="60"/>
              </a:spcBef>
              <a:buFont typeface="Symbol"/>
              <a:buChar char="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When a </a:t>
            </a:r>
            <a:r>
              <a:rPr sz="1300" spc="-10" dirty="0">
                <a:latin typeface="Cambria"/>
                <a:cs typeface="Cambria"/>
              </a:rPr>
              <a:t>plane </a:t>
            </a:r>
            <a:r>
              <a:rPr sz="1300" spc="-5" dirty="0">
                <a:latin typeface="Cambria"/>
                <a:cs typeface="Cambria"/>
              </a:rPr>
              <a:t>begins </a:t>
            </a:r>
            <a:r>
              <a:rPr sz="1300" b="1" spc="-5" dirty="0">
                <a:latin typeface="Cambria"/>
                <a:cs typeface="Cambria"/>
              </a:rPr>
              <a:t>boarding</a:t>
            </a:r>
            <a:r>
              <a:rPr sz="1300" spc="-5" dirty="0">
                <a:latin typeface="Cambria"/>
                <a:cs typeface="Cambria"/>
              </a:rPr>
              <a:t>, it means that the passengers start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enter  the </a:t>
            </a:r>
            <a:r>
              <a:rPr sz="1300" spc="-10" dirty="0">
                <a:latin typeface="Cambria"/>
                <a:cs typeface="Cambria"/>
              </a:rPr>
              <a:t>plane. </a:t>
            </a:r>
            <a:r>
              <a:rPr sz="1300" spc="-5" dirty="0">
                <a:latin typeface="Cambria"/>
                <a:cs typeface="Cambria"/>
              </a:rPr>
              <a:t>Usually </a:t>
            </a:r>
            <a:r>
              <a:rPr sz="1300" dirty="0">
                <a:latin typeface="Cambria"/>
                <a:cs typeface="Cambria"/>
              </a:rPr>
              <a:t>boarding </a:t>
            </a:r>
            <a:r>
              <a:rPr sz="1300" spc="-5" dirty="0">
                <a:latin typeface="Cambria"/>
                <a:cs typeface="Cambria"/>
              </a:rPr>
              <a:t>time is </a:t>
            </a:r>
            <a:r>
              <a:rPr sz="1300" dirty="0">
                <a:latin typeface="Cambria"/>
                <a:cs typeface="Cambria"/>
              </a:rPr>
              <a:t>30-60 minutes </a:t>
            </a:r>
            <a:r>
              <a:rPr sz="1300" spc="-5" dirty="0">
                <a:latin typeface="Cambria"/>
                <a:cs typeface="Cambria"/>
              </a:rPr>
              <a:t>before takeoff (when the  </a:t>
            </a:r>
            <a:r>
              <a:rPr sz="1300" spc="-10" dirty="0">
                <a:latin typeface="Cambria"/>
                <a:cs typeface="Cambria"/>
              </a:rPr>
              <a:t>plane</a:t>
            </a:r>
            <a:r>
              <a:rPr sz="1300" spc="-7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leaves)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Other Questions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&amp; Phrases for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400" b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Airport</a:t>
            </a:r>
            <a:endParaRPr sz="14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9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“Excuse </a:t>
            </a:r>
            <a:r>
              <a:rPr sz="1300" b="1" spc="-10" dirty="0">
                <a:latin typeface="Cambria"/>
                <a:cs typeface="Cambria"/>
              </a:rPr>
              <a:t>me, </a:t>
            </a:r>
            <a:r>
              <a:rPr sz="1300" b="1" spc="-5" dirty="0">
                <a:latin typeface="Cambria"/>
                <a:cs typeface="Cambria"/>
              </a:rPr>
              <a:t>where </a:t>
            </a:r>
            <a:r>
              <a:rPr sz="1300" b="1" dirty="0">
                <a:latin typeface="Cambria"/>
                <a:cs typeface="Cambria"/>
              </a:rPr>
              <a:t>is </a:t>
            </a: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American Airlines </a:t>
            </a:r>
            <a:r>
              <a:rPr sz="1300" b="1" dirty="0">
                <a:latin typeface="Cambria"/>
                <a:cs typeface="Cambria"/>
              </a:rPr>
              <a:t>check-in</a:t>
            </a:r>
            <a:r>
              <a:rPr sz="1300" b="1" spc="6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desk?”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“How many bags can I</a:t>
            </a:r>
            <a:r>
              <a:rPr sz="1300" b="1" spc="-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check?”</a:t>
            </a:r>
            <a:endParaRPr sz="1300">
              <a:latin typeface="Cambria"/>
              <a:cs typeface="Cambria"/>
            </a:endParaRPr>
          </a:p>
          <a:p>
            <a:pPr marL="469265" marR="564515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“Will my luggage go straight through, </a:t>
            </a:r>
            <a:r>
              <a:rPr sz="1300" b="1" spc="-10" dirty="0">
                <a:latin typeface="Cambria"/>
                <a:cs typeface="Cambria"/>
              </a:rPr>
              <a:t>or do </a:t>
            </a:r>
            <a:r>
              <a:rPr sz="1300" b="1" spc="-5" dirty="0">
                <a:latin typeface="Cambria"/>
                <a:cs typeface="Cambria"/>
              </a:rPr>
              <a:t>I </a:t>
            </a:r>
            <a:r>
              <a:rPr sz="1300" b="1" dirty="0">
                <a:latin typeface="Cambria"/>
                <a:cs typeface="Cambria"/>
              </a:rPr>
              <a:t>need to </a:t>
            </a:r>
            <a:r>
              <a:rPr sz="1300" b="1" spc="-5" dirty="0">
                <a:latin typeface="Cambria"/>
                <a:cs typeface="Cambria"/>
              </a:rPr>
              <a:t>pick it up in  [Chicago]?”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“How much is the</a:t>
            </a:r>
            <a:r>
              <a:rPr sz="1300" b="1" spc="-70" dirty="0">
                <a:latin typeface="Cambria"/>
                <a:cs typeface="Cambria"/>
              </a:rPr>
              <a:t> </a:t>
            </a:r>
            <a:r>
              <a:rPr sz="1300" b="1" dirty="0">
                <a:latin typeface="Cambria"/>
                <a:cs typeface="Cambria"/>
              </a:rPr>
              <a:t>fee?”</a:t>
            </a:r>
            <a:endParaRPr sz="1300">
              <a:latin typeface="Cambria"/>
              <a:cs typeface="Cambria"/>
            </a:endParaRPr>
          </a:p>
          <a:p>
            <a:pPr marL="469265" marR="5080">
              <a:lnSpc>
                <a:spcPct val="112300"/>
              </a:lnSpc>
            </a:pPr>
            <a:r>
              <a:rPr sz="1300" i="1" spc="-5" dirty="0">
                <a:latin typeface="Cambria"/>
                <a:cs typeface="Cambria"/>
              </a:rPr>
              <a:t>If your bag is heavier than the weight limits, or if your bag is larger </a:t>
            </a:r>
            <a:r>
              <a:rPr sz="1300" i="1" spc="-10" dirty="0">
                <a:latin typeface="Cambria"/>
                <a:cs typeface="Cambria"/>
              </a:rPr>
              <a:t>than </a:t>
            </a:r>
            <a:r>
              <a:rPr sz="1300" i="1" spc="-5" dirty="0">
                <a:latin typeface="Cambria"/>
                <a:cs typeface="Cambria"/>
              </a:rPr>
              <a:t>the  size limits, you may </a:t>
            </a:r>
            <a:r>
              <a:rPr sz="1300" i="1" spc="-10" dirty="0">
                <a:latin typeface="Cambria"/>
                <a:cs typeface="Cambria"/>
              </a:rPr>
              <a:t>need </a:t>
            </a:r>
            <a:r>
              <a:rPr sz="1300" i="1" spc="-5" dirty="0">
                <a:latin typeface="Cambria"/>
                <a:cs typeface="Cambria"/>
              </a:rPr>
              <a:t>to pay extra: an </a:t>
            </a:r>
            <a:r>
              <a:rPr sz="1300" b="1" i="1" spc="-5" dirty="0">
                <a:latin typeface="Cambria"/>
                <a:cs typeface="Cambria"/>
              </a:rPr>
              <a:t>oversized baggage fee </a:t>
            </a:r>
            <a:r>
              <a:rPr sz="1300" i="1" spc="-5" dirty="0">
                <a:latin typeface="Cambria"/>
                <a:cs typeface="Cambria"/>
              </a:rPr>
              <a:t>or  </a:t>
            </a:r>
            <a:r>
              <a:rPr sz="1300" b="1" i="1" spc="-5" dirty="0">
                <a:latin typeface="Cambria"/>
                <a:cs typeface="Cambria"/>
              </a:rPr>
              <a:t>overweight baggage fee </a:t>
            </a:r>
            <a:r>
              <a:rPr sz="1300" i="1" spc="-10" dirty="0">
                <a:latin typeface="Cambria"/>
                <a:cs typeface="Cambria"/>
              </a:rPr>
              <a:t>(this </a:t>
            </a:r>
            <a:r>
              <a:rPr sz="1300" i="1" spc="-5" dirty="0">
                <a:latin typeface="Cambria"/>
                <a:cs typeface="Cambria"/>
              </a:rPr>
              <a:t>can </a:t>
            </a:r>
            <a:r>
              <a:rPr sz="1300" i="1" dirty="0">
                <a:latin typeface="Cambria"/>
                <a:cs typeface="Cambria"/>
              </a:rPr>
              <a:t>be </a:t>
            </a:r>
            <a:r>
              <a:rPr sz="1300" i="1" spc="-5" dirty="0">
                <a:latin typeface="Cambria"/>
                <a:cs typeface="Cambria"/>
              </a:rPr>
              <a:t>$75 to $300)</a:t>
            </a:r>
            <a:r>
              <a:rPr sz="1300" b="1" i="1" spc="-5" dirty="0">
                <a:latin typeface="Cambria"/>
                <a:cs typeface="Cambria"/>
              </a:rPr>
              <a:t>. </a:t>
            </a:r>
            <a:r>
              <a:rPr sz="1300" i="1" spc="-5" dirty="0">
                <a:latin typeface="Cambria"/>
                <a:cs typeface="Cambria"/>
              </a:rPr>
              <a:t>Some airlines </a:t>
            </a:r>
            <a:r>
              <a:rPr sz="1300" i="1" dirty="0">
                <a:latin typeface="Cambria"/>
                <a:cs typeface="Cambria"/>
              </a:rPr>
              <a:t>in </a:t>
            </a:r>
            <a:r>
              <a:rPr sz="1300" i="1" spc="-10" dirty="0">
                <a:latin typeface="Cambria"/>
                <a:cs typeface="Cambria"/>
              </a:rPr>
              <a:t>the</a:t>
            </a:r>
            <a:r>
              <a:rPr sz="1300" i="1" spc="100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United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5"/>
              </a:spcBef>
            </a:pPr>
            <a:r>
              <a:rPr sz="1300" i="1" spc="-5" dirty="0">
                <a:latin typeface="Cambria"/>
                <a:cs typeface="Cambria"/>
              </a:rPr>
              <a:t>States also charge a </a:t>
            </a:r>
            <a:r>
              <a:rPr sz="1300" i="1" dirty="0">
                <a:latin typeface="Cambria"/>
                <a:cs typeface="Cambria"/>
              </a:rPr>
              <a:t>fee for </a:t>
            </a:r>
            <a:r>
              <a:rPr sz="1300" i="1" spc="-10" dirty="0">
                <a:latin typeface="Cambria"/>
                <a:cs typeface="Cambria"/>
              </a:rPr>
              <a:t>ALL </a:t>
            </a:r>
            <a:r>
              <a:rPr sz="1300" i="1" spc="-5" dirty="0">
                <a:latin typeface="Cambria"/>
                <a:cs typeface="Cambria"/>
              </a:rPr>
              <a:t>checked </a:t>
            </a:r>
            <a:r>
              <a:rPr sz="1300" i="1" dirty="0">
                <a:latin typeface="Cambria"/>
                <a:cs typeface="Cambria"/>
              </a:rPr>
              <a:t>bags </a:t>
            </a:r>
            <a:r>
              <a:rPr sz="1300" i="1" spc="-5" dirty="0">
                <a:latin typeface="Cambria"/>
                <a:cs typeface="Cambria"/>
              </a:rPr>
              <a:t>(usually $15 to</a:t>
            </a:r>
            <a:r>
              <a:rPr sz="1300" i="1" spc="25" dirty="0">
                <a:latin typeface="Cambria"/>
                <a:cs typeface="Cambria"/>
              </a:rPr>
              <a:t> </a:t>
            </a:r>
            <a:r>
              <a:rPr sz="1300" i="1" spc="-10" dirty="0">
                <a:latin typeface="Cambria"/>
                <a:cs typeface="Cambria"/>
              </a:rPr>
              <a:t>$30).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latin typeface="Cambria"/>
                <a:cs typeface="Cambria"/>
              </a:rPr>
              <a:t>“Please mark </a:t>
            </a:r>
            <a:r>
              <a:rPr sz="1300" b="1" spc="-10" dirty="0">
                <a:latin typeface="Cambria"/>
                <a:cs typeface="Cambria"/>
              </a:rPr>
              <a:t>this </a:t>
            </a:r>
            <a:r>
              <a:rPr sz="1300" b="1" dirty="0">
                <a:latin typeface="Cambria"/>
                <a:cs typeface="Cambria"/>
              </a:rPr>
              <a:t>bag </a:t>
            </a:r>
            <a:r>
              <a:rPr sz="1300" b="1" spc="-5" dirty="0">
                <a:latin typeface="Cambria"/>
                <a:cs typeface="Cambria"/>
              </a:rPr>
              <a:t>as</a:t>
            </a:r>
            <a:r>
              <a:rPr sz="1300" b="1" spc="1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‘fragile.’”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latin typeface="Cambria"/>
                <a:cs typeface="Cambria"/>
              </a:rPr>
              <a:t>Say this </a:t>
            </a:r>
            <a:r>
              <a:rPr sz="1300" i="1" spc="-5" dirty="0">
                <a:latin typeface="Cambria"/>
                <a:cs typeface="Cambria"/>
              </a:rPr>
              <a:t>if you </a:t>
            </a:r>
            <a:r>
              <a:rPr sz="1300" i="1" spc="-10" dirty="0">
                <a:latin typeface="Cambria"/>
                <a:cs typeface="Cambria"/>
              </a:rPr>
              <a:t>have </a:t>
            </a:r>
            <a:r>
              <a:rPr sz="1300" i="1" spc="-5" dirty="0">
                <a:latin typeface="Cambria"/>
                <a:cs typeface="Cambria"/>
              </a:rPr>
              <a:t>fragile or sensitive items </a:t>
            </a:r>
            <a:r>
              <a:rPr sz="1300" i="1" dirty="0">
                <a:latin typeface="Cambria"/>
                <a:cs typeface="Cambria"/>
              </a:rPr>
              <a:t>in </a:t>
            </a:r>
            <a:r>
              <a:rPr sz="1300" i="1" spc="-5" dirty="0">
                <a:latin typeface="Cambria"/>
                <a:cs typeface="Cambria"/>
              </a:rPr>
              <a:t>your bag that might</a:t>
            </a:r>
            <a:r>
              <a:rPr sz="1300" i="1" spc="155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break</a:t>
            </a:r>
            <a:endParaRPr sz="1300">
              <a:latin typeface="Cambria"/>
              <a:cs typeface="Cambria"/>
            </a:endParaRPr>
          </a:p>
          <a:p>
            <a:pPr marL="506095" indent="-26479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506095" algn="l"/>
                <a:tab pos="506730" algn="l"/>
              </a:tabLst>
            </a:pPr>
            <a:r>
              <a:rPr sz="1300" b="1" spc="-5" dirty="0">
                <a:latin typeface="Cambria"/>
                <a:cs typeface="Cambria"/>
              </a:rPr>
              <a:t>“Is </a:t>
            </a:r>
            <a:r>
              <a:rPr sz="1300" b="1" spc="-10" dirty="0">
                <a:latin typeface="Cambria"/>
                <a:cs typeface="Cambria"/>
              </a:rPr>
              <a:t>the </a:t>
            </a:r>
            <a:r>
              <a:rPr sz="1300" b="1" spc="-5" dirty="0">
                <a:latin typeface="Cambria"/>
                <a:cs typeface="Cambria"/>
              </a:rPr>
              <a:t>flight </a:t>
            </a:r>
            <a:r>
              <a:rPr sz="1300" b="1" spc="-10" dirty="0">
                <a:latin typeface="Cambria"/>
                <a:cs typeface="Cambria"/>
              </a:rPr>
              <a:t>on</a:t>
            </a:r>
            <a:r>
              <a:rPr sz="1300" b="1" spc="-5" dirty="0">
                <a:latin typeface="Cambria"/>
                <a:cs typeface="Cambria"/>
              </a:rPr>
              <a:t> time?”</a:t>
            </a:r>
            <a:endParaRPr sz="1300">
              <a:latin typeface="Cambria"/>
              <a:cs typeface="Cambria"/>
            </a:endParaRPr>
          </a:p>
          <a:p>
            <a:pPr marL="469265" marR="341630">
              <a:lnSpc>
                <a:spcPts val="1760"/>
              </a:lnSpc>
              <a:spcBef>
                <a:spcPts val="80"/>
              </a:spcBef>
            </a:pPr>
            <a:r>
              <a:rPr sz="1300" i="1" spc="-5" dirty="0">
                <a:latin typeface="Cambria"/>
                <a:cs typeface="Cambria"/>
              </a:rPr>
              <a:t>The agent </a:t>
            </a:r>
            <a:r>
              <a:rPr sz="1300" i="1" dirty="0">
                <a:latin typeface="Cambria"/>
                <a:cs typeface="Cambria"/>
              </a:rPr>
              <a:t>will </a:t>
            </a:r>
            <a:r>
              <a:rPr sz="1300" i="1" spc="-5" dirty="0">
                <a:latin typeface="Cambria"/>
                <a:cs typeface="Cambria"/>
              </a:rPr>
              <a:t>respond either “Yes” if the flight is on time, or </a:t>
            </a:r>
            <a:r>
              <a:rPr sz="1300" i="1" dirty="0">
                <a:latin typeface="Cambria"/>
                <a:cs typeface="Cambria"/>
              </a:rPr>
              <a:t>“There’s </a:t>
            </a:r>
            <a:r>
              <a:rPr sz="1300" i="1" spc="-5" dirty="0">
                <a:latin typeface="Cambria"/>
                <a:cs typeface="Cambria"/>
              </a:rPr>
              <a:t>a </a:t>
            </a:r>
            <a:r>
              <a:rPr sz="1300" i="1" spc="10" dirty="0">
                <a:latin typeface="Cambria"/>
                <a:cs typeface="Cambria"/>
              </a:rPr>
              <a:t>20-  </a:t>
            </a:r>
            <a:r>
              <a:rPr sz="1300" i="1" spc="-5" dirty="0">
                <a:latin typeface="Cambria"/>
                <a:cs typeface="Cambria"/>
              </a:rPr>
              <a:t>minute delay” (for example) if </a:t>
            </a:r>
            <a:r>
              <a:rPr sz="1300" i="1" spc="-10" dirty="0">
                <a:latin typeface="Cambria"/>
                <a:cs typeface="Cambria"/>
              </a:rPr>
              <a:t>the </a:t>
            </a:r>
            <a:r>
              <a:rPr sz="1300" i="1" dirty="0">
                <a:latin typeface="Cambria"/>
                <a:cs typeface="Cambria"/>
              </a:rPr>
              <a:t>flight </a:t>
            </a:r>
            <a:r>
              <a:rPr sz="1300" i="1" spc="-5" dirty="0">
                <a:latin typeface="Cambria"/>
                <a:cs typeface="Cambria"/>
              </a:rPr>
              <a:t>will leave </a:t>
            </a:r>
            <a:r>
              <a:rPr sz="1300" i="1" dirty="0">
                <a:latin typeface="Cambria"/>
                <a:cs typeface="Cambria"/>
              </a:rPr>
              <a:t>later </a:t>
            </a:r>
            <a:r>
              <a:rPr sz="1300" i="1" spc="-10" dirty="0">
                <a:latin typeface="Cambria"/>
                <a:cs typeface="Cambria"/>
              </a:rPr>
              <a:t>than</a:t>
            </a:r>
            <a:r>
              <a:rPr sz="1300" i="1" spc="130" dirty="0">
                <a:latin typeface="Cambria"/>
                <a:cs typeface="Cambria"/>
              </a:rPr>
              <a:t> </a:t>
            </a:r>
            <a:r>
              <a:rPr sz="1300" i="1" spc="-5" dirty="0">
                <a:latin typeface="Cambria"/>
                <a:cs typeface="Cambria"/>
              </a:rPr>
              <a:t>expected.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4240"/>
            <a:ext cx="5911215" cy="6216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Extra questions in </a:t>
            </a:r>
            <a:r>
              <a:rPr sz="1400" b="1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400" b="1" spc="-4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400" b="1" spc="-5" dirty="0">
                <a:solidFill>
                  <a:srgbClr val="365F91"/>
                </a:solidFill>
                <a:latin typeface="Cambria"/>
                <a:cs typeface="Cambria"/>
              </a:rPr>
              <a:t>U.S.</a:t>
            </a:r>
            <a:endParaRPr sz="1400">
              <a:latin typeface="Cambria"/>
              <a:cs typeface="Cambria"/>
            </a:endParaRPr>
          </a:p>
          <a:p>
            <a:pPr marL="12700" marR="544830">
              <a:lnSpc>
                <a:spcPct val="112300"/>
              </a:lnSpc>
              <a:spcBef>
                <a:spcPts val="30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On flights going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or inside the U.S., you might be asked some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extra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security  questions before or during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check-in.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some sample</a:t>
            </a:r>
            <a:r>
              <a:rPr sz="1300" spc="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Answer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YES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these</a:t>
            </a:r>
            <a:r>
              <a:rPr sz="1300" spc="-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75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Did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pack your bags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yourself?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Has your luggage been in your possession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all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times?</a:t>
            </a:r>
            <a:endParaRPr sz="1300">
              <a:latin typeface="Cambria"/>
              <a:cs typeface="Cambria"/>
            </a:endParaRPr>
          </a:p>
          <a:p>
            <a:pPr marL="469265" marR="55244" indent="-227965">
              <a:lnSpc>
                <a:spcPct val="112400"/>
              </a:lnSpc>
              <a:spcBef>
                <a:spcPts val="8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Are 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aware of the regulations regarding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liquids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your carry-on?  </a:t>
            </a:r>
            <a:r>
              <a:rPr sz="1300" i="1" spc="-5" dirty="0">
                <a:solidFill>
                  <a:srgbClr val="333333"/>
                </a:solidFill>
                <a:latin typeface="Cambria"/>
                <a:cs typeface="Cambria"/>
              </a:rPr>
              <a:t>(Liquids must be 100 mL or less, and stored in a single quart-sized clear plastic  bag. </a:t>
            </a:r>
            <a:r>
              <a:rPr sz="1300" i="1" u="sng" spc="-5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More information:</a:t>
            </a:r>
            <a:r>
              <a:rPr sz="1300" i="1" u="sng" spc="-35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 </a:t>
            </a:r>
            <a:r>
              <a:rPr sz="1300" i="1" u="sng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TSA.gov</a:t>
            </a:r>
            <a:r>
              <a:rPr sz="1300" dirty="0">
                <a:latin typeface="Cambria"/>
                <a:cs typeface="Cambria"/>
              </a:rPr>
              <a:t>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111111"/>
              </a:buClr>
              <a:buFont typeface="Symbol"/>
              <a:buChar char=""/>
            </a:pPr>
            <a:endParaRPr sz="165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Answer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 these</a:t>
            </a:r>
            <a:r>
              <a:rPr sz="1300" spc="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questions: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Are 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carrying any firearms or flammable</a:t>
            </a:r>
            <a:r>
              <a:rPr sz="1300" spc="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materials?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Have you left your luggage unattended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at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time?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Has anyone given you anything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carry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flight?</a:t>
            </a:r>
            <a:endParaRPr sz="13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  <a:spcBef>
                <a:spcPts val="765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#2 –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Going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through</a:t>
            </a:r>
            <a:r>
              <a:rPr sz="1600" b="1" spc="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Security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 algn="just">
              <a:lnSpc>
                <a:spcPct val="112400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There are two pieces of equipment in security: you put your bags through the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X-ray  machine,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walk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through the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metal detector.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airports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also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use 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body  scanner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for a more careful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check.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104139">
              <a:lnSpc>
                <a:spcPct val="112300"/>
              </a:lnSpc>
              <a:spcBef>
                <a:spcPts val="5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X-ray machine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conveyor belt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that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moves your bags automatically  through the machine. You can put small items like keys or money into plastic</a:t>
            </a:r>
            <a:r>
              <a:rPr sz="1300" spc="114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bins.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56515" algn="ctr">
              <a:lnSpc>
                <a:spcPct val="1000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picture below,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woman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walking through the 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metal</a:t>
            </a:r>
            <a:r>
              <a:rPr sz="1300" b="1" i="1" spc="10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detector.</a:t>
            </a:r>
            <a:endParaRPr sz="1300">
              <a:latin typeface="Cambria"/>
              <a:cs typeface="Cambria"/>
            </a:endParaRPr>
          </a:p>
          <a:p>
            <a:pPr marL="57785" algn="ctr">
              <a:lnSpc>
                <a:spcPct val="100000"/>
              </a:lnSpc>
              <a:spcBef>
                <a:spcPts val="190"/>
              </a:spcBef>
            </a:pP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Her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suitcase is on the 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conveyor </a:t>
            </a:r>
            <a:r>
              <a:rPr sz="1300" b="1" i="1" spc="-10" dirty="0">
                <a:solidFill>
                  <a:srgbClr val="111111"/>
                </a:solidFill>
                <a:latin typeface="Cambria"/>
                <a:cs typeface="Cambria"/>
              </a:rPr>
              <a:t>belt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after going through the 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X-ray</a:t>
            </a:r>
            <a:r>
              <a:rPr sz="1300" b="1" i="1" spc="1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i="1" spc="-5" dirty="0">
                <a:solidFill>
                  <a:srgbClr val="111111"/>
                </a:solidFill>
                <a:latin typeface="Cambria"/>
                <a:cs typeface="Cambria"/>
              </a:rPr>
              <a:t>machine.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38910" y="913130"/>
            <a:ext cx="4894580" cy="3677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004" y="5033716"/>
            <a:ext cx="5723890" cy="3801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142240">
              <a:lnSpc>
                <a:spcPct val="1124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Please lay your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bags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flat on the conveyor belt, 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use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bins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for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small  objects.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Do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need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take my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laptop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out of the</a:t>
            </a:r>
            <a:r>
              <a:rPr sz="1300" spc="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bag?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Yes, you do.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Take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off your hat and your shoes,</a:t>
            </a:r>
            <a:r>
              <a:rPr sz="1300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too.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(he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walks through the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metal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 detector)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[BEEP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BEEP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BEEP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BEEP]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31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Please step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back.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Do you have anything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in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your pockets – keys, cell phone,  loose</a:t>
            </a:r>
            <a:r>
              <a:rPr sz="1300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change?</a:t>
            </a:r>
            <a:endParaRPr sz="1300">
              <a:latin typeface="Cambria"/>
              <a:cs typeface="Cambria"/>
            </a:endParaRPr>
          </a:p>
          <a:p>
            <a:pPr marL="12700" marR="2168525">
              <a:lnSpc>
                <a:spcPct val="2246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don’t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think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so.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Let 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try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taking off my belt.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Okay, come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on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through.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5911215" cy="3910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(he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goes through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 metal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detector</a:t>
            </a:r>
            <a:r>
              <a:rPr sz="1300" i="1" spc="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again)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Agent: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You’re all set! Have a nice</a:t>
            </a:r>
            <a:r>
              <a:rPr sz="1300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flight.</a:t>
            </a:r>
            <a:endParaRPr sz="1300">
              <a:latin typeface="Cambria"/>
              <a:cs typeface="Cambria"/>
            </a:endParaRPr>
          </a:p>
          <a:p>
            <a:pPr marL="12700" marR="253365">
              <a:lnSpc>
                <a:spcPct val="112300"/>
              </a:lnSpc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The phrase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“you’re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all set”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is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a common expression that means “you’re finished and  everything is</a:t>
            </a:r>
            <a:r>
              <a:rPr sz="1300" i="1" spc="-5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OK.”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latin typeface="Cambria"/>
                <a:cs typeface="Cambria"/>
              </a:rPr>
              <a:t>Phrasal Verbs: SET OFF and GO</a:t>
            </a:r>
            <a:r>
              <a:rPr sz="1300" b="1" spc="-45" dirty="0">
                <a:latin typeface="Cambria"/>
                <a:cs typeface="Cambria"/>
              </a:rPr>
              <a:t> </a:t>
            </a:r>
            <a:r>
              <a:rPr sz="1300" b="1" spc="-5" dirty="0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When the alarm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sounds,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say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“the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alarm went off.” To describe what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caused</a:t>
            </a:r>
            <a:r>
              <a:rPr sz="1300" i="1" spc="2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endParaRPr sz="1300">
              <a:latin typeface="Cambria"/>
              <a:cs typeface="Cambria"/>
            </a:endParaRPr>
          </a:p>
          <a:p>
            <a:pPr marL="12700" marR="238125">
              <a:lnSpc>
                <a:spcPts val="1760"/>
              </a:lnSpc>
              <a:spcBef>
                <a:spcPts val="80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alarm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sound, we say “set off” – for example, “My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keys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set off the alarm” or “My  keys set off the metal</a:t>
            </a:r>
            <a:r>
              <a:rPr sz="1300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detector.”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1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Announcements at 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the</a:t>
            </a:r>
            <a:r>
              <a:rPr sz="1600" b="1" spc="-5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Gate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5080">
              <a:lnSpc>
                <a:spcPct val="112599"/>
              </a:lnSpc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Airports are divided into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terminals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(the major sections of the airport)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each  terminal has many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gates.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gate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is the door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go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through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enter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airplane.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Here are a few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announcements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you might hear while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are at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gate, waiting for  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plane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spc="-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board.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604" y="7498842"/>
            <a:ext cx="5655945" cy="1578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“There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has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been a gate</a:t>
            </a:r>
            <a:r>
              <a:rPr sz="1300" b="1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change.”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(this means the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flight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will leave from a different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gate)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“United Airlines flight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880 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Miami is now</a:t>
            </a:r>
            <a:r>
              <a:rPr sz="1300" b="1" spc="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(this means it’s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time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for passengers to enter the</a:t>
            </a:r>
            <a:r>
              <a:rPr sz="1300" i="1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plane)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“Please have your boarding pass and identification ready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for</a:t>
            </a:r>
            <a:r>
              <a:rPr sz="1300" b="1" spc="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1300">
              <a:latin typeface="Cambria"/>
              <a:cs typeface="Cambria"/>
            </a:endParaRPr>
          </a:p>
          <a:p>
            <a:pPr marL="240665" indent="-227965">
              <a:lnSpc>
                <a:spcPct val="100000"/>
              </a:lnSpc>
              <a:spcBef>
                <a:spcPts val="27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“We would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like 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invite our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first-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and business-class passengers</a:t>
            </a:r>
            <a:r>
              <a:rPr sz="1300" b="1" spc="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endParaRPr sz="1300">
              <a:latin typeface="Cambria"/>
              <a:cs typeface="Cambria"/>
            </a:endParaRPr>
          </a:p>
          <a:p>
            <a:pPr marL="240665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board.”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62150" y="5055108"/>
            <a:ext cx="3838575" cy="21902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15416"/>
            <a:ext cx="5785485" cy="8168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265" indent="-227965">
              <a:lnSpc>
                <a:spcPct val="100000"/>
              </a:lnSpc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“We are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now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inviting passengers with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small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children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and</a:t>
            </a:r>
            <a:r>
              <a:rPr sz="1300" b="1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any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passengers requiring special assistance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begin</a:t>
            </a:r>
            <a:r>
              <a:rPr sz="1300" b="1" spc="5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boarding.”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“We would now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like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invite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all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passengers to</a:t>
            </a:r>
            <a:r>
              <a:rPr sz="1300" b="1" spc="2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board.”</a:t>
            </a:r>
            <a:endParaRPr sz="1300">
              <a:latin typeface="Cambria"/>
              <a:cs typeface="Cambria"/>
            </a:endParaRPr>
          </a:p>
          <a:p>
            <a:pPr marL="469265">
              <a:lnSpc>
                <a:spcPct val="100000"/>
              </a:lnSpc>
              <a:spcBef>
                <a:spcPts val="190"/>
              </a:spcBef>
            </a:pP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(this means everyone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can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enter the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plane)</a:t>
            </a:r>
            <a:endParaRPr sz="1300">
              <a:latin typeface="Cambria"/>
              <a:cs typeface="Cambria"/>
            </a:endParaRPr>
          </a:p>
          <a:p>
            <a:pPr marL="469265" marR="5080" indent="-227965" algn="just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“This is the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final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boarding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call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for United Airlines flight 880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Miami.” 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(this means </a:t>
            </a:r>
            <a:r>
              <a:rPr sz="1300" i="1" dirty="0">
                <a:solidFill>
                  <a:srgbClr val="111111"/>
                </a:solidFill>
                <a:latin typeface="Cambria"/>
                <a:cs typeface="Cambria"/>
              </a:rPr>
              <a:t>it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is the FINAL OPPORTUNITY to enter the plane before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they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close  </a:t>
            </a:r>
            <a:r>
              <a:rPr sz="1300" i="1" spc="-10" dirty="0">
                <a:solidFill>
                  <a:srgbClr val="111111"/>
                </a:solidFill>
                <a:latin typeface="Cambria"/>
                <a:cs typeface="Cambria"/>
              </a:rPr>
              <a:t>the</a:t>
            </a:r>
            <a:r>
              <a:rPr sz="1300" i="1" spc="-7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i="1" spc="-5" dirty="0">
                <a:solidFill>
                  <a:srgbClr val="111111"/>
                </a:solidFill>
                <a:latin typeface="Cambria"/>
                <a:cs typeface="Cambria"/>
              </a:rPr>
              <a:t>doors)</a:t>
            </a:r>
            <a:endParaRPr sz="1300">
              <a:latin typeface="Cambria"/>
              <a:cs typeface="Cambria"/>
            </a:endParaRPr>
          </a:p>
          <a:p>
            <a:pPr marL="469265" marR="146050" indent="-227965">
              <a:lnSpc>
                <a:spcPct val="112300"/>
              </a:lnSpc>
              <a:spcBef>
                <a:spcPts val="7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“Passenger John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Smith,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please proceed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to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United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Airlines desk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at 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gate</a:t>
            </a:r>
            <a:r>
              <a:rPr sz="1300" b="1" spc="-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12.”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#3: On the</a:t>
            </a: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plane</a:t>
            </a:r>
            <a:endParaRPr sz="16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2700" marR="2155825">
              <a:lnSpc>
                <a:spcPct val="112500"/>
              </a:lnSpc>
              <a:spcBef>
                <a:spcPts val="5"/>
              </a:spcBef>
            </a:pP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people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who work inside the airplane serving  food and drinks are called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attendants.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Both  men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women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who have this job are called flight  attendants. Listen to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this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conversation that Dan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has 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with the flight attendant when dinner is served on  the</a:t>
            </a:r>
            <a:r>
              <a:rPr sz="1300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flight.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Chicken or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pasta?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1300" b="1" spc="-8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Sorry?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Would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like chicken or</a:t>
            </a:r>
            <a:r>
              <a:rPr sz="1300" spc="3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pasta?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I’ll have the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chicken.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Anything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to</a:t>
            </a:r>
            <a:r>
              <a:rPr sz="1300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drink?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What kind of soda do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1300" spc="-1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have?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Coke, Diet Coke, Sprite, Orange,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and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Dr.</a:t>
            </a:r>
            <a:r>
              <a:rPr sz="1300" spc="100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Pepper.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A Diet Coke,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no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ice,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 please.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Flight attendant: </a:t>
            </a:r>
            <a:r>
              <a:rPr sz="1300" dirty="0">
                <a:solidFill>
                  <a:srgbClr val="111111"/>
                </a:solidFill>
                <a:latin typeface="Cambria"/>
                <a:cs typeface="Cambria"/>
              </a:rPr>
              <a:t>Here </a:t>
            </a:r>
            <a:r>
              <a:rPr sz="1300" spc="-10" dirty="0">
                <a:solidFill>
                  <a:srgbClr val="111111"/>
                </a:solidFill>
                <a:latin typeface="Cambria"/>
                <a:cs typeface="Cambria"/>
              </a:rPr>
              <a:t>you</a:t>
            </a:r>
            <a:r>
              <a:rPr sz="1300" spc="-3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go.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86300" y="3747896"/>
            <a:ext cx="2171700" cy="2895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1129030"/>
            <a:ext cx="5941695" cy="3065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Dan:</a:t>
            </a:r>
            <a:r>
              <a:rPr sz="1300" b="1" spc="-7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spc="-5" dirty="0">
                <a:solidFill>
                  <a:srgbClr val="111111"/>
                </a:solidFill>
                <a:latin typeface="Cambria"/>
                <a:cs typeface="Cambria"/>
              </a:rPr>
              <a:t>Thanks.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solidFill>
                  <a:srgbClr val="365F91"/>
                </a:solidFill>
                <a:latin typeface="Cambria"/>
                <a:cs typeface="Cambria"/>
              </a:rPr>
              <a:t>Conversation</a:t>
            </a:r>
            <a:r>
              <a:rPr sz="1600" b="1" spc="-3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600" b="1" spc="-5" dirty="0">
                <a:solidFill>
                  <a:srgbClr val="365F91"/>
                </a:solidFill>
                <a:latin typeface="Cambria"/>
                <a:cs typeface="Cambria"/>
              </a:rPr>
              <a:t>Tips:</a:t>
            </a:r>
            <a:endParaRPr sz="16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didn’t understand what the flight attendant said,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can</a:t>
            </a:r>
            <a:r>
              <a:rPr sz="1300" spc="160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say</a:t>
            </a:r>
            <a:endParaRPr sz="1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1300" b="1" spc="-5" dirty="0">
                <a:latin typeface="Cambria"/>
                <a:cs typeface="Cambria"/>
              </a:rPr>
              <a:t>Sorry?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Pardon? </a:t>
            </a:r>
            <a:r>
              <a:rPr sz="1300" spc="-5" dirty="0">
                <a:latin typeface="Cambria"/>
                <a:cs typeface="Cambria"/>
              </a:rPr>
              <a:t>to ask him or her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repeat</a:t>
            </a:r>
            <a:r>
              <a:rPr sz="1300" spc="3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it.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5080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If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want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ask for something, you can </a:t>
            </a:r>
            <a:r>
              <a:rPr sz="1300" dirty="0">
                <a:latin typeface="Cambria"/>
                <a:cs typeface="Cambria"/>
              </a:rPr>
              <a:t>use </a:t>
            </a:r>
            <a:r>
              <a:rPr sz="1300" spc="-5" dirty="0">
                <a:latin typeface="Cambria"/>
                <a:cs typeface="Cambria"/>
              </a:rPr>
              <a:t>the phrase </a:t>
            </a:r>
            <a:r>
              <a:rPr sz="1300" b="1" spc="-5" dirty="0">
                <a:latin typeface="Cambria"/>
                <a:cs typeface="Cambria"/>
              </a:rPr>
              <a:t>“Can I have…?” </a:t>
            </a:r>
            <a:r>
              <a:rPr sz="1300" spc="-5" dirty="0">
                <a:latin typeface="Cambria"/>
                <a:cs typeface="Cambria"/>
              </a:rPr>
              <a:t>or </a:t>
            </a:r>
            <a:r>
              <a:rPr sz="1300" b="1" spc="-5" dirty="0">
                <a:latin typeface="Cambria"/>
                <a:cs typeface="Cambria"/>
              </a:rPr>
              <a:t>“Could I  have…?” </a:t>
            </a:r>
            <a:r>
              <a:rPr sz="1300" spc="-5" dirty="0">
                <a:latin typeface="Cambria"/>
                <a:cs typeface="Cambria"/>
              </a:rPr>
              <a:t>Practice your pronunciation with these common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requests: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“Can I have a</a:t>
            </a:r>
            <a:r>
              <a:rPr sz="1300" b="1" spc="-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pillow?”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“Can I have a</a:t>
            </a:r>
            <a:r>
              <a:rPr sz="1300" b="1" spc="-4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blanket?”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“Can I have a pair </a:t>
            </a:r>
            <a:r>
              <a:rPr sz="1300" b="1" spc="-10" dirty="0">
                <a:solidFill>
                  <a:srgbClr val="111111"/>
                </a:solidFill>
                <a:latin typeface="Cambria"/>
                <a:cs typeface="Cambria"/>
              </a:rPr>
              <a:t>of</a:t>
            </a:r>
            <a:r>
              <a:rPr sz="1300" b="1" spc="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headphones/earbuds?”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“Could I have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some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 water/coffee/tea?”</a:t>
            </a:r>
            <a:endParaRPr sz="1300">
              <a:latin typeface="Cambria"/>
              <a:cs typeface="Cambria"/>
            </a:endParaRPr>
          </a:p>
          <a:p>
            <a:pPr marL="469265" indent="-227965">
              <a:lnSpc>
                <a:spcPct val="100000"/>
              </a:lnSpc>
              <a:spcBef>
                <a:spcPts val="265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“Could I have </a:t>
            </a:r>
            <a:r>
              <a:rPr sz="1300" b="1" dirty="0">
                <a:solidFill>
                  <a:srgbClr val="111111"/>
                </a:solidFill>
                <a:latin typeface="Cambria"/>
                <a:cs typeface="Cambria"/>
              </a:rPr>
              <a:t>some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extra</a:t>
            </a:r>
            <a:r>
              <a:rPr sz="1300" b="1" spc="-25" dirty="0">
                <a:solidFill>
                  <a:srgbClr val="111111"/>
                </a:solidFill>
                <a:latin typeface="Cambria"/>
                <a:cs typeface="Cambria"/>
              </a:rPr>
              <a:t> </a:t>
            </a:r>
            <a:r>
              <a:rPr sz="1300" b="1" spc="-5" dirty="0">
                <a:solidFill>
                  <a:srgbClr val="111111"/>
                </a:solidFill>
                <a:latin typeface="Cambria"/>
                <a:cs typeface="Cambria"/>
              </a:rPr>
              <a:t>napkins?”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523229" y="4697095"/>
            <a:ext cx="1325879" cy="62928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5547756"/>
            <a:ext cx="5723890" cy="17964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Finally, if you need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stand up, but </a:t>
            </a:r>
            <a:r>
              <a:rPr sz="1300" dirty="0">
                <a:latin typeface="Cambria"/>
                <a:cs typeface="Cambria"/>
              </a:rPr>
              <a:t>there </a:t>
            </a:r>
            <a:r>
              <a:rPr sz="1300" spc="-5" dirty="0">
                <a:latin typeface="Cambria"/>
                <a:cs typeface="Cambria"/>
              </a:rPr>
              <a:t>is a person sitting </a:t>
            </a:r>
            <a:r>
              <a:rPr sz="1300" dirty="0">
                <a:latin typeface="Cambria"/>
                <a:cs typeface="Cambria"/>
              </a:rPr>
              <a:t>between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and the  aisle, you can </a:t>
            </a:r>
            <a:r>
              <a:rPr sz="1300" dirty="0">
                <a:latin typeface="Cambria"/>
                <a:cs typeface="Cambria"/>
              </a:rPr>
              <a:t>say </a:t>
            </a:r>
            <a:r>
              <a:rPr sz="1300" b="1" spc="-5" dirty="0">
                <a:latin typeface="Cambria"/>
                <a:cs typeface="Cambria"/>
              </a:rPr>
              <a:t>Excuse </a:t>
            </a:r>
            <a:r>
              <a:rPr sz="1300" b="1" dirty="0">
                <a:latin typeface="Cambria"/>
                <a:cs typeface="Cambria"/>
              </a:rPr>
              <a:t>me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make a motion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start standing up. The person  sitting next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dirty="0">
                <a:latin typeface="Cambria"/>
                <a:cs typeface="Cambria"/>
              </a:rPr>
              <a:t>will </a:t>
            </a:r>
            <a:r>
              <a:rPr sz="1300" spc="-5" dirty="0">
                <a:latin typeface="Cambria"/>
                <a:cs typeface="Cambria"/>
              </a:rPr>
              <a:t>understand </a:t>
            </a:r>
            <a:r>
              <a:rPr sz="1300" spc="-10" dirty="0">
                <a:latin typeface="Cambria"/>
                <a:cs typeface="Cambria"/>
              </a:rPr>
              <a:t>and </a:t>
            </a:r>
            <a:r>
              <a:rPr sz="1300" spc="-5" dirty="0">
                <a:latin typeface="Cambria"/>
                <a:cs typeface="Cambria"/>
              </a:rPr>
              <a:t>stand </a:t>
            </a:r>
            <a:r>
              <a:rPr sz="1300" dirty="0">
                <a:latin typeface="Cambria"/>
                <a:cs typeface="Cambria"/>
              </a:rPr>
              <a:t>up to </a:t>
            </a:r>
            <a:r>
              <a:rPr sz="1300" spc="-5" dirty="0">
                <a:latin typeface="Cambria"/>
                <a:cs typeface="Cambria"/>
              </a:rPr>
              <a:t>let </a:t>
            </a:r>
            <a:r>
              <a:rPr sz="1300" spc="-10" dirty="0">
                <a:latin typeface="Cambria"/>
                <a:cs typeface="Cambria"/>
              </a:rPr>
              <a:t>you </a:t>
            </a:r>
            <a:r>
              <a:rPr sz="1300" spc="-5" dirty="0">
                <a:latin typeface="Cambria"/>
                <a:cs typeface="Cambria"/>
              </a:rPr>
              <a:t>get out of your</a:t>
            </a:r>
            <a:r>
              <a:rPr sz="1300" spc="1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seat.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0" marR="29209">
              <a:lnSpc>
                <a:spcPct val="112300"/>
              </a:lnSpc>
            </a:pPr>
            <a:r>
              <a:rPr sz="1300" spc="-5" dirty="0">
                <a:latin typeface="Cambria"/>
                <a:cs typeface="Cambria"/>
              </a:rPr>
              <a:t>You’ve finished </a:t>
            </a:r>
            <a:r>
              <a:rPr sz="1300" dirty="0">
                <a:latin typeface="Cambria"/>
                <a:cs typeface="Cambria"/>
              </a:rPr>
              <a:t>Lesson </a:t>
            </a:r>
            <a:r>
              <a:rPr sz="1300" spc="-5" dirty="0">
                <a:latin typeface="Cambria"/>
                <a:cs typeface="Cambria"/>
              </a:rPr>
              <a:t>16! Now </a:t>
            </a:r>
            <a:r>
              <a:rPr sz="1300" dirty="0">
                <a:latin typeface="Cambria"/>
                <a:cs typeface="Cambria"/>
              </a:rPr>
              <a:t>take </a:t>
            </a:r>
            <a:r>
              <a:rPr sz="1300" spc="-5" dirty="0">
                <a:latin typeface="Cambria"/>
                <a:cs typeface="Cambria"/>
              </a:rPr>
              <a:t>the quiz 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test how well you remember the  phrases. In tomorrow’s lesson, you’ll learn English phrases for arriving </a:t>
            </a:r>
            <a:r>
              <a:rPr sz="1300" dirty="0">
                <a:latin typeface="Cambria"/>
                <a:cs typeface="Cambria"/>
              </a:rPr>
              <a:t>at </a:t>
            </a:r>
            <a:r>
              <a:rPr sz="1300" spc="-5" dirty="0">
                <a:latin typeface="Cambria"/>
                <a:cs typeface="Cambria"/>
              </a:rPr>
              <a:t>the  destination airport, going through immigration, and dealing with common travel  problems.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33450" y="4518177"/>
            <a:ext cx="860425" cy="8092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12925" y="4432427"/>
            <a:ext cx="1143000" cy="8953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74975" y="4739766"/>
            <a:ext cx="761453" cy="588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56025" y="4622927"/>
            <a:ext cx="704850" cy="70485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16246" y="4606416"/>
            <a:ext cx="961809" cy="72136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8397"/>
            <a:ext cx="2581275" cy="4165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Quiz </a:t>
            </a:r>
            <a:r>
              <a:rPr sz="2600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2600" b="1" spc="15" dirty="0">
                <a:solidFill>
                  <a:srgbClr val="313D4F"/>
                </a:solidFill>
                <a:latin typeface="Cambria"/>
                <a:cs typeface="Cambria"/>
              </a:rPr>
              <a:t>Lesson</a:t>
            </a:r>
            <a:r>
              <a:rPr sz="2600" b="1" spc="50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2600" b="1" spc="5" dirty="0">
                <a:solidFill>
                  <a:srgbClr val="313D4F"/>
                </a:solidFill>
                <a:latin typeface="Cambria"/>
                <a:cs typeface="Cambria"/>
              </a:rPr>
              <a:t>16</a:t>
            </a:r>
            <a:endParaRPr sz="260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6416" y="1359661"/>
            <a:ext cx="5981065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548130"/>
            <a:ext cx="3664585" cy="6477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buAutoNum type="arabicParenR"/>
              <a:tabLst>
                <a:tab pos="213995" algn="l"/>
                <a:tab pos="702310" algn="l"/>
              </a:tabLst>
            </a:pPr>
            <a:r>
              <a:rPr sz="1300" b="1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_ I have a coffee with milk,</a:t>
            </a:r>
            <a:r>
              <a:rPr sz="1300" spc="-3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please?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Can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Will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5" dirty="0">
                <a:latin typeface="Cambria"/>
                <a:cs typeface="Cambria"/>
              </a:rPr>
              <a:t>Do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spcBef>
                <a:spcPts val="5"/>
              </a:spcBef>
              <a:buFont typeface="Cambria"/>
              <a:buAutoNum type="arabicParenR"/>
              <a:tabLst>
                <a:tab pos="213995" algn="l"/>
                <a:tab pos="3582035" algn="l"/>
              </a:tabLst>
            </a:pPr>
            <a:r>
              <a:rPr sz="1300" spc="-10" dirty="0">
                <a:latin typeface="Cambria"/>
                <a:cs typeface="Cambria"/>
              </a:rPr>
              <a:t>Exc</a:t>
            </a:r>
            <a:r>
              <a:rPr sz="1300" dirty="0">
                <a:latin typeface="Cambria"/>
                <a:cs typeface="Cambria"/>
              </a:rPr>
              <a:t>u</a:t>
            </a:r>
            <a:r>
              <a:rPr sz="1300" spc="-10" dirty="0">
                <a:latin typeface="Cambria"/>
                <a:cs typeface="Cambria"/>
              </a:rPr>
              <a:t>s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me, whe</a:t>
            </a:r>
            <a:r>
              <a:rPr sz="1300" dirty="0">
                <a:latin typeface="Cambria"/>
                <a:cs typeface="Cambria"/>
              </a:rPr>
              <a:t>r</a:t>
            </a:r>
            <a:r>
              <a:rPr sz="1300" spc="-5" dirty="0">
                <a:latin typeface="Cambria"/>
                <a:cs typeface="Cambria"/>
              </a:rPr>
              <a:t>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dirty="0">
                <a:latin typeface="Cambria"/>
                <a:cs typeface="Cambria"/>
              </a:rPr>
              <a:t>t</a:t>
            </a:r>
            <a:r>
              <a:rPr sz="1300" spc="-5" dirty="0">
                <a:latin typeface="Cambria"/>
                <a:cs typeface="Cambria"/>
              </a:rPr>
              <a:t>he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15" dirty="0">
                <a:latin typeface="Cambria"/>
                <a:cs typeface="Cambria"/>
              </a:rPr>
              <a:t>D</a:t>
            </a:r>
            <a:r>
              <a:rPr sz="1300" spc="-5" dirty="0">
                <a:latin typeface="Cambria"/>
                <a:cs typeface="Cambria"/>
              </a:rPr>
              <a:t>elta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che</a:t>
            </a:r>
            <a:r>
              <a:rPr sz="1300" dirty="0">
                <a:latin typeface="Cambria"/>
                <a:cs typeface="Cambria"/>
              </a:rPr>
              <a:t>c</a:t>
            </a:r>
            <a:r>
              <a:rPr sz="1300" spc="10" dirty="0">
                <a:latin typeface="Cambria"/>
                <a:cs typeface="Cambria"/>
              </a:rPr>
              <a:t>k</a:t>
            </a:r>
            <a:r>
              <a:rPr sz="1300" spc="-5" dirty="0">
                <a:latin typeface="Cambria"/>
                <a:cs typeface="Cambria"/>
              </a:rPr>
              <a:t>-in </a:t>
            </a:r>
            <a:r>
              <a:rPr sz="1300" u="sng" spc="-5" dirty="0">
                <a:latin typeface="Cambria"/>
                <a:cs typeface="Cambria"/>
              </a:rPr>
              <a:t> </a:t>
            </a:r>
            <a:r>
              <a:rPr sz="1300" u="sng" dirty="0">
                <a:latin typeface="Cambria"/>
                <a:cs typeface="Cambria"/>
              </a:rPr>
              <a:t>	</a:t>
            </a:r>
            <a:r>
              <a:rPr sz="1300" spc="-5" dirty="0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desk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station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table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499235" algn="l"/>
              </a:tabLst>
            </a:pPr>
            <a:r>
              <a:rPr sz="1300" spc="-5" dirty="0">
                <a:latin typeface="Cambria"/>
                <a:cs typeface="Cambria"/>
              </a:rPr>
              <a:t>I lost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10" dirty="0">
                <a:latin typeface="Cambria"/>
                <a:cs typeface="Cambria"/>
              </a:rPr>
              <a:t>pass </a:t>
            </a:r>
            <a:r>
              <a:rPr sz="1300" spc="-5" dirty="0">
                <a:latin typeface="Cambria"/>
                <a:cs typeface="Cambria"/>
              </a:rPr>
              <a:t>- can I get another</a:t>
            </a:r>
            <a:r>
              <a:rPr sz="1300" spc="-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one?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traveling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seating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boarding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buFont typeface="Cambria"/>
              <a:buAutoNum type="alphaUcPeriod"/>
            </a:pPr>
            <a:endParaRPr sz="170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/>
              <a:tabLst>
                <a:tab pos="213995" algn="l"/>
                <a:tab pos="1313815" algn="l"/>
              </a:tabLst>
            </a:pPr>
            <a:r>
              <a:rPr sz="1300" spc="-5" dirty="0">
                <a:latin typeface="Cambria"/>
                <a:cs typeface="Cambria"/>
              </a:rPr>
              <a:t>I have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in </a:t>
            </a:r>
            <a:r>
              <a:rPr sz="1300" spc="-5" dirty="0">
                <a:latin typeface="Cambria"/>
                <a:cs typeface="Cambria"/>
              </a:rPr>
              <a:t>Paris </a:t>
            </a:r>
            <a:r>
              <a:rPr sz="1300" dirty="0">
                <a:latin typeface="Cambria"/>
                <a:cs typeface="Cambria"/>
              </a:rPr>
              <a:t>on </a:t>
            </a:r>
            <a:r>
              <a:rPr sz="1300" spc="-5" dirty="0">
                <a:latin typeface="Cambria"/>
                <a:cs typeface="Cambria"/>
              </a:rPr>
              <a:t>the way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Israel.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stayover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stopover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layoff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AutoNum type="arabicParenR"/>
              <a:tabLst>
                <a:tab pos="213995" algn="l"/>
                <a:tab pos="612775" algn="l"/>
              </a:tabLst>
            </a:pPr>
            <a:r>
              <a:rPr sz="1300" b="1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have the pasta,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please.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I'll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I'm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I'd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906271"/>
            <a:ext cx="3361054" cy="7820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3360" indent="-200660">
              <a:lnSpc>
                <a:spcPct val="100000"/>
              </a:lnSpc>
              <a:buFont typeface="Cambria"/>
              <a:buAutoNum type="arabicParenR" startAt="6"/>
              <a:tabLst>
                <a:tab pos="213995" algn="l"/>
                <a:tab pos="1605280" algn="l"/>
              </a:tabLst>
            </a:pPr>
            <a:r>
              <a:rPr sz="1300" spc="-5" dirty="0">
                <a:latin typeface="Cambria"/>
                <a:cs typeface="Cambria"/>
              </a:rPr>
              <a:t>You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need </a:t>
            </a:r>
            <a:r>
              <a:rPr sz="1300" dirty="0">
                <a:latin typeface="Cambria"/>
                <a:cs typeface="Cambria"/>
              </a:rPr>
              <a:t>to</a:t>
            </a:r>
            <a:r>
              <a:rPr sz="1300" u="sng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up your </a:t>
            </a:r>
            <a:r>
              <a:rPr sz="1300" spc="-10" dirty="0">
                <a:latin typeface="Cambria"/>
                <a:cs typeface="Cambria"/>
              </a:rPr>
              <a:t>bag </a:t>
            </a:r>
            <a:r>
              <a:rPr sz="1300" dirty="0">
                <a:latin typeface="Cambria"/>
                <a:cs typeface="Cambria"/>
              </a:rPr>
              <a:t>in</a:t>
            </a:r>
            <a:r>
              <a:rPr sz="1300" spc="-4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Charlotte.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take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pick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get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6"/>
              <a:tabLst>
                <a:tab pos="213995" algn="l"/>
                <a:tab pos="996950" algn="l"/>
              </a:tabLst>
            </a:pPr>
            <a:r>
              <a:rPr sz="1300" spc="-5" dirty="0">
                <a:latin typeface="Cambria"/>
                <a:cs typeface="Cambria"/>
              </a:rPr>
              <a:t>A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coffee,</a:t>
            </a:r>
            <a:r>
              <a:rPr sz="1300" spc="-35" dirty="0">
                <a:latin typeface="Cambria"/>
                <a:cs typeface="Cambria"/>
              </a:rPr>
              <a:t> </a:t>
            </a:r>
            <a:r>
              <a:rPr sz="1300" spc="-10" dirty="0">
                <a:latin typeface="Cambria"/>
                <a:cs typeface="Cambria"/>
              </a:rPr>
              <a:t>please.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regular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standard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normal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6"/>
              <a:tabLst>
                <a:tab pos="213995" algn="l"/>
                <a:tab pos="2276475" algn="l"/>
              </a:tabLst>
            </a:pPr>
            <a:r>
              <a:rPr sz="1300" spc="-5" dirty="0">
                <a:latin typeface="Cambria"/>
                <a:cs typeface="Cambria"/>
              </a:rPr>
              <a:t>The metal in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my belt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the</a:t>
            </a:r>
            <a:r>
              <a:rPr sz="1300" spc="-8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alarm.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set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took</a:t>
            </a:r>
            <a:r>
              <a:rPr sz="1300" spc="-9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went</a:t>
            </a:r>
            <a:r>
              <a:rPr sz="1300" spc="-8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off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213360" indent="-200660">
              <a:lnSpc>
                <a:spcPct val="100000"/>
              </a:lnSpc>
              <a:buFont typeface="Cambria"/>
              <a:buAutoNum type="arabicParenR" startAt="6"/>
              <a:tabLst>
                <a:tab pos="213995" algn="l"/>
                <a:tab pos="1181100" algn="l"/>
              </a:tabLst>
            </a:pPr>
            <a:r>
              <a:rPr sz="1300" spc="-10" dirty="0">
                <a:latin typeface="Cambria"/>
                <a:cs typeface="Cambria"/>
              </a:rPr>
              <a:t>Do</a:t>
            </a:r>
            <a:r>
              <a:rPr sz="130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I</a:t>
            </a:r>
            <a:r>
              <a:rPr sz="1300" spc="5" dirty="0">
                <a:latin typeface="Cambria"/>
                <a:cs typeface="Cambria"/>
              </a:rPr>
              <a:t> 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dirty="0">
                <a:latin typeface="Cambria"/>
                <a:cs typeface="Cambria"/>
              </a:rPr>
              <a:t>to </a:t>
            </a:r>
            <a:r>
              <a:rPr sz="1300" spc="-5" dirty="0">
                <a:latin typeface="Cambria"/>
                <a:cs typeface="Cambria"/>
              </a:rPr>
              <a:t>take off my</a:t>
            </a:r>
            <a:r>
              <a:rPr sz="1300" spc="-6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shoes?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want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need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85"/>
              </a:spcBef>
              <a:buAutoNum type="alphaUcPeriod"/>
              <a:tabLst>
                <a:tab pos="469900" algn="l"/>
              </a:tabLst>
            </a:pPr>
            <a:r>
              <a:rPr sz="1300" spc="-10" dirty="0">
                <a:latin typeface="Cambria"/>
                <a:cs typeface="Cambria"/>
              </a:rPr>
              <a:t>should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6"/>
              <a:tabLst>
                <a:tab pos="311785" algn="l"/>
                <a:tab pos="1968500" algn="l"/>
              </a:tabLst>
            </a:pPr>
            <a:r>
              <a:rPr sz="1300" spc="-5" dirty="0">
                <a:latin typeface="Cambria"/>
                <a:cs typeface="Cambria"/>
              </a:rPr>
              <a:t>Is the flight</a:t>
            </a:r>
            <a:r>
              <a:rPr sz="1300" spc="10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on   </a:t>
            </a:r>
            <a:r>
              <a:rPr sz="1300" spc="135" dirty="0">
                <a:latin typeface="Cambria"/>
                <a:cs typeface="Cambria"/>
              </a:rPr>
              <a:t> </a:t>
            </a:r>
            <a:r>
              <a:rPr sz="1300" spc="5" dirty="0">
                <a:latin typeface="Cambria"/>
                <a:cs typeface="Cambria"/>
              </a:rPr>
              <a:t>_</a:t>
            </a:r>
            <a:r>
              <a:rPr sz="1300" u="sng" spc="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?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spcBef>
                <a:spcPts val="5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hour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schedule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departure</a:t>
            </a:r>
            <a:endParaRPr sz="1300">
              <a:latin typeface="Cambria"/>
              <a:cs typeface="Cambria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Cambria"/>
              <a:buAutoNum type="alphaUcPeriod"/>
            </a:pPr>
            <a:endParaRPr sz="165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buFont typeface="Cambria"/>
              <a:buAutoNum type="arabicParenR" startAt="6"/>
              <a:tabLst>
                <a:tab pos="311785" algn="l"/>
                <a:tab pos="2299335" algn="l"/>
              </a:tabLst>
            </a:pPr>
            <a:r>
              <a:rPr sz="1300" spc="-5" dirty="0">
                <a:latin typeface="Cambria"/>
                <a:cs typeface="Cambria"/>
              </a:rPr>
              <a:t>There's</a:t>
            </a:r>
            <a:r>
              <a:rPr sz="1300" spc="1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a</a:t>
            </a:r>
            <a:r>
              <a:rPr sz="1300" spc="25" dirty="0">
                <a:latin typeface="Cambria"/>
                <a:cs typeface="Cambria"/>
              </a:rPr>
              <a:t> </a:t>
            </a:r>
            <a:r>
              <a:rPr sz="1300" spc="-5" dirty="0">
                <a:latin typeface="Cambria"/>
                <a:cs typeface="Cambria"/>
              </a:rPr>
              <a:t>half-hour</a:t>
            </a:r>
            <a:r>
              <a:rPr sz="1300" u="sng" spc="-5" dirty="0">
                <a:latin typeface="Cambria"/>
                <a:cs typeface="Cambria"/>
              </a:rPr>
              <a:t> 	</a:t>
            </a:r>
            <a:r>
              <a:rPr sz="1300" spc="-5" dirty="0">
                <a:latin typeface="Cambria"/>
                <a:cs typeface="Cambria"/>
              </a:rPr>
              <a:t>.</a:t>
            </a:r>
            <a:endParaRPr sz="1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mbria"/>
              <a:buAutoNum type="arabicParenR" startAt="6"/>
            </a:pPr>
            <a:endParaRPr sz="1700">
              <a:latin typeface="Times New Roman"/>
              <a:cs typeface="Times New Roman"/>
            </a:endParaRPr>
          </a:p>
          <a:p>
            <a:pPr marL="469265" lvl="1" indent="-227965">
              <a:lnSpc>
                <a:spcPct val="100000"/>
              </a:lnSpc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depart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20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delay</a:t>
            </a:r>
            <a:endParaRPr sz="1300">
              <a:latin typeface="Cambria"/>
              <a:cs typeface="Cambria"/>
            </a:endParaRPr>
          </a:p>
          <a:p>
            <a:pPr marL="469265" lvl="1" indent="-227965">
              <a:lnSpc>
                <a:spcPct val="100000"/>
              </a:lnSpc>
              <a:spcBef>
                <a:spcPts val="190"/>
              </a:spcBef>
              <a:buAutoNum type="alphaUcPeriod"/>
              <a:tabLst>
                <a:tab pos="469900" algn="l"/>
              </a:tabLst>
            </a:pPr>
            <a:r>
              <a:rPr sz="1300" spc="-5" dirty="0">
                <a:latin typeface="Cambria"/>
                <a:cs typeface="Cambria"/>
              </a:rPr>
              <a:t>late</a:t>
            </a:r>
            <a:endParaRPr sz="1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1854</Words>
  <Application>Microsoft Office PowerPoint</Application>
  <PresentationFormat>Custom</PresentationFormat>
  <Paragraphs>232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Calibri</vt:lpstr>
      <vt:lpstr>Cambria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Shayna - Espresso English</dc:creator>
  <cp:lastModifiedBy>Eman Magdoub</cp:lastModifiedBy>
  <cp:revision>3</cp:revision>
  <dcterms:created xsi:type="dcterms:W3CDTF">2022-04-23T10:51:49Z</dcterms:created>
  <dcterms:modified xsi:type="dcterms:W3CDTF">2022-04-23T09:38:22Z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2017-01-29T00:00:00Z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2022-04-23T00:00:00Z</vt:filetime>
  </property>
</Properties>
</file>