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3383279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lang="en-US" sz="2600" b="1" spc="10" dirty="0">
                <a:solidFill>
                  <a:srgbClr val="313D4F"/>
                </a:solidFill>
                <a:latin typeface="Cambria"/>
                <a:cs typeface="Cambria"/>
              </a:rPr>
              <a:t>5 </a:t>
            </a:r>
            <a:r>
              <a:rPr sz="2600" b="1" spc="1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2600" b="1" spc="-25" dirty="0">
                <a:solidFill>
                  <a:srgbClr val="313D4F"/>
                </a:solidFill>
                <a:latin typeface="Cambria"/>
                <a:cs typeface="Cambria"/>
              </a:rPr>
              <a:t>At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a</a:t>
            </a:r>
            <a:r>
              <a:rPr sz="2600" b="1" spc="19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2600" b="1" spc="5" dirty="0">
                <a:solidFill>
                  <a:srgbClr val="313D4F"/>
                </a:solidFill>
                <a:latin typeface="Cambria"/>
                <a:cs typeface="Cambria"/>
              </a:rPr>
              <a:t>Hotel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23761"/>
            <a:ext cx="5939790" cy="158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Welcome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Lesson </a:t>
            </a:r>
            <a:r>
              <a:rPr lang="en-US" sz="1300" dirty="0">
                <a:solidFill>
                  <a:srgbClr val="111111"/>
                </a:solidFill>
                <a:latin typeface="Cambria"/>
                <a:cs typeface="Cambria"/>
              </a:rPr>
              <a:t>5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of the Everyday English Speaking Course! Today you’re going  to learn how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make a hotel reservation,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check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in and check out, and describe  problems with your hotel</a:t>
            </a:r>
            <a:r>
              <a:rPr sz="1300" spc="-5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room.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First let’s learn about a few different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types of</a:t>
            </a:r>
            <a:r>
              <a:rPr sz="1300" b="1" spc="1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hotels:</a:t>
            </a:r>
            <a:endParaRPr sz="1300" dirty="0">
              <a:latin typeface="Cambria"/>
              <a:cs typeface="Cambria"/>
            </a:endParaRPr>
          </a:p>
          <a:p>
            <a:pPr marL="469265" marR="20891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motel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is a very simple, very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basic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hotel – usually located by the side of a  road, for people to stop and stay for one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night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while driving long</a:t>
            </a:r>
            <a:r>
              <a:rPr sz="13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distances.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5291709"/>
            <a:ext cx="5641340" cy="1115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25">
              <a:lnSpc>
                <a:spcPct val="100000"/>
              </a:lnSpc>
            </a:pPr>
            <a:r>
              <a:rPr sz="1300" b="1" i="1" spc="-5" dirty="0">
                <a:solidFill>
                  <a:srgbClr val="111111"/>
                </a:solidFill>
                <a:latin typeface="Cambria"/>
                <a:cs typeface="Cambria"/>
              </a:rPr>
              <a:t>Motels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often have outside doors to the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 rooms.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240665" marR="5080" indent="-227965">
              <a:lnSpc>
                <a:spcPct val="1123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hostel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is a place where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can stay in a large dormitory room with other 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people.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Everyone shares the bathroom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kitchen. Hostels are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popular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with  backpackers and young</a:t>
            </a:r>
            <a:r>
              <a:rPr sz="1300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travelers.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0" y="3345307"/>
            <a:ext cx="3200400" cy="1924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7950" y="6644640"/>
            <a:ext cx="2466975" cy="1828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25812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sz="2600" b="1" spc="5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lang="en-US" sz="2600" b="1" spc="5" dirty="0">
                <a:solidFill>
                  <a:srgbClr val="313D4F"/>
                </a:solidFill>
                <a:latin typeface="Cambria"/>
                <a:cs typeface="Cambria"/>
              </a:rPr>
              <a:t>5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48130"/>
            <a:ext cx="3404870" cy="7561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490345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I'd like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1300" spc="-9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room.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date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book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request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/>
              <a:tabLst>
                <a:tab pos="213995" algn="l"/>
                <a:tab pos="1100455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How</a:t>
            </a:r>
            <a:r>
              <a:rPr sz="1300" u="sng" spc="-10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it per</a:t>
            </a:r>
            <a:r>
              <a:rPr sz="1300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night?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much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cost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many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313815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 have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under 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"Janet</a:t>
            </a:r>
            <a:r>
              <a:rPr sz="1300" spc="-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Allen."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request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reserve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reservation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111111"/>
              </a:buClr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401445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We'll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be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five</a:t>
            </a:r>
            <a:r>
              <a:rPr sz="1300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nights.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sleeping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renting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staying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623695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Is breakfast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paid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included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inside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6891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What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time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check-off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check-up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check-out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005205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Can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another</a:t>
            </a:r>
            <a:r>
              <a:rPr sz="1300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blanket?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bring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take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29030"/>
            <a:ext cx="3458845" cy="7783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Cambria"/>
              <a:buAutoNum type="arabicParenR" startAt="8"/>
              <a:tabLst>
                <a:tab pos="213995" algn="l"/>
                <a:tab pos="1781175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Does the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hotel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WiFi?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has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had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AutoNum type="arabicParenR" startAt="8"/>
              <a:tabLst>
                <a:tab pos="213995" algn="l"/>
                <a:tab pos="674370" algn="l"/>
              </a:tabLst>
            </a:pPr>
            <a:r>
              <a:rPr sz="1300" b="1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room have</a:t>
            </a:r>
            <a:r>
              <a:rPr sz="1300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air-conditioning?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Does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204"/>
              </a:spcBef>
              <a:buAutoNum type="alphaUcPeriod"/>
              <a:tabLst>
                <a:tab pos="469900" algn="l"/>
              </a:tabLst>
            </a:pPr>
            <a:r>
              <a:rPr sz="1300" spc="-15" dirty="0">
                <a:solidFill>
                  <a:srgbClr val="111111"/>
                </a:solidFill>
                <a:latin typeface="Cambria"/>
                <a:cs typeface="Cambria"/>
              </a:rPr>
              <a:t>Do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11111"/>
              </a:buClr>
              <a:buFont typeface="Cambria"/>
              <a:buAutoNum type="alphaUcPeriod"/>
            </a:pPr>
            <a:endParaRPr sz="1500">
              <a:latin typeface="Times New Roman"/>
              <a:cs typeface="Times New Roman"/>
            </a:endParaRPr>
          </a:p>
          <a:p>
            <a:pPr marL="12700" marR="1590040">
              <a:lnSpc>
                <a:spcPct val="112300"/>
              </a:lnSpc>
              <a:buFont typeface="Cambria"/>
              <a:buAutoNum type="arabicParenR" startAt="8"/>
              <a:tabLst>
                <a:tab pos="311785" algn="l"/>
                <a:tab pos="896619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"Was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everything OK?" 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"No</a:t>
            </a:r>
            <a:r>
              <a:rPr sz="1300" u="sng" spc="-10" dirty="0">
                <a:solidFill>
                  <a:srgbClr val="111111"/>
                </a:solidFill>
                <a:latin typeface="Cambria"/>
                <a:cs typeface="Cambria"/>
              </a:rPr>
              <a:t> 	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here."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complaints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errors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negatives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8"/>
              <a:tabLst>
                <a:tab pos="311785" algn="l"/>
                <a:tab pos="221869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remote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control's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working.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doesn't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hasn't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not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8"/>
              <a:tabLst>
                <a:tab pos="311785" algn="l"/>
                <a:tab pos="236728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"What's this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extra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$25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my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bill</a:t>
            </a:r>
            <a:r>
              <a:rPr sz="1300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for?"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cash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change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charge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8"/>
              <a:tabLst>
                <a:tab pos="311785" algn="l"/>
                <a:tab pos="897890" algn="l"/>
              </a:tabLst>
            </a:pPr>
            <a:r>
              <a:rPr sz="1300" spc="-15" dirty="0">
                <a:solidFill>
                  <a:srgbClr val="111111"/>
                </a:solidFill>
                <a:latin typeface="Cambria"/>
                <a:cs typeface="Cambria"/>
              </a:rPr>
              <a:t>"</a:t>
            </a:r>
            <a:r>
              <a:rPr sz="1300" u="sng" spc="-1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no hot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water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in the</a:t>
            </a:r>
            <a:r>
              <a:rPr sz="1300" spc="-6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bathroom."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Has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There's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8"/>
              <a:tabLst>
                <a:tab pos="311785" algn="l"/>
                <a:tab pos="157353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"How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can I</a:t>
            </a:r>
            <a:r>
              <a:rPr sz="1300" u="sng" spc="-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airport from</a:t>
            </a:r>
            <a:r>
              <a:rPr sz="1300" spc="-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here?"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get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leave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arrive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3595370" cy="8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indent="-298450">
              <a:lnSpc>
                <a:spcPct val="100000"/>
              </a:lnSpc>
              <a:buFont typeface="Cambria"/>
              <a:buAutoNum type="arabicParenR" startAt="15"/>
              <a:tabLst>
                <a:tab pos="311785" algn="l"/>
                <a:tab pos="2089150" algn="l"/>
              </a:tabLst>
            </a:pP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Do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 have</a:t>
            </a:r>
            <a:r>
              <a:rPr sz="1300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any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_</a:t>
            </a:r>
            <a:r>
              <a:rPr sz="1300" u="sng" spc="5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available for</a:t>
            </a:r>
            <a:r>
              <a:rPr sz="1300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tonight?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luxuries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resorts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suites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4240"/>
            <a:ext cx="4547870" cy="44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Lesson </a:t>
            </a:r>
            <a:r>
              <a:rPr lang="en-US" sz="1400" b="1" spc="-5" dirty="0">
                <a:solidFill>
                  <a:srgbClr val="365F91"/>
                </a:solidFill>
                <a:latin typeface="Cambria"/>
                <a:cs typeface="Cambria"/>
              </a:rPr>
              <a:t>5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 Quiz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sz="1400" b="1" spc="-3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1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200" spc="-5" dirty="0">
                <a:solidFill>
                  <a:srgbClr val="111111"/>
                </a:solidFill>
                <a:latin typeface="Cambria"/>
                <a:cs typeface="Cambria"/>
              </a:rPr>
              <a:t>1.B  2.A  3.C  4.C  5.B  </a:t>
            </a:r>
            <a:r>
              <a:rPr sz="1200" dirty="0">
                <a:solidFill>
                  <a:srgbClr val="111111"/>
                </a:solidFill>
                <a:latin typeface="Cambria"/>
                <a:cs typeface="Cambria"/>
              </a:rPr>
              <a:t>6.C  </a:t>
            </a:r>
            <a:r>
              <a:rPr sz="1200" spc="-5" dirty="0">
                <a:solidFill>
                  <a:srgbClr val="111111"/>
                </a:solidFill>
                <a:latin typeface="Cambria"/>
                <a:cs typeface="Cambria"/>
              </a:rPr>
              <a:t>7.B  8.C  9.B  10.A  </a:t>
            </a:r>
            <a:r>
              <a:rPr sz="1200" dirty="0">
                <a:solidFill>
                  <a:srgbClr val="111111"/>
                </a:solidFill>
                <a:latin typeface="Cambria"/>
                <a:cs typeface="Cambria"/>
              </a:rPr>
              <a:t>11.C  </a:t>
            </a:r>
            <a:r>
              <a:rPr sz="1200" spc="-5" dirty="0">
                <a:solidFill>
                  <a:srgbClr val="111111"/>
                </a:solidFill>
                <a:latin typeface="Cambria"/>
                <a:cs typeface="Cambria"/>
              </a:rPr>
              <a:t>12.C  </a:t>
            </a:r>
            <a:r>
              <a:rPr sz="1200" dirty="0">
                <a:solidFill>
                  <a:srgbClr val="111111"/>
                </a:solidFill>
                <a:latin typeface="Cambria"/>
                <a:cs typeface="Cambria"/>
              </a:rPr>
              <a:t>13.C  </a:t>
            </a:r>
            <a:r>
              <a:rPr sz="1200" spc="-5" dirty="0">
                <a:solidFill>
                  <a:srgbClr val="111111"/>
                </a:solidFill>
                <a:latin typeface="Cambria"/>
                <a:cs typeface="Cambria"/>
              </a:rPr>
              <a:t>14.A </a:t>
            </a:r>
            <a:r>
              <a:rPr sz="1200" spc="5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111111"/>
                </a:solidFill>
                <a:latin typeface="Cambria"/>
                <a:cs typeface="Cambria"/>
              </a:rPr>
              <a:t>15.C</a:t>
            </a:r>
            <a:endParaRPr sz="1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0849"/>
            <a:ext cx="5470525" cy="462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7965">
              <a:lnSpc>
                <a:spcPct val="1124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bed and breakfast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is a private house, usually with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fewer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than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10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rooms  available, where a family lives in the house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rents out the</a:t>
            </a:r>
            <a:r>
              <a:rPr sz="1300" spc="8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rooms.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3521313"/>
            <a:ext cx="5624195" cy="686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7965">
              <a:lnSpc>
                <a:spcPct val="1127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resort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is usually the most expensive type of hotel, because it includes very  complete facilities – food and drink, swimming pools, sports and fitness  centers, spas, entertainment,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</a:t>
            </a:r>
            <a:r>
              <a:rPr sz="1300" spc="-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shopping.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882765"/>
            <a:ext cx="5671185" cy="2049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#1 –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Making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600" b="1" spc="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reservation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Good evening, Florence</a:t>
            </a:r>
            <a:r>
              <a:rPr sz="1300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Hotel.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Hi, I’d like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book a double room for this weekend. What are your</a:t>
            </a:r>
            <a:r>
              <a:rPr sz="1300" spc="15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rates?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Would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like a standard room or a suite? The standard room</a:t>
            </a:r>
            <a:r>
              <a:rPr sz="1300" spc="1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$145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per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night and the suites are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$200.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(</a:t>
            </a:r>
            <a:r>
              <a:rPr sz="1300" b="1" i="1" spc="-5" dirty="0">
                <a:solidFill>
                  <a:srgbClr val="111111"/>
                </a:solidFill>
                <a:latin typeface="Cambria"/>
                <a:cs typeface="Cambria"/>
              </a:rPr>
              <a:t>suites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are bigger, more expensive and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more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comfortable than standard</a:t>
            </a:r>
            <a:r>
              <a:rPr sz="1300" i="1" spc="10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rooms)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66975" y="1591310"/>
            <a:ext cx="2838450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3625" y="4445508"/>
            <a:ext cx="3105150" cy="21045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5946775" cy="820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standard room, please. Does that include</a:t>
            </a:r>
            <a:r>
              <a:rPr sz="1300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breakfast?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Yes, it does.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Will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that be two twin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beds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or one double</a:t>
            </a:r>
            <a:r>
              <a:rPr sz="1300" spc="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bed?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(Twin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bed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= a bed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one person.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Double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bed / Queen-sized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bed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/ King-sized bed = a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bed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two</a:t>
            </a:r>
            <a:r>
              <a:rPr sz="1300" i="1" spc="1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people)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One double</a:t>
            </a:r>
            <a:r>
              <a:rPr sz="1300" spc="-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bed.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will you be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arriving?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79705">
              <a:lnSpc>
                <a:spcPct val="1123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We’ll be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coming on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April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12</a:t>
            </a:r>
            <a:r>
              <a:rPr sz="1275" baseline="19607" dirty="0">
                <a:solidFill>
                  <a:srgbClr val="111111"/>
                </a:solidFill>
                <a:latin typeface="Cambria"/>
                <a:cs typeface="Cambria"/>
              </a:rPr>
              <a:t>th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leaving on the 15</a:t>
            </a:r>
            <a:r>
              <a:rPr sz="1275" spc="-7" baseline="19607" dirty="0">
                <a:solidFill>
                  <a:srgbClr val="111111"/>
                </a:solidFill>
                <a:latin typeface="Cambria"/>
                <a:cs typeface="Cambria"/>
              </a:rPr>
              <a:t>th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. By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way, does the  room have</a:t>
            </a:r>
            <a:r>
              <a:rPr sz="1300" spc="-8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WiFi?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No, only in 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lobby.</a:t>
            </a:r>
            <a:endParaRPr sz="1300">
              <a:latin typeface="Cambria"/>
              <a:cs typeface="Cambria"/>
            </a:endParaRPr>
          </a:p>
          <a:p>
            <a:pPr marL="12700" marR="2467610">
              <a:lnSpc>
                <a:spcPct val="2246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Oh… I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guess that’s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all right. 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Okay. Can I get your name,</a:t>
            </a:r>
            <a:r>
              <a:rPr sz="1300" spc="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please?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6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Henry starts the conversation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by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saying “I’d like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book a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room…”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 “book” a room  means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reserve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pay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for a room. You can also use the verb “book” with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flights. 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 are some other ways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begin making a hotel</a:t>
            </a:r>
            <a:r>
              <a:rPr sz="13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reservation: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“I’d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like to make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 reservation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3 nights.”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rooms available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October</a:t>
            </a:r>
            <a:r>
              <a:rPr sz="1300" b="1" spc="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24</a:t>
            </a:r>
            <a:r>
              <a:rPr sz="1275" b="1" baseline="19607" dirty="0">
                <a:solidFill>
                  <a:srgbClr val="111111"/>
                </a:solidFill>
                <a:latin typeface="Cambria"/>
                <a:cs typeface="Cambria"/>
              </a:rPr>
              <a:t>th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 ask about how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much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it costs,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can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“How much is it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per</a:t>
            </a:r>
            <a:r>
              <a:rPr sz="1300" b="1" spc="-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night?”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“What’s the price per</a:t>
            </a:r>
            <a:r>
              <a:rPr sz="1300" b="1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night?”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“What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r>
              <a:rPr sz="1300" b="1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rates?”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“Does that include breakfast?”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“Is breakfast</a:t>
            </a:r>
            <a:r>
              <a:rPr sz="1300" b="1" spc="-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included?”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94615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Henry asks if the room has WiFi (wireless internet). Here are some other questions 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about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hotel facilities or things in the</a:t>
            </a:r>
            <a:r>
              <a:rPr sz="1300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room: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5416"/>
            <a:ext cx="5942965" cy="7480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“Does the room</a:t>
            </a:r>
            <a:r>
              <a:rPr sz="1300" b="1" spc="-4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have…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air-conditioning?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ceiling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fan?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view?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1300" spc="-9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bathtub?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85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1300" spc="-9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balcony?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“Does the hotel</a:t>
            </a:r>
            <a:r>
              <a:rPr sz="1300" b="1" spc="-5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have…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laundry</a:t>
            </a:r>
            <a:r>
              <a:rPr sz="1300" spc="-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facilities?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swimming</a:t>
            </a:r>
            <a:r>
              <a:rPr sz="1300" spc="-8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pool?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fitness</a:t>
            </a:r>
            <a:r>
              <a:rPr sz="1300" spc="-6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center?</a:t>
            </a:r>
            <a:endParaRPr sz="1300">
              <a:latin typeface="Cambria"/>
              <a:cs typeface="Cambria"/>
            </a:endParaRPr>
          </a:p>
          <a:p>
            <a:pPr marL="926465" lvl="1" indent="-228600">
              <a:lnSpc>
                <a:spcPct val="100000"/>
              </a:lnSpc>
              <a:spcBef>
                <a:spcPts val="204"/>
              </a:spcBef>
              <a:buFont typeface="Courier New"/>
              <a:buChar char="o"/>
              <a:tabLst>
                <a:tab pos="9271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business</a:t>
            </a:r>
            <a:r>
              <a:rPr sz="1300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center?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#2 – Checking</a:t>
            </a:r>
            <a:r>
              <a:rPr sz="1600" b="1" spc="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in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arrive at the hotel,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will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enter the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lobby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(the reception area)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go to 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front desk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(the place where the receptionist</a:t>
            </a:r>
            <a:r>
              <a:rPr sz="1300" spc="1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works)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Hello, how can I help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Hi, I have a reservation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under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name “Henry</a:t>
            </a:r>
            <a:r>
              <a:rPr sz="1300" spc="9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McAllister.”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67310">
              <a:lnSpc>
                <a:spcPct val="1123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Just a moment,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I’ll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look it up…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ah,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 it is – a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standard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double room  for three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nights.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Can you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fill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out this form,</a:t>
            </a:r>
            <a:r>
              <a:rPr sz="1300" spc="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please?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</a:t>
            </a:r>
            <a:r>
              <a:rPr sz="1300" b="1" spc="-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Sure.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18110" algn="just">
              <a:lnSpc>
                <a:spcPct val="1123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OK, Mr. and Mrs. McAllister, here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key cards. You’re in room  327 on the third floor. Breakfast is served from 7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10, and the elevators are right  over</a:t>
            </a:r>
            <a:r>
              <a:rPr sz="1300" spc="-1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there.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Thanks. One question – what time is</a:t>
            </a:r>
            <a:r>
              <a:rPr sz="13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check-out?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Check-out is at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11:30.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3478"/>
            <a:ext cx="5829935" cy="401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6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Henry asks the receptionist,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“What time is check-out?”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– he is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asking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what time it  is necessary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leave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hotel room at 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end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his stay.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 are some other  questions you can ask the receptionist when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arrive at a</a:t>
            </a:r>
            <a:r>
              <a:rPr sz="1300" spc="10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hotel: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“What time is</a:t>
            </a:r>
            <a:r>
              <a:rPr sz="1300" b="1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breakfast?”</a:t>
            </a:r>
            <a:endParaRPr sz="1300">
              <a:latin typeface="Cambria"/>
              <a:cs typeface="Cambria"/>
            </a:endParaRPr>
          </a:p>
          <a:p>
            <a:pPr marL="506095" indent="-26479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506095" algn="l"/>
                <a:tab pos="50673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“What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hours for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the…</a:t>
            </a:r>
            <a:endParaRPr sz="1300">
              <a:latin typeface="Cambria"/>
              <a:cs typeface="Cambria"/>
            </a:endParaRPr>
          </a:p>
          <a:p>
            <a:pPr marL="697865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solidFill>
                  <a:srgbClr val="111111"/>
                </a:solidFill>
                <a:latin typeface="Courier New"/>
                <a:cs typeface="Courier New"/>
              </a:rPr>
              <a:t>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fitness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center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/ swimming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pool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/ restaurant /</a:t>
            </a:r>
            <a:r>
              <a:rPr sz="1300" spc="2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bar?”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“What’s the WiFi</a:t>
            </a:r>
            <a:r>
              <a:rPr sz="1300" b="1" spc="-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password?”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“Could I have a wake-up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call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tomorrow morning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at</a:t>
            </a:r>
            <a:r>
              <a:rPr sz="1300" b="1" spc="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6?”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“Where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I park my</a:t>
            </a:r>
            <a:r>
              <a:rPr sz="1300" b="1" spc="-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car?”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Hotel Room</a:t>
            </a:r>
            <a:r>
              <a:rPr sz="16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Vocabulary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170815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 are a few things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might find in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hotel room. Listen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words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practice your</a:t>
            </a:r>
            <a:r>
              <a:rPr sz="1300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pronunciation.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8725" y="5157596"/>
            <a:ext cx="5305425" cy="3476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2484" y="5273421"/>
            <a:ext cx="62547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10" dirty="0">
                <a:latin typeface="Cambria"/>
                <a:cs typeface="Cambria"/>
              </a:rPr>
              <a:t>b</a:t>
            </a:r>
            <a:r>
              <a:rPr sz="1300" b="1" spc="-5" dirty="0">
                <a:latin typeface="Cambria"/>
                <a:cs typeface="Cambria"/>
              </a:rPr>
              <a:t>a</a:t>
            </a:r>
            <a:r>
              <a:rPr sz="1300" b="1" spc="-15" dirty="0">
                <a:latin typeface="Cambria"/>
                <a:cs typeface="Cambria"/>
              </a:rPr>
              <a:t>t</a:t>
            </a:r>
            <a:r>
              <a:rPr sz="1300" b="1" dirty="0">
                <a:latin typeface="Cambria"/>
                <a:cs typeface="Cambria"/>
              </a:rPr>
              <a:t>h</a:t>
            </a:r>
            <a:r>
              <a:rPr sz="1300" b="1" spc="-5" dirty="0">
                <a:latin typeface="Cambria"/>
                <a:cs typeface="Cambria"/>
              </a:rPr>
              <a:t>t</a:t>
            </a:r>
            <a:r>
              <a:rPr sz="1300" b="1" spc="-15" dirty="0">
                <a:latin typeface="Cambria"/>
                <a:cs typeface="Cambria"/>
              </a:rPr>
              <a:t>u</a:t>
            </a:r>
            <a:r>
              <a:rPr sz="1300" b="1" spc="-5" dirty="0">
                <a:latin typeface="Cambria"/>
                <a:cs typeface="Cambria"/>
              </a:rPr>
              <a:t>b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18814" y="5273421"/>
            <a:ext cx="91503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toilet</a:t>
            </a:r>
            <a:r>
              <a:rPr sz="1300" b="1" spc="-9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paper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7869" y="5273421"/>
            <a:ext cx="179197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trash can / garbage</a:t>
            </a:r>
            <a:r>
              <a:rPr sz="1300" b="1" spc="-7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can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579614"/>
            <a:ext cx="593344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#3 – Reporting Problems with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1600" b="1" spc="1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Room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12300"/>
              </a:lnSpc>
              <a:spcBef>
                <a:spcPts val="70"/>
              </a:spcBef>
            </a:pP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Henry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and his wife go up to their hotel room, but they discover a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few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minor problems –  so they call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front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desk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to ask for help.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Front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desk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– this is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Julia.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33625" y="914400"/>
            <a:ext cx="310515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4400" y="5503417"/>
            <a:ext cx="5934075" cy="1743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5915025" cy="8041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Hi –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there’s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problem with my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room.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fan isn’t</a:t>
            </a:r>
            <a:r>
              <a:rPr sz="1300" spc="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working.</a:t>
            </a:r>
            <a:endParaRPr sz="1300">
              <a:latin typeface="Cambria"/>
              <a:cs typeface="Cambria"/>
            </a:endParaRPr>
          </a:p>
          <a:p>
            <a:pPr marL="12700" marR="1969770">
              <a:lnSpc>
                <a:spcPct val="2246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I’ll send somebody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up to fix it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right away. 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Oh, and also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there’s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no</a:t>
            </a:r>
            <a:r>
              <a:rPr sz="1300" spc="-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shampoo.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 can come get some at the front desk. Is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there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anything</a:t>
            </a:r>
            <a:r>
              <a:rPr sz="1300" spc="6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else?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Yes, can I have some extra</a:t>
            </a:r>
            <a:r>
              <a:rPr sz="1300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pillows?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Of course – we’ll bring them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r>
              <a:rPr sz="1300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room.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Thanks a</a:t>
            </a:r>
            <a:r>
              <a:rPr sz="1300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lot.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6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If something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not functioning correctly, you can say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it’s not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working,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r>
              <a:rPr sz="1300" spc="1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example: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 TV’s not</a:t>
            </a:r>
            <a:r>
              <a:rPr sz="1300" b="1" spc="-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working.”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 shower’s not</a:t>
            </a:r>
            <a:r>
              <a:rPr sz="1300" b="1" spc="-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working.”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“My keycard’s not</a:t>
            </a:r>
            <a:r>
              <a:rPr sz="1300" b="1" spc="-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working.”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If something 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not present in your room, you can say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there’s / there are</a:t>
            </a:r>
            <a:r>
              <a:rPr sz="1300" b="1" spc="9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no…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“There’s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no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toilet</a:t>
            </a:r>
            <a:r>
              <a:rPr sz="1300" b="1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paper.”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“There’s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no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shampoo /</a:t>
            </a:r>
            <a:r>
              <a:rPr sz="1300" b="1" spc="-4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soap.”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“There’s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no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hot</a:t>
            </a:r>
            <a:r>
              <a:rPr sz="1300" b="1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water.”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“There are no towels /</a:t>
            </a:r>
            <a:r>
              <a:rPr sz="1300" b="1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sheets.”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11111"/>
              </a:buClr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 are some other possible problems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hotel</a:t>
            </a:r>
            <a:r>
              <a:rPr sz="1300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rooms: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 sheets are</a:t>
            </a:r>
            <a:r>
              <a:rPr sz="1300" b="1" spc="-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stained.”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 toilet doesn’t</a:t>
            </a:r>
            <a:r>
              <a:rPr sz="1300" b="1" spc="-4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flush.”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 room’s too hot / cold /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noisy.”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 room hasn’t been</a:t>
            </a:r>
            <a:r>
              <a:rPr sz="1300" b="1" spc="-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cleaned.”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 room smells</a:t>
            </a:r>
            <a:r>
              <a:rPr sz="1300" b="1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bad.”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59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“Can I have a different room,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please?”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3478"/>
            <a:ext cx="5761990" cy="806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#4 – Checking</a:t>
            </a:r>
            <a:r>
              <a:rPr sz="1600" b="1" spc="2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out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321310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leave the hotel, you need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give your key (or key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card)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back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 receptionist, and pay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remaining charges for your stay. This process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is 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called</a:t>
            </a:r>
            <a:r>
              <a:rPr sz="1300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check-out.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Good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morning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– I’m checking</a:t>
            </a:r>
            <a:r>
              <a:rPr sz="1300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out.</a:t>
            </a:r>
            <a:endParaRPr sz="1300">
              <a:latin typeface="Cambria"/>
              <a:cs typeface="Cambria"/>
            </a:endParaRPr>
          </a:p>
          <a:p>
            <a:pPr marL="12700" marR="353060">
              <a:lnSpc>
                <a:spcPts val="3510"/>
              </a:lnSpc>
              <a:spcBef>
                <a:spcPts val="434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Okay,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I’ll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just need your room key, please. How was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stay? 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It was great – no complaints</a:t>
            </a:r>
            <a:r>
              <a:rPr sz="1300" spc="-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here.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Wonderful! Did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have anything from the</a:t>
            </a:r>
            <a:r>
              <a:rPr sz="13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mini-bar?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Yes – one bottle of water and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orange</a:t>
            </a:r>
            <a:r>
              <a:rPr sz="1300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juice.</a:t>
            </a:r>
            <a:endParaRPr sz="1300">
              <a:latin typeface="Cambria"/>
              <a:cs typeface="Cambria"/>
            </a:endParaRPr>
          </a:p>
          <a:p>
            <a:pPr marL="12700" marR="2164080">
              <a:lnSpc>
                <a:spcPct val="2246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All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right…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bill comes 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$15.50. 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What’s this $10 charge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for?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That’s for 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phone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calls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made from your</a:t>
            </a:r>
            <a:r>
              <a:rPr sz="1300" spc="1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room.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Oh,</a:t>
            </a:r>
            <a:r>
              <a:rPr sz="1300" spc="-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okay.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Would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like to put this on your credit</a:t>
            </a:r>
            <a:r>
              <a:rPr sz="1300" spc="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card?</a:t>
            </a:r>
            <a:endParaRPr sz="1300">
              <a:latin typeface="Cambria"/>
              <a:cs typeface="Cambria"/>
            </a:endParaRPr>
          </a:p>
          <a:p>
            <a:pPr marL="12700" marR="566420">
              <a:lnSpc>
                <a:spcPct val="2246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No,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I’ll pay cash.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can I get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airport from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here? 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 can take the free shuttle bus, or I can call a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cab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r>
              <a:rPr sz="1300" spc="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you.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ts val="1750"/>
              </a:lnSpc>
              <a:spcBef>
                <a:spcPts val="95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shuttle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bus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= a bus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that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travels between two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places only (and does not have multiple  stops)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cab =</a:t>
            </a:r>
            <a:r>
              <a:rPr sz="1300" i="1" spc="-9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taxi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What time is 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next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bus?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</a:t>
            </a:r>
            <a:r>
              <a:rPr sz="1300" b="1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10:30.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29030"/>
            <a:ext cx="5931535" cy="7599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Will it get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airport before noon? My flight’s at</a:t>
            </a:r>
            <a:r>
              <a:rPr sz="1300" spc="1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2:15.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Oh,</a:t>
            </a:r>
            <a:r>
              <a:rPr sz="1300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definitely.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All right – I’ll take the bus,</a:t>
            </a:r>
            <a:r>
              <a:rPr sz="1300" spc="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then.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6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 marL="12700" marR="964565">
              <a:lnSpc>
                <a:spcPct val="177100"/>
              </a:lnSpc>
              <a:spcBef>
                <a:spcPts val="810"/>
              </a:spcBef>
            </a:pPr>
            <a:r>
              <a:rPr sz="1300" spc="-5" dirty="0">
                <a:latin typeface="Cambria"/>
                <a:cs typeface="Cambria"/>
              </a:rPr>
              <a:t>You can start by saying </a:t>
            </a:r>
            <a:r>
              <a:rPr sz="1300" b="1" spc="-5" dirty="0">
                <a:latin typeface="Cambria"/>
                <a:cs typeface="Cambria"/>
              </a:rPr>
              <a:t>“I’m checking out.” </a:t>
            </a:r>
            <a:r>
              <a:rPr sz="1300" spc="-5" dirty="0">
                <a:latin typeface="Cambria"/>
                <a:cs typeface="Cambria"/>
              </a:rPr>
              <a:t>or </a:t>
            </a:r>
            <a:r>
              <a:rPr sz="1300" b="1" spc="-5" dirty="0">
                <a:latin typeface="Cambria"/>
                <a:cs typeface="Cambria"/>
              </a:rPr>
              <a:t>“I’d </a:t>
            </a:r>
            <a:r>
              <a:rPr sz="1300" b="1" dirty="0">
                <a:latin typeface="Cambria"/>
                <a:cs typeface="Cambria"/>
              </a:rPr>
              <a:t>like </a:t>
            </a:r>
            <a:r>
              <a:rPr sz="1300" b="1" spc="-10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check out.”  </a:t>
            </a:r>
            <a:r>
              <a:rPr sz="1300" spc="-5" dirty="0">
                <a:latin typeface="Cambria"/>
                <a:cs typeface="Cambria"/>
              </a:rPr>
              <a:t>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enjoyed your time at the hotel,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enjoyed </a:t>
            </a:r>
            <a:r>
              <a:rPr sz="1300" b="1" dirty="0">
                <a:latin typeface="Cambria"/>
                <a:cs typeface="Cambria"/>
              </a:rPr>
              <a:t>my</a:t>
            </a:r>
            <a:r>
              <a:rPr sz="1300" b="1" spc="-5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stay.”</a:t>
            </a:r>
            <a:endParaRPr sz="1300">
              <a:latin typeface="Cambria"/>
              <a:cs typeface="Cambria"/>
            </a:endParaRPr>
          </a:p>
          <a:p>
            <a:pPr marL="506095" indent="-26479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506095" algn="l"/>
                <a:tab pos="506730" algn="l"/>
              </a:tabLst>
            </a:pPr>
            <a:r>
              <a:rPr sz="1300" b="1" spc="-5" dirty="0">
                <a:latin typeface="Cambria"/>
                <a:cs typeface="Cambria"/>
              </a:rPr>
              <a:t>“Everything was</a:t>
            </a:r>
            <a:r>
              <a:rPr sz="1300" b="1" spc="-7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great.”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“No complaints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here.”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12700" marR="236854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talk about some problems you had with the hotel or room,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  </a:t>
            </a:r>
            <a:r>
              <a:rPr sz="1300" spc="-10" dirty="0">
                <a:latin typeface="Cambria"/>
                <a:cs typeface="Cambria"/>
              </a:rPr>
              <a:t>say </a:t>
            </a:r>
            <a:r>
              <a:rPr sz="1300" b="1" spc="-5" dirty="0">
                <a:latin typeface="Cambria"/>
                <a:cs typeface="Cambria"/>
              </a:rPr>
              <a:t>“I have a few complaints…”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then explain the negative</a:t>
            </a:r>
            <a:r>
              <a:rPr sz="1300" spc="1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experiences.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300" spc="-5" dirty="0">
                <a:latin typeface="Cambria"/>
                <a:cs typeface="Cambria"/>
              </a:rPr>
              <a:t>To ask about transportation from the hotel to the airport,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“How can I get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the airport from</a:t>
            </a:r>
            <a:r>
              <a:rPr sz="1300" b="1" spc="-1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here?”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“Does the hotel have a shuttle </a:t>
            </a:r>
            <a:r>
              <a:rPr sz="1300" b="1" spc="-10" dirty="0">
                <a:latin typeface="Cambria"/>
                <a:cs typeface="Cambria"/>
              </a:rPr>
              <a:t>bus to </a:t>
            </a:r>
            <a:r>
              <a:rPr sz="1300" b="1" spc="-5" dirty="0">
                <a:latin typeface="Cambria"/>
                <a:cs typeface="Cambria"/>
              </a:rPr>
              <a:t>the</a:t>
            </a:r>
            <a:r>
              <a:rPr sz="1300" b="1" spc="5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airport?”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“Could you </a:t>
            </a:r>
            <a:r>
              <a:rPr sz="1300" b="1" dirty="0">
                <a:latin typeface="Cambria"/>
                <a:cs typeface="Cambria"/>
              </a:rPr>
              <a:t>call </a:t>
            </a:r>
            <a:r>
              <a:rPr sz="1300" b="1" spc="-5" dirty="0">
                <a:latin typeface="Cambria"/>
                <a:cs typeface="Cambria"/>
              </a:rPr>
              <a:t>a taxi/cab </a:t>
            </a:r>
            <a:r>
              <a:rPr sz="1300" b="1" spc="-10" dirty="0">
                <a:latin typeface="Cambria"/>
                <a:cs typeface="Cambria"/>
              </a:rPr>
              <a:t>for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12700" marR="128905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Sometimes you need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check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out of a hotel in the morning, but your flight is in the  late afternoon or evening – so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spend a little more time in the city, but 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don’t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carry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all your luggage around.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this case, you can</a:t>
            </a:r>
            <a:r>
              <a:rPr sz="1300" spc="8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say: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469265" marR="228600" indent="-227965">
              <a:lnSpc>
                <a:spcPct val="1125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“My flight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isn’t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until 8:00. Could I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leave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my bags here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reception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and 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pick them up</a:t>
            </a:r>
            <a:r>
              <a:rPr sz="1300" b="1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later?”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27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You’ve finished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Lesson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18! Now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try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quiz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test your memory of the key phrases.  In tomorrow’s lesson, you’ll learn about sightseeing – how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see the tourist spots in  a</a:t>
            </a:r>
            <a:r>
              <a:rPr sz="1300" spc="-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city.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1889</Words>
  <Application>Microsoft Office PowerPoint</Application>
  <PresentationFormat>Custom</PresentationFormat>
  <Paragraphs>252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- Espresso English</dc:creator>
  <cp:lastModifiedBy>Eman Magdoub</cp:lastModifiedBy>
  <cp:revision>1</cp:revision>
  <dcterms:created xsi:type="dcterms:W3CDTF">2022-04-23T10:36:02Z</dcterms:created>
  <dcterms:modified xsi:type="dcterms:W3CDTF">2022-04-23T08:38:18Z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2022-04-23T00:00:00Z</vt:filetime>
  </property>
</Properties>
</file>