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44139" y="9274250"/>
            <a:ext cx="1486535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peakpipe.com/espressoenglish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49660"/>
            <a:ext cx="4340225" cy="860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300"/>
              </a:lnSpc>
            </a:pPr>
            <a:r>
              <a:rPr sz="2600" b="1" spc="15" dirty="0">
                <a:solidFill>
                  <a:srgbClr val="17365D"/>
                </a:solidFill>
                <a:latin typeface="Cambria"/>
                <a:cs typeface="Cambria"/>
              </a:rPr>
              <a:t>Lesson 3: </a:t>
            </a:r>
            <a:r>
              <a:rPr sz="2600" b="1" spc="10" dirty="0">
                <a:solidFill>
                  <a:srgbClr val="17365D"/>
                </a:solidFill>
                <a:latin typeface="Cambria"/>
                <a:cs typeface="Cambria"/>
              </a:rPr>
              <a:t>Likes, Dislikes, </a:t>
            </a:r>
            <a:r>
              <a:rPr sz="2600" b="1" dirty="0">
                <a:solidFill>
                  <a:srgbClr val="17365D"/>
                </a:solidFill>
                <a:latin typeface="Cambria"/>
                <a:cs typeface="Cambria"/>
              </a:rPr>
              <a:t>&amp;  </a:t>
            </a:r>
            <a:r>
              <a:rPr sz="2600" b="1" spc="10" dirty="0">
                <a:solidFill>
                  <a:srgbClr val="17365D"/>
                </a:solidFill>
                <a:latin typeface="Cambria"/>
                <a:cs typeface="Cambria"/>
              </a:rPr>
              <a:t>Preferences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862582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1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971802"/>
            <a:ext cx="5941695" cy="6755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#1 – Expressing </a:t>
            </a:r>
            <a:r>
              <a:rPr sz="1600" b="1" dirty="0">
                <a:solidFill>
                  <a:srgbClr val="365F91"/>
                </a:solidFill>
                <a:latin typeface="Cambria"/>
                <a:cs typeface="Cambria"/>
              </a:rPr>
              <a:t>Likes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sz="1600" b="1" spc="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Dislikes</a:t>
            </a:r>
            <a:endParaRPr sz="1600" dirty="0">
              <a:latin typeface="Cambria"/>
              <a:cs typeface="Cambria"/>
            </a:endParaRPr>
          </a:p>
          <a:p>
            <a:pPr marL="12700" marR="529590">
              <a:lnSpc>
                <a:spcPct val="112300"/>
              </a:lnSpc>
              <a:spcBef>
                <a:spcPts val="70"/>
              </a:spcBef>
            </a:pPr>
            <a:r>
              <a:rPr sz="1300" i="1" spc="-5" dirty="0">
                <a:latin typeface="Cambria"/>
                <a:cs typeface="Cambria"/>
              </a:rPr>
              <a:t>Denise and Robert are business partners. They're evaluating a new design for a  website </a:t>
            </a:r>
            <a:r>
              <a:rPr sz="1300" i="1" dirty="0">
                <a:latin typeface="Cambria"/>
                <a:cs typeface="Cambria"/>
              </a:rPr>
              <a:t>for </a:t>
            </a:r>
            <a:r>
              <a:rPr sz="1300" i="1" spc="-5" dirty="0">
                <a:latin typeface="Cambria"/>
                <a:cs typeface="Cambria"/>
              </a:rPr>
              <a:t>their </a:t>
            </a:r>
            <a:r>
              <a:rPr sz="1300" i="1" dirty="0">
                <a:latin typeface="Cambria"/>
                <a:cs typeface="Cambria"/>
              </a:rPr>
              <a:t>online</a:t>
            </a:r>
            <a:r>
              <a:rPr sz="1300" i="1" spc="-6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store.</a:t>
            </a:r>
            <a:endParaRPr sz="1300" dirty="0">
              <a:latin typeface="Cambria"/>
              <a:cs typeface="Cambria"/>
            </a:endParaRPr>
          </a:p>
          <a:p>
            <a:pPr marL="12700" marR="154305">
              <a:lnSpc>
                <a:spcPct val="112300"/>
              </a:lnSpc>
              <a:spcBef>
                <a:spcPts val="995"/>
              </a:spcBef>
            </a:pPr>
            <a:r>
              <a:rPr sz="1300" b="1" spc="-5" dirty="0">
                <a:latin typeface="Cambria"/>
                <a:cs typeface="Cambria"/>
              </a:rPr>
              <a:t>Denise: </a:t>
            </a:r>
            <a:r>
              <a:rPr sz="1300" spc="-5" dirty="0">
                <a:latin typeface="Cambria"/>
                <a:cs typeface="Cambria"/>
              </a:rPr>
              <a:t>The designer sent </a:t>
            </a:r>
            <a:r>
              <a:rPr sz="1300" dirty="0">
                <a:latin typeface="Cambria"/>
                <a:cs typeface="Cambria"/>
              </a:rPr>
              <a:t>us three </a:t>
            </a:r>
            <a:r>
              <a:rPr sz="1300" spc="-5" dirty="0">
                <a:latin typeface="Cambria"/>
                <a:cs typeface="Cambria"/>
              </a:rPr>
              <a:t>possibilities for the site. Here's the first one – I  think it looks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good.</a:t>
            </a:r>
            <a:endParaRPr sz="1300" dirty="0">
              <a:latin typeface="Cambria"/>
              <a:cs typeface="Cambria"/>
            </a:endParaRPr>
          </a:p>
          <a:p>
            <a:pPr marL="12700" marR="137795">
              <a:lnSpc>
                <a:spcPct val="112300"/>
              </a:lnSpc>
              <a:spcBef>
                <a:spcPts val="1010"/>
              </a:spcBef>
            </a:pPr>
            <a:r>
              <a:rPr sz="1300" b="1" spc="-5" dirty="0">
                <a:latin typeface="Cambria"/>
                <a:cs typeface="Cambria"/>
              </a:rPr>
              <a:t>Robert: </a:t>
            </a:r>
            <a:r>
              <a:rPr sz="1300" spc="-5" dirty="0">
                <a:latin typeface="Cambria"/>
                <a:cs typeface="Cambria"/>
              </a:rPr>
              <a:t>Hmm... I </a:t>
            </a:r>
            <a:r>
              <a:rPr sz="1300" spc="-10" dirty="0">
                <a:latin typeface="Cambria"/>
                <a:cs typeface="Cambria"/>
              </a:rPr>
              <a:t>like </a:t>
            </a:r>
            <a:r>
              <a:rPr sz="1300" spc="-5" dirty="0">
                <a:latin typeface="Cambria"/>
                <a:cs typeface="Cambria"/>
              </a:rPr>
              <a:t>the colors, </a:t>
            </a:r>
            <a:r>
              <a:rPr sz="1300" spc="-10" dirty="0">
                <a:latin typeface="Cambria"/>
                <a:cs typeface="Cambria"/>
              </a:rPr>
              <a:t>but </a:t>
            </a:r>
            <a:r>
              <a:rPr sz="1300" spc="-5" dirty="0">
                <a:latin typeface="Cambria"/>
                <a:cs typeface="Cambria"/>
              </a:rPr>
              <a:t>I'm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crazy about the format. It seems kinda  disorganized.</a:t>
            </a:r>
            <a:endParaRPr sz="1300" dirty="0">
              <a:latin typeface="Cambria"/>
              <a:cs typeface="Cambria"/>
            </a:endParaRPr>
          </a:p>
          <a:p>
            <a:pPr marL="12700" marR="5080">
              <a:lnSpc>
                <a:spcPct val="112300"/>
              </a:lnSpc>
              <a:spcBef>
                <a:spcPts val="995"/>
              </a:spcBef>
            </a:pPr>
            <a:r>
              <a:rPr sz="1300" b="1" spc="-5" dirty="0">
                <a:latin typeface="Cambria"/>
                <a:cs typeface="Cambria"/>
              </a:rPr>
              <a:t>Denise: </a:t>
            </a:r>
            <a:r>
              <a:rPr sz="1300" spc="-5" dirty="0">
                <a:latin typeface="Cambria"/>
                <a:cs typeface="Cambria"/>
              </a:rPr>
              <a:t>Actually, I </a:t>
            </a:r>
            <a:r>
              <a:rPr sz="1300" dirty="0">
                <a:latin typeface="Cambria"/>
                <a:cs typeface="Cambria"/>
              </a:rPr>
              <a:t>didn't </a:t>
            </a:r>
            <a:r>
              <a:rPr sz="1300" spc="-5" dirty="0">
                <a:latin typeface="Cambria"/>
                <a:cs typeface="Cambria"/>
              </a:rPr>
              <a:t>like it at first either, but then it grew </a:t>
            </a:r>
            <a:r>
              <a:rPr sz="1300" spc="-1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me. The design is a  bit unusual, but once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start exploring the website, it's easy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get the hang of it.  </a:t>
            </a:r>
            <a:r>
              <a:rPr sz="1300" i="1" spc="-5" dirty="0">
                <a:latin typeface="Cambria"/>
                <a:cs typeface="Cambria"/>
              </a:rPr>
              <a:t>(get the hang of it = learn a new</a:t>
            </a:r>
            <a:r>
              <a:rPr sz="1300" i="1" spc="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skill)</a:t>
            </a:r>
            <a:endParaRPr sz="1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300" b="1" spc="-5" dirty="0">
                <a:latin typeface="Cambria"/>
                <a:cs typeface="Cambria"/>
              </a:rPr>
              <a:t>Robert: </a:t>
            </a:r>
            <a:r>
              <a:rPr sz="1300" spc="-5" dirty="0">
                <a:latin typeface="Cambria"/>
                <a:cs typeface="Cambria"/>
              </a:rPr>
              <a:t>Let me see the </a:t>
            </a:r>
            <a:r>
              <a:rPr sz="1300" spc="-10" dirty="0">
                <a:latin typeface="Cambria"/>
                <a:cs typeface="Cambria"/>
              </a:rPr>
              <a:t>next </a:t>
            </a:r>
            <a:r>
              <a:rPr sz="1300" spc="-5" dirty="0">
                <a:latin typeface="Cambria"/>
                <a:cs typeface="Cambria"/>
              </a:rPr>
              <a:t>one.</a:t>
            </a:r>
            <a:endParaRPr sz="1300" dirty="0">
              <a:latin typeface="Cambria"/>
              <a:cs typeface="Cambria"/>
            </a:endParaRPr>
          </a:p>
          <a:p>
            <a:pPr marL="12700" marR="217170">
              <a:lnSpc>
                <a:spcPct val="112400"/>
              </a:lnSpc>
              <a:spcBef>
                <a:spcPts val="990"/>
              </a:spcBef>
            </a:pPr>
            <a:r>
              <a:rPr sz="1300" b="1" spc="-5" dirty="0">
                <a:latin typeface="Cambria"/>
                <a:cs typeface="Cambria"/>
              </a:rPr>
              <a:t>Denise: </a:t>
            </a:r>
            <a:r>
              <a:rPr sz="1300" spc="-5" dirty="0">
                <a:latin typeface="Cambria"/>
                <a:cs typeface="Cambria"/>
              </a:rPr>
              <a:t>I love the way this design highlights the photos of our products. They're  really eye-catching. </a:t>
            </a:r>
            <a:r>
              <a:rPr sz="1300" dirty="0">
                <a:latin typeface="Cambria"/>
                <a:cs typeface="Cambria"/>
              </a:rPr>
              <a:t>But </a:t>
            </a:r>
            <a:r>
              <a:rPr sz="1300" spc="-5" dirty="0">
                <a:latin typeface="Cambria"/>
                <a:cs typeface="Cambria"/>
              </a:rPr>
              <a:t>I don't care for the font </a:t>
            </a:r>
            <a:r>
              <a:rPr sz="1300" dirty="0">
                <a:latin typeface="Cambria"/>
                <a:cs typeface="Cambria"/>
              </a:rPr>
              <a:t>he </a:t>
            </a:r>
            <a:r>
              <a:rPr sz="1300" spc="-5" dirty="0">
                <a:latin typeface="Cambria"/>
                <a:cs typeface="Cambria"/>
              </a:rPr>
              <a:t>used; </a:t>
            </a:r>
            <a:r>
              <a:rPr sz="1300" dirty="0">
                <a:latin typeface="Cambria"/>
                <a:cs typeface="Cambria"/>
              </a:rPr>
              <a:t>it's </a:t>
            </a:r>
            <a:r>
              <a:rPr sz="1300" spc="-5" dirty="0">
                <a:latin typeface="Cambria"/>
                <a:cs typeface="Cambria"/>
              </a:rPr>
              <a:t>too small and hard </a:t>
            </a:r>
            <a:r>
              <a:rPr sz="1300" dirty="0">
                <a:latin typeface="Cambria"/>
                <a:cs typeface="Cambria"/>
              </a:rPr>
              <a:t>to  </a:t>
            </a:r>
            <a:r>
              <a:rPr sz="1300" spc="-5" dirty="0">
                <a:latin typeface="Cambria"/>
                <a:cs typeface="Cambria"/>
              </a:rPr>
              <a:t>read.</a:t>
            </a:r>
            <a:endParaRPr sz="1300" dirty="0">
              <a:latin typeface="Cambria"/>
              <a:cs typeface="Cambria"/>
            </a:endParaRPr>
          </a:p>
          <a:p>
            <a:pPr marL="12700" marR="133350">
              <a:lnSpc>
                <a:spcPct val="112300"/>
              </a:lnSpc>
              <a:spcBef>
                <a:spcPts val="990"/>
              </a:spcBef>
            </a:pPr>
            <a:r>
              <a:rPr sz="1300" b="1" spc="-5" dirty="0">
                <a:latin typeface="Cambria"/>
                <a:cs typeface="Cambria"/>
              </a:rPr>
              <a:t>Robert: </a:t>
            </a:r>
            <a:r>
              <a:rPr sz="1300" spc="-5" dirty="0">
                <a:latin typeface="Cambria"/>
                <a:cs typeface="Cambria"/>
              </a:rPr>
              <a:t>This </a:t>
            </a:r>
            <a:r>
              <a:rPr sz="1300" spc="-10" dirty="0">
                <a:latin typeface="Cambria"/>
                <a:cs typeface="Cambria"/>
              </a:rPr>
              <a:t>one </a:t>
            </a:r>
            <a:r>
              <a:rPr sz="1300" spc="-5" dirty="0">
                <a:latin typeface="Cambria"/>
                <a:cs typeface="Cambria"/>
              </a:rPr>
              <a:t>has potential. We can just ask him to increase the size of the text.  But I don't like the </a:t>
            </a:r>
            <a:r>
              <a:rPr sz="1300" spc="-10" dirty="0">
                <a:latin typeface="Cambria"/>
                <a:cs typeface="Cambria"/>
              </a:rPr>
              <a:t>logo </a:t>
            </a:r>
            <a:r>
              <a:rPr sz="1300" spc="-5" dirty="0">
                <a:latin typeface="Cambria"/>
                <a:cs typeface="Cambria"/>
              </a:rPr>
              <a:t>at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all.</a:t>
            </a:r>
            <a:endParaRPr sz="1300" dirty="0">
              <a:latin typeface="Cambria"/>
              <a:cs typeface="Cambria"/>
            </a:endParaRPr>
          </a:p>
          <a:p>
            <a:pPr marL="12700" marR="142875">
              <a:lnSpc>
                <a:spcPct val="112300"/>
              </a:lnSpc>
              <a:spcBef>
                <a:spcPts val="1005"/>
              </a:spcBef>
            </a:pPr>
            <a:r>
              <a:rPr sz="1300" b="1" spc="-5" dirty="0">
                <a:latin typeface="Cambria"/>
                <a:cs typeface="Cambria"/>
              </a:rPr>
              <a:t>Denise: </a:t>
            </a:r>
            <a:r>
              <a:rPr sz="1300" spc="-5" dirty="0">
                <a:latin typeface="Cambria"/>
                <a:cs typeface="Cambria"/>
              </a:rPr>
              <a:t>Okay... well... </a:t>
            </a:r>
            <a:r>
              <a:rPr sz="1300" dirty="0">
                <a:latin typeface="Cambria"/>
                <a:cs typeface="Cambria"/>
              </a:rPr>
              <a:t>here's </a:t>
            </a:r>
            <a:r>
              <a:rPr sz="1300" spc="-5" dirty="0">
                <a:latin typeface="Cambria"/>
                <a:cs typeface="Cambria"/>
              </a:rPr>
              <a:t>number three. I'm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a big fan of </a:t>
            </a:r>
            <a:r>
              <a:rPr sz="1300" dirty="0">
                <a:latin typeface="Cambria"/>
                <a:cs typeface="Cambria"/>
              </a:rPr>
              <a:t>this </a:t>
            </a:r>
            <a:r>
              <a:rPr sz="1300" spc="-5" dirty="0">
                <a:latin typeface="Cambria"/>
                <a:cs typeface="Cambria"/>
              </a:rPr>
              <a:t>look; I think it's  too formal. What do you think of it?</a:t>
            </a:r>
            <a:endParaRPr sz="1300" dirty="0">
              <a:latin typeface="Cambria"/>
              <a:cs typeface="Cambria"/>
            </a:endParaRPr>
          </a:p>
          <a:p>
            <a:pPr marL="12700" marR="5715">
              <a:lnSpc>
                <a:spcPct val="112400"/>
              </a:lnSpc>
              <a:spcBef>
                <a:spcPts val="995"/>
              </a:spcBef>
            </a:pPr>
            <a:r>
              <a:rPr sz="1300" b="1" spc="-5" dirty="0">
                <a:latin typeface="Cambria"/>
                <a:cs typeface="Cambria"/>
              </a:rPr>
              <a:t>Robert: </a:t>
            </a:r>
            <a:r>
              <a:rPr sz="1300" spc="-5" dirty="0">
                <a:latin typeface="Cambria"/>
                <a:cs typeface="Cambria"/>
              </a:rPr>
              <a:t>Well, don't rule it out yet - the design </a:t>
            </a:r>
            <a:r>
              <a:rPr sz="1300" dirty="0">
                <a:latin typeface="Cambria"/>
                <a:cs typeface="Cambria"/>
              </a:rPr>
              <a:t>is </a:t>
            </a:r>
            <a:r>
              <a:rPr sz="1300" spc="-5" dirty="0">
                <a:latin typeface="Cambria"/>
                <a:cs typeface="Cambria"/>
              </a:rPr>
              <a:t>pretty sophisticated. I'd rather </a:t>
            </a:r>
            <a:r>
              <a:rPr sz="1300" spc="-10" dirty="0">
                <a:latin typeface="Cambria"/>
                <a:cs typeface="Cambria"/>
              </a:rPr>
              <a:t>have  </a:t>
            </a:r>
            <a:r>
              <a:rPr sz="1300" spc="-5" dirty="0">
                <a:latin typeface="Cambria"/>
                <a:cs typeface="Cambria"/>
              </a:rPr>
              <a:t>a professional-looking website </a:t>
            </a:r>
            <a:r>
              <a:rPr sz="1300" dirty="0">
                <a:latin typeface="Cambria"/>
                <a:cs typeface="Cambria"/>
              </a:rPr>
              <a:t>than </a:t>
            </a:r>
            <a:r>
              <a:rPr sz="1300" spc="-5" dirty="0">
                <a:latin typeface="Cambria"/>
                <a:cs typeface="Cambria"/>
              </a:rPr>
              <a:t>one that looks amateurish. I can't stand the  animated logo </a:t>
            </a:r>
            <a:r>
              <a:rPr sz="130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the top though. It's distracting. Could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ask </a:t>
            </a:r>
            <a:r>
              <a:rPr sz="1300" dirty="0">
                <a:latin typeface="Cambria"/>
                <a:cs typeface="Cambria"/>
              </a:rPr>
              <a:t>the </a:t>
            </a:r>
            <a:r>
              <a:rPr sz="1300" spc="-5" dirty="0">
                <a:latin typeface="Cambria"/>
                <a:cs typeface="Cambria"/>
              </a:rPr>
              <a:t>designer to take  it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out?</a:t>
            </a:r>
            <a:endParaRPr sz="1300" dirty="0">
              <a:latin typeface="Cambria"/>
              <a:cs typeface="Cambria"/>
            </a:endParaRPr>
          </a:p>
          <a:p>
            <a:pPr marL="12700" marR="54610">
              <a:lnSpc>
                <a:spcPct val="112300"/>
              </a:lnSpc>
              <a:spcBef>
                <a:spcPts val="1010"/>
              </a:spcBef>
            </a:pPr>
            <a:r>
              <a:rPr sz="1300" b="1" spc="-5" dirty="0">
                <a:latin typeface="Cambria"/>
                <a:cs typeface="Cambria"/>
              </a:rPr>
              <a:t>Denise: </a:t>
            </a:r>
            <a:r>
              <a:rPr sz="1300" spc="-5" dirty="0">
                <a:latin typeface="Cambria"/>
                <a:cs typeface="Cambria"/>
              </a:rPr>
              <a:t>Well, I don’t mind the animation… but if it bothers you, I guess </a:t>
            </a:r>
            <a:r>
              <a:rPr sz="1300" dirty="0">
                <a:latin typeface="Cambria"/>
                <a:cs typeface="Cambria"/>
              </a:rPr>
              <a:t>I'll </a:t>
            </a:r>
            <a:r>
              <a:rPr sz="1300" spc="-5" dirty="0">
                <a:latin typeface="Cambria"/>
                <a:cs typeface="Cambria"/>
              </a:rPr>
              <a:t>ask him  to make some changes and </a:t>
            </a:r>
            <a:r>
              <a:rPr sz="1300" dirty="0">
                <a:latin typeface="Cambria"/>
                <a:cs typeface="Cambria"/>
              </a:rPr>
              <a:t>then </a:t>
            </a:r>
            <a:r>
              <a:rPr sz="1300" spc="-5" dirty="0">
                <a:latin typeface="Cambria"/>
                <a:cs typeface="Cambria"/>
              </a:rPr>
              <a:t>send </a:t>
            </a:r>
            <a:r>
              <a:rPr sz="1300" spc="5" dirty="0">
                <a:latin typeface="Cambria"/>
                <a:cs typeface="Cambria"/>
              </a:rPr>
              <a:t>us </a:t>
            </a:r>
            <a:r>
              <a:rPr sz="1300" spc="-5" dirty="0">
                <a:latin typeface="Cambria"/>
                <a:cs typeface="Cambria"/>
              </a:rPr>
              <a:t>new designs. But I hate </a:t>
            </a:r>
            <a:r>
              <a:rPr sz="1300" spc="-1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delay the project  any</a:t>
            </a:r>
            <a:r>
              <a:rPr sz="1300" spc="-10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further…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3478"/>
            <a:ext cx="5704840" cy="4439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600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In this dialogue, we hear a </a:t>
            </a:r>
            <a:r>
              <a:rPr sz="1300" spc="-10" dirty="0">
                <a:latin typeface="Cambria"/>
                <a:cs typeface="Cambria"/>
              </a:rPr>
              <a:t>number </a:t>
            </a:r>
            <a:r>
              <a:rPr sz="1300" spc="-5" dirty="0">
                <a:latin typeface="Cambria"/>
                <a:cs typeface="Cambria"/>
              </a:rPr>
              <a:t>of phrases for expressing likes, dislikes, </a:t>
            </a:r>
            <a:r>
              <a:rPr sz="1300" spc="-10" dirty="0">
                <a:latin typeface="Cambria"/>
                <a:cs typeface="Cambria"/>
              </a:rPr>
              <a:t>and  </a:t>
            </a:r>
            <a:r>
              <a:rPr sz="1300" spc="-5" dirty="0">
                <a:latin typeface="Cambria"/>
                <a:cs typeface="Cambria"/>
              </a:rPr>
              <a:t>preferences. You learned a few of these expressions </a:t>
            </a:r>
            <a:r>
              <a:rPr sz="1300" dirty="0">
                <a:latin typeface="Cambria"/>
                <a:cs typeface="Cambria"/>
              </a:rPr>
              <a:t>in </a:t>
            </a:r>
            <a:r>
              <a:rPr sz="1300" spc="-5" dirty="0">
                <a:latin typeface="Cambria"/>
                <a:cs typeface="Cambria"/>
              </a:rPr>
              <a:t>the lesson </a:t>
            </a:r>
            <a:r>
              <a:rPr sz="1300" spc="-10" dirty="0">
                <a:latin typeface="Cambria"/>
                <a:cs typeface="Cambria"/>
              </a:rPr>
              <a:t>about hobbies </a:t>
            </a:r>
            <a:r>
              <a:rPr sz="1300" spc="-5" dirty="0">
                <a:latin typeface="Cambria"/>
                <a:cs typeface="Cambria"/>
              </a:rPr>
              <a:t>-  </a:t>
            </a:r>
            <a:r>
              <a:rPr sz="1300" spc="-10" dirty="0">
                <a:latin typeface="Cambria"/>
                <a:cs typeface="Cambria"/>
              </a:rPr>
              <a:t>but not </a:t>
            </a:r>
            <a:r>
              <a:rPr sz="1300" spc="-5" dirty="0">
                <a:latin typeface="Cambria"/>
                <a:cs typeface="Cambria"/>
              </a:rPr>
              <a:t>every expression can be used </a:t>
            </a:r>
            <a:r>
              <a:rPr sz="1300" dirty="0">
                <a:latin typeface="Cambria"/>
                <a:cs typeface="Cambria"/>
              </a:rPr>
              <a:t>in every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case.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300" b="1" spc="-5" dirty="0">
                <a:solidFill>
                  <a:srgbClr val="365F91"/>
                </a:solidFill>
                <a:latin typeface="Cambria"/>
                <a:cs typeface="Cambria"/>
              </a:rPr>
              <a:t>Phrases for liking</a:t>
            </a:r>
            <a:r>
              <a:rPr sz="1300" b="1" spc="-6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365F91"/>
                </a:solidFill>
                <a:latin typeface="Cambria"/>
                <a:cs typeface="Cambria"/>
              </a:rPr>
              <a:t>something: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</a:t>
            </a:r>
            <a:r>
              <a:rPr sz="1300" b="1" spc="-7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like...”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I like… Italian food / rock music / learning</a:t>
            </a:r>
            <a:r>
              <a:rPr sz="1300" i="1" spc="8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languages.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  <a:tabLst>
                <a:tab pos="2891790" algn="l"/>
              </a:tabLst>
            </a:pPr>
            <a:r>
              <a:rPr sz="1300" i="1" spc="-5" dirty="0">
                <a:latin typeface="Cambria"/>
                <a:cs typeface="Cambria"/>
              </a:rPr>
              <a:t>Your sentence: I</a:t>
            </a:r>
            <a:r>
              <a:rPr sz="1300" i="1" spc="-5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like</a:t>
            </a:r>
            <a:r>
              <a:rPr sz="1300" i="1" spc="5" dirty="0">
                <a:latin typeface="Cambria"/>
                <a:cs typeface="Cambria"/>
              </a:rPr>
              <a:t> </a:t>
            </a:r>
            <a:r>
              <a:rPr sz="1300" i="1" u="sng" spc="-5" dirty="0">
                <a:latin typeface="Cambria"/>
                <a:cs typeface="Cambria"/>
              </a:rPr>
              <a:t> </a:t>
            </a:r>
            <a:r>
              <a:rPr sz="1300" i="1" u="sng" dirty="0">
                <a:latin typeface="Cambria"/>
                <a:cs typeface="Cambria"/>
              </a:rPr>
              <a:t>	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like it a lot.” / “I really like…”  (more</a:t>
            </a:r>
            <a:r>
              <a:rPr sz="1300" b="1" spc="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common)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I like… this restaurant / my teacher </a:t>
            </a:r>
            <a:r>
              <a:rPr sz="1300" i="1" dirty="0">
                <a:latin typeface="Cambria"/>
                <a:cs typeface="Cambria"/>
              </a:rPr>
              <a:t>…a</a:t>
            </a:r>
            <a:r>
              <a:rPr sz="1300" i="1" spc="3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lot.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I really like… my new apartment / </a:t>
            </a:r>
            <a:r>
              <a:rPr sz="1300" i="1" dirty="0">
                <a:latin typeface="Cambria"/>
                <a:cs typeface="Cambria"/>
              </a:rPr>
              <a:t>playing </a:t>
            </a:r>
            <a:r>
              <a:rPr sz="1300" i="1" spc="-5" dirty="0">
                <a:latin typeface="Cambria"/>
                <a:cs typeface="Cambria"/>
              </a:rPr>
              <a:t>tennis / my boyfriend’s</a:t>
            </a:r>
            <a:r>
              <a:rPr sz="1300" i="1" spc="12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parents.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  <a:tabLst>
                <a:tab pos="3260090" algn="l"/>
              </a:tabLst>
            </a:pPr>
            <a:r>
              <a:rPr sz="1300" i="1" spc="-5" dirty="0">
                <a:latin typeface="Cambria"/>
                <a:cs typeface="Cambria"/>
              </a:rPr>
              <a:t>Your sentence: I really</a:t>
            </a:r>
            <a:r>
              <a:rPr sz="1300" i="1" spc="-2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like </a:t>
            </a:r>
            <a:r>
              <a:rPr sz="1300" i="1" u="sng" spc="-5" dirty="0">
                <a:latin typeface="Cambria"/>
                <a:cs typeface="Cambria"/>
              </a:rPr>
              <a:t> </a:t>
            </a:r>
            <a:r>
              <a:rPr sz="1300" i="1" u="sng" dirty="0">
                <a:latin typeface="Cambria"/>
                <a:cs typeface="Cambria"/>
              </a:rPr>
              <a:t>	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</a:t>
            </a:r>
            <a:r>
              <a:rPr sz="1300" b="1" spc="-8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love…”</a:t>
            </a:r>
            <a:endParaRPr sz="1300">
              <a:latin typeface="Cambria"/>
              <a:cs typeface="Cambria"/>
            </a:endParaRPr>
          </a:p>
          <a:p>
            <a:pPr marL="469265" marR="1054735">
              <a:lnSpc>
                <a:spcPct val="112300"/>
              </a:lnSpc>
              <a:tabLst>
                <a:tab pos="2802255" algn="l"/>
              </a:tabLst>
            </a:pPr>
            <a:r>
              <a:rPr sz="1300" i="1" spc="-5" dirty="0">
                <a:latin typeface="Cambria"/>
                <a:cs typeface="Cambria"/>
              </a:rPr>
              <a:t>I love your </a:t>
            </a:r>
            <a:r>
              <a:rPr sz="1300" i="1" spc="-10" dirty="0">
                <a:latin typeface="Cambria"/>
                <a:cs typeface="Cambria"/>
              </a:rPr>
              <a:t>haircut! </a:t>
            </a:r>
            <a:r>
              <a:rPr sz="1300" i="1" spc="-5" dirty="0">
                <a:latin typeface="Cambria"/>
                <a:cs typeface="Cambria"/>
              </a:rPr>
              <a:t>/ I love to </a:t>
            </a:r>
            <a:r>
              <a:rPr sz="1300" i="1" spc="-10" dirty="0">
                <a:latin typeface="Cambria"/>
                <a:cs typeface="Cambria"/>
              </a:rPr>
              <a:t>read. </a:t>
            </a:r>
            <a:r>
              <a:rPr sz="1300" i="1" spc="-5" dirty="0">
                <a:latin typeface="Cambria"/>
                <a:cs typeface="Cambria"/>
              </a:rPr>
              <a:t>/ I love the way he writes.  Your sentence: I love</a:t>
            </a:r>
            <a:r>
              <a:rPr sz="1300" i="1" spc="-40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_</a:t>
            </a:r>
            <a:r>
              <a:rPr sz="1300" i="1" u="sng" dirty="0">
                <a:latin typeface="Cambria"/>
                <a:cs typeface="Cambria"/>
              </a:rPr>
              <a:t> 	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absolutely</a:t>
            </a:r>
            <a:r>
              <a:rPr sz="1300" b="1" spc="-5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love…”</a:t>
            </a:r>
            <a:endParaRPr sz="1300">
              <a:latin typeface="Cambria"/>
              <a:cs typeface="Cambria"/>
            </a:endParaRPr>
          </a:p>
          <a:p>
            <a:pPr marL="469265" marR="397510">
              <a:lnSpc>
                <a:spcPct val="112300"/>
              </a:lnSpc>
              <a:tabLst>
                <a:tab pos="3665220" algn="l"/>
              </a:tabLst>
            </a:pPr>
            <a:r>
              <a:rPr sz="1300" i="1" spc="-5" dirty="0">
                <a:latin typeface="Cambria"/>
                <a:cs typeface="Cambria"/>
              </a:rPr>
              <a:t>I absolutely love this dress. / I absolutely love traveling with my family.  Your sentence: I absolutely</a:t>
            </a:r>
            <a:r>
              <a:rPr sz="1300" i="1" spc="-2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love </a:t>
            </a:r>
            <a:r>
              <a:rPr sz="1300" i="1" u="sng" spc="-5" dirty="0">
                <a:latin typeface="Cambria"/>
                <a:cs typeface="Cambria"/>
              </a:rPr>
              <a:t> </a:t>
            </a:r>
            <a:r>
              <a:rPr sz="1300" i="1" u="sng" dirty="0">
                <a:latin typeface="Cambria"/>
                <a:cs typeface="Cambria"/>
              </a:rPr>
              <a:t>	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853229"/>
            <a:ext cx="5957570" cy="22758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300" spc="-5" dirty="0">
                <a:latin typeface="Cambria"/>
                <a:cs typeface="Cambria"/>
              </a:rPr>
              <a:t>These </a:t>
            </a:r>
            <a:r>
              <a:rPr sz="1300" dirty="0">
                <a:latin typeface="Cambria"/>
                <a:cs typeface="Cambria"/>
              </a:rPr>
              <a:t>are </a:t>
            </a:r>
            <a:r>
              <a:rPr sz="1300" spc="-5" dirty="0">
                <a:latin typeface="Cambria"/>
                <a:cs typeface="Cambria"/>
              </a:rPr>
              <a:t>the most common expressions. </a:t>
            </a: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like” is the weakest,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dirty="0">
                <a:latin typeface="Cambria"/>
                <a:cs typeface="Cambria"/>
              </a:rPr>
              <a:t>“I</a:t>
            </a:r>
            <a:r>
              <a:rPr sz="1300" spc="1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absolutely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-5" dirty="0">
                <a:latin typeface="Cambria"/>
                <a:cs typeface="Cambria"/>
              </a:rPr>
              <a:t>love…” is the strongest. You can use “like”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“love” for both </a:t>
            </a:r>
            <a:r>
              <a:rPr sz="1300" dirty="0">
                <a:latin typeface="Cambria"/>
                <a:cs typeface="Cambria"/>
              </a:rPr>
              <a:t>nouns (like</a:t>
            </a:r>
            <a:r>
              <a:rPr sz="1300" spc="1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food,</a:t>
            </a:r>
            <a:endParaRPr sz="1300">
              <a:latin typeface="Cambria"/>
              <a:cs typeface="Cambria"/>
            </a:endParaRPr>
          </a:p>
          <a:p>
            <a:pPr marL="12700" marR="5080">
              <a:lnSpc>
                <a:spcPct val="112500"/>
              </a:lnSpc>
              <a:spcBef>
                <a:spcPts val="5"/>
              </a:spcBef>
            </a:pPr>
            <a:r>
              <a:rPr sz="1300" spc="-5" dirty="0">
                <a:latin typeface="Cambria"/>
                <a:cs typeface="Cambria"/>
              </a:rPr>
              <a:t>houses/apartments, music, movies, books, etc.) and verbs (reading, learning, playing  tennis,</a:t>
            </a:r>
            <a:r>
              <a:rPr sz="1300" spc="-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etc.)</a:t>
            </a:r>
            <a:endParaRPr sz="1300">
              <a:latin typeface="Cambria"/>
              <a:cs typeface="Cambria"/>
            </a:endParaRPr>
          </a:p>
          <a:p>
            <a:pPr marL="12700" marR="15240">
              <a:lnSpc>
                <a:spcPct val="112300"/>
              </a:lnSpc>
              <a:spcBef>
                <a:spcPts val="990"/>
              </a:spcBef>
            </a:pPr>
            <a:r>
              <a:rPr sz="1300" spc="-5" dirty="0">
                <a:latin typeface="Cambria"/>
                <a:cs typeface="Cambria"/>
              </a:rPr>
              <a:t>As mentioned in a </a:t>
            </a:r>
            <a:r>
              <a:rPr sz="1300" dirty="0">
                <a:latin typeface="Cambria"/>
                <a:cs typeface="Cambria"/>
              </a:rPr>
              <a:t>previous </a:t>
            </a:r>
            <a:r>
              <a:rPr sz="1300" spc="-5" dirty="0">
                <a:latin typeface="Cambria"/>
                <a:cs typeface="Cambria"/>
              </a:rPr>
              <a:t>lesson, </a:t>
            </a:r>
            <a:r>
              <a:rPr sz="1300" dirty="0">
                <a:latin typeface="Cambria"/>
                <a:cs typeface="Cambria"/>
              </a:rPr>
              <a:t>after </a:t>
            </a:r>
            <a:r>
              <a:rPr sz="1300" spc="-5" dirty="0">
                <a:latin typeface="Cambria"/>
                <a:cs typeface="Cambria"/>
              </a:rPr>
              <a:t>“like” and “love”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can </a:t>
            </a:r>
            <a:r>
              <a:rPr sz="1300" spc="-10" dirty="0">
                <a:latin typeface="Cambria"/>
                <a:cs typeface="Cambria"/>
              </a:rPr>
              <a:t>use </a:t>
            </a:r>
            <a:r>
              <a:rPr sz="1300" spc="5" dirty="0">
                <a:latin typeface="Cambria"/>
                <a:cs typeface="Cambria"/>
              </a:rPr>
              <a:t>either </a:t>
            </a:r>
            <a:r>
              <a:rPr sz="1300" spc="-10" dirty="0">
                <a:latin typeface="Cambria"/>
                <a:cs typeface="Cambria"/>
              </a:rPr>
              <a:t>the </a:t>
            </a:r>
            <a:r>
              <a:rPr sz="1300" spc="-5" dirty="0">
                <a:latin typeface="Cambria"/>
                <a:cs typeface="Cambria"/>
              </a:rPr>
              <a:t>“to”  form or the –ing form of the verb with no difference in meaning. I like to read = I </a:t>
            </a:r>
            <a:r>
              <a:rPr sz="1300" spc="-10" dirty="0">
                <a:latin typeface="Cambria"/>
                <a:cs typeface="Cambria"/>
              </a:rPr>
              <a:t>like  </a:t>
            </a:r>
            <a:r>
              <a:rPr sz="1300" spc="-5" dirty="0">
                <a:latin typeface="Cambria"/>
                <a:cs typeface="Cambria"/>
              </a:rPr>
              <a:t>reading.</a:t>
            </a:r>
            <a:endParaRPr sz="1300">
              <a:latin typeface="Cambria"/>
              <a:cs typeface="Cambria"/>
            </a:endParaRPr>
          </a:p>
          <a:p>
            <a:pPr marL="12700" marR="125095">
              <a:lnSpc>
                <a:spcPct val="113100"/>
              </a:lnSpc>
              <a:spcBef>
                <a:spcPts val="980"/>
              </a:spcBef>
            </a:pPr>
            <a:r>
              <a:rPr sz="1300" spc="-5" dirty="0">
                <a:latin typeface="Cambria"/>
                <a:cs typeface="Cambria"/>
              </a:rPr>
              <a:t>By the way, be careful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make the common mistake of saying </a:t>
            </a: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like very much  this city” – the correct way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say it </a:t>
            </a:r>
            <a:r>
              <a:rPr sz="1300" dirty="0">
                <a:latin typeface="Cambria"/>
                <a:cs typeface="Cambria"/>
              </a:rPr>
              <a:t>is: “I like </a:t>
            </a:r>
            <a:r>
              <a:rPr sz="1300" spc="-5" dirty="0">
                <a:latin typeface="Cambria"/>
                <a:cs typeface="Cambria"/>
              </a:rPr>
              <a:t>this city very</a:t>
            </a:r>
            <a:r>
              <a:rPr sz="1300" spc="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much.”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5150" y="5358384"/>
            <a:ext cx="1552575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6271"/>
            <a:ext cx="5834380" cy="790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mbria"/>
                <a:cs typeface="Cambria"/>
              </a:rPr>
              <a:t>Here are a few phrases for liking things that are used in more specific</a:t>
            </a:r>
            <a:r>
              <a:rPr sz="1300" spc="1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situations: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“I'm fond</a:t>
            </a:r>
            <a:r>
              <a:rPr sz="1300" b="1" spc="-6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of...”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This phrase is used when you </a:t>
            </a:r>
            <a:r>
              <a:rPr sz="1300" i="1" spc="-10" dirty="0">
                <a:latin typeface="Cambria"/>
                <a:cs typeface="Cambria"/>
              </a:rPr>
              <a:t>have </a:t>
            </a:r>
            <a:r>
              <a:rPr sz="1300" i="1" spc="-5" dirty="0">
                <a:latin typeface="Cambria"/>
                <a:cs typeface="Cambria"/>
              </a:rPr>
              <a:t>a special, warm, emotional attachment</a:t>
            </a:r>
            <a:r>
              <a:rPr sz="1300" i="1" spc="150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to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something. For example, you could say, “I’m fond of this photo. </a:t>
            </a:r>
            <a:r>
              <a:rPr sz="1300" i="1" dirty="0">
                <a:latin typeface="Cambria"/>
                <a:cs typeface="Cambria"/>
              </a:rPr>
              <a:t>It </a:t>
            </a:r>
            <a:r>
              <a:rPr sz="1300" i="1" spc="-5" dirty="0">
                <a:latin typeface="Cambria"/>
                <a:cs typeface="Cambria"/>
              </a:rPr>
              <a:t>was </a:t>
            </a:r>
            <a:r>
              <a:rPr sz="1300" i="1" spc="5" dirty="0">
                <a:latin typeface="Cambria"/>
                <a:cs typeface="Cambria"/>
              </a:rPr>
              <a:t>taken</a:t>
            </a:r>
            <a:r>
              <a:rPr sz="1300" i="1" spc="114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on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200"/>
              </a:spcBef>
            </a:pPr>
            <a:r>
              <a:rPr sz="1300" i="1" spc="-5" dirty="0">
                <a:latin typeface="Cambria"/>
                <a:cs typeface="Cambria"/>
              </a:rPr>
              <a:t>our honeymoon.” The expression “I’m fond of…” can also be used for</a:t>
            </a:r>
            <a:r>
              <a:rPr sz="1300" i="1" spc="175" dirty="0">
                <a:latin typeface="Cambria"/>
                <a:cs typeface="Cambria"/>
              </a:rPr>
              <a:t> </a:t>
            </a:r>
            <a:r>
              <a:rPr sz="1300" b="1" i="1" spc="-5" dirty="0">
                <a:latin typeface="Cambria"/>
                <a:cs typeface="Cambria"/>
              </a:rPr>
              <a:t>people.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  <a:tabLst>
                <a:tab pos="3719829" algn="l"/>
              </a:tabLst>
            </a:pPr>
            <a:r>
              <a:rPr sz="1300" i="1" spc="-5" dirty="0">
                <a:latin typeface="Cambria"/>
                <a:cs typeface="Cambria"/>
              </a:rPr>
              <a:t>Your sentence: </a:t>
            </a:r>
            <a:r>
              <a:rPr sz="1300" i="1" dirty="0">
                <a:latin typeface="Cambria"/>
                <a:cs typeface="Cambria"/>
              </a:rPr>
              <a:t>I’m </a:t>
            </a:r>
            <a:r>
              <a:rPr sz="1300" i="1" spc="-5" dirty="0">
                <a:latin typeface="Cambria"/>
                <a:cs typeface="Cambria"/>
              </a:rPr>
              <a:t>fond</a:t>
            </a:r>
            <a:r>
              <a:rPr sz="1300" i="1" spc="-4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of </a:t>
            </a:r>
            <a:r>
              <a:rPr sz="1300" u="sng" spc="-10" dirty="0">
                <a:latin typeface="Times New Roman"/>
                <a:cs typeface="Times New Roman"/>
              </a:rPr>
              <a:t> </a:t>
            </a:r>
            <a:r>
              <a:rPr sz="1300" u="sng" spc="-5" dirty="0"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“I'm crazy about...” / “I’m really</a:t>
            </a:r>
            <a:r>
              <a:rPr sz="1300" b="1" spc="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into…”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</a:pPr>
            <a:r>
              <a:rPr sz="1300" i="1" spc="-5" dirty="0">
                <a:latin typeface="Cambria"/>
                <a:cs typeface="Cambria"/>
              </a:rPr>
              <a:t>Both of these phrases are</a:t>
            </a:r>
            <a:r>
              <a:rPr sz="1300" i="1" spc="1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informal.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  <a:tabLst>
                <a:tab pos="3938270" algn="l"/>
              </a:tabLst>
            </a:pPr>
            <a:r>
              <a:rPr sz="1300" i="1" spc="-5" dirty="0">
                <a:latin typeface="Cambria"/>
                <a:cs typeface="Cambria"/>
              </a:rPr>
              <a:t>Your sentence: </a:t>
            </a:r>
            <a:r>
              <a:rPr sz="1300" i="1" dirty="0">
                <a:latin typeface="Cambria"/>
                <a:cs typeface="Cambria"/>
              </a:rPr>
              <a:t>I’m crazy</a:t>
            </a:r>
            <a:r>
              <a:rPr sz="1300" i="1" spc="-4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about </a:t>
            </a:r>
            <a:r>
              <a:rPr sz="1300" u="sng" spc="-5" dirty="0">
                <a:latin typeface="Times New Roman"/>
                <a:cs typeface="Times New Roman"/>
              </a:rPr>
              <a:t> </a:t>
            </a:r>
            <a:r>
              <a:rPr sz="1300" u="sng" dirty="0">
                <a:latin typeface="Times New Roman"/>
                <a:cs typeface="Times New Roman"/>
              </a:rPr>
              <a:t>	</a:t>
            </a:r>
            <a:endParaRPr sz="13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“It's right </a:t>
            </a:r>
            <a:r>
              <a:rPr sz="1300" b="1" spc="-10" dirty="0">
                <a:latin typeface="Cambria"/>
                <a:cs typeface="Cambria"/>
              </a:rPr>
              <a:t>up </a:t>
            </a:r>
            <a:r>
              <a:rPr sz="1300" b="1" spc="-5" dirty="0">
                <a:latin typeface="Cambria"/>
                <a:cs typeface="Cambria"/>
              </a:rPr>
              <a:t>[one’s] alley.”</a:t>
            </a:r>
            <a:endParaRPr sz="1300">
              <a:latin typeface="Cambria"/>
              <a:cs typeface="Cambria"/>
            </a:endParaRPr>
          </a:p>
          <a:p>
            <a:pPr marL="469265" marR="135890">
              <a:lnSpc>
                <a:spcPct val="112300"/>
              </a:lnSpc>
            </a:pPr>
            <a:r>
              <a:rPr sz="1300" i="1" spc="-5" dirty="0">
                <a:latin typeface="Cambria"/>
                <a:cs typeface="Cambria"/>
              </a:rPr>
              <a:t>This expression means that </a:t>
            </a:r>
            <a:r>
              <a:rPr sz="1300" i="1" dirty="0">
                <a:latin typeface="Cambria"/>
                <a:cs typeface="Cambria"/>
              </a:rPr>
              <a:t>some </a:t>
            </a:r>
            <a:r>
              <a:rPr sz="1300" i="1" spc="-5" dirty="0">
                <a:latin typeface="Cambria"/>
                <a:cs typeface="Cambria"/>
              </a:rPr>
              <a:t>activity </a:t>
            </a:r>
            <a:r>
              <a:rPr sz="1300" i="1" dirty="0">
                <a:latin typeface="Cambria"/>
                <a:cs typeface="Cambria"/>
              </a:rPr>
              <a:t>is </a:t>
            </a:r>
            <a:r>
              <a:rPr sz="1300" i="1" spc="-5" dirty="0">
                <a:latin typeface="Cambria"/>
                <a:cs typeface="Cambria"/>
              </a:rPr>
              <a:t>perfect for a person’s personality  and interests. If </a:t>
            </a:r>
            <a:r>
              <a:rPr sz="1300" i="1" spc="-10" dirty="0">
                <a:latin typeface="Cambria"/>
                <a:cs typeface="Cambria"/>
              </a:rPr>
              <a:t>Denise </a:t>
            </a:r>
            <a:r>
              <a:rPr sz="1300" i="1" spc="-5" dirty="0">
                <a:latin typeface="Cambria"/>
                <a:cs typeface="Cambria"/>
              </a:rPr>
              <a:t>enjoys marketing and design, </a:t>
            </a:r>
            <a:r>
              <a:rPr sz="1300" i="1" spc="-10" dirty="0">
                <a:latin typeface="Cambria"/>
                <a:cs typeface="Cambria"/>
              </a:rPr>
              <a:t>then </a:t>
            </a:r>
            <a:r>
              <a:rPr sz="1300" i="1" spc="-5" dirty="0">
                <a:latin typeface="Cambria"/>
                <a:cs typeface="Cambria"/>
              </a:rPr>
              <a:t>the new website  project is “right up her</a:t>
            </a:r>
            <a:r>
              <a:rPr sz="1300" i="1" spc="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alley.”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  <a:tabLst>
                <a:tab pos="1936114" algn="l"/>
                <a:tab pos="2582545" algn="l"/>
              </a:tabLst>
            </a:pPr>
            <a:r>
              <a:rPr sz="1300" i="1" spc="-5" dirty="0">
                <a:latin typeface="Cambria"/>
                <a:cs typeface="Cambria"/>
              </a:rPr>
              <a:t>Your</a:t>
            </a:r>
            <a:r>
              <a:rPr sz="1300" i="1" spc="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sentence:</a:t>
            </a:r>
            <a:r>
              <a:rPr sz="1300" i="1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_</a:t>
            </a:r>
            <a:r>
              <a:rPr sz="1300" i="1" u="sng" spc="5" dirty="0">
                <a:latin typeface="Cambria"/>
                <a:cs typeface="Cambria"/>
              </a:rPr>
              <a:t> 	</a:t>
            </a:r>
            <a:r>
              <a:rPr sz="1300" i="1" spc="5" dirty="0">
                <a:latin typeface="Cambria"/>
                <a:cs typeface="Cambria"/>
              </a:rPr>
              <a:t>_</a:t>
            </a:r>
            <a:r>
              <a:rPr sz="1300" i="1" u="sng" spc="5" dirty="0">
                <a:latin typeface="Cambria"/>
                <a:cs typeface="Cambria"/>
              </a:rPr>
              <a:t> 	</a:t>
            </a:r>
            <a:r>
              <a:rPr sz="1300" i="1" spc="-5" dirty="0">
                <a:latin typeface="Cambria"/>
                <a:cs typeface="Cambria"/>
              </a:rPr>
              <a:t>is right up my</a:t>
            </a:r>
            <a:r>
              <a:rPr sz="1300" i="1" spc="-4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alley.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didn’t </a:t>
            </a:r>
            <a:r>
              <a:rPr sz="1300" b="1" dirty="0">
                <a:latin typeface="Cambria"/>
                <a:cs typeface="Cambria"/>
              </a:rPr>
              <a:t>like </a:t>
            </a:r>
            <a:r>
              <a:rPr sz="1300" b="1" spc="-5" dirty="0">
                <a:latin typeface="Cambria"/>
                <a:cs typeface="Cambria"/>
              </a:rPr>
              <a:t>it </a:t>
            </a:r>
            <a:r>
              <a:rPr sz="1300" b="1" spc="5" dirty="0">
                <a:latin typeface="Cambria"/>
                <a:cs typeface="Cambria"/>
              </a:rPr>
              <a:t>at </a:t>
            </a:r>
            <a:r>
              <a:rPr sz="1300" b="1" spc="-5" dirty="0">
                <a:latin typeface="Cambria"/>
                <a:cs typeface="Cambria"/>
              </a:rPr>
              <a:t>first, but then it grew </a:t>
            </a:r>
            <a:r>
              <a:rPr sz="1300" b="1" dirty="0">
                <a:latin typeface="Cambria"/>
                <a:cs typeface="Cambria"/>
              </a:rPr>
              <a:t>on</a:t>
            </a:r>
            <a:r>
              <a:rPr sz="1300" b="1" spc="-2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me.”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10" dirty="0">
                <a:latin typeface="Cambria"/>
                <a:cs typeface="Cambria"/>
              </a:rPr>
              <a:t>Use </a:t>
            </a:r>
            <a:r>
              <a:rPr sz="1300" i="1" spc="-5" dirty="0">
                <a:latin typeface="Cambria"/>
                <a:cs typeface="Cambria"/>
              </a:rPr>
              <a:t>this phrase when </a:t>
            </a:r>
            <a:r>
              <a:rPr sz="1300" i="1" dirty="0">
                <a:latin typeface="Cambria"/>
                <a:cs typeface="Cambria"/>
              </a:rPr>
              <a:t>you </a:t>
            </a:r>
            <a:r>
              <a:rPr sz="1300" i="1" spc="-5" dirty="0">
                <a:latin typeface="Cambria"/>
                <a:cs typeface="Cambria"/>
              </a:rPr>
              <a:t>didn’t like something initially, but then </a:t>
            </a:r>
            <a:r>
              <a:rPr sz="1300" i="1" dirty="0">
                <a:latin typeface="Cambria"/>
                <a:cs typeface="Cambria"/>
              </a:rPr>
              <a:t>you </a:t>
            </a:r>
            <a:r>
              <a:rPr sz="1300" i="1" spc="-10" dirty="0">
                <a:latin typeface="Cambria"/>
                <a:cs typeface="Cambria"/>
              </a:rPr>
              <a:t>began</a:t>
            </a:r>
            <a:r>
              <a:rPr sz="1300" i="1" spc="17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to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like it as time</a:t>
            </a:r>
            <a:r>
              <a:rPr sz="1300" i="1" spc="-5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passed.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  <a:tabLst>
                <a:tab pos="3328035" algn="l"/>
              </a:tabLst>
            </a:pPr>
            <a:r>
              <a:rPr sz="1300" i="1" spc="-5" dirty="0">
                <a:latin typeface="Cambria"/>
                <a:cs typeface="Cambria"/>
              </a:rPr>
              <a:t>Your sentence: I</a:t>
            </a:r>
            <a:r>
              <a:rPr sz="1300" i="1" spc="4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didn’t</a:t>
            </a:r>
            <a:r>
              <a:rPr sz="1300" i="1" spc="1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like</a:t>
            </a:r>
            <a:r>
              <a:rPr sz="1300" u="sng" spc="-5" dirty="0">
                <a:latin typeface="Times New Roman"/>
                <a:cs typeface="Times New Roman"/>
              </a:rPr>
              <a:t> 	</a:t>
            </a:r>
            <a:r>
              <a:rPr sz="1300" i="1" spc="-5" dirty="0">
                <a:latin typeface="Cambria"/>
                <a:cs typeface="Cambria"/>
              </a:rPr>
              <a:t>at first, but then it grew on</a:t>
            </a:r>
            <a:r>
              <a:rPr sz="1300" i="1" spc="50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me.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365F91"/>
                </a:solidFill>
                <a:latin typeface="Cambria"/>
                <a:cs typeface="Cambria"/>
              </a:rPr>
              <a:t>Phrases for disliking</a:t>
            </a:r>
            <a:r>
              <a:rPr sz="1300" b="1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365F91"/>
                </a:solidFill>
                <a:latin typeface="Cambria"/>
                <a:cs typeface="Cambria"/>
              </a:rPr>
              <a:t>something: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We don't usually </a:t>
            </a:r>
            <a:r>
              <a:rPr sz="1300" spc="-10" dirty="0">
                <a:latin typeface="Cambria"/>
                <a:cs typeface="Cambria"/>
              </a:rPr>
              <a:t>say </a:t>
            </a:r>
            <a:r>
              <a:rPr sz="1300" dirty="0">
                <a:latin typeface="Cambria"/>
                <a:cs typeface="Cambria"/>
              </a:rPr>
              <a:t>"I </a:t>
            </a:r>
            <a:r>
              <a:rPr sz="1300" spc="-5" dirty="0">
                <a:latin typeface="Cambria"/>
                <a:cs typeface="Cambria"/>
              </a:rPr>
              <a:t>dislike" </a:t>
            </a:r>
            <a:r>
              <a:rPr sz="1300" dirty="0">
                <a:latin typeface="Cambria"/>
                <a:cs typeface="Cambria"/>
              </a:rPr>
              <a:t>in </a:t>
            </a:r>
            <a:r>
              <a:rPr sz="1300" spc="-5" dirty="0">
                <a:latin typeface="Cambria"/>
                <a:cs typeface="Cambria"/>
              </a:rPr>
              <a:t>English. </a:t>
            </a:r>
            <a:r>
              <a:rPr sz="1300" dirty="0">
                <a:latin typeface="Cambria"/>
                <a:cs typeface="Cambria"/>
              </a:rPr>
              <a:t>It's </a:t>
            </a:r>
            <a:r>
              <a:rPr sz="1300" spc="-5" dirty="0">
                <a:latin typeface="Cambria"/>
                <a:cs typeface="Cambria"/>
              </a:rPr>
              <a:t>more typical to </a:t>
            </a:r>
            <a:r>
              <a:rPr sz="1300" dirty="0">
                <a:latin typeface="Cambria"/>
                <a:cs typeface="Cambria"/>
              </a:rPr>
              <a:t>say </a:t>
            </a:r>
            <a:r>
              <a:rPr sz="1300" spc="-10" dirty="0">
                <a:latin typeface="Cambria"/>
                <a:cs typeface="Cambria"/>
              </a:rPr>
              <a:t>"I </a:t>
            </a:r>
            <a:r>
              <a:rPr sz="1300" spc="-5" dirty="0">
                <a:latin typeface="Cambria"/>
                <a:cs typeface="Cambria"/>
              </a:rPr>
              <a:t>don't like..."  However, depending on the situation, you might want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express your dislike more  indirectly. These phrases are diplomatic and </a:t>
            </a:r>
            <a:r>
              <a:rPr sz="1300" dirty="0">
                <a:latin typeface="Cambria"/>
                <a:cs typeface="Cambria"/>
              </a:rPr>
              <a:t>polite ways to </a:t>
            </a:r>
            <a:r>
              <a:rPr sz="1300" spc="-5" dirty="0">
                <a:latin typeface="Cambria"/>
                <a:cs typeface="Cambria"/>
              </a:rPr>
              <a:t>say you don’t like  something: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“I'm not a big fan</a:t>
            </a:r>
            <a:r>
              <a:rPr sz="1300" b="1" spc="-50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of...”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I’m not a big fan of horror</a:t>
            </a:r>
            <a:r>
              <a:rPr sz="1300" i="1" spc="1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movies.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  <a:tabLst>
                <a:tab pos="3445510" algn="l"/>
                <a:tab pos="3752215" algn="l"/>
              </a:tabLst>
            </a:pPr>
            <a:r>
              <a:rPr sz="1300" i="1" spc="-5" dirty="0">
                <a:latin typeface="Cambria"/>
                <a:cs typeface="Cambria"/>
              </a:rPr>
              <a:t>Your sentence: </a:t>
            </a:r>
            <a:r>
              <a:rPr sz="1300" i="1" dirty="0">
                <a:latin typeface="Cambria"/>
                <a:cs typeface="Cambria"/>
              </a:rPr>
              <a:t>I’m </a:t>
            </a:r>
            <a:r>
              <a:rPr sz="1300" i="1" spc="-5" dirty="0">
                <a:latin typeface="Cambria"/>
                <a:cs typeface="Cambria"/>
              </a:rPr>
              <a:t>not a big</a:t>
            </a:r>
            <a:r>
              <a:rPr sz="1300" i="1" spc="5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fan</a:t>
            </a:r>
            <a:r>
              <a:rPr sz="1300" i="1" spc="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of</a:t>
            </a:r>
            <a:r>
              <a:rPr sz="1300" u="sng" spc="-5" dirty="0">
                <a:latin typeface="Times New Roman"/>
                <a:cs typeface="Times New Roman"/>
              </a:rPr>
              <a:t> 	</a:t>
            </a:r>
            <a:r>
              <a:rPr sz="1300" i="1" spc="5" dirty="0">
                <a:latin typeface="Cambria"/>
                <a:cs typeface="Cambria"/>
              </a:rPr>
              <a:t>_</a:t>
            </a:r>
            <a:r>
              <a:rPr sz="1300" u="sng" spc="5" dirty="0">
                <a:latin typeface="Times New Roman"/>
                <a:cs typeface="Times New Roman"/>
              </a:rPr>
              <a:t> 	</a:t>
            </a:r>
            <a:r>
              <a:rPr sz="1300" i="1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“I'm not crazy</a:t>
            </a:r>
            <a:r>
              <a:rPr sz="1300" b="1" spc="-3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about...”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I’m not crazy about this</a:t>
            </a:r>
            <a:r>
              <a:rPr sz="1300" i="1" spc="-1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painting.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  <a:tabLst>
                <a:tab pos="4348480" algn="l"/>
              </a:tabLst>
            </a:pPr>
            <a:r>
              <a:rPr sz="1300" i="1" spc="-5" dirty="0">
                <a:latin typeface="Cambria"/>
                <a:cs typeface="Cambria"/>
              </a:rPr>
              <a:t>Your sentence: </a:t>
            </a:r>
            <a:r>
              <a:rPr sz="1300" i="1" dirty="0">
                <a:latin typeface="Cambria"/>
                <a:cs typeface="Cambria"/>
              </a:rPr>
              <a:t>I’m </a:t>
            </a:r>
            <a:r>
              <a:rPr sz="1300" i="1" spc="-5" dirty="0">
                <a:latin typeface="Cambria"/>
                <a:cs typeface="Cambria"/>
              </a:rPr>
              <a:t>not</a:t>
            </a:r>
            <a:r>
              <a:rPr sz="1300" i="1" spc="4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crazy</a:t>
            </a:r>
            <a:r>
              <a:rPr sz="1300" i="1" spc="1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about</a:t>
            </a:r>
            <a:r>
              <a:rPr sz="1300" u="sng" spc="-5" dirty="0">
                <a:latin typeface="Times New Roman"/>
                <a:cs typeface="Times New Roman"/>
              </a:rPr>
              <a:t> 	</a:t>
            </a:r>
            <a:r>
              <a:rPr sz="1300" i="1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don't </a:t>
            </a:r>
            <a:r>
              <a:rPr sz="1300" b="1" dirty="0">
                <a:latin typeface="Cambria"/>
                <a:cs typeface="Cambria"/>
              </a:rPr>
              <a:t>care</a:t>
            </a:r>
            <a:r>
              <a:rPr sz="1300" b="1" spc="-6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for...”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</a:pPr>
            <a:r>
              <a:rPr sz="1300" i="1" spc="-5" dirty="0">
                <a:latin typeface="Cambria"/>
                <a:cs typeface="Cambria"/>
              </a:rPr>
              <a:t>I don’t care for spicy</a:t>
            </a:r>
            <a:r>
              <a:rPr sz="1300" i="1" spc="-40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food.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  <a:tabLst>
                <a:tab pos="4023360" algn="l"/>
              </a:tabLst>
            </a:pPr>
            <a:r>
              <a:rPr sz="1300" i="1" spc="-5" dirty="0">
                <a:latin typeface="Cambria"/>
                <a:cs typeface="Cambria"/>
              </a:rPr>
              <a:t>Your sentence: I don’t</a:t>
            </a:r>
            <a:r>
              <a:rPr sz="1300" i="1" spc="6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care</a:t>
            </a:r>
            <a:r>
              <a:rPr sz="1300" i="1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for</a:t>
            </a:r>
            <a:r>
              <a:rPr sz="1300" u="sng" spc="-5" dirty="0">
                <a:latin typeface="Times New Roman"/>
                <a:cs typeface="Times New Roman"/>
              </a:rPr>
              <a:t> 	</a:t>
            </a:r>
            <a:r>
              <a:rPr sz="1300" i="1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915416"/>
            <a:ext cx="5067300" cy="2226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“I don’t really</a:t>
            </a:r>
            <a:r>
              <a:rPr sz="1300" b="1" spc="-4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like…”</a:t>
            </a:r>
            <a:endParaRPr sz="1300">
              <a:latin typeface="Cambria"/>
              <a:cs typeface="Cambria"/>
            </a:endParaRPr>
          </a:p>
          <a:p>
            <a:pPr marL="240665" marR="545465">
              <a:lnSpc>
                <a:spcPct val="112300"/>
              </a:lnSpc>
            </a:pPr>
            <a:r>
              <a:rPr sz="1300" i="1" spc="-5" dirty="0">
                <a:latin typeface="Cambria"/>
                <a:cs typeface="Cambria"/>
              </a:rPr>
              <a:t>I don’t really like going to parties </a:t>
            </a:r>
            <a:r>
              <a:rPr sz="1300" i="1" dirty="0">
                <a:latin typeface="Cambria"/>
                <a:cs typeface="Cambria"/>
              </a:rPr>
              <a:t>where </a:t>
            </a:r>
            <a:r>
              <a:rPr sz="1300" i="1" spc="-5" dirty="0">
                <a:latin typeface="Cambria"/>
                <a:cs typeface="Cambria"/>
              </a:rPr>
              <a:t>I don’t know anybody.  I don’t really like my</a:t>
            </a:r>
            <a:r>
              <a:rPr sz="1300" i="1" spc="1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sister-in-law.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I don’t really like video</a:t>
            </a:r>
            <a:r>
              <a:rPr sz="1300" i="1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games.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  <a:tabLst>
                <a:tab pos="3201670" algn="l"/>
                <a:tab pos="4180204" algn="l"/>
              </a:tabLst>
            </a:pPr>
            <a:r>
              <a:rPr sz="1300" i="1" spc="-5" dirty="0">
                <a:latin typeface="Cambria"/>
                <a:cs typeface="Cambria"/>
              </a:rPr>
              <a:t>Your sentence: I don’t</a:t>
            </a:r>
            <a:r>
              <a:rPr sz="1300" i="1" spc="6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really</a:t>
            </a:r>
            <a:r>
              <a:rPr sz="1300" i="1" spc="1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like</a:t>
            </a:r>
            <a:r>
              <a:rPr sz="1300" u="sng" spc="-5" dirty="0">
                <a:latin typeface="Times New Roman"/>
                <a:cs typeface="Times New Roman"/>
              </a:rPr>
              <a:t> 	</a:t>
            </a:r>
            <a:r>
              <a:rPr sz="1300" i="1" spc="5" dirty="0">
                <a:latin typeface="Cambria"/>
                <a:cs typeface="Cambria"/>
              </a:rPr>
              <a:t>_</a:t>
            </a:r>
            <a:r>
              <a:rPr sz="1300" u="sng" spc="5" dirty="0">
                <a:latin typeface="Times New Roman"/>
                <a:cs typeface="Times New Roman"/>
              </a:rPr>
              <a:t> 	</a:t>
            </a:r>
            <a:r>
              <a:rPr sz="1300" i="1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“It's not </a:t>
            </a:r>
            <a:r>
              <a:rPr sz="1300" b="1" dirty="0">
                <a:latin typeface="Cambria"/>
                <a:cs typeface="Cambria"/>
              </a:rPr>
              <a:t>my </a:t>
            </a:r>
            <a:r>
              <a:rPr sz="1300" b="1" spc="-5" dirty="0">
                <a:latin typeface="Cambria"/>
                <a:cs typeface="Cambria"/>
              </a:rPr>
              <a:t>thing. / It's not </a:t>
            </a:r>
            <a:r>
              <a:rPr sz="1300" b="1" dirty="0">
                <a:latin typeface="Cambria"/>
                <a:cs typeface="Cambria"/>
              </a:rPr>
              <a:t>my cup of</a:t>
            </a:r>
            <a:r>
              <a:rPr sz="1300" b="1" spc="-35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tea.”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Skiing is not my</a:t>
            </a:r>
            <a:r>
              <a:rPr sz="1300" i="1" spc="-4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thing.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Going to nightclubs is not my cup of tea.</a:t>
            </a:r>
            <a:endParaRPr sz="1300">
              <a:latin typeface="Cambria"/>
              <a:cs typeface="Cambria"/>
            </a:endParaRPr>
          </a:p>
          <a:p>
            <a:pPr marL="240665" marR="5080">
              <a:lnSpc>
                <a:spcPct val="112300"/>
              </a:lnSpc>
              <a:tabLst>
                <a:tab pos="1707514" algn="l"/>
                <a:tab pos="2598420" algn="l"/>
              </a:tabLst>
            </a:pPr>
            <a:r>
              <a:rPr sz="1300" i="1" spc="-5" dirty="0">
                <a:latin typeface="Cambria"/>
                <a:cs typeface="Cambria"/>
              </a:rPr>
              <a:t>These expressions </a:t>
            </a:r>
            <a:r>
              <a:rPr sz="1300" i="1" dirty="0">
                <a:latin typeface="Cambria"/>
                <a:cs typeface="Cambria"/>
              </a:rPr>
              <a:t>are </a:t>
            </a:r>
            <a:r>
              <a:rPr sz="1300" i="1" spc="-5" dirty="0">
                <a:latin typeface="Cambria"/>
                <a:cs typeface="Cambria"/>
              </a:rPr>
              <a:t>used only for activities, not </a:t>
            </a:r>
            <a:r>
              <a:rPr sz="1300" i="1" dirty="0">
                <a:latin typeface="Cambria"/>
                <a:cs typeface="Cambria"/>
              </a:rPr>
              <a:t>for </a:t>
            </a:r>
            <a:r>
              <a:rPr sz="1300" i="1" spc="-5" dirty="0">
                <a:latin typeface="Cambria"/>
                <a:cs typeface="Cambria"/>
              </a:rPr>
              <a:t>people or objects.  Your</a:t>
            </a:r>
            <a:r>
              <a:rPr sz="1300" i="1" spc="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sentence:</a:t>
            </a:r>
            <a:r>
              <a:rPr sz="1300" i="1" dirty="0">
                <a:latin typeface="Cambria"/>
                <a:cs typeface="Cambria"/>
              </a:rPr>
              <a:t> </a:t>
            </a:r>
            <a:r>
              <a:rPr sz="1300" i="1" spc="5" dirty="0">
                <a:latin typeface="Cambria"/>
                <a:cs typeface="Cambria"/>
              </a:rPr>
              <a:t>_</a:t>
            </a:r>
            <a:r>
              <a:rPr sz="1300" i="1" u="sng" spc="5" dirty="0">
                <a:latin typeface="Cambria"/>
                <a:cs typeface="Cambria"/>
              </a:rPr>
              <a:t> 	</a:t>
            </a:r>
            <a:r>
              <a:rPr sz="1300" i="1" spc="5" dirty="0">
                <a:latin typeface="Cambria"/>
                <a:cs typeface="Cambria"/>
              </a:rPr>
              <a:t>_</a:t>
            </a:r>
            <a:r>
              <a:rPr sz="1300" i="1" u="sng" spc="5" dirty="0">
                <a:latin typeface="Cambria"/>
                <a:cs typeface="Cambria"/>
              </a:rPr>
              <a:t> 	</a:t>
            </a:r>
            <a:r>
              <a:rPr sz="1300" i="1" dirty="0">
                <a:latin typeface="Cambria"/>
                <a:cs typeface="Cambria"/>
              </a:rPr>
              <a:t>is </a:t>
            </a:r>
            <a:r>
              <a:rPr sz="1300" i="1" spc="-5" dirty="0">
                <a:latin typeface="Cambria"/>
                <a:cs typeface="Cambria"/>
              </a:rPr>
              <a:t>not my</a:t>
            </a:r>
            <a:r>
              <a:rPr sz="1300" i="1" spc="-10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thing.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4844740"/>
            <a:ext cx="5711825" cy="40817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400"/>
              </a:lnSpc>
            </a:pPr>
            <a:r>
              <a:rPr sz="1300" spc="-5" dirty="0">
                <a:latin typeface="Cambria"/>
                <a:cs typeface="Cambria"/>
              </a:rPr>
              <a:t>The first three phrases are most typically </a:t>
            </a:r>
            <a:r>
              <a:rPr sz="1300" dirty="0">
                <a:latin typeface="Cambria"/>
                <a:cs typeface="Cambria"/>
              </a:rPr>
              <a:t>used </a:t>
            </a:r>
            <a:r>
              <a:rPr sz="1300" spc="-5" dirty="0">
                <a:latin typeface="Cambria"/>
                <a:cs typeface="Cambria"/>
              </a:rPr>
              <a:t>with </a:t>
            </a:r>
            <a:r>
              <a:rPr sz="1300" b="1" spc="-10" dirty="0">
                <a:latin typeface="Cambria"/>
                <a:cs typeface="Cambria"/>
              </a:rPr>
              <a:t>objects. </a:t>
            </a:r>
            <a:r>
              <a:rPr sz="1300" spc="-5" dirty="0">
                <a:latin typeface="Cambria"/>
                <a:cs typeface="Cambria"/>
              </a:rPr>
              <a:t>The </a:t>
            </a:r>
            <a:r>
              <a:rPr sz="1300" spc="-10" dirty="0">
                <a:latin typeface="Cambria"/>
                <a:cs typeface="Cambria"/>
              </a:rPr>
              <a:t>last </a:t>
            </a:r>
            <a:r>
              <a:rPr sz="1300" spc="-5" dirty="0">
                <a:latin typeface="Cambria"/>
                <a:cs typeface="Cambria"/>
              </a:rPr>
              <a:t>phrases are  used for </a:t>
            </a:r>
            <a:r>
              <a:rPr sz="1300" b="1" spc="-10" dirty="0">
                <a:latin typeface="Cambria"/>
                <a:cs typeface="Cambria"/>
              </a:rPr>
              <a:t>activities. </a:t>
            </a:r>
            <a:r>
              <a:rPr sz="1300" spc="-5" dirty="0">
                <a:latin typeface="Cambria"/>
                <a:cs typeface="Cambria"/>
              </a:rPr>
              <a:t>And the phrase </a:t>
            </a: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don’t really like…” can be used for </a:t>
            </a:r>
            <a:r>
              <a:rPr sz="1300" b="1" spc="-5" dirty="0">
                <a:latin typeface="Cambria"/>
                <a:cs typeface="Cambria"/>
              </a:rPr>
              <a:t>people,  objects, </a:t>
            </a:r>
            <a:r>
              <a:rPr sz="1300" spc="-5" dirty="0">
                <a:latin typeface="Cambria"/>
                <a:cs typeface="Cambria"/>
              </a:rPr>
              <a:t>or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activities.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300" spc="-5" dirty="0">
                <a:latin typeface="Cambria"/>
                <a:cs typeface="Cambria"/>
              </a:rPr>
              <a:t>If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want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express </a:t>
            </a:r>
            <a:r>
              <a:rPr sz="1300" i="1" spc="-5" dirty="0">
                <a:latin typeface="Cambria"/>
                <a:cs typeface="Cambria"/>
              </a:rPr>
              <a:t>strong </a:t>
            </a:r>
            <a:r>
              <a:rPr sz="1300" spc="-5" dirty="0">
                <a:latin typeface="Cambria"/>
                <a:cs typeface="Cambria"/>
              </a:rPr>
              <a:t>dislike,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can </a:t>
            </a:r>
            <a:r>
              <a:rPr sz="1300" spc="-5" dirty="0">
                <a:latin typeface="Cambria"/>
                <a:cs typeface="Cambria"/>
              </a:rPr>
              <a:t>use these</a:t>
            </a:r>
            <a:r>
              <a:rPr sz="1300" spc="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phrases: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can't</a:t>
            </a:r>
            <a:r>
              <a:rPr sz="1300" b="1" spc="-5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stand...”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</a:pPr>
            <a:r>
              <a:rPr sz="1300" i="1" spc="-5" dirty="0">
                <a:latin typeface="Cambria"/>
                <a:cs typeface="Cambria"/>
              </a:rPr>
              <a:t>I can’t stand Margaret. She talks too</a:t>
            </a:r>
            <a:r>
              <a:rPr sz="1300" i="1" spc="15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much!</a:t>
            </a:r>
            <a:endParaRPr sz="1300">
              <a:latin typeface="Cambria"/>
              <a:cs typeface="Cambria"/>
            </a:endParaRPr>
          </a:p>
          <a:p>
            <a:pPr marL="469265" marR="976630">
              <a:lnSpc>
                <a:spcPct val="112300"/>
              </a:lnSpc>
              <a:tabLst>
                <a:tab pos="3920490" algn="l"/>
              </a:tabLst>
            </a:pPr>
            <a:r>
              <a:rPr sz="1300" i="1" spc="-5" dirty="0">
                <a:latin typeface="Cambria"/>
                <a:cs typeface="Cambria"/>
              </a:rPr>
              <a:t>I can’t stand it when people call me and </a:t>
            </a:r>
            <a:r>
              <a:rPr sz="1300" i="1" dirty="0">
                <a:latin typeface="Cambria"/>
                <a:cs typeface="Cambria"/>
              </a:rPr>
              <a:t>don’t </a:t>
            </a:r>
            <a:r>
              <a:rPr sz="1300" i="1" spc="-5" dirty="0">
                <a:latin typeface="Cambria"/>
                <a:cs typeface="Cambria"/>
              </a:rPr>
              <a:t>leave a message.  Your sentence: I</a:t>
            </a:r>
            <a:r>
              <a:rPr sz="1300" i="1" spc="3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can’t</a:t>
            </a:r>
            <a:r>
              <a:rPr sz="1300" i="1" spc="1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stand</a:t>
            </a:r>
            <a:r>
              <a:rPr sz="1300" u="sng" spc="-5" dirty="0">
                <a:latin typeface="Times New Roman"/>
                <a:cs typeface="Times New Roman"/>
              </a:rPr>
              <a:t> 	</a:t>
            </a:r>
            <a:r>
              <a:rPr sz="1300" i="1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don't like </a:t>
            </a:r>
            <a:r>
              <a:rPr sz="1300" b="1" dirty="0">
                <a:latin typeface="Cambria"/>
                <a:cs typeface="Cambria"/>
              </a:rPr>
              <a:t>it </a:t>
            </a:r>
            <a:r>
              <a:rPr sz="1300" b="1" spc="-5" dirty="0">
                <a:latin typeface="Cambria"/>
                <a:cs typeface="Cambria"/>
              </a:rPr>
              <a:t>at</a:t>
            </a:r>
            <a:r>
              <a:rPr sz="1300" b="1" spc="-5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all.”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I don’t like this hotel </a:t>
            </a:r>
            <a:r>
              <a:rPr sz="1300" i="1" dirty="0">
                <a:latin typeface="Cambria"/>
                <a:cs typeface="Cambria"/>
              </a:rPr>
              <a:t>at</a:t>
            </a:r>
            <a:r>
              <a:rPr sz="1300" i="1" spc="-1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all.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I don’t like Peter at all. He </a:t>
            </a:r>
            <a:r>
              <a:rPr sz="1300" i="1" dirty="0">
                <a:latin typeface="Cambria"/>
                <a:cs typeface="Cambria"/>
              </a:rPr>
              <a:t>seems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dishonest.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  <a:tabLst>
                <a:tab pos="3429000" algn="l"/>
              </a:tabLst>
            </a:pPr>
            <a:r>
              <a:rPr sz="1300" i="1" spc="-5" dirty="0">
                <a:latin typeface="Cambria"/>
                <a:cs typeface="Cambria"/>
              </a:rPr>
              <a:t>Your sentence: I</a:t>
            </a:r>
            <a:r>
              <a:rPr sz="1300" i="1" spc="4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don’t</a:t>
            </a:r>
            <a:r>
              <a:rPr sz="1300" i="1" spc="1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like</a:t>
            </a:r>
            <a:r>
              <a:rPr sz="1300" u="sng" spc="-5" dirty="0">
                <a:latin typeface="Times New Roman"/>
                <a:cs typeface="Times New Roman"/>
              </a:rPr>
              <a:t> 	</a:t>
            </a:r>
            <a:r>
              <a:rPr sz="1300" i="1" spc="-5" dirty="0">
                <a:latin typeface="Cambria"/>
                <a:cs typeface="Cambria"/>
              </a:rPr>
              <a:t>_ at</a:t>
            </a:r>
            <a:r>
              <a:rPr sz="1300" i="1" spc="-8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all.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</a:t>
            </a:r>
            <a:r>
              <a:rPr sz="1300" b="1" spc="-7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hate...”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I </a:t>
            </a:r>
            <a:r>
              <a:rPr sz="1300" i="1" spc="-10" dirty="0">
                <a:latin typeface="Cambria"/>
                <a:cs typeface="Cambria"/>
              </a:rPr>
              <a:t>hate</a:t>
            </a:r>
            <a:r>
              <a:rPr sz="1300" i="1" spc="-5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tomatoes.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I </a:t>
            </a:r>
            <a:r>
              <a:rPr sz="1300" i="1" spc="-10" dirty="0">
                <a:latin typeface="Cambria"/>
                <a:cs typeface="Cambria"/>
              </a:rPr>
              <a:t>hate </a:t>
            </a:r>
            <a:r>
              <a:rPr sz="1300" i="1" spc="-5" dirty="0">
                <a:latin typeface="Cambria"/>
                <a:cs typeface="Cambria"/>
              </a:rPr>
              <a:t>going out in the</a:t>
            </a:r>
            <a:r>
              <a:rPr sz="1300" i="1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rain.</a:t>
            </a:r>
            <a:endParaRPr sz="1300">
              <a:latin typeface="Cambria"/>
              <a:cs typeface="Cambria"/>
            </a:endParaRPr>
          </a:p>
          <a:p>
            <a:pPr marL="469265" marR="2235200">
              <a:lnSpc>
                <a:spcPct val="112300"/>
              </a:lnSpc>
              <a:tabLst>
                <a:tab pos="3406775" algn="l"/>
              </a:tabLst>
            </a:pPr>
            <a:r>
              <a:rPr sz="1300" i="1" spc="-5" dirty="0">
                <a:latin typeface="Cambria"/>
                <a:cs typeface="Cambria"/>
              </a:rPr>
              <a:t>I </a:t>
            </a:r>
            <a:r>
              <a:rPr sz="1300" i="1" spc="-10" dirty="0">
                <a:latin typeface="Cambria"/>
                <a:cs typeface="Cambria"/>
              </a:rPr>
              <a:t>hate </a:t>
            </a:r>
            <a:r>
              <a:rPr sz="1300" i="1" dirty="0">
                <a:latin typeface="Cambria"/>
                <a:cs typeface="Cambria"/>
              </a:rPr>
              <a:t>it </a:t>
            </a:r>
            <a:r>
              <a:rPr sz="1300" i="1" spc="-10" dirty="0">
                <a:latin typeface="Cambria"/>
                <a:cs typeface="Cambria"/>
              </a:rPr>
              <a:t>when </a:t>
            </a:r>
            <a:r>
              <a:rPr sz="1300" i="1" spc="-5" dirty="0">
                <a:latin typeface="Cambria"/>
                <a:cs typeface="Cambria"/>
              </a:rPr>
              <a:t>my </a:t>
            </a:r>
            <a:r>
              <a:rPr sz="1300" i="1" dirty="0">
                <a:latin typeface="Cambria"/>
                <a:cs typeface="Cambria"/>
              </a:rPr>
              <a:t>kids </a:t>
            </a:r>
            <a:r>
              <a:rPr sz="1300" i="1" spc="-5" dirty="0">
                <a:latin typeface="Cambria"/>
                <a:cs typeface="Cambria"/>
              </a:rPr>
              <a:t>fight with each other.  Your sentence: I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hate </a:t>
            </a:r>
            <a:r>
              <a:rPr sz="1300" i="1" spc="5" dirty="0">
                <a:latin typeface="Cambria"/>
                <a:cs typeface="Cambria"/>
              </a:rPr>
              <a:t>_</a:t>
            </a:r>
            <a:r>
              <a:rPr sz="1300" i="1" u="sng" spc="5" dirty="0">
                <a:latin typeface="Cambria"/>
                <a:cs typeface="Cambria"/>
              </a:rPr>
              <a:t> 	</a:t>
            </a:r>
            <a:r>
              <a:rPr sz="1300" i="1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5150" y="3159251"/>
            <a:ext cx="1552575" cy="1551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1704"/>
            <a:ext cx="5941695" cy="809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7480">
              <a:lnSpc>
                <a:spcPct val="112400"/>
              </a:lnSpc>
            </a:pPr>
            <a:r>
              <a:rPr sz="1300" spc="-5" dirty="0">
                <a:latin typeface="Cambria"/>
                <a:cs typeface="Cambria"/>
              </a:rPr>
              <a:t>The expression “I </a:t>
            </a:r>
            <a:r>
              <a:rPr sz="1300" dirty="0">
                <a:latin typeface="Cambria"/>
                <a:cs typeface="Cambria"/>
              </a:rPr>
              <a:t>can’t </a:t>
            </a:r>
            <a:r>
              <a:rPr sz="1300" spc="-5" dirty="0">
                <a:latin typeface="Cambria"/>
                <a:cs typeface="Cambria"/>
              </a:rPr>
              <a:t>stand…” is used </a:t>
            </a:r>
            <a:r>
              <a:rPr sz="1300" dirty="0">
                <a:latin typeface="Cambria"/>
                <a:cs typeface="Cambria"/>
              </a:rPr>
              <a:t>more </a:t>
            </a:r>
            <a:r>
              <a:rPr sz="1300" spc="-5" dirty="0">
                <a:latin typeface="Cambria"/>
                <a:cs typeface="Cambria"/>
              </a:rPr>
              <a:t>for </a:t>
            </a:r>
            <a:r>
              <a:rPr sz="1300" i="1" spc="-5" dirty="0">
                <a:latin typeface="Cambria"/>
                <a:cs typeface="Cambria"/>
              </a:rPr>
              <a:t>annoying </a:t>
            </a:r>
            <a:r>
              <a:rPr sz="1300" spc="-5" dirty="0">
                <a:latin typeface="Cambria"/>
                <a:cs typeface="Cambria"/>
              </a:rPr>
              <a:t>things. </a:t>
            </a: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don’t like it </a:t>
            </a:r>
            <a:r>
              <a:rPr sz="1300" dirty="0">
                <a:latin typeface="Cambria"/>
                <a:cs typeface="Cambria"/>
              </a:rPr>
              <a:t>at  </a:t>
            </a:r>
            <a:r>
              <a:rPr sz="1300" spc="-5" dirty="0">
                <a:latin typeface="Cambria"/>
                <a:cs typeface="Cambria"/>
              </a:rPr>
              <a:t>all” is a strong </a:t>
            </a:r>
            <a:r>
              <a:rPr sz="1300" dirty="0">
                <a:latin typeface="Cambria"/>
                <a:cs typeface="Cambria"/>
              </a:rPr>
              <a:t>statement </a:t>
            </a:r>
            <a:r>
              <a:rPr sz="1300" spc="-5" dirty="0">
                <a:latin typeface="Cambria"/>
                <a:cs typeface="Cambria"/>
              </a:rPr>
              <a:t>of dislike, and </a:t>
            </a:r>
            <a:r>
              <a:rPr sz="1300" dirty="0">
                <a:latin typeface="Cambria"/>
                <a:cs typeface="Cambria"/>
              </a:rPr>
              <a:t>“I hate…” </a:t>
            </a:r>
            <a:r>
              <a:rPr sz="1300" spc="-5" dirty="0">
                <a:latin typeface="Cambria"/>
                <a:cs typeface="Cambria"/>
              </a:rPr>
              <a:t>is the strongest statement. A few  other words for “hate” </a:t>
            </a:r>
            <a:r>
              <a:rPr sz="1300" dirty="0">
                <a:latin typeface="Cambria"/>
                <a:cs typeface="Cambria"/>
              </a:rPr>
              <a:t>are </a:t>
            </a:r>
            <a:r>
              <a:rPr sz="1300" b="1" spc="-10" dirty="0">
                <a:latin typeface="Cambria"/>
                <a:cs typeface="Cambria"/>
              </a:rPr>
              <a:t>loathe, </a:t>
            </a:r>
            <a:r>
              <a:rPr sz="1300" b="1" spc="-5" dirty="0">
                <a:latin typeface="Cambria"/>
                <a:cs typeface="Cambria"/>
              </a:rPr>
              <a:t>detest, </a:t>
            </a:r>
            <a:r>
              <a:rPr sz="1300" spc="-5" dirty="0">
                <a:latin typeface="Cambria"/>
                <a:cs typeface="Cambria"/>
              </a:rPr>
              <a:t>and </a:t>
            </a:r>
            <a:r>
              <a:rPr sz="1300" b="1" spc="-5" dirty="0">
                <a:latin typeface="Cambria"/>
                <a:cs typeface="Cambria"/>
              </a:rPr>
              <a:t>despise, </a:t>
            </a:r>
            <a:r>
              <a:rPr sz="1300" spc="-5" dirty="0">
                <a:latin typeface="Cambria"/>
                <a:cs typeface="Cambria"/>
              </a:rPr>
              <a:t>although these are </a:t>
            </a:r>
            <a:r>
              <a:rPr sz="1300" spc="-10" dirty="0">
                <a:latin typeface="Cambria"/>
                <a:cs typeface="Cambria"/>
              </a:rPr>
              <a:t>less  </a:t>
            </a:r>
            <a:r>
              <a:rPr sz="1300" spc="-5" dirty="0">
                <a:latin typeface="Cambria"/>
                <a:cs typeface="Cambria"/>
              </a:rPr>
              <a:t>common.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300" spc="-5" dirty="0">
                <a:latin typeface="Cambria"/>
                <a:cs typeface="Cambria"/>
              </a:rPr>
              <a:t>One very common structure is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say </a:t>
            </a: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hate it when…” or </a:t>
            </a: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can’t stand it</a:t>
            </a:r>
            <a:r>
              <a:rPr sz="1300" spc="1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when…”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then describe the situation that angers or annoys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you.</a:t>
            </a:r>
            <a:endParaRPr sz="1300">
              <a:latin typeface="Cambria"/>
              <a:cs typeface="Cambria"/>
            </a:endParaRPr>
          </a:p>
          <a:p>
            <a:pPr marL="12700" marR="79375">
              <a:lnSpc>
                <a:spcPct val="112400"/>
              </a:lnSpc>
              <a:spcBef>
                <a:spcPts val="990"/>
              </a:spcBef>
            </a:pPr>
            <a:r>
              <a:rPr sz="1300" spc="-5" dirty="0">
                <a:latin typeface="Cambria"/>
                <a:cs typeface="Cambria"/>
              </a:rPr>
              <a:t>In the conversation, we actually </a:t>
            </a:r>
            <a:r>
              <a:rPr sz="1300" dirty="0">
                <a:latin typeface="Cambria"/>
                <a:cs typeface="Cambria"/>
              </a:rPr>
              <a:t>heard </a:t>
            </a:r>
            <a:r>
              <a:rPr sz="1300" spc="-5" dirty="0">
                <a:latin typeface="Cambria"/>
                <a:cs typeface="Cambria"/>
              </a:rPr>
              <a:t>a </a:t>
            </a:r>
            <a:r>
              <a:rPr sz="1300" i="1" spc="-10" dirty="0">
                <a:latin typeface="Cambria"/>
                <a:cs typeface="Cambria"/>
              </a:rPr>
              <a:t>less </a:t>
            </a:r>
            <a:r>
              <a:rPr sz="1300" spc="-5" dirty="0">
                <a:latin typeface="Cambria"/>
                <a:cs typeface="Cambria"/>
              </a:rPr>
              <a:t>strong way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use the word “hate” –  Denise said, </a:t>
            </a:r>
            <a:r>
              <a:rPr sz="1300" dirty="0">
                <a:latin typeface="Cambria"/>
                <a:cs typeface="Cambria"/>
              </a:rPr>
              <a:t>“I hate to </a:t>
            </a:r>
            <a:r>
              <a:rPr sz="1300" spc="-5" dirty="0">
                <a:latin typeface="Cambria"/>
                <a:cs typeface="Cambria"/>
              </a:rPr>
              <a:t>delay the project any further.” This way of using the word  “hate” means something </a:t>
            </a:r>
            <a:r>
              <a:rPr sz="1300" dirty="0">
                <a:latin typeface="Cambria"/>
                <a:cs typeface="Cambria"/>
              </a:rPr>
              <a:t>more </a:t>
            </a:r>
            <a:r>
              <a:rPr sz="1300" spc="-5" dirty="0">
                <a:latin typeface="Cambria"/>
                <a:cs typeface="Cambria"/>
              </a:rPr>
              <a:t>like </a:t>
            </a: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don’t want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delay the project any further” or  </a:t>
            </a: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think it’s unfortunate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delay the </a:t>
            </a:r>
            <a:r>
              <a:rPr sz="1300" dirty="0">
                <a:latin typeface="Cambria"/>
                <a:cs typeface="Cambria"/>
              </a:rPr>
              <a:t>project </a:t>
            </a:r>
            <a:r>
              <a:rPr sz="1300" spc="-5" dirty="0">
                <a:latin typeface="Cambria"/>
                <a:cs typeface="Cambria"/>
              </a:rPr>
              <a:t>any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further.”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#2: Expressing</a:t>
            </a:r>
            <a:r>
              <a:rPr sz="1600" b="1" spc="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Preferences</a:t>
            </a:r>
            <a:endParaRPr sz="1600">
              <a:latin typeface="Cambria"/>
              <a:cs typeface="Cambria"/>
            </a:endParaRPr>
          </a:p>
          <a:p>
            <a:pPr marL="12700" marR="188595">
              <a:lnSpc>
                <a:spcPct val="112300"/>
              </a:lnSpc>
              <a:spcBef>
                <a:spcPts val="55"/>
              </a:spcBef>
            </a:pPr>
            <a:r>
              <a:rPr sz="1300" i="1" spc="-5" dirty="0">
                <a:latin typeface="Cambria"/>
                <a:cs typeface="Cambria"/>
              </a:rPr>
              <a:t>After weeks </a:t>
            </a:r>
            <a:r>
              <a:rPr sz="1300" i="1" dirty="0">
                <a:latin typeface="Cambria"/>
                <a:cs typeface="Cambria"/>
              </a:rPr>
              <a:t>of work, </a:t>
            </a:r>
            <a:r>
              <a:rPr sz="1300" i="1" spc="-5" dirty="0">
                <a:latin typeface="Cambria"/>
                <a:cs typeface="Cambria"/>
              </a:rPr>
              <a:t>Denise and Robert </a:t>
            </a:r>
            <a:r>
              <a:rPr sz="1300" i="1" spc="-10" dirty="0">
                <a:latin typeface="Cambria"/>
                <a:cs typeface="Cambria"/>
              </a:rPr>
              <a:t>have two </a:t>
            </a:r>
            <a:r>
              <a:rPr sz="1300" i="1" spc="-5" dirty="0">
                <a:latin typeface="Cambria"/>
                <a:cs typeface="Cambria"/>
              </a:rPr>
              <a:t>designs and need </a:t>
            </a:r>
            <a:r>
              <a:rPr sz="1300" i="1" dirty="0">
                <a:latin typeface="Cambria"/>
                <a:cs typeface="Cambria"/>
              </a:rPr>
              <a:t>to </a:t>
            </a:r>
            <a:r>
              <a:rPr sz="1300" i="1" spc="-5" dirty="0">
                <a:latin typeface="Cambria"/>
                <a:cs typeface="Cambria"/>
              </a:rPr>
              <a:t>make the final  </a:t>
            </a:r>
            <a:r>
              <a:rPr sz="1300" i="1" spc="-10" dirty="0">
                <a:latin typeface="Cambria"/>
                <a:cs typeface="Cambria"/>
              </a:rPr>
              <a:t>decision </a:t>
            </a:r>
            <a:r>
              <a:rPr sz="1300" i="1" spc="-5" dirty="0">
                <a:latin typeface="Cambria"/>
                <a:cs typeface="Cambria"/>
              </a:rPr>
              <a:t>between</a:t>
            </a:r>
            <a:r>
              <a:rPr sz="1300" i="1" spc="-2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them.</a:t>
            </a:r>
            <a:endParaRPr sz="1300">
              <a:latin typeface="Cambria"/>
              <a:cs typeface="Cambria"/>
            </a:endParaRPr>
          </a:p>
          <a:p>
            <a:pPr marL="12700" marR="114300">
              <a:lnSpc>
                <a:spcPct val="113100"/>
              </a:lnSpc>
              <a:spcBef>
                <a:spcPts val="980"/>
              </a:spcBef>
            </a:pPr>
            <a:r>
              <a:rPr sz="1300" b="1" spc="-5" dirty="0">
                <a:latin typeface="Cambria"/>
                <a:cs typeface="Cambria"/>
              </a:rPr>
              <a:t>Denise: </a:t>
            </a:r>
            <a:r>
              <a:rPr sz="1300" spc="-5" dirty="0">
                <a:latin typeface="Cambria"/>
                <a:cs typeface="Cambria"/>
              </a:rPr>
              <a:t>Okay, here are the final designs - let's call them A and B. Which one do </a:t>
            </a:r>
            <a:r>
              <a:rPr sz="1300" spc="-10" dirty="0">
                <a:latin typeface="Cambria"/>
                <a:cs typeface="Cambria"/>
              </a:rPr>
              <a:t>you  </a:t>
            </a:r>
            <a:r>
              <a:rPr sz="1300" spc="-5" dirty="0">
                <a:latin typeface="Cambria"/>
                <a:cs typeface="Cambria"/>
              </a:rPr>
              <a:t>prefer?</a:t>
            </a:r>
            <a:endParaRPr sz="1300">
              <a:latin typeface="Cambria"/>
              <a:cs typeface="Cambria"/>
            </a:endParaRPr>
          </a:p>
          <a:p>
            <a:pPr marL="12700" marR="5080">
              <a:lnSpc>
                <a:spcPct val="112400"/>
              </a:lnSpc>
              <a:spcBef>
                <a:spcPts val="990"/>
              </a:spcBef>
            </a:pPr>
            <a:r>
              <a:rPr sz="1300" b="1" spc="-5" dirty="0">
                <a:latin typeface="Cambria"/>
                <a:cs typeface="Cambria"/>
              </a:rPr>
              <a:t>Robert: </a:t>
            </a:r>
            <a:r>
              <a:rPr sz="1300" spc="-5" dirty="0">
                <a:latin typeface="Cambria"/>
                <a:cs typeface="Cambria"/>
              </a:rPr>
              <a:t>They're really quite different. Design A </a:t>
            </a:r>
            <a:r>
              <a:rPr sz="1300" dirty="0">
                <a:latin typeface="Cambria"/>
                <a:cs typeface="Cambria"/>
              </a:rPr>
              <a:t>is very </a:t>
            </a:r>
            <a:r>
              <a:rPr sz="1300" spc="-5" dirty="0">
                <a:latin typeface="Cambria"/>
                <a:cs typeface="Cambria"/>
              </a:rPr>
              <a:t>colorful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fun, and design  B has a more formal look. I </a:t>
            </a:r>
            <a:r>
              <a:rPr sz="1300" spc="-10" dirty="0">
                <a:latin typeface="Cambria"/>
                <a:cs typeface="Cambria"/>
              </a:rPr>
              <a:t>like </a:t>
            </a:r>
            <a:r>
              <a:rPr sz="1300" spc="-5" dirty="0">
                <a:latin typeface="Cambria"/>
                <a:cs typeface="Cambria"/>
              </a:rPr>
              <a:t>the logo </a:t>
            </a:r>
            <a:r>
              <a:rPr sz="130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A better, but I prefer </a:t>
            </a:r>
            <a:r>
              <a:rPr sz="1300" spc="-10" dirty="0">
                <a:latin typeface="Cambria"/>
                <a:cs typeface="Cambria"/>
              </a:rPr>
              <a:t>the layout </a:t>
            </a:r>
            <a:r>
              <a:rPr sz="1300" spc="-5" dirty="0">
                <a:latin typeface="Cambria"/>
                <a:cs typeface="Cambria"/>
              </a:rPr>
              <a:t>of</a:t>
            </a:r>
            <a:r>
              <a:rPr sz="1300" spc="15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B.</a:t>
            </a:r>
            <a:endParaRPr sz="1300">
              <a:latin typeface="Cambria"/>
              <a:cs typeface="Cambria"/>
            </a:endParaRPr>
          </a:p>
          <a:p>
            <a:pPr marL="12700" marR="5080">
              <a:lnSpc>
                <a:spcPct val="112300"/>
              </a:lnSpc>
              <a:spcBef>
                <a:spcPts val="990"/>
              </a:spcBef>
            </a:pPr>
            <a:r>
              <a:rPr sz="1300" b="1" spc="-5" dirty="0">
                <a:latin typeface="Cambria"/>
                <a:cs typeface="Cambria"/>
              </a:rPr>
              <a:t>Denise: </a:t>
            </a:r>
            <a:r>
              <a:rPr sz="1300" spc="-5" dirty="0">
                <a:latin typeface="Cambria"/>
                <a:cs typeface="Cambria"/>
              </a:rPr>
              <a:t>Robert, we need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just make a choice. I'd really rather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ask for </a:t>
            </a:r>
            <a:r>
              <a:rPr sz="1300" spc="-10" dirty="0">
                <a:latin typeface="Cambria"/>
                <a:cs typeface="Cambria"/>
              </a:rPr>
              <a:t>any </a:t>
            </a:r>
            <a:r>
              <a:rPr sz="1300" spc="10" dirty="0">
                <a:latin typeface="Cambria"/>
                <a:cs typeface="Cambria"/>
              </a:rPr>
              <a:t>more  </a:t>
            </a:r>
            <a:r>
              <a:rPr sz="1300" spc="-5" dirty="0">
                <a:latin typeface="Cambria"/>
                <a:cs typeface="Cambria"/>
              </a:rPr>
              <a:t>changes. I think the designer's getting fed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up!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(fed up =</a:t>
            </a:r>
            <a:r>
              <a:rPr sz="1300" i="1" spc="-6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annoyed)</a:t>
            </a:r>
            <a:endParaRPr sz="1300">
              <a:latin typeface="Cambria"/>
              <a:cs typeface="Cambria"/>
            </a:endParaRPr>
          </a:p>
          <a:p>
            <a:pPr marL="12700" marR="151765">
              <a:lnSpc>
                <a:spcPct val="112300"/>
              </a:lnSpc>
              <a:spcBef>
                <a:spcPts val="1005"/>
              </a:spcBef>
            </a:pPr>
            <a:r>
              <a:rPr sz="1300" b="1" spc="-5" dirty="0">
                <a:latin typeface="Cambria"/>
                <a:cs typeface="Cambria"/>
              </a:rPr>
              <a:t>Robert: </a:t>
            </a:r>
            <a:r>
              <a:rPr sz="1300" spc="-5" dirty="0">
                <a:latin typeface="Cambria"/>
                <a:cs typeface="Cambria"/>
              </a:rPr>
              <a:t>Hold </a:t>
            </a:r>
            <a:r>
              <a:rPr sz="130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now... I'd rather take our time and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rush the decision. What do 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think?</a:t>
            </a:r>
            <a:endParaRPr sz="1300">
              <a:latin typeface="Cambria"/>
              <a:cs typeface="Cambria"/>
            </a:endParaRPr>
          </a:p>
          <a:p>
            <a:pPr marL="12700" marR="32384">
              <a:lnSpc>
                <a:spcPct val="112300"/>
              </a:lnSpc>
              <a:spcBef>
                <a:spcPts val="990"/>
              </a:spcBef>
            </a:pPr>
            <a:r>
              <a:rPr sz="1300" b="1" spc="-5" dirty="0">
                <a:latin typeface="Cambria"/>
                <a:cs typeface="Cambria"/>
              </a:rPr>
              <a:t>Denise: </a:t>
            </a:r>
            <a:r>
              <a:rPr sz="1300" spc="-5" dirty="0">
                <a:latin typeface="Cambria"/>
                <a:cs typeface="Cambria"/>
              </a:rPr>
              <a:t>I strongly prefer A. It's still professional-looking, but it has more  personality. Plus, I like the way the menu is set up, and I think it's easier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navigate.</a:t>
            </a:r>
            <a:endParaRPr sz="1300">
              <a:latin typeface="Cambria"/>
              <a:cs typeface="Cambria"/>
            </a:endParaRPr>
          </a:p>
          <a:p>
            <a:pPr marL="12700" marR="530225">
              <a:lnSpc>
                <a:spcPct val="112300"/>
              </a:lnSpc>
              <a:spcBef>
                <a:spcPts val="1005"/>
              </a:spcBef>
            </a:pPr>
            <a:r>
              <a:rPr sz="1300" b="1" spc="-5" dirty="0">
                <a:latin typeface="Cambria"/>
                <a:cs typeface="Cambria"/>
              </a:rPr>
              <a:t>Robert: </a:t>
            </a:r>
            <a:r>
              <a:rPr sz="1300" spc="-5" dirty="0">
                <a:latin typeface="Cambria"/>
                <a:cs typeface="Cambria"/>
              </a:rPr>
              <a:t>See, that's where we differ. I tend to favor a more traditional format,  whereas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like to experiment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be</a:t>
            </a:r>
            <a:r>
              <a:rPr sz="1300" spc="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creative.</a:t>
            </a:r>
            <a:endParaRPr sz="1300">
              <a:latin typeface="Cambria"/>
              <a:cs typeface="Cambria"/>
            </a:endParaRPr>
          </a:p>
          <a:p>
            <a:pPr marL="12700" marR="100965">
              <a:lnSpc>
                <a:spcPct val="112300"/>
              </a:lnSpc>
              <a:spcBef>
                <a:spcPts val="990"/>
              </a:spcBef>
            </a:pPr>
            <a:r>
              <a:rPr sz="1300" b="1" spc="-5" dirty="0">
                <a:latin typeface="Cambria"/>
                <a:cs typeface="Cambria"/>
              </a:rPr>
              <a:t>Denise: </a:t>
            </a:r>
            <a:r>
              <a:rPr sz="1300" spc="-5" dirty="0">
                <a:latin typeface="Cambria"/>
                <a:cs typeface="Cambria"/>
              </a:rPr>
              <a:t>Actually, I asked a </a:t>
            </a:r>
            <a:r>
              <a:rPr sz="1300" spc="-10" dirty="0">
                <a:latin typeface="Cambria"/>
                <a:cs typeface="Cambria"/>
              </a:rPr>
              <a:t>bunch </a:t>
            </a:r>
            <a:r>
              <a:rPr sz="1300" spc="-5" dirty="0">
                <a:latin typeface="Cambria"/>
                <a:cs typeface="Cambria"/>
              </a:rPr>
              <a:t>of our employees too –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they all prefer Design  </a:t>
            </a:r>
            <a:r>
              <a:rPr sz="1300" spc="-10" dirty="0">
                <a:latin typeface="Cambria"/>
                <a:cs typeface="Cambria"/>
              </a:rPr>
              <a:t>A.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300" b="1" spc="-5" dirty="0">
                <a:latin typeface="Cambria"/>
                <a:cs typeface="Cambria"/>
              </a:rPr>
              <a:t>Robert: </a:t>
            </a:r>
            <a:r>
              <a:rPr sz="1300" spc="-5" dirty="0">
                <a:latin typeface="Cambria"/>
                <a:cs typeface="Cambria"/>
              </a:rPr>
              <a:t>Oh – well… I guess I'm outnumbered! </a:t>
            </a:r>
            <a:r>
              <a:rPr sz="1300" spc="-10" dirty="0">
                <a:latin typeface="Cambria"/>
                <a:cs typeface="Cambria"/>
              </a:rPr>
              <a:t>All </a:t>
            </a:r>
            <a:r>
              <a:rPr sz="1300" spc="-5" dirty="0">
                <a:latin typeface="Cambria"/>
                <a:cs typeface="Cambria"/>
              </a:rPr>
              <a:t>right then – let’s </a:t>
            </a:r>
            <a:r>
              <a:rPr sz="1300" spc="-10" dirty="0">
                <a:latin typeface="Cambria"/>
                <a:cs typeface="Cambria"/>
              </a:rPr>
              <a:t>go </a:t>
            </a:r>
            <a:r>
              <a:rPr sz="1300" spc="-5" dirty="0">
                <a:latin typeface="Cambria"/>
                <a:cs typeface="Cambria"/>
              </a:rPr>
              <a:t>with</a:t>
            </a:r>
            <a:r>
              <a:rPr sz="1300" spc="2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3478"/>
            <a:ext cx="5751195" cy="794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600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In this dialogue, we hear a few different phrases used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express preference. They  are the same in </a:t>
            </a:r>
            <a:r>
              <a:rPr sz="1300" spc="-10" dirty="0">
                <a:latin typeface="Cambria"/>
                <a:cs typeface="Cambria"/>
              </a:rPr>
              <a:t>meaning, but </a:t>
            </a:r>
            <a:r>
              <a:rPr sz="1300" dirty="0">
                <a:latin typeface="Cambria"/>
                <a:cs typeface="Cambria"/>
              </a:rPr>
              <a:t>there </a:t>
            </a:r>
            <a:r>
              <a:rPr sz="1300" spc="-5" dirty="0">
                <a:latin typeface="Cambria"/>
                <a:cs typeface="Cambria"/>
              </a:rPr>
              <a:t>are a </a:t>
            </a:r>
            <a:r>
              <a:rPr sz="1300" spc="-10" dirty="0">
                <a:latin typeface="Cambria"/>
                <a:cs typeface="Cambria"/>
              </a:rPr>
              <a:t>few </a:t>
            </a:r>
            <a:r>
              <a:rPr sz="1300" spc="-5" dirty="0">
                <a:latin typeface="Cambria"/>
                <a:cs typeface="Cambria"/>
              </a:rPr>
              <a:t>details that are</a:t>
            </a:r>
            <a:r>
              <a:rPr sz="1300" spc="1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different.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300" spc="-5" dirty="0">
                <a:latin typeface="Cambria"/>
                <a:cs typeface="Cambria"/>
              </a:rPr>
              <a:t>After the expressions </a:t>
            </a:r>
            <a:r>
              <a:rPr sz="1300" b="1" spc="-5" dirty="0">
                <a:latin typeface="Cambria"/>
                <a:cs typeface="Cambria"/>
              </a:rPr>
              <a:t>I prefer… </a:t>
            </a:r>
            <a:r>
              <a:rPr sz="1300" spc="-5" dirty="0">
                <a:latin typeface="Cambria"/>
                <a:cs typeface="Cambria"/>
              </a:rPr>
              <a:t>and </a:t>
            </a:r>
            <a:r>
              <a:rPr sz="1300" b="1" dirty="0">
                <a:latin typeface="Cambria"/>
                <a:cs typeface="Cambria"/>
              </a:rPr>
              <a:t>I’d </a:t>
            </a:r>
            <a:r>
              <a:rPr sz="1300" b="1" spc="-5" dirty="0">
                <a:latin typeface="Cambria"/>
                <a:cs typeface="Cambria"/>
              </a:rPr>
              <a:t>prefer…</a:t>
            </a:r>
            <a:r>
              <a:rPr sz="1300" spc="-5" dirty="0">
                <a:latin typeface="Cambria"/>
                <a:cs typeface="Cambria"/>
              </a:rPr>
              <a:t>, you can use a noun or a</a:t>
            </a:r>
            <a:r>
              <a:rPr sz="1300" spc="1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verb: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prefer </a:t>
            </a:r>
            <a:r>
              <a:rPr sz="1300" spc="-5" dirty="0">
                <a:latin typeface="Cambria"/>
                <a:cs typeface="Cambria"/>
              </a:rPr>
              <a:t>the blue shirt. It’s nicer than the red</a:t>
            </a:r>
            <a:r>
              <a:rPr sz="1300" spc="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one.”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prefer +</a:t>
            </a:r>
            <a:r>
              <a:rPr sz="1300" i="1" spc="-65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noun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prefer </a:t>
            </a:r>
            <a:r>
              <a:rPr sz="1300" spc="-5" dirty="0">
                <a:latin typeface="Cambria"/>
                <a:cs typeface="Cambria"/>
              </a:rPr>
              <a:t>running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spc="-5" dirty="0">
                <a:latin typeface="Cambria"/>
                <a:cs typeface="Cambria"/>
              </a:rPr>
              <a:t> swimming.”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prefer + -ing </a:t>
            </a:r>
            <a:r>
              <a:rPr sz="1300" i="1" dirty="0">
                <a:latin typeface="Cambria"/>
                <a:cs typeface="Cambria"/>
              </a:rPr>
              <a:t>form </a:t>
            </a:r>
            <a:r>
              <a:rPr sz="1300" i="1" spc="-5" dirty="0">
                <a:latin typeface="Cambria"/>
                <a:cs typeface="Cambria"/>
              </a:rPr>
              <a:t>of </a:t>
            </a:r>
            <a:r>
              <a:rPr sz="1300" i="1" spc="-10" dirty="0">
                <a:latin typeface="Cambria"/>
                <a:cs typeface="Cambria"/>
              </a:rPr>
              <a:t>the</a:t>
            </a:r>
            <a:r>
              <a:rPr sz="1300" i="1" spc="-35" dirty="0">
                <a:latin typeface="Cambria"/>
                <a:cs typeface="Cambria"/>
              </a:rPr>
              <a:t> </a:t>
            </a:r>
            <a:r>
              <a:rPr sz="1300" i="1" dirty="0">
                <a:latin typeface="Cambria"/>
                <a:cs typeface="Cambria"/>
              </a:rPr>
              <a:t>verb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prefer </a:t>
            </a:r>
            <a:r>
              <a:rPr sz="1300" dirty="0">
                <a:latin typeface="Cambria"/>
                <a:cs typeface="Cambria"/>
              </a:rPr>
              <a:t>to wake </a:t>
            </a:r>
            <a:r>
              <a:rPr sz="1300" spc="-5" dirty="0">
                <a:latin typeface="Cambria"/>
                <a:cs typeface="Cambria"/>
              </a:rPr>
              <a:t>up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early.”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prefer + to form of the verb – used </a:t>
            </a:r>
            <a:r>
              <a:rPr sz="1300" i="1" dirty="0">
                <a:latin typeface="Cambria"/>
                <a:cs typeface="Cambria"/>
              </a:rPr>
              <a:t>for </a:t>
            </a:r>
            <a:r>
              <a:rPr sz="1300" i="1" spc="-5" dirty="0">
                <a:latin typeface="Cambria"/>
                <a:cs typeface="Cambria"/>
              </a:rPr>
              <a:t>a general</a:t>
            </a:r>
            <a:r>
              <a:rPr sz="1300" i="1" spc="5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preference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I’d prefer </a:t>
            </a:r>
            <a:r>
              <a:rPr sz="1300" spc="-5" dirty="0">
                <a:latin typeface="Cambria"/>
                <a:cs typeface="Cambria"/>
              </a:rPr>
              <a:t>to </a:t>
            </a:r>
            <a:r>
              <a:rPr sz="1300" dirty="0">
                <a:latin typeface="Cambria"/>
                <a:cs typeface="Cambria"/>
              </a:rPr>
              <a:t>check </a:t>
            </a:r>
            <a:r>
              <a:rPr sz="1300" spc="-5" dirty="0">
                <a:latin typeface="Cambria"/>
                <a:cs typeface="Cambria"/>
              </a:rPr>
              <a:t>with the </a:t>
            </a:r>
            <a:r>
              <a:rPr sz="1300" spc="-10" dirty="0">
                <a:latin typeface="Cambria"/>
                <a:cs typeface="Cambria"/>
              </a:rPr>
              <a:t>boss </a:t>
            </a:r>
            <a:r>
              <a:rPr sz="1300" spc="-5" dirty="0">
                <a:latin typeface="Cambria"/>
                <a:cs typeface="Cambria"/>
              </a:rPr>
              <a:t>before making this</a:t>
            </a:r>
            <a:r>
              <a:rPr sz="1300" spc="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decision.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u="sng" spc="-5" dirty="0">
                <a:latin typeface="Cambria"/>
                <a:cs typeface="Cambria"/>
              </a:rPr>
              <a:t>I’d </a:t>
            </a:r>
            <a:r>
              <a:rPr sz="1300" i="1" spc="-5" dirty="0">
                <a:latin typeface="Cambria"/>
                <a:cs typeface="Cambria"/>
              </a:rPr>
              <a:t>prefer + to form of </a:t>
            </a:r>
            <a:r>
              <a:rPr sz="1300" i="1" spc="-10" dirty="0">
                <a:latin typeface="Cambria"/>
                <a:cs typeface="Cambria"/>
              </a:rPr>
              <a:t>the </a:t>
            </a:r>
            <a:r>
              <a:rPr sz="1300" i="1" spc="-5" dirty="0">
                <a:latin typeface="Cambria"/>
                <a:cs typeface="Cambria"/>
              </a:rPr>
              <a:t>verb – used </a:t>
            </a:r>
            <a:r>
              <a:rPr sz="1300" i="1" dirty="0">
                <a:latin typeface="Cambria"/>
                <a:cs typeface="Cambria"/>
              </a:rPr>
              <a:t>for </a:t>
            </a:r>
            <a:r>
              <a:rPr sz="1300" i="1" spc="-5" dirty="0">
                <a:latin typeface="Cambria"/>
                <a:cs typeface="Cambria"/>
              </a:rPr>
              <a:t>a specific</a:t>
            </a:r>
            <a:r>
              <a:rPr sz="1300" i="1" spc="8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situation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Cambria"/>
                <a:cs typeface="Cambria"/>
              </a:rPr>
              <a:t>After the expression </a:t>
            </a:r>
            <a:r>
              <a:rPr sz="1300" b="1" dirty="0">
                <a:latin typeface="Cambria"/>
                <a:cs typeface="Cambria"/>
              </a:rPr>
              <a:t>“I’d </a:t>
            </a:r>
            <a:r>
              <a:rPr sz="1300" b="1" spc="-5" dirty="0">
                <a:latin typeface="Cambria"/>
                <a:cs typeface="Cambria"/>
              </a:rPr>
              <a:t>rather…”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can only use a verb – WITHOUT</a:t>
            </a:r>
            <a:r>
              <a:rPr sz="1300" spc="14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“to”: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“I’d rather </a:t>
            </a:r>
            <a:r>
              <a:rPr sz="1300" spc="-5" dirty="0">
                <a:latin typeface="Cambria"/>
                <a:cs typeface="Cambria"/>
              </a:rPr>
              <a:t>watch TV than do my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homework.”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“I’d rather </a:t>
            </a:r>
            <a:r>
              <a:rPr sz="1300" spc="-5" dirty="0">
                <a:latin typeface="Cambria"/>
                <a:cs typeface="Cambria"/>
              </a:rPr>
              <a:t>live in a house than in </a:t>
            </a:r>
            <a:r>
              <a:rPr sz="1300" dirty="0">
                <a:latin typeface="Cambria"/>
                <a:cs typeface="Cambria"/>
              </a:rPr>
              <a:t>an</a:t>
            </a:r>
            <a:r>
              <a:rPr sz="1300" spc="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apartment.”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“I’d rather not </a:t>
            </a:r>
            <a:r>
              <a:rPr sz="1300" spc="-5" dirty="0">
                <a:latin typeface="Cambria"/>
                <a:cs typeface="Cambria"/>
              </a:rPr>
              <a:t>go </a:t>
            </a:r>
            <a:r>
              <a:rPr sz="1300" dirty="0">
                <a:latin typeface="Cambria"/>
                <a:cs typeface="Cambria"/>
              </a:rPr>
              <a:t>to the </a:t>
            </a:r>
            <a:r>
              <a:rPr sz="1300" spc="-5" dirty="0">
                <a:latin typeface="Cambria"/>
                <a:cs typeface="Cambria"/>
              </a:rPr>
              <a:t>party; I’m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dirty="0">
                <a:latin typeface="Cambria"/>
                <a:cs typeface="Cambria"/>
              </a:rPr>
              <a:t>feeling</a:t>
            </a:r>
            <a:r>
              <a:rPr sz="1300" spc="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well.”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“I’d rather not </a:t>
            </a:r>
            <a:r>
              <a:rPr sz="1300" spc="-5" dirty="0">
                <a:latin typeface="Cambria"/>
                <a:cs typeface="Cambria"/>
              </a:rPr>
              <a:t>spend more than $1000 on a new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computer.”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500">
              <a:latin typeface="Times New Roman"/>
              <a:cs typeface="Times New Roman"/>
            </a:endParaRPr>
          </a:p>
          <a:p>
            <a:pPr marL="12700" marR="101600">
              <a:lnSpc>
                <a:spcPct val="112300"/>
              </a:lnSpc>
              <a:spcBef>
                <a:spcPts val="5"/>
              </a:spcBef>
            </a:pPr>
            <a:r>
              <a:rPr sz="1300" spc="-5" dirty="0">
                <a:latin typeface="Cambria"/>
                <a:cs typeface="Cambria"/>
              </a:rPr>
              <a:t>The expression </a:t>
            </a:r>
            <a:r>
              <a:rPr sz="1300" dirty="0">
                <a:latin typeface="Cambria"/>
                <a:cs typeface="Cambria"/>
              </a:rPr>
              <a:t>“</a:t>
            </a:r>
            <a:r>
              <a:rPr sz="1300" b="1" dirty="0">
                <a:latin typeface="Cambria"/>
                <a:cs typeface="Cambria"/>
              </a:rPr>
              <a:t>I </a:t>
            </a:r>
            <a:r>
              <a:rPr sz="1300" b="1" spc="-5" dirty="0">
                <a:latin typeface="Cambria"/>
                <a:cs typeface="Cambria"/>
              </a:rPr>
              <a:t>tend </a:t>
            </a:r>
            <a:r>
              <a:rPr sz="1300" b="1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favor…” </a:t>
            </a:r>
            <a:r>
              <a:rPr sz="1300" spc="-5" dirty="0">
                <a:latin typeface="Cambria"/>
                <a:cs typeface="Cambria"/>
              </a:rPr>
              <a:t>is </a:t>
            </a:r>
            <a:r>
              <a:rPr sz="1300" dirty="0">
                <a:latin typeface="Cambria"/>
                <a:cs typeface="Cambria"/>
              </a:rPr>
              <a:t>used </a:t>
            </a:r>
            <a:r>
              <a:rPr sz="1300" spc="-5" dirty="0">
                <a:latin typeface="Cambria"/>
                <a:cs typeface="Cambria"/>
              </a:rPr>
              <a:t>for general preferences – preferences  that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usually have all the time,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just in </a:t>
            </a:r>
            <a:r>
              <a:rPr sz="1300" spc="-10" dirty="0">
                <a:latin typeface="Cambria"/>
                <a:cs typeface="Cambria"/>
              </a:rPr>
              <a:t>one </a:t>
            </a:r>
            <a:r>
              <a:rPr sz="1300" spc="-5" dirty="0">
                <a:latin typeface="Cambria"/>
                <a:cs typeface="Cambria"/>
              </a:rPr>
              <a:t>specific</a:t>
            </a:r>
            <a:r>
              <a:rPr sz="1300" spc="1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situation: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tend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favor tea over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coffee.”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tend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favor sci-fi movies over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fantasy.”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“There are </a:t>
            </a:r>
            <a:r>
              <a:rPr sz="1300" spc="-5" dirty="0">
                <a:latin typeface="Cambria"/>
                <a:cs typeface="Cambria"/>
              </a:rPr>
              <a:t>a lot of great </a:t>
            </a:r>
            <a:r>
              <a:rPr sz="1300" dirty="0">
                <a:latin typeface="Cambria"/>
                <a:cs typeface="Cambria"/>
              </a:rPr>
              <a:t>dishes </a:t>
            </a:r>
            <a:r>
              <a:rPr sz="1300" spc="-5" dirty="0">
                <a:latin typeface="Cambria"/>
                <a:cs typeface="Cambria"/>
              </a:rPr>
              <a:t>at this restaurant, </a:t>
            </a:r>
            <a:r>
              <a:rPr sz="1300" spc="-10" dirty="0">
                <a:latin typeface="Cambria"/>
                <a:cs typeface="Cambria"/>
              </a:rPr>
              <a:t>but </a:t>
            </a:r>
            <a:r>
              <a:rPr sz="1300" spc="-5" dirty="0">
                <a:latin typeface="Cambria"/>
                <a:cs typeface="Cambria"/>
              </a:rPr>
              <a:t>I tend to favor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spc="-5" dirty="0">
                <a:latin typeface="Cambria"/>
                <a:cs typeface="Cambria"/>
              </a:rPr>
              <a:t>seafood.”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mbria"/>
                <a:cs typeface="Cambria"/>
              </a:rPr>
              <a:t>A simple and informal way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express your preference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is: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like the first design </a:t>
            </a:r>
            <a:r>
              <a:rPr sz="1300" b="1" spc="-10" dirty="0">
                <a:latin typeface="Cambria"/>
                <a:cs typeface="Cambria"/>
              </a:rPr>
              <a:t>better </a:t>
            </a:r>
            <a:r>
              <a:rPr sz="1300" spc="-5" dirty="0">
                <a:latin typeface="Cambria"/>
                <a:cs typeface="Cambria"/>
              </a:rPr>
              <a:t>than the second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one.”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like rock music </a:t>
            </a:r>
            <a:r>
              <a:rPr sz="1300" b="1" spc="-5" dirty="0">
                <a:latin typeface="Cambria"/>
                <a:cs typeface="Cambria"/>
              </a:rPr>
              <a:t>more </a:t>
            </a:r>
            <a:r>
              <a:rPr sz="1300" spc="-5" dirty="0">
                <a:latin typeface="Cambria"/>
                <a:cs typeface="Cambria"/>
              </a:rPr>
              <a:t>than country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music.”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like reading poetry </a:t>
            </a:r>
            <a:r>
              <a:rPr sz="1300" b="1" spc="-5" dirty="0">
                <a:latin typeface="Cambria"/>
                <a:cs typeface="Cambria"/>
              </a:rPr>
              <a:t>a </a:t>
            </a:r>
            <a:r>
              <a:rPr sz="1300" b="1" spc="-10" dirty="0">
                <a:latin typeface="Cambria"/>
                <a:cs typeface="Cambria"/>
              </a:rPr>
              <a:t>lot </a:t>
            </a:r>
            <a:r>
              <a:rPr sz="1300" b="1" spc="-5" dirty="0">
                <a:latin typeface="Cambria"/>
                <a:cs typeface="Cambria"/>
              </a:rPr>
              <a:t>better/more </a:t>
            </a:r>
            <a:r>
              <a:rPr sz="1300" dirty="0">
                <a:latin typeface="Cambria"/>
                <a:cs typeface="Cambria"/>
              </a:rPr>
              <a:t>than </a:t>
            </a:r>
            <a:r>
              <a:rPr sz="1300" spc="-5" dirty="0">
                <a:latin typeface="Cambria"/>
                <a:cs typeface="Cambria"/>
              </a:rPr>
              <a:t>reading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novels.”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dirty="0">
                <a:latin typeface="Cambria"/>
                <a:cs typeface="Cambria"/>
              </a:rPr>
              <a:t>“I </a:t>
            </a:r>
            <a:r>
              <a:rPr sz="1300" spc="-5" dirty="0">
                <a:latin typeface="Cambria"/>
                <a:cs typeface="Cambria"/>
              </a:rPr>
              <a:t>like broccoli </a:t>
            </a:r>
            <a:r>
              <a:rPr sz="1300" b="1" spc="-5" dirty="0">
                <a:latin typeface="Cambria"/>
                <a:cs typeface="Cambria"/>
              </a:rPr>
              <a:t>a little better/more </a:t>
            </a:r>
            <a:r>
              <a:rPr sz="1300" spc="-5" dirty="0">
                <a:latin typeface="Cambria"/>
                <a:cs typeface="Cambria"/>
              </a:rPr>
              <a:t>than</a:t>
            </a:r>
            <a:r>
              <a:rPr sz="1300" spc="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cauliflower.”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29030"/>
            <a:ext cx="5796915" cy="3408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5" dirty="0">
                <a:latin typeface="Cambria"/>
                <a:cs typeface="Cambria"/>
              </a:rPr>
              <a:t>Finally, what do you say if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have </a:t>
            </a:r>
            <a:r>
              <a:rPr sz="1300" dirty="0">
                <a:latin typeface="Cambria"/>
                <a:cs typeface="Cambria"/>
              </a:rPr>
              <a:t>no </a:t>
            </a:r>
            <a:r>
              <a:rPr sz="1300" spc="-5" dirty="0">
                <a:latin typeface="Cambria"/>
                <a:cs typeface="Cambria"/>
              </a:rPr>
              <a:t>preference? Here are a few</a:t>
            </a:r>
            <a:r>
              <a:rPr sz="1300" spc="114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options: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300" b="1" spc="-10" dirty="0">
                <a:latin typeface="Cambria"/>
                <a:cs typeface="Cambria"/>
              </a:rPr>
              <a:t>Which </a:t>
            </a:r>
            <a:r>
              <a:rPr sz="1300" b="1" spc="-5" dirty="0">
                <a:latin typeface="Cambria"/>
                <a:cs typeface="Cambria"/>
              </a:rPr>
              <a:t>one </a:t>
            </a:r>
            <a:r>
              <a:rPr sz="1300" b="1" dirty="0">
                <a:latin typeface="Cambria"/>
                <a:cs typeface="Cambria"/>
              </a:rPr>
              <a:t>do </a:t>
            </a:r>
            <a:r>
              <a:rPr sz="1300" b="1" spc="-5" dirty="0">
                <a:latin typeface="Cambria"/>
                <a:cs typeface="Cambria"/>
              </a:rPr>
              <a:t>you </a:t>
            </a:r>
            <a:r>
              <a:rPr sz="1300" b="1" spc="-10" dirty="0">
                <a:latin typeface="Cambria"/>
                <a:cs typeface="Cambria"/>
              </a:rPr>
              <a:t>prefer? </a:t>
            </a:r>
            <a:r>
              <a:rPr sz="1300" b="1" spc="-5" dirty="0">
                <a:latin typeface="Cambria"/>
                <a:cs typeface="Cambria"/>
              </a:rPr>
              <a:t>Which one </a:t>
            </a:r>
            <a:r>
              <a:rPr sz="1300" b="1" dirty="0">
                <a:latin typeface="Cambria"/>
                <a:cs typeface="Cambria"/>
              </a:rPr>
              <a:t>do </a:t>
            </a:r>
            <a:r>
              <a:rPr sz="1300" b="1" spc="-5" dirty="0">
                <a:latin typeface="Cambria"/>
                <a:cs typeface="Cambria"/>
              </a:rPr>
              <a:t>you like</a:t>
            </a:r>
            <a:r>
              <a:rPr sz="1300" b="1" spc="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better?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“It doesn’t matter </a:t>
            </a:r>
            <a:r>
              <a:rPr sz="1300" b="1" spc="-10" dirty="0">
                <a:latin typeface="Cambria"/>
                <a:cs typeface="Cambria"/>
              </a:rPr>
              <a:t>to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me.”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“It makes </a:t>
            </a:r>
            <a:r>
              <a:rPr sz="1300" b="1" dirty="0">
                <a:latin typeface="Cambria"/>
                <a:cs typeface="Cambria"/>
              </a:rPr>
              <a:t>no </a:t>
            </a:r>
            <a:r>
              <a:rPr sz="1300" b="1" spc="-5" dirty="0">
                <a:latin typeface="Cambria"/>
                <a:cs typeface="Cambria"/>
              </a:rPr>
              <a:t>difference </a:t>
            </a:r>
            <a:r>
              <a:rPr sz="1300" b="1" dirty="0">
                <a:latin typeface="Cambria"/>
                <a:cs typeface="Cambria"/>
              </a:rPr>
              <a:t>to</a:t>
            </a:r>
            <a:r>
              <a:rPr sz="1300" b="1" spc="-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me.”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“It’s all the same </a:t>
            </a:r>
            <a:r>
              <a:rPr sz="1300" b="1" dirty="0">
                <a:latin typeface="Cambria"/>
                <a:cs typeface="Cambria"/>
              </a:rPr>
              <a:t>to</a:t>
            </a:r>
            <a:r>
              <a:rPr sz="1300" b="1" spc="-3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me.”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don’t care. / I couldn’t care</a:t>
            </a:r>
            <a:r>
              <a:rPr sz="1300" b="1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less.”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These phrases – especially </a:t>
            </a:r>
            <a:r>
              <a:rPr sz="1300" i="1" spc="-10" dirty="0">
                <a:latin typeface="Cambria"/>
                <a:cs typeface="Cambria"/>
              </a:rPr>
              <a:t>the </a:t>
            </a:r>
            <a:r>
              <a:rPr sz="1300" i="1" spc="-5" dirty="0">
                <a:latin typeface="Cambria"/>
                <a:cs typeface="Cambria"/>
              </a:rPr>
              <a:t>second one – are a little </a:t>
            </a:r>
            <a:r>
              <a:rPr sz="1300" i="1" dirty="0">
                <a:latin typeface="Cambria"/>
                <a:cs typeface="Cambria"/>
              </a:rPr>
              <a:t>bit</a:t>
            </a:r>
            <a:r>
              <a:rPr sz="1300" i="1" spc="9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rude.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“It's up </a:t>
            </a:r>
            <a:r>
              <a:rPr sz="1300" b="1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you. / It's your decision. / It's your</a:t>
            </a:r>
            <a:r>
              <a:rPr sz="1300" b="1" spc="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call.”</a:t>
            </a:r>
            <a:endParaRPr sz="1300">
              <a:latin typeface="Cambria"/>
              <a:cs typeface="Cambria"/>
            </a:endParaRPr>
          </a:p>
          <a:p>
            <a:pPr marL="469265" marR="5080">
              <a:lnSpc>
                <a:spcPct val="112300"/>
              </a:lnSpc>
            </a:pPr>
            <a:r>
              <a:rPr sz="1300" i="1" spc="-5" dirty="0">
                <a:latin typeface="Cambria"/>
                <a:cs typeface="Cambria"/>
              </a:rPr>
              <a:t>Say these when you don’t have a preference, and you </a:t>
            </a:r>
            <a:r>
              <a:rPr sz="1300" i="1" spc="5" dirty="0">
                <a:latin typeface="Cambria"/>
                <a:cs typeface="Cambria"/>
              </a:rPr>
              <a:t>want </a:t>
            </a:r>
            <a:r>
              <a:rPr sz="1300" i="1" spc="-10" dirty="0">
                <a:latin typeface="Cambria"/>
                <a:cs typeface="Cambria"/>
              </a:rPr>
              <a:t>the </a:t>
            </a:r>
            <a:r>
              <a:rPr sz="1300" i="1" spc="-5" dirty="0">
                <a:latin typeface="Cambria"/>
                <a:cs typeface="Cambria"/>
              </a:rPr>
              <a:t>other </a:t>
            </a:r>
            <a:r>
              <a:rPr sz="1300" i="1" spc="-10" dirty="0">
                <a:latin typeface="Cambria"/>
                <a:cs typeface="Cambria"/>
              </a:rPr>
              <a:t>person to  </a:t>
            </a:r>
            <a:r>
              <a:rPr sz="1300" i="1" spc="-5" dirty="0">
                <a:latin typeface="Cambria"/>
                <a:cs typeface="Cambria"/>
              </a:rPr>
              <a:t>make the</a:t>
            </a:r>
            <a:r>
              <a:rPr sz="1300" i="1" spc="-6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decision.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91440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You’ve finished </a:t>
            </a:r>
            <a:r>
              <a:rPr sz="1300" dirty="0">
                <a:latin typeface="Cambria"/>
                <a:cs typeface="Cambria"/>
              </a:rPr>
              <a:t>Lesson </a:t>
            </a:r>
            <a:r>
              <a:rPr sz="1300" spc="-5" dirty="0">
                <a:latin typeface="Cambria"/>
                <a:cs typeface="Cambria"/>
              </a:rPr>
              <a:t>23! Today’s speaking task is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u="sng" spc="-10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leave </a:t>
            </a:r>
            <a:r>
              <a:rPr sz="1300" u="sng" spc="-5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a message </a:t>
            </a:r>
            <a:r>
              <a:rPr sz="1300" spc="-5" dirty="0">
                <a:latin typeface="Cambria"/>
                <a:cs typeface="Cambria"/>
              </a:rPr>
              <a:t>telling me  </a:t>
            </a:r>
            <a:r>
              <a:rPr sz="1300" spc="-10" dirty="0">
                <a:latin typeface="Cambria"/>
                <a:cs typeface="Cambria"/>
              </a:rPr>
              <a:t>about </a:t>
            </a:r>
            <a:r>
              <a:rPr sz="1300" spc="-5" dirty="0">
                <a:latin typeface="Cambria"/>
                <a:cs typeface="Cambria"/>
              </a:rPr>
              <a:t>music, food, and activities that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like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dislike. Try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use </a:t>
            </a:r>
            <a:r>
              <a:rPr sz="1300" spc="10" dirty="0">
                <a:latin typeface="Cambria"/>
                <a:cs typeface="Cambria"/>
              </a:rPr>
              <a:t>the </a:t>
            </a:r>
            <a:r>
              <a:rPr sz="1300" spc="-5" dirty="0">
                <a:latin typeface="Cambria"/>
                <a:cs typeface="Cambria"/>
              </a:rPr>
              <a:t>phrases  from this lesson </a:t>
            </a:r>
            <a:r>
              <a:rPr sz="1300" dirty="0">
                <a:latin typeface="Cambria"/>
                <a:cs typeface="Cambria"/>
              </a:rPr>
              <a:t>in your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answer.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FD56577E-F202-403D-A30B-95FC354C9E5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144139" y="9274250"/>
            <a:ext cx="148653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25"/>
              </a:spcBef>
            </a:pPr>
            <a:endParaRPr lang="en-US" u="none" dirty="0">
              <a:solidFill>
                <a:srgbClr val="000000"/>
              </a:solidFill>
            </a:endParaRP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2183</Words>
  <Application>Microsoft Office PowerPoint</Application>
  <PresentationFormat>Custom</PresentationFormat>
  <Paragraphs>141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Cambria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 - Espresso English</dc:creator>
  <cp:lastModifiedBy>Eman Magdoub</cp:lastModifiedBy>
  <cp:revision>1</cp:revision>
  <dcterms:created xsi:type="dcterms:W3CDTF">2022-04-24T09:15:44Z</dcterms:created>
  <dcterms:modified xsi:type="dcterms:W3CDTF">2022-04-24T07:17:28Z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2017-01-25T00:00:00Z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2022-04-24T00:00:00Z</vt:filetime>
  </property>
</Properties>
</file>