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582930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lang="en-US" sz="2600" b="1" spc="10" dirty="0">
                <a:solidFill>
                  <a:srgbClr val="313D4F"/>
                </a:solidFill>
                <a:latin typeface="Cambria"/>
                <a:cs typeface="Cambria"/>
              </a:rPr>
              <a:t>8</a:t>
            </a:r>
            <a:r>
              <a:rPr sz="2600" b="1" spc="1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Complaining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&amp;</a:t>
            </a:r>
            <a:r>
              <a:rPr sz="2600" b="1" spc="185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Criticizing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23761"/>
            <a:ext cx="5909945" cy="7532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77165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When </a:t>
            </a:r>
            <a:r>
              <a:rPr sz="1300" dirty="0">
                <a:latin typeface="Cambria"/>
                <a:cs typeface="Cambria"/>
              </a:rPr>
              <a:t>we </a:t>
            </a:r>
            <a:r>
              <a:rPr sz="1300" spc="-5" dirty="0">
                <a:latin typeface="Cambria"/>
                <a:cs typeface="Cambria"/>
              </a:rPr>
              <a:t>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make a complaint or criticism in English, we often use specific  words or phrases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make it politer and </a:t>
            </a:r>
            <a:r>
              <a:rPr sz="1300" spc="-10" dirty="0">
                <a:latin typeface="Cambria"/>
                <a:cs typeface="Cambria"/>
              </a:rPr>
              <a:t>less </a:t>
            </a:r>
            <a:r>
              <a:rPr sz="1300" spc="-5" dirty="0">
                <a:latin typeface="Cambria"/>
                <a:cs typeface="Cambria"/>
              </a:rPr>
              <a:t>direct. This </a:t>
            </a:r>
            <a:r>
              <a:rPr sz="1300" dirty="0">
                <a:latin typeface="Cambria"/>
                <a:cs typeface="Cambria"/>
              </a:rPr>
              <a:t>helps </a:t>
            </a:r>
            <a:r>
              <a:rPr sz="1300" spc="-5" dirty="0">
                <a:latin typeface="Cambria"/>
                <a:cs typeface="Cambria"/>
              </a:rPr>
              <a:t>the other person to  listen and understand the complaint/criticism without </a:t>
            </a:r>
            <a:r>
              <a:rPr sz="1300" dirty="0">
                <a:latin typeface="Cambria"/>
                <a:cs typeface="Cambria"/>
              </a:rPr>
              <a:t>getting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defensive.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spc="-5" dirty="0">
                <a:latin typeface="Cambria"/>
                <a:cs typeface="Cambria"/>
              </a:rPr>
              <a:t>Erin had a bad experience at </a:t>
            </a:r>
            <a:r>
              <a:rPr sz="1300" dirty="0">
                <a:latin typeface="Cambria"/>
                <a:cs typeface="Cambria"/>
              </a:rPr>
              <a:t>her </a:t>
            </a:r>
            <a:r>
              <a:rPr sz="1300" spc="-5" dirty="0">
                <a:latin typeface="Cambria"/>
                <a:cs typeface="Cambria"/>
              </a:rPr>
              <a:t>bank, and </a:t>
            </a:r>
            <a:r>
              <a:rPr sz="1300" spc="-10" dirty="0">
                <a:latin typeface="Cambria"/>
                <a:cs typeface="Cambria"/>
              </a:rPr>
              <a:t>now </a:t>
            </a:r>
            <a:r>
              <a:rPr sz="1300" spc="-5" dirty="0">
                <a:latin typeface="Cambria"/>
                <a:cs typeface="Cambria"/>
              </a:rPr>
              <a:t>she’s complaining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1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manager.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Listen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two very </a:t>
            </a:r>
            <a:r>
              <a:rPr sz="1300" dirty="0">
                <a:latin typeface="Cambria"/>
                <a:cs typeface="Cambria"/>
              </a:rPr>
              <a:t>different </a:t>
            </a:r>
            <a:r>
              <a:rPr sz="1300" spc="-5" dirty="0">
                <a:latin typeface="Cambria"/>
                <a:cs typeface="Cambria"/>
              </a:rPr>
              <a:t>ways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make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complaints: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#1a - Complaining</a:t>
            </a:r>
            <a:r>
              <a:rPr sz="1600" b="1" spc="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Rudely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Cambria"/>
                <a:cs typeface="Cambria"/>
              </a:rPr>
              <a:t>Erin: </a:t>
            </a:r>
            <a:r>
              <a:rPr sz="1300" dirty="0">
                <a:latin typeface="Cambria"/>
                <a:cs typeface="Cambria"/>
              </a:rPr>
              <a:t>This </a:t>
            </a:r>
            <a:r>
              <a:rPr sz="1300" spc="-5" dirty="0">
                <a:latin typeface="Cambria"/>
                <a:cs typeface="Cambria"/>
              </a:rPr>
              <a:t>bank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sucks!</a:t>
            </a:r>
            <a:endParaRPr sz="1300" dirty="0">
              <a:latin typeface="Cambria"/>
              <a:cs typeface="Cambria"/>
            </a:endParaRPr>
          </a:p>
          <a:p>
            <a:pPr marL="12700" marR="109220">
              <a:lnSpc>
                <a:spcPct val="112300"/>
              </a:lnSpc>
              <a:spcBef>
                <a:spcPts val="1005"/>
              </a:spcBef>
            </a:pPr>
            <a:r>
              <a:rPr sz="1300" b="1" spc="-5" dirty="0">
                <a:latin typeface="Cambria"/>
                <a:cs typeface="Cambria"/>
              </a:rPr>
              <a:t>Manager: </a:t>
            </a:r>
            <a:r>
              <a:rPr sz="1300" spc="-5" dirty="0">
                <a:latin typeface="Cambria"/>
                <a:cs typeface="Cambria"/>
              </a:rPr>
              <a:t>I'm sorry you </a:t>
            </a:r>
            <a:r>
              <a:rPr sz="1300" dirty="0">
                <a:latin typeface="Cambria"/>
                <a:cs typeface="Cambria"/>
              </a:rPr>
              <a:t>feel </a:t>
            </a:r>
            <a:r>
              <a:rPr sz="1300" spc="-5" dirty="0">
                <a:latin typeface="Cambria"/>
                <a:cs typeface="Cambria"/>
              </a:rPr>
              <a:t>that way. Could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be a little more specific about the  </a:t>
            </a:r>
            <a:r>
              <a:rPr sz="1300" spc="-10" dirty="0">
                <a:latin typeface="Cambria"/>
                <a:cs typeface="Cambria"/>
              </a:rPr>
              <a:t>problem?</a:t>
            </a:r>
            <a:endParaRPr sz="1300" dirty="0">
              <a:latin typeface="Cambria"/>
              <a:cs typeface="Cambria"/>
            </a:endParaRPr>
          </a:p>
          <a:p>
            <a:pPr marL="12700" marR="358775">
              <a:lnSpc>
                <a:spcPct val="112300"/>
              </a:lnSpc>
              <a:spcBef>
                <a:spcPts val="990"/>
              </a:spcBef>
            </a:pPr>
            <a:r>
              <a:rPr sz="1300" b="1" spc="-10" dirty="0">
                <a:latin typeface="Cambria"/>
                <a:cs typeface="Cambria"/>
              </a:rPr>
              <a:t>Erin: </a:t>
            </a:r>
            <a:r>
              <a:rPr sz="1300" spc="-5" dirty="0">
                <a:latin typeface="Cambria"/>
                <a:cs typeface="Cambria"/>
              </a:rPr>
              <a:t>I'm sick and tired of waiting </a:t>
            </a:r>
            <a:r>
              <a:rPr sz="1300" dirty="0">
                <a:latin typeface="Cambria"/>
                <a:cs typeface="Cambria"/>
              </a:rPr>
              <a:t>days </a:t>
            </a:r>
            <a:r>
              <a:rPr sz="1300" spc="-5" dirty="0">
                <a:latin typeface="Cambria"/>
                <a:cs typeface="Cambria"/>
              </a:rPr>
              <a:t>for the </a:t>
            </a:r>
            <a:r>
              <a:rPr sz="1300" spc="-10" dirty="0">
                <a:latin typeface="Cambria"/>
                <a:cs typeface="Cambria"/>
              </a:rPr>
              <a:t>problems </a:t>
            </a:r>
            <a:r>
              <a:rPr sz="1300" spc="-5" dirty="0">
                <a:latin typeface="Cambria"/>
                <a:cs typeface="Cambria"/>
              </a:rPr>
              <a:t>with my account to </a:t>
            </a:r>
            <a:r>
              <a:rPr sz="1300" spc="-10" dirty="0">
                <a:latin typeface="Cambria"/>
                <a:cs typeface="Cambria"/>
              </a:rPr>
              <a:t>be  </a:t>
            </a:r>
            <a:r>
              <a:rPr sz="1300" spc="-5" dirty="0">
                <a:latin typeface="Cambria"/>
                <a:cs typeface="Cambria"/>
              </a:rPr>
              <a:t>fixed. It's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ridiculous.</a:t>
            </a:r>
            <a:endParaRPr sz="1300" dirty="0">
              <a:latin typeface="Cambria"/>
              <a:cs typeface="Cambria"/>
            </a:endParaRPr>
          </a:p>
          <a:p>
            <a:pPr marL="12700" marR="5080">
              <a:lnSpc>
                <a:spcPct val="112400"/>
              </a:lnSpc>
              <a:spcBef>
                <a:spcPts val="990"/>
              </a:spcBef>
            </a:pPr>
            <a:r>
              <a:rPr sz="1300" b="1" spc="-5" dirty="0">
                <a:latin typeface="Cambria"/>
                <a:cs typeface="Cambria"/>
              </a:rPr>
              <a:t>Manager: </a:t>
            </a:r>
            <a:r>
              <a:rPr sz="1300" spc="-5" dirty="0">
                <a:latin typeface="Cambria"/>
                <a:cs typeface="Cambria"/>
              </a:rPr>
              <a:t>I </a:t>
            </a:r>
            <a:r>
              <a:rPr sz="1300" dirty="0">
                <a:latin typeface="Cambria"/>
                <a:cs typeface="Cambria"/>
              </a:rPr>
              <a:t>do </a:t>
            </a:r>
            <a:r>
              <a:rPr sz="1300" spc="-5" dirty="0">
                <a:latin typeface="Cambria"/>
                <a:cs typeface="Cambria"/>
              </a:rPr>
              <a:t>apologize for the inconvenience. Please keep in mind that sometimes  it's necessary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-</a:t>
            </a:r>
            <a:endParaRPr sz="1300" dirty="0">
              <a:latin typeface="Cambria"/>
              <a:cs typeface="Cambria"/>
            </a:endParaRPr>
          </a:p>
          <a:p>
            <a:pPr marL="12700" marR="41275" algn="just">
              <a:lnSpc>
                <a:spcPct val="112300"/>
              </a:lnSpc>
              <a:spcBef>
                <a:spcPts val="1005"/>
              </a:spcBef>
            </a:pPr>
            <a:r>
              <a:rPr sz="1300" b="1" spc="-10" dirty="0">
                <a:latin typeface="Cambria"/>
                <a:cs typeface="Cambria"/>
              </a:rPr>
              <a:t>Erin: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your customer service by phone stinks, too. I will not put </a:t>
            </a:r>
            <a:r>
              <a:rPr sz="1300" dirty="0">
                <a:latin typeface="Cambria"/>
                <a:cs typeface="Cambria"/>
              </a:rPr>
              <a:t>up </a:t>
            </a:r>
            <a:r>
              <a:rPr sz="1300" spc="-5" dirty="0">
                <a:latin typeface="Cambria"/>
                <a:cs typeface="Cambria"/>
              </a:rPr>
              <a:t>with </a:t>
            </a:r>
            <a:r>
              <a:rPr sz="1300" spc="-10" dirty="0">
                <a:latin typeface="Cambria"/>
                <a:cs typeface="Cambria"/>
              </a:rPr>
              <a:t>having  </a:t>
            </a:r>
            <a:r>
              <a:rPr sz="1300" spc="-5" dirty="0">
                <a:latin typeface="Cambria"/>
                <a:cs typeface="Cambria"/>
              </a:rPr>
              <a:t>to wait more than 20 minutes only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talk with an incompetent employee who can't  do anything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help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me.</a:t>
            </a:r>
          </a:p>
          <a:p>
            <a:pPr marL="12700" marR="504190">
              <a:lnSpc>
                <a:spcPct val="112300"/>
              </a:lnSpc>
              <a:spcBef>
                <a:spcPts val="995"/>
              </a:spcBef>
            </a:pPr>
            <a:r>
              <a:rPr sz="1300" b="1" spc="-5" dirty="0">
                <a:latin typeface="Cambria"/>
                <a:cs typeface="Cambria"/>
              </a:rPr>
              <a:t>Manager: </a:t>
            </a:r>
            <a:r>
              <a:rPr sz="1300" spc="-5" dirty="0">
                <a:latin typeface="Cambria"/>
                <a:cs typeface="Cambria"/>
              </a:rPr>
              <a:t>I'm sorry you've had a bad experience. I will look </a:t>
            </a:r>
            <a:r>
              <a:rPr sz="1300" dirty="0">
                <a:latin typeface="Cambria"/>
                <a:cs typeface="Cambria"/>
              </a:rPr>
              <a:t>into </a:t>
            </a:r>
            <a:r>
              <a:rPr sz="1300" spc="-5" dirty="0">
                <a:latin typeface="Cambria"/>
                <a:cs typeface="Cambria"/>
              </a:rPr>
              <a:t>these issues  immediately.</a:t>
            </a:r>
            <a:endParaRPr sz="1300" dirty="0">
              <a:latin typeface="Cambria"/>
              <a:cs typeface="Cambria"/>
            </a:endParaRPr>
          </a:p>
          <a:p>
            <a:pPr marL="12700" marR="26670">
              <a:lnSpc>
                <a:spcPct val="112300"/>
              </a:lnSpc>
              <a:spcBef>
                <a:spcPts val="1005"/>
              </a:spcBef>
            </a:pPr>
            <a:r>
              <a:rPr sz="1300" b="1" spc="-10" dirty="0">
                <a:latin typeface="Cambria"/>
                <a:cs typeface="Cambria"/>
              </a:rPr>
              <a:t>Erin: </a:t>
            </a:r>
            <a:r>
              <a:rPr sz="1300" spc="-5" dirty="0">
                <a:latin typeface="Cambria"/>
                <a:cs typeface="Cambria"/>
              </a:rPr>
              <a:t>Oh and one more thing - the fees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charge are completely unfair. I have to  </a:t>
            </a:r>
            <a:r>
              <a:rPr sz="1300" spc="-10" dirty="0">
                <a:latin typeface="Cambria"/>
                <a:cs typeface="Cambria"/>
              </a:rPr>
              <a:t>pay </a:t>
            </a:r>
            <a:r>
              <a:rPr sz="1300" spc="-5" dirty="0">
                <a:latin typeface="Cambria"/>
                <a:cs typeface="Cambria"/>
              </a:rPr>
              <a:t>a </a:t>
            </a:r>
            <a:r>
              <a:rPr sz="1300" dirty="0">
                <a:latin typeface="Cambria"/>
                <a:cs typeface="Cambria"/>
              </a:rPr>
              <a:t>$5 fee </a:t>
            </a:r>
            <a:r>
              <a:rPr sz="1300" i="1" spc="-5" dirty="0">
                <a:latin typeface="Cambria"/>
                <a:cs typeface="Cambria"/>
              </a:rPr>
              <a:t>every </a:t>
            </a:r>
            <a:r>
              <a:rPr sz="1300" spc="-5" dirty="0">
                <a:latin typeface="Cambria"/>
                <a:cs typeface="Cambria"/>
              </a:rPr>
              <a:t>time I take money out of another bank's </a:t>
            </a:r>
            <a:r>
              <a:rPr sz="1300" spc="-10" dirty="0">
                <a:latin typeface="Cambria"/>
                <a:cs typeface="Cambria"/>
              </a:rPr>
              <a:t>ATM? </a:t>
            </a:r>
            <a:r>
              <a:rPr sz="1300" spc="-5" dirty="0">
                <a:latin typeface="Cambria"/>
                <a:cs typeface="Cambria"/>
              </a:rPr>
              <a:t>That's</a:t>
            </a:r>
            <a:r>
              <a:rPr sz="1300" spc="1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outrageous!</a:t>
            </a:r>
            <a:endParaRPr sz="13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spc="-5" dirty="0">
                <a:latin typeface="Cambria"/>
                <a:cs typeface="Cambria"/>
              </a:rPr>
              <a:t>Manager: </a:t>
            </a:r>
            <a:r>
              <a:rPr sz="1300" spc="-5" dirty="0">
                <a:latin typeface="Cambria"/>
                <a:cs typeface="Cambria"/>
              </a:rPr>
              <a:t>Ma'am, please calm down. There's no need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raise your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voice.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#1b - Complaining</a:t>
            </a:r>
            <a:r>
              <a:rPr sz="1600" b="1" spc="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Politely</a:t>
            </a:r>
            <a:endParaRPr sz="16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 dirty="0">
              <a:latin typeface="Times New Roman"/>
              <a:cs typeface="Times New Roman"/>
            </a:endParaRPr>
          </a:p>
          <a:p>
            <a:pPr marL="12700" marR="70485">
              <a:lnSpc>
                <a:spcPct val="112300"/>
              </a:lnSpc>
            </a:pPr>
            <a:r>
              <a:rPr sz="1300" b="1" spc="-10" dirty="0">
                <a:latin typeface="Cambria"/>
                <a:cs typeface="Cambria"/>
              </a:rPr>
              <a:t>Erin: </a:t>
            </a:r>
            <a:r>
              <a:rPr sz="1300" spc="-5" dirty="0">
                <a:latin typeface="Cambria"/>
                <a:cs typeface="Cambria"/>
              </a:rPr>
              <a:t>I'd like to make a complaint. I'm </a:t>
            </a:r>
            <a:r>
              <a:rPr sz="1300" dirty="0">
                <a:latin typeface="Cambria"/>
                <a:cs typeface="Cambria"/>
              </a:rPr>
              <a:t>very </a:t>
            </a:r>
            <a:r>
              <a:rPr sz="1300" spc="-5" dirty="0">
                <a:latin typeface="Cambria"/>
                <a:cs typeface="Cambria"/>
              </a:rPr>
              <a:t>disappointed with the customer service  I've received at this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bank.</a:t>
            </a:r>
            <a:endParaRPr sz="13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5957570" cy="807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Manager: </a:t>
            </a:r>
            <a:r>
              <a:rPr sz="1300" spc="-5" dirty="0">
                <a:latin typeface="Cambria"/>
                <a:cs typeface="Cambria"/>
              </a:rPr>
              <a:t>Oh no, I'm sorry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hear that. Could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tell me what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happened?</a:t>
            </a:r>
            <a:endParaRPr sz="1300">
              <a:latin typeface="Cambria"/>
              <a:cs typeface="Cambria"/>
            </a:endParaRPr>
          </a:p>
          <a:p>
            <a:pPr marL="12700" marR="55244">
              <a:lnSpc>
                <a:spcPct val="112300"/>
              </a:lnSpc>
              <a:spcBef>
                <a:spcPts val="994"/>
              </a:spcBef>
            </a:pPr>
            <a:r>
              <a:rPr sz="1300" b="1" spc="-10" dirty="0">
                <a:latin typeface="Cambria"/>
                <a:cs typeface="Cambria"/>
              </a:rPr>
              <a:t>Erin: </a:t>
            </a:r>
            <a:r>
              <a:rPr sz="1300" spc="-5" dirty="0">
                <a:latin typeface="Cambria"/>
                <a:cs typeface="Cambria"/>
              </a:rPr>
              <a:t>Every time I </a:t>
            </a:r>
            <a:r>
              <a:rPr sz="1300" dirty="0">
                <a:latin typeface="Cambria"/>
                <a:cs typeface="Cambria"/>
              </a:rPr>
              <a:t>have </a:t>
            </a:r>
            <a:r>
              <a:rPr sz="1300" spc="-5" dirty="0">
                <a:latin typeface="Cambria"/>
                <a:cs typeface="Cambria"/>
              </a:rPr>
              <a:t>a </a:t>
            </a:r>
            <a:r>
              <a:rPr sz="1300" spc="-10" dirty="0">
                <a:latin typeface="Cambria"/>
                <a:cs typeface="Cambria"/>
              </a:rPr>
              <a:t>problem </a:t>
            </a:r>
            <a:r>
              <a:rPr sz="1300" spc="-5" dirty="0">
                <a:latin typeface="Cambria"/>
                <a:cs typeface="Cambria"/>
              </a:rPr>
              <a:t>with my account, it takes several days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resolve  it -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that's unacceptable, because I do need access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my money on a </a:t>
            </a:r>
            <a:r>
              <a:rPr sz="1300" dirty="0">
                <a:latin typeface="Cambria"/>
                <a:cs typeface="Cambria"/>
              </a:rPr>
              <a:t>daily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basis.</a:t>
            </a:r>
            <a:endParaRPr sz="1300">
              <a:latin typeface="Cambria"/>
              <a:cs typeface="Cambria"/>
            </a:endParaRPr>
          </a:p>
          <a:p>
            <a:pPr marL="12700" marR="55244">
              <a:lnSpc>
                <a:spcPct val="112300"/>
              </a:lnSpc>
              <a:spcBef>
                <a:spcPts val="1005"/>
              </a:spcBef>
            </a:pPr>
            <a:r>
              <a:rPr sz="1300" b="1" spc="-5" dirty="0">
                <a:latin typeface="Cambria"/>
                <a:cs typeface="Cambria"/>
              </a:rPr>
              <a:t>Manager: </a:t>
            </a:r>
            <a:r>
              <a:rPr sz="1300" spc="-5" dirty="0">
                <a:latin typeface="Cambria"/>
                <a:cs typeface="Cambria"/>
              </a:rPr>
              <a:t>I apologize for the delays, ma'am. I </a:t>
            </a:r>
            <a:r>
              <a:rPr sz="1300" spc="-10" dirty="0">
                <a:latin typeface="Cambria"/>
                <a:cs typeface="Cambria"/>
              </a:rPr>
              <a:t>promise you </a:t>
            </a:r>
            <a:r>
              <a:rPr sz="1300" spc="-5" dirty="0">
                <a:latin typeface="Cambria"/>
                <a:cs typeface="Cambria"/>
              </a:rPr>
              <a:t>that we will take steps to  improve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this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area.</a:t>
            </a:r>
            <a:endParaRPr sz="1300">
              <a:latin typeface="Cambria"/>
              <a:cs typeface="Cambria"/>
            </a:endParaRPr>
          </a:p>
          <a:p>
            <a:pPr marL="12700" marR="160655">
              <a:lnSpc>
                <a:spcPct val="112300"/>
              </a:lnSpc>
              <a:spcBef>
                <a:spcPts val="994"/>
              </a:spcBef>
            </a:pPr>
            <a:r>
              <a:rPr sz="1300" b="1" spc="-5" dirty="0">
                <a:latin typeface="Cambria"/>
                <a:cs typeface="Cambria"/>
              </a:rPr>
              <a:t>Erin: </a:t>
            </a:r>
            <a:r>
              <a:rPr sz="1300" spc="-5" dirty="0">
                <a:latin typeface="Cambria"/>
                <a:cs typeface="Cambria"/>
              </a:rPr>
              <a:t>Also, I'm sorry </a:t>
            </a:r>
            <a:r>
              <a:rPr sz="1300" spc="5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say </a:t>
            </a:r>
            <a:r>
              <a:rPr sz="1300" dirty="0">
                <a:latin typeface="Cambria"/>
                <a:cs typeface="Cambria"/>
              </a:rPr>
              <a:t>this, </a:t>
            </a:r>
            <a:r>
              <a:rPr sz="1300" spc="-5" dirty="0">
                <a:latin typeface="Cambria"/>
                <a:cs typeface="Cambria"/>
              </a:rPr>
              <a:t>but your customer service </a:t>
            </a:r>
            <a:r>
              <a:rPr sz="1300" dirty="0">
                <a:latin typeface="Cambria"/>
                <a:cs typeface="Cambria"/>
              </a:rPr>
              <a:t>by </a:t>
            </a:r>
            <a:r>
              <a:rPr sz="1300" spc="-5" dirty="0">
                <a:latin typeface="Cambria"/>
                <a:cs typeface="Cambria"/>
              </a:rPr>
              <a:t>phone leaves a lot </a:t>
            </a:r>
            <a:r>
              <a:rPr sz="1300" dirty="0">
                <a:latin typeface="Cambria"/>
                <a:cs typeface="Cambria"/>
              </a:rPr>
              <a:t>to  </a:t>
            </a:r>
            <a:r>
              <a:rPr sz="1300" spc="-5" dirty="0">
                <a:latin typeface="Cambria"/>
                <a:cs typeface="Cambria"/>
              </a:rPr>
              <a:t>be desired. Not only </a:t>
            </a:r>
            <a:r>
              <a:rPr sz="1300" dirty="0">
                <a:latin typeface="Cambria"/>
                <a:cs typeface="Cambria"/>
              </a:rPr>
              <a:t>do </a:t>
            </a:r>
            <a:r>
              <a:rPr sz="1300" spc="-5" dirty="0">
                <a:latin typeface="Cambria"/>
                <a:cs typeface="Cambria"/>
              </a:rPr>
              <a:t>I have to wait a </a:t>
            </a:r>
            <a:r>
              <a:rPr sz="1300" spc="-10" dirty="0">
                <a:latin typeface="Cambria"/>
                <a:cs typeface="Cambria"/>
              </a:rPr>
              <a:t>long </a:t>
            </a:r>
            <a:r>
              <a:rPr sz="1300" spc="-5" dirty="0">
                <a:latin typeface="Cambria"/>
                <a:cs typeface="Cambria"/>
              </a:rPr>
              <a:t>time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talk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someone, but the  representatives are generally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very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helpful.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b="1" spc="-5" dirty="0">
                <a:latin typeface="Cambria"/>
                <a:cs typeface="Cambria"/>
              </a:rPr>
              <a:t>Manager: </a:t>
            </a:r>
            <a:r>
              <a:rPr sz="1300" spc="-5" dirty="0">
                <a:latin typeface="Cambria"/>
                <a:cs typeface="Cambria"/>
              </a:rPr>
              <a:t>I can understand why you're </a:t>
            </a:r>
            <a:r>
              <a:rPr sz="1300" dirty="0">
                <a:latin typeface="Cambria"/>
                <a:cs typeface="Cambria"/>
              </a:rPr>
              <a:t>frustrated </a:t>
            </a:r>
            <a:r>
              <a:rPr sz="1300" spc="-5" dirty="0">
                <a:latin typeface="Cambria"/>
                <a:cs typeface="Cambria"/>
              </a:rPr>
              <a:t>– I will </a:t>
            </a:r>
            <a:r>
              <a:rPr sz="1300" spc="-10" dirty="0">
                <a:latin typeface="Cambria"/>
                <a:cs typeface="Cambria"/>
              </a:rPr>
              <a:t>look </a:t>
            </a:r>
            <a:r>
              <a:rPr sz="1300" dirty="0">
                <a:latin typeface="Cambria"/>
                <a:cs typeface="Cambria"/>
              </a:rPr>
              <a:t>into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  <a:p>
            <a:pPr marL="12700" marR="264795" algn="just">
              <a:lnSpc>
                <a:spcPct val="112300"/>
              </a:lnSpc>
              <a:spcBef>
                <a:spcPts val="995"/>
              </a:spcBef>
            </a:pPr>
            <a:r>
              <a:rPr sz="1300" b="1" spc="-10" dirty="0">
                <a:latin typeface="Cambria"/>
                <a:cs typeface="Cambria"/>
              </a:rPr>
              <a:t>Erin: </a:t>
            </a:r>
            <a:r>
              <a:rPr sz="1300" spc="-5" dirty="0">
                <a:latin typeface="Cambria"/>
                <a:cs typeface="Cambria"/>
              </a:rPr>
              <a:t>I'm also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happy about the fees that are charged for using another bank's  ATM. I was expecting something like $1, but </a:t>
            </a:r>
            <a:r>
              <a:rPr sz="1300" dirty="0">
                <a:latin typeface="Cambria"/>
                <a:cs typeface="Cambria"/>
              </a:rPr>
              <a:t>it's </a:t>
            </a:r>
            <a:r>
              <a:rPr sz="1300" spc="-5" dirty="0">
                <a:latin typeface="Cambria"/>
                <a:cs typeface="Cambria"/>
              </a:rPr>
              <a:t>actually </a:t>
            </a:r>
            <a:r>
              <a:rPr sz="1300" dirty="0">
                <a:latin typeface="Cambria"/>
                <a:cs typeface="Cambria"/>
              </a:rPr>
              <a:t>$5, </a:t>
            </a:r>
            <a:r>
              <a:rPr sz="1300" spc="-5" dirty="0">
                <a:latin typeface="Cambria"/>
                <a:cs typeface="Cambria"/>
              </a:rPr>
              <a:t>and I find that rather  high.</a:t>
            </a:r>
            <a:endParaRPr sz="1300">
              <a:latin typeface="Cambria"/>
              <a:cs typeface="Cambria"/>
            </a:endParaRPr>
          </a:p>
          <a:p>
            <a:pPr marL="12700" marR="43180">
              <a:lnSpc>
                <a:spcPct val="112300"/>
              </a:lnSpc>
              <a:spcBef>
                <a:spcPts val="1005"/>
              </a:spcBef>
            </a:pPr>
            <a:r>
              <a:rPr sz="1300" b="1" spc="-5" dirty="0">
                <a:latin typeface="Cambria"/>
                <a:cs typeface="Cambria"/>
              </a:rPr>
              <a:t>Manager: </a:t>
            </a:r>
            <a:r>
              <a:rPr sz="1300" spc="-5" dirty="0">
                <a:latin typeface="Cambria"/>
                <a:cs typeface="Cambria"/>
              </a:rPr>
              <a:t>I'm afraid </a:t>
            </a:r>
            <a:r>
              <a:rPr sz="1300" dirty="0">
                <a:latin typeface="Cambria"/>
                <a:cs typeface="Cambria"/>
              </a:rPr>
              <a:t>there's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much </a:t>
            </a:r>
            <a:r>
              <a:rPr sz="1300" dirty="0">
                <a:latin typeface="Cambria"/>
                <a:cs typeface="Cambria"/>
              </a:rPr>
              <a:t>we </a:t>
            </a:r>
            <a:r>
              <a:rPr sz="1300" spc="-10" dirty="0">
                <a:latin typeface="Cambria"/>
                <a:cs typeface="Cambria"/>
              </a:rPr>
              <a:t>can </a:t>
            </a:r>
            <a:r>
              <a:rPr sz="1300" spc="-5" dirty="0">
                <a:latin typeface="Cambria"/>
                <a:cs typeface="Cambria"/>
              </a:rPr>
              <a:t>do about the fees - they're an industry  standard. But I </a:t>
            </a:r>
            <a:r>
              <a:rPr sz="1300" spc="-10" dirty="0">
                <a:latin typeface="Cambria"/>
                <a:cs typeface="Cambria"/>
              </a:rPr>
              <a:t>assure you </a:t>
            </a:r>
            <a:r>
              <a:rPr sz="1300" spc="-5" dirty="0">
                <a:latin typeface="Cambria"/>
                <a:cs typeface="Cambria"/>
              </a:rPr>
              <a:t>that I will do everything in </a:t>
            </a:r>
            <a:r>
              <a:rPr sz="130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power </a:t>
            </a:r>
            <a:r>
              <a:rPr sz="1300" dirty="0">
                <a:latin typeface="Cambria"/>
                <a:cs typeface="Cambria"/>
              </a:rPr>
              <a:t>to fix </a:t>
            </a:r>
            <a:r>
              <a:rPr sz="1300" spc="-5" dirty="0">
                <a:latin typeface="Cambria"/>
                <a:cs typeface="Cambria"/>
              </a:rPr>
              <a:t>the other  problems you've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mentioned.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600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26034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Notice the difference between the first conversation and the second conversation?  In </a:t>
            </a:r>
            <a:r>
              <a:rPr sz="130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first one, Erin used strong </a:t>
            </a:r>
            <a:r>
              <a:rPr sz="1300" dirty="0">
                <a:latin typeface="Cambria"/>
                <a:cs typeface="Cambria"/>
              </a:rPr>
              <a:t>words </a:t>
            </a:r>
            <a:r>
              <a:rPr sz="1300" spc="-5" dirty="0">
                <a:latin typeface="Cambria"/>
                <a:cs typeface="Cambria"/>
              </a:rPr>
              <a:t>like “outrageous” and “ridiculous,” </a:t>
            </a:r>
            <a:r>
              <a:rPr sz="1300" dirty="0">
                <a:latin typeface="Cambria"/>
                <a:cs typeface="Cambria"/>
              </a:rPr>
              <a:t>as well </a:t>
            </a:r>
            <a:r>
              <a:rPr sz="1300" spc="-5" dirty="0">
                <a:latin typeface="Cambria"/>
                <a:cs typeface="Cambria"/>
              </a:rPr>
              <a:t>as  very negative expressions like "stinks," "sucks," "incompetent" and "I'm sick 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tired..."</a:t>
            </a:r>
            <a:endParaRPr sz="1300">
              <a:latin typeface="Cambria"/>
              <a:cs typeface="Cambria"/>
            </a:endParaRPr>
          </a:p>
          <a:p>
            <a:pPr marL="12700" marR="253365">
              <a:lnSpc>
                <a:spcPct val="112300"/>
              </a:lnSpc>
              <a:spcBef>
                <a:spcPts val="994"/>
              </a:spcBef>
            </a:pPr>
            <a:r>
              <a:rPr sz="1300" spc="-5" dirty="0">
                <a:latin typeface="Cambria"/>
                <a:cs typeface="Cambria"/>
              </a:rPr>
              <a:t>In the second one, Erin expressed her complaints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a more diplomatic way. Here  are some good phrases for complaining in English. They often include the words  "sorry," "excuse me," or </a:t>
            </a:r>
            <a:r>
              <a:rPr sz="1300" spc="-10" dirty="0">
                <a:latin typeface="Cambria"/>
                <a:cs typeface="Cambria"/>
              </a:rPr>
              <a:t>"I'm </a:t>
            </a:r>
            <a:r>
              <a:rPr sz="1300" spc="-5" dirty="0">
                <a:latin typeface="Cambria"/>
                <a:cs typeface="Cambria"/>
              </a:rPr>
              <a:t>afraid"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make them more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polite: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sorry, but I have a few complaints</a:t>
            </a:r>
            <a:r>
              <a:rPr sz="1300" b="1" spc="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about…”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I’m sorry, but I have a few complaints </a:t>
            </a:r>
            <a:r>
              <a:rPr sz="1300" i="1" dirty="0">
                <a:latin typeface="Cambria"/>
                <a:cs typeface="Cambria"/>
              </a:rPr>
              <a:t>about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spc="-5" dirty="0">
                <a:latin typeface="Cambria"/>
                <a:cs typeface="Cambria"/>
              </a:rPr>
              <a:t>cleanliness of </a:t>
            </a:r>
            <a:r>
              <a:rPr sz="1300" i="1" spc="5" dirty="0">
                <a:latin typeface="Cambria"/>
                <a:cs typeface="Cambria"/>
              </a:rPr>
              <a:t>this </a:t>
            </a:r>
            <a:r>
              <a:rPr sz="1300" i="1" spc="-5" dirty="0">
                <a:latin typeface="Cambria"/>
                <a:cs typeface="Cambria"/>
              </a:rPr>
              <a:t>fitness</a:t>
            </a:r>
            <a:r>
              <a:rPr sz="1300" i="1" spc="12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center.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sorry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say that…” / “I hate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say this,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but…”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I’m sorry to say that </a:t>
            </a:r>
            <a:r>
              <a:rPr sz="1300" i="1" dirty="0">
                <a:latin typeface="Cambria"/>
                <a:cs typeface="Cambria"/>
              </a:rPr>
              <a:t>the food </a:t>
            </a:r>
            <a:r>
              <a:rPr sz="1300" i="1" spc="-5" dirty="0">
                <a:latin typeface="Cambria"/>
                <a:cs typeface="Cambria"/>
              </a:rPr>
              <a:t>at this </a:t>
            </a:r>
            <a:r>
              <a:rPr sz="1300" i="1" dirty="0">
                <a:latin typeface="Cambria"/>
                <a:cs typeface="Cambria"/>
              </a:rPr>
              <a:t>restaurant </a:t>
            </a:r>
            <a:r>
              <a:rPr sz="1300" i="1" spc="-5" dirty="0">
                <a:latin typeface="Cambria"/>
                <a:cs typeface="Cambria"/>
              </a:rPr>
              <a:t>is not very</a:t>
            </a:r>
            <a:r>
              <a:rPr sz="1300" i="1" spc="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good.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sorry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bother you,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but…”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I’m sorry to bother </a:t>
            </a:r>
            <a:r>
              <a:rPr sz="1300" i="1" dirty="0">
                <a:latin typeface="Cambria"/>
                <a:cs typeface="Cambria"/>
              </a:rPr>
              <a:t>you, </a:t>
            </a:r>
            <a:r>
              <a:rPr sz="1300" i="1" spc="-5" dirty="0">
                <a:latin typeface="Cambria"/>
                <a:cs typeface="Cambria"/>
              </a:rPr>
              <a:t>but could you turn down </a:t>
            </a:r>
            <a:r>
              <a:rPr sz="1300" i="1" spc="-10" dirty="0">
                <a:latin typeface="Cambria"/>
                <a:cs typeface="Cambria"/>
              </a:rPr>
              <a:t>the</a:t>
            </a:r>
            <a:r>
              <a:rPr sz="1300" i="1" spc="7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music?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5416"/>
            <a:ext cx="5953760" cy="7726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“Excuse </a:t>
            </a:r>
            <a:r>
              <a:rPr sz="1300" b="1" spc="-10" dirty="0">
                <a:latin typeface="Cambria"/>
                <a:cs typeface="Cambria"/>
              </a:rPr>
              <a:t>me, </a:t>
            </a:r>
            <a:r>
              <a:rPr sz="1300" b="1" spc="-5" dirty="0">
                <a:latin typeface="Cambria"/>
                <a:cs typeface="Cambria"/>
              </a:rPr>
              <a:t>there is a problem</a:t>
            </a:r>
            <a:r>
              <a:rPr sz="1300" b="1" spc="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with…”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Excuse me, there is a problem with my bill. I was charged an extra</a:t>
            </a:r>
            <a:r>
              <a:rPr sz="1300" i="1" spc="95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$50.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“There seems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be a problem</a:t>
            </a:r>
            <a:r>
              <a:rPr sz="1300" b="1" spc="-2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with…”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There </a:t>
            </a:r>
            <a:r>
              <a:rPr sz="1300" i="1" dirty="0">
                <a:latin typeface="Cambria"/>
                <a:cs typeface="Cambria"/>
              </a:rPr>
              <a:t>seems </a:t>
            </a:r>
            <a:r>
              <a:rPr sz="1300" i="1" spc="-5" dirty="0">
                <a:latin typeface="Cambria"/>
                <a:cs typeface="Cambria"/>
              </a:rPr>
              <a:t>to </a:t>
            </a:r>
            <a:r>
              <a:rPr sz="1300" i="1" dirty="0">
                <a:latin typeface="Cambria"/>
                <a:cs typeface="Cambria"/>
              </a:rPr>
              <a:t>be </a:t>
            </a:r>
            <a:r>
              <a:rPr sz="1300" i="1" spc="-5" dirty="0">
                <a:latin typeface="Cambria"/>
                <a:cs typeface="Cambria"/>
              </a:rPr>
              <a:t>a </a:t>
            </a:r>
            <a:r>
              <a:rPr sz="1300" i="1" dirty="0">
                <a:latin typeface="Cambria"/>
                <a:cs typeface="Cambria"/>
              </a:rPr>
              <a:t>problem with </a:t>
            </a:r>
            <a:r>
              <a:rPr sz="1300" i="1" spc="-5" dirty="0">
                <a:latin typeface="Cambria"/>
                <a:cs typeface="Cambria"/>
              </a:rPr>
              <a:t>my password. I can’t log</a:t>
            </a:r>
            <a:r>
              <a:rPr sz="1300" i="1" spc="1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in.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was expecting ________,</a:t>
            </a:r>
            <a:r>
              <a:rPr sz="1300" b="1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but…”</a:t>
            </a:r>
            <a:endParaRPr sz="1300">
              <a:latin typeface="Cambria"/>
              <a:cs typeface="Cambria"/>
            </a:endParaRPr>
          </a:p>
          <a:p>
            <a:pPr marL="469265" marR="410845">
              <a:lnSpc>
                <a:spcPct val="112300"/>
              </a:lnSpc>
            </a:pPr>
            <a:r>
              <a:rPr sz="1300" i="1" spc="-5" dirty="0">
                <a:latin typeface="Cambria"/>
                <a:cs typeface="Cambria"/>
              </a:rPr>
              <a:t>I was expecting this hair dryer to </a:t>
            </a:r>
            <a:r>
              <a:rPr sz="1300" i="1" dirty="0">
                <a:latin typeface="Cambria"/>
                <a:cs typeface="Cambria"/>
              </a:rPr>
              <a:t>last for </a:t>
            </a:r>
            <a:r>
              <a:rPr sz="1300" i="1" spc="-5" dirty="0">
                <a:latin typeface="Cambria"/>
                <a:cs typeface="Cambria"/>
              </a:rPr>
              <a:t>several years, but </a:t>
            </a:r>
            <a:r>
              <a:rPr sz="1300" i="1" dirty="0">
                <a:latin typeface="Cambria"/>
                <a:cs typeface="Cambria"/>
              </a:rPr>
              <a:t>it </a:t>
            </a:r>
            <a:r>
              <a:rPr sz="1300" i="1" spc="-5" dirty="0">
                <a:latin typeface="Cambria"/>
                <a:cs typeface="Cambria"/>
              </a:rPr>
              <a:t>broke after a  week.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afraid this is</a:t>
            </a:r>
            <a:r>
              <a:rPr sz="1300" b="1" spc="-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unacceptable.”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“I’m not satisfied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with…”</a:t>
            </a:r>
            <a:endParaRPr sz="1300">
              <a:latin typeface="Cambria"/>
              <a:cs typeface="Cambria"/>
            </a:endParaRPr>
          </a:p>
          <a:p>
            <a:pPr marL="469265" marR="287655">
              <a:lnSpc>
                <a:spcPts val="1760"/>
              </a:lnSpc>
              <a:spcBef>
                <a:spcPts val="80"/>
              </a:spcBef>
            </a:pPr>
            <a:r>
              <a:rPr sz="1300" i="1" spc="-5" dirty="0">
                <a:latin typeface="Cambria"/>
                <a:cs typeface="Cambria"/>
              </a:rPr>
              <a:t>I’m not satisfied </a:t>
            </a:r>
            <a:r>
              <a:rPr sz="1300" i="1" dirty="0">
                <a:latin typeface="Cambria"/>
                <a:cs typeface="Cambria"/>
              </a:rPr>
              <a:t>with </a:t>
            </a:r>
            <a:r>
              <a:rPr sz="1300" i="1" spc="-5" dirty="0">
                <a:latin typeface="Cambria"/>
                <a:cs typeface="Cambria"/>
              </a:rPr>
              <a:t>this hotel </a:t>
            </a:r>
            <a:r>
              <a:rPr sz="1300" i="1" dirty="0">
                <a:latin typeface="Cambria"/>
                <a:cs typeface="Cambria"/>
              </a:rPr>
              <a:t>room </a:t>
            </a:r>
            <a:r>
              <a:rPr sz="1300" i="1" spc="-5" dirty="0">
                <a:latin typeface="Cambria"/>
                <a:cs typeface="Cambria"/>
              </a:rPr>
              <a:t>– it </a:t>
            </a:r>
            <a:r>
              <a:rPr sz="1300" i="1" dirty="0">
                <a:latin typeface="Cambria"/>
                <a:cs typeface="Cambria"/>
              </a:rPr>
              <a:t>is not </a:t>
            </a:r>
            <a:r>
              <a:rPr sz="1300" i="1" spc="-5" dirty="0">
                <a:latin typeface="Cambria"/>
                <a:cs typeface="Cambria"/>
              </a:rPr>
              <a:t>what was advertised on your  website.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rather upset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about…”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I’m rather upset </a:t>
            </a:r>
            <a:r>
              <a:rPr sz="1300" i="1" dirty="0">
                <a:latin typeface="Cambria"/>
                <a:cs typeface="Cambria"/>
              </a:rPr>
              <a:t>about </a:t>
            </a:r>
            <a:r>
              <a:rPr sz="1300" i="1" spc="-5" dirty="0">
                <a:latin typeface="Cambria"/>
                <a:cs typeface="Cambria"/>
              </a:rPr>
              <a:t>my </a:t>
            </a:r>
            <a:r>
              <a:rPr sz="1300" i="1" dirty="0">
                <a:latin typeface="Cambria"/>
                <a:cs typeface="Cambria"/>
              </a:rPr>
              <a:t>subscription </a:t>
            </a:r>
            <a:r>
              <a:rPr sz="1300" i="1" spc="-5" dirty="0">
                <a:latin typeface="Cambria"/>
                <a:cs typeface="Cambria"/>
              </a:rPr>
              <a:t>being canceled without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warning.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very disappointed</a:t>
            </a:r>
            <a:r>
              <a:rPr sz="1300" b="1" spc="-2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with…”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latin typeface="Cambria"/>
                <a:cs typeface="Cambria"/>
              </a:rPr>
              <a:t>I’m very disappointed with the lack of organization in this</a:t>
            </a:r>
            <a:r>
              <a:rPr sz="1300" i="1" spc="114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program.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The manager of the </a:t>
            </a:r>
            <a:r>
              <a:rPr sz="1300" spc="-10" dirty="0">
                <a:latin typeface="Cambria"/>
                <a:cs typeface="Cambria"/>
              </a:rPr>
              <a:t>bank </a:t>
            </a:r>
            <a:r>
              <a:rPr sz="1300" spc="-5" dirty="0">
                <a:latin typeface="Cambria"/>
                <a:cs typeface="Cambria"/>
              </a:rPr>
              <a:t>uses a variety of phrases to respond to Erin's complaints. </a:t>
            </a:r>
            <a:r>
              <a:rPr sz="1300" spc="-10" dirty="0">
                <a:latin typeface="Cambria"/>
                <a:cs typeface="Cambria"/>
              </a:rPr>
              <a:t>If  you </a:t>
            </a:r>
            <a:r>
              <a:rPr sz="1300" spc="-5" dirty="0">
                <a:latin typeface="Cambria"/>
                <a:cs typeface="Cambria"/>
              </a:rPr>
              <a:t>work in customer service - or 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hear some complaints </a:t>
            </a:r>
            <a:r>
              <a:rPr sz="1300" dirty="0">
                <a:latin typeface="Cambria"/>
                <a:cs typeface="Cambria"/>
              </a:rPr>
              <a:t>from </a:t>
            </a:r>
            <a:r>
              <a:rPr sz="1300" spc="-5" dirty="0">
                <a:latin typeface="Cambria"/>
                <a:cs typeface="Cambria"/>
              </a:rPr>
              <a:t>a boss or  coworker -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 reply with these</a:t>
            </a:r>
            <a:r>
              <a:rPr sz="1300" spc="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phrases: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sorry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hear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that.”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“I'm </a:t>
            </a:r>
            <a:r>
              <a:rPr sz="1300" b="1" dirty="0">
                <a:latin typeface="Cambria"/>
                <a:cs typeface="Cambria"/>
              </a:rPr>
              <a:t>so </a:t>
            </a:r>
            <a:r>
              <a:rPr sz="1300" b="1" spc="-5" dirty="0">
                <a:latin typeface="Cambria"/>
                <a:cs typeface="Cambria"/>
              </a:rPr>
              <a:t>sorry; this </a:t>
            </a:r>
            <a:r>
              <a:rPr sz="1300" b="1" dirty="0">
                <a:latin typeface="Cambria"/>
                <a:cs typeface="Cambria"/>
              </a:rPr>
              <a:t>will </a:t>
            </a:r>
            <a:r>
              <a:rPr sz="1300" b="1" spc="-5" dirty="0">
                <a:latin typeface="Cambria"/>
                <a:cs typeface="Cambria"/>
              </a:rPr>
              <a:t>never happen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again.”</a:t>
            </a:r>
            <a:endParaRPr sz="1300">
              <a:latin typeface="Cambria"/>
              <a:cs typeface="Cambria"/>
            </a:endParaRPr>
          </a:p>
          <a:p>
            <a:pPr marL="469265" marR="74549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can assure you that we’ll do everything we can </a:t>
            </a:r>
            <a:r>
              <a:rPr sz="1300" b="1" spc="-10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resolve the  problem.”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“I apologize for </a:t>
            </a:r>
            <a:r>
              <a:rPr sz="1300" b="1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delay/inconvenience/bad</a:t>
            </a:r>
            <a:r>
              <a:rPr sz="1300" b="1" spc="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experience.”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#2 –</a:t>
            </a:r>
            <a:r>
              <a:rPr sz="1600" b="1" spc="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Criticism</a:t>
            </a:r>
            <a:endParaRPr sz="1600">
              <a:latin typeface="Cambria"/>
              <a:cs typeface="Cambria"/>
            </a:endParaRPr>
          </a:p>
          <a:p>
            <a:pPr marL="12700" marR="37465">
              <a:lnSpc>
                <a:spcPct val="112300"/>
              </a:lnSpc>
              <a:spcBef>
                <a:spcPts val="70"/>
              </a:spcBef>
            </a:pPr>
            <a:r>
              <a:rPr sz="1300" spc="-5" dirty="0">
                <a:latin typeface="Cambria"/>
                <a:cs typeface="Cambria"/>
              </a:rPr>
              <a:t>When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need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criticize someone – say something negative about their work or  </a:t>
            </a:r>
            <a:r>
              <a:rPr sz="1300" spc="-10" dirty="0">
                <a:latin typeface="Cambria"/>
                <a:cs typeface="Cambria"/>
              </a:rPr>
              <a:t>behavior </a:t>
            </a:r>
            <a:r>
              <a:rPr sz="1300" spc="-5" dirty="0">
                <a:latin typeface="Cambria"/>
                <a:cs typeface="Cambria"/>
              </a:rPr>
              <a:t>– it can be difficult to know what to say. Try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avoid </a:t>
            </a:r>
            <a:r>
              <a:rPr sz="1300" dirty="0">
                <a:latin typeface="Cambria"/>
                <a:cs typeface="Cambria"/>
              </a:rPr>
              <a:t>direct </a:t>
            </a:r>
            <a:r>
              <a:rPr sz="1300" spc="-5" dirty="0">
                <a:latin typeface="Cambria"/>
                <a:cs typeface="Cambria"/>
              </a:rPr>
              <a:t>statements like  these: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"You're </a:t>
            </a:r>
            <a:r>
              <a:rPr sz="1300" b="1" spc="5" dirty="0">
                <a:latin typeface="Cambria"/>
                <a:cs typeface="Cambria"/>
              </a:rPr>
              <a:t>so</a:t>
            </a:r>
            <a:r>
              <a:rPr sz="1300" b="1" spc="-6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lazy!"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"You never arrive on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time."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"You talk too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much."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"This </a:t>
            </a:r>
            <a:r>
              <a:rPr sz="1300" b="1" spc="-5" dirty="0">
                <a:latin typeface="Cambria"/>
                <a:cs typeface="Cambria"/>
              </a:rPr>
              <a:t>design is</a:t>
            </a:r>
            <a:r>
              <a:rPr sz="1300" b="1" spc="-3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terrible."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04661"/>
            <a:ext cx="5962015" cy="7576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Instead, one good technique is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use the "sandwich technique" – </a:t>
            </a:r>
            <a:r>
              <a:rPr sz="1300" spc="-10" dirty="0">
                <a:latin typeface="Cambria"/>
                <a:cs typeface="Cambria"/>
              </a:rPr>
              <a:t>say </a:t>
            </a:r>
            <a:r>
              <a:rPr sz="1300" spc="-5" dirty="0">
                <a:latin typeface="Cambria"/>
                <a:cs typeface="Cambria"/>
              </a:rPr>
              <a:t>one good thing,  then </a:t>
            </a:r>
            <a:r>
              <a:rPr sz="1300" spc="-10" dirty="0">
                <a:latin typeface="Cambria"/>
                <a:cs typeface="Cambria"/>
              </a:rPr>
              <a:t>give </a:t>
            </a:r>
            <a:r>
              <a:rPr sz="1300" spc="-5" dirty="0">
                <a:latin typeface="Cambria"/>
                <a:cs typeface="Cambria"/>
              </a:rPr>
              <a:t>the criticism in a </a:t>
            </a:r>
            <a:r>
              <a:rPr sz="1300" spc="-10" dirty="0">
                <a:latin typeface="Cambria"/>
                <a:cs typeface="Cambria"/>
              </a:rPr>
              <a:t>polite </a:t>
            </a:r>
            <a:r>
              <a:rPr sz="1300" spc="-5" dirty="0">
                <a:latin typeface="Cambria"/>
                <a:cs typeface="Cambria"/>
              </a:rPr>
              <a:t>way, </a:t>
            </a:r>
            <a:r>
              <a:rPr sz="1300" dirty="0">
                <a:latin typeface="Cambria"/>
                <a:cs typeface="Cambria"/>
              </a:rPr>
              <a:t>then </a:t>
            </a:r>
            <a:r>
              <a:rPr sz="1300" spc="-5" dirty="0">
                <a:latin typeface="Cambria"/>
                <a:cs typeface="Cambria"/>
              </a:rPr>
              <a:t>finish </a:t>
            </a:r>
            <a:r>
              <a:rPr sz="1300" dirty="0">
                <a:latin typeface="Cambria"/>
                <a:cs typeface="Cambria"/>
              </a:rPr>
              <a:t>by </a:t>
            </a:r>
            <a:r>
              <a:rPr sz="1300" spc="-5" dirty="0">
                <a:latin typeface="Cambria"/>
                <a:cs typeface="Cambria"/>
              </a:rPr>
              <a:t>saying another </a:t>
            </a:r>
            <a:r>
              <a:rPr sz="1300" spc="-10" dirty="0">
                <a:latin typeface="Cambria"/>
                <a:cs typeface="Cambria"/>
              </a:rPr>
              <a:t>good</a:t>
            </a:r>
            <a:r>
              <a:rPr sz="1300" spc="1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thing.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spc="-5" dirty="0">
                <a:latin typeface="Cambria"/>
                <a:cs typeface="Cambria"/>
              </a:rPr>
              <a:t>Start with a positive comment, </a:t>
            </a:r>
            <a:r>
              <a:rPr sz="1300" spc="-10" dirty="0">
                <a:latin typeface="Cambria"/>
                <a:cs typeface="Cambria"/>
              </a:rPr>
              <a:t>like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these: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"Thanks</a:t>
            </a:r>
            <a:r>
              <a:rPr sz="1300" b="1" spc="-8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for..."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</a:t>
            </a:r>
            <a:r>
              <a:rPr sz="1300" b="1" spc="-8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appreciate..."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 can see that you put a </a:t>
            </a:r>
            <a:r>
              <a:rPr sz="1300" b="1" dirty="0">
                <a:latin typeface="Cambria"/>
                <a:cs typeface="Cambria"/>
              </a:rPr>
              <a:t>lot </a:t>
            </a:r>
            <a:r>
              <a:rPr sz="1300" b="1" spc="-5" dirty="0">
                <a:latin typeface="Cambria"/>
                <a:cs typeface="Cambria"/>
              </a:rPr>
              <a:t>of effort into</a:t>
            </a:r>
            <a:r>
              <a:rPr sz="1300" b="1" spc="-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this."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Then </a:t>
            </a:r>
            <a:r>
              <a:rPr sz="1300" spc="-10" dirty="0">
                <a:latin typeface="Cambria"/>
                <a:cs typeface="Cambria"/>
              </a:rPr>
              <a:t>give </a:t>
            </a:r>
            <a:r>
              <a:rPr sz="1300" spc="-5" dirty="0">
                <a:latin typeface="Cambria"/>
                <a:cs typeface="Cambria"/>
              </a:rPr>
              <a:t>your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criticism: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"Unfortunately..."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10" dirty="0">
                <a:latin typeface="Cambria"/>
                <a:cs typeface="Cambria"/>
              </a:rPr>
              <a:t>"The </a:t>
            </a:r>
            <a:r>
              <a:rPr sz="1300" b="1" spc="-5" dirty="0">
                <a:latin typeface="Cambria"/>
                <a:cs typeface="Cambria"/>
              </a:rPr>
              <a:t>problem is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that..."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"It's a bit / </a:t>
            </a:r>
            <a:r>
              <a:rPr sz="1300" b="1" spc="-10" dirty="0">
                <a:latin typeface="Cambria"/>
                <a:cs typeface="Cambria"/>
              </a:rPr>
              <a:t>It's </a:t>
            </a:r>
            <a:r>
              <a:rPr sz="1300" b="1" spc="-5" dirty="0">
                <a:latin typeface="Cambria"/>
                <a:cs typeface="Cambria"/>
              </a:rPr>
              <a:t>rather... (negative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adjective)"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sz="1300" i="1" spc="-5" dirty="0">
                <a:latin typeface="Cambria"/>
                <a:cs typeface="Cambria"/>
              </a:rPr>
              <a:t>It’s a bit </a:t>
            </a:r>
            <a:r>
              <a:rPr sz="1300" i="1" dirty="0">
                <a:latin typeface="Cambria"/>
                <a:cs typeface="Cambria"/>
              </a:rPr>
              <a:t>dirty. </a:t>
            </a:r>
            <a:r>
              <a:rPr sz="1300" i="1" spc="-5" dirty="0">
                <a:latin typeface="Cambria"/>
                <a:cs typeface="Cambria"/>
              </a:rPr>
              <a:t>/ It’s rather</a:t>
            </a:r>
            <a:r>
              <a:rPr sz="1300" i="1" spc="2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disorganized.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"I'm</a:t>
            </a:r>
            <a:r>
              <a:rPr sz="1300" b="1" spc="-8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afraid..."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You can </a:t>
            </a:r>
            <a:r>
              <a:rPr sz="1300" spc="-10" dirty="0">
                <a:latin typeface="Cambria"/>
                <a:cs typeface="Cambria"/>
              </a:rPr>
              <a:t>also </a:t>
            </a:r>
            <a:r>
              <a:rPr sz="1300" spc="-5" dirty="0">
                <a:latin typeface="Cambria"/>
                <a:cs typeface="Cambria"/>
              </a:rPr>
              <a:t>include a suggestion or reason for the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criticism: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"Next time, you might want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to..."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"It's really necessary/important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to..."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spc="-5" dirty="0">
                <a:latin typeface="Cambria"/>
                <a:cs typeface="Cambria"/>
              </a:rPr>
              <a:t>…and then finish with another positive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phrase.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spc="-5" dirty="0">
                <a:latin typeface="Cambria"/>
                <a:cs typeface="Cambria"/>
              </a:rPr>
              <a:t>Let’s take a </a:t>
            </a:r>
            <a:r>
              <a:rPr sz="1300" spc="-10" dirty="0">
                <a:latin typeface="Cambria"/>
                <a:cs typeface="Cambria"/>
              </a:rPr>
              <a:t>look </a:t>
            </a:r>
            <a:r>
              <a:rPr sz="1300" dirty="0">
                <a:latin typeface="Cambria"/>
                <a:cs typeface="Cambria"/>
              </a:rPr>
              <a:t>at </a:t>
            </a:r>
            <a:r>
              <a:rPr sz="1300" spc="-5" dirty="0">
                <a:latin typeface="Cambria"/>
                <a:cs typeface="Cambria"/>
              </a:rPr>
              <a:t>some mini-conversations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see this technique in</a:t>
            </a:r>
            <a:r>
              <a:rPr sz="1300" spc="114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action: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Mini-Conversation</a:t>
            </a:r>
            <a:r>
              <a:rPr sz="1600" b="1" spc="-8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#2a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Nancy: </a:t>
            </a:r>
            <a:r>
              <a:rPr sz="1300" spc="-5" dirty="0">
                <a:latin typeface="Cambria"/>
                <a:cs typeface="Cambria"/>
              </a:rPr>
              <a:t>Sam, what did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think of the </a:t>
            </a:r>
            <a:r>
              <a:rPr sz="1300" spc="-10" dirty="0">
                <a:latin typeface="Cambria"/>
                <a:cs typeface="Cambria"/>
              </a:rPr>
              <a:t>new </a:t>
            </a:r>
            <a:r>
              <a:rPr sz="1300" spc="-5" dirty="0">
                <a:latin typeface="Cambria"/>
                <a:cs typeface="Cambria"/>
              </a:rPr>
              <a:t>website I designed for our</a:t>
            </a:r>
            <a:r>
              <a:rPr sz="1300" spc="1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organization?</a:t>
            </a:r>
            <a:endParaRPr sz="1300">
              <a:latin typeface="Cambria"/>
              <a:cs typeface="Cambria"/>
            </a:endParaRPr>
          </a:p>
          <a:p>
            <a:pPr marL="12700" marR="37465">
              <a:lnSpc>
                <a:spcPct val="112300"/>
              </a:lnSpc>
              <a:spcBef>
                <a:spcPts val="1010"/>
              </a:spcBef>
            </a:pPr>
            <a:r>
              <a:rPr sz="1300" b="1" spc="-10" dirty="0">
                <a:latin typeface="Cambria"/>
                <a:cs typeface="Cambria"/>
              </a:rPr>
              <a:t>Sam: </a:t>
            </a:r>
            <a:r>
              <a:rPr sz="1300" dirty="0">
                <a:latin typeface="Cambria"/>
                <a:cs typeface="Cambria"/>
              </a:rPr>
              <a:t>Well, </a:t>
            </a:r>
            <a:r>
              <a:rPr sz="1300" spc="-5" dirty="0">
                <a:latin typeface="Cambria"/>
                <a:cs typeface="Cambria"/>
              </a:rPr>
              <a:t>I can see </a:t>
            </a:r>
            <a:r>
              <a:rPr sz="1300" dirty="0">
                <a:latin typeface="Cambria"/>
                <a:cs typeface="Cambria"/>
              </a:rPr>
              <a:t>that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put a lot of effort into </a:t>
            </a:r>
            <a:r>
              <a:rPr sz="1300" dirty="0">
                <a:latin typeface="Cambria"/>
                <a:cs typeface="Cambria"/>
              </a:rPr>
              <a:t>it! </a:t>
            </a:r>
            <a:r>
              <a:rPr sz="1300" spc="-5" dirty="0">
                <a:latin typeface="Cambria"/>
                <a:cs typeface="Cambria"/>
              </a:rPr>
              <a:t>I appreciate the fact that it’s  simple </a:t>
            </a:r>
            <a:r>
              <a:rPr sz="130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easy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navigate. The only problem is that we really </a:t>
            </a:r>
            <a:r>
              <a:rPr sz="1300" dirty="0">
                <a:latin typeface="Cambria"/>
                <a:cs typeface="Cambria"/>
              </a:rPr>
              <a:t>need </a:t>
            </a:r>
            <a:r>
              <a:rPr sz="1300" spc="-5" dirty="0">
                <a:latin typeface="Cambria"/>
                <a:cs typeface="Cambria"/>
              </a:rPr>
              <a:t>a site that’s a  little more complex, with some advanced </a:t>
            </a:r>
            <a:r>
              <a:rPr sz="1300" dirty="0">
                <a:latin typeface="Cambria"/>
                <a:cs typeface="Cambria"/>
              </a:rPr>
              <a:t>features </a:t>
            </a:r>
            <a:r>
              <a:rPr sz="1300" spc="-5" dirty="0">
                <a:latin typeface="Cambria"/>
                <a:cs typeface="Cambria"/>
              </a:rPr>
              <a:t>like scheduling appointments and  receiving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donations.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spc="-5" dirty="0">
                <a:latin typeface="Cambria"/>
                <a:cs typeface="Cambria"/>
              </a:rPr>
              <a:t>Nancy: </a:t>
            </a:r>
            <a:r>
              <a:rPr sz="1300" spc="-5" dirty="0">
                <a:latin typeface="Cambria"/>
                <a:cs typeface="Cambria"/>
              </a:rPr>
              <a:t>Oh… I’m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sure I </a:t>
            </a:r>
            <a:r>
              <a:rPr sz="1300" spc="-10" dirty="0">
                <a:latin typeface="Cambria"/>
                <a:cs typeface="Cambria"/>
              </a:rPr>
              <a:t>know </a:t>
            </a:r>
            <a:r>
              <a:rPr sz="1300" spc="-5" dirty="0">
                <a:latin typeface="Cambria"/>
                <a:cs typeface="Cambria"/>
              </a:rPr>
              <a:t>how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do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that.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1704"/>
            <a:ext cx="5842635" cy="5969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88950">
              <a:lnSpc>
                <a:spcPct val="112400"/>
              </a:lnSpc>
            </a:pPr>
            <a:r>
              <a:rPr sz="1300" b="1" spc="-10" dirty="0">
                <a:latin typeface="Cambria"/>
                <a:cs typeface="Cambria"/>
              </a:rPr>
              <a:t>Sam: </a:t>
            </a:r>
            <a:r>
              <a:rPr sz="1300" spc="-5" dirty="0">
                <a:latin typeface="Cambria"/>
                <a:cs typeface="Cambria"/>
              </a:rPr>
              <a:t>That’s OK – we can use some of your great ideas to </a:t>
            </a:r>
            <a:r>
              <a:rPr sz="1300" spc="-10" dirty="0">
                <a:latin typeface="Cambria"/>
                <a:cs typeface="Cambria"/>
              </a:rPr>
              <a:t>give </a:t>
            </a:r>
            <a:r>
              <a:rPr sz="1300" spc="-5" dirty="0">
                <a:latin typeface="Cambria"/>
                <a:cs typeface="Cambria"/>
              </a:rPr>
              <a:t>guidelines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  professional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designer.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Mini-Conversation</a:t>
            </a:r>
            <a:r>
              <a:rPr sz="1600" b="1" spc="-8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#2b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Hi Andy – could I talk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for a</a:t>
            </a:r>
            <a:r>
              <a:rPr sz="1300" spc="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minute?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spc="-5" dirty="0">
                <a:latin typeface="Cambria"/>
                <a:cs typeface="Cambria"/>
              </a:rPr>
              <a:t>Andy: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Sure.</a:t>
            </a:r>
            <a:endParaRPr sz="1300">
              <a:latin typeface="Cambria"/>
              <a:cs typeface="Cambria"/>
            </a:endParaRPr>
          </a:p>
          <a:p>
            <a:pPr marL="12700" marR="118745">
              <a:lnSpc>
                <a:spcPct val="112300"/>
              </a:lnSpc>
              <a:spcBef>
                <a:spcPts val="1005"/>
              </a:spcBef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Thanks for writing the article for our company newsletter – I appreciate </a:t>
            </a:r>
            <a:r>
              <a:rPr sz="1300" spc="-10" dirty="0">
                <a:latin typeface="Cambria"/>
                <a:cs typeface="Cambria"/>
              </a:rPr>
              <a:t>all  </a:t>
            </a:r>
            <a:r>
              <a:rPr sz="1300" spc="-5" dirty="0">
                <a:latin typeface="Cambria"/>
                <a:cs typeface="Cambria"/>
              </a:rPr>
              <a:t>the work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did; it was very</a:t>
            </a:r>
            <a:r>
              <a:rPr sz="1300" spc="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well-researched.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90"/>
              </a:spcBef>
            </a:pPr>
            <a:r>
              <a:rPr sz="1300" b="1" spc="-5" dirty="0">
                <a:latin typeface="Cambria"/>
                <a:cs typeface="Cambria"/>
              </a:rPr>
              <a:t>Andy: </a:t>
            </a:r>
            <a:r>
              <a:rPr sz="1300" spc="-5" dirty="0">
                <a:latin typeface="Cambria"/>
                <a:cs typeface="Cambria"/>
              </a:rPr>
              <a:t>I’m glad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liked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it!</a:t>
            </a:r>
            <a:endParaRPr sz="1300">
              <a:latin typeface="Cambria"/>
              <a:cs typeface="Cambria"/>
            </a:endParaRPr>
          </a:p>
          <a:p>
            <a:pPr marL="12700" marR="35560">
              <a:lnSpc>
                <a:spcPct val="112300"/>
              </a:lnSpc>
              <a:spcBef>
                <a:spcPts val="1005"/>
              </a:spcBef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The content was great –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unfortunately, I found a few grammatical errors  in the </a:t>
            </a:r>
            <a:r>
              <a:rPr sz="1300" dirty="0">
                <a:latin typeface="Cambria"/>
                <a:cs typeface="Cambria"/>
              </a:rPr>
              <a:t>text. </a:t>
            </a:r>
            <a:r>
              <a:rPr sz="1300" spc="-5" dirty="0">
                <a:latin typeface="Cambria"/>
                <a:cs typeface="Cambria"/>
              </a:rPr>
              <a:t>It’s really important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revise these articles carefully before they’re  published; otherwise, it </a:t>
            </a:r>
            <a:r>
              <a:rPr sz="1300" dirty="0">
                <a:latin typeface="Cambria"/>
                <a:cs typeface="Cambria"/>
              </a:rPr>
              <a:t>makes </a:t>
            </a:r>
            <a:r>
              <a:rPr sz="1300" spc="-5" dirty="0">
                <a:latin typeface="Cambria"/>
                <a:cs typeface="Cambria"/>
              </a:rPr>
              <a:t>the newsletter </a:t>
            </a:r>
            <a:r>
              <a:rPr sz="1300" spc="-10" dirty="0">
                <a:latin typeface="Cambria"/>
                <a:cs typeface="Cambria"/>
              </a:rPr>
              <a:t>look </a:t>
            </a:r>
            <a:r>
              <a:rPr sz="1300" spc="-5" dirty="0">
                <a:latin typeface="Cambria"/>
                <a:cs typeface="Cambria"/>
              </a:rPr>
              <a:t>a bit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unprofessional.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300" b="1" spc="-5" dirty="0">
                <a:latin typeface="Cambria"/>
                <a:cs typeface="Cambria"/>
              </a:rPr>
              <a:t>Andy: </a:t>
            </a:r>
            <a:r>
              <a:rPr sz="1300" spc="-5" dirty="0">
                <a:latin typeface="Cambria"/>
                <a:cs typeface="Cambria"/>
              </a:rPr>
              <a:t>Ah… I’m sorry about </a:t>
            </a:r>
            <a:r>
              <a:rPr sz="1300" dirty="0">
                <a:latin typeface="Cambria"/>
                <a:cs typeface="Cambria"/>
              </a:rPr>
              <a:t>that. </a:t>
            </a:r>
            <a:r>
              <a:rPr sz="1300" spc="-5" dirty="0">
                <a:latin typeface="Cambria"/>
                <a:cs typeface="Cambria"/>
              </a:rPr>
              <a:t>I’ll be more </a:t>
            </a:r>
            <a:r>
              <a:rPr sz="1300" dirty="0">
                <a:latin typeface="Cambria"/>
                <a:cs typeface="Cambria"/>
              </a:rPr>
              <a:t>careful </a:t>
            </a:r>
            <a:r>
              <a:rPr sz="1300" spc="-5" dirty="0">
                <a:latin typeface="Cambria"/>
                <a:cs typeface="Cambria"/>
              </a:rPr>
              <a:t>in the</a:t>
            </a:r>
            <a:r>
              <a:rPr sz="1300" spc="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future.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13100"/>
              </a:lnSpc>
              <a:spcBef>
                <a:spcPts val="980"/>
              </a:spcBef>
            </a:pPr>
            <a:r>
              <a:rPr sz="1300" b="1" spc="-5" dirty="0">
                <a:latin typeface="Cambria"/>
                <a:cs typeface="Cambria"/>
              </a:rPr>
              <a:t>Beth: </a:t>
            </a:r>
            <a:r>
              <a:rPr sz="1300" spc="-5" dirty="0">
                <a:latin typeface="Cambria"/>
                <a:cs typeface="Cambria"/>
              </a:rPr>
              <a:t>Next time, feel free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send it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me and I’m happy </a:t>
            </a:r>
            <a:r>
              <a:rPr sz="1300" dirty="0">
                <a:latin typeface="Cambria"/>
                <a:cs typeface="Cambria"/>
              </a:rPr>
              <a:t>to check </a:t>
            </a:r>
            <a:r>
              <a:rPr sz="1300" spc="-5" dirty="0">
                <a:latin typeface="Cambria"/>
                <a:cs typeface="Cambria"/>
              </a:rPr>
              <a:t>it over. You really  </a:t>
            </a:r>
            <a:r>
              <a:rPr sz="1300" dirty="0">
                <a:latin typeface="Cambria"/>
                <a:cs typeface="Cambria"/>
              </a:rPr>
              <a:t>are </a:t>
            </a:r>
            <a:r>
              <a:rPr sz="1300" spc="-5" dirty="0">
                <a:latin typeface="Cambria"/>
                <a:cs typeface="Cambria"/>
              </a:rPr>
              <a:t>a </a:t>
            </a:r>
            <a:r>
              <a:rPr sz="1300" spc="-10" dirty="0">
                <a:latin typeface="Cambria"/>
                <a:cs typeface="Cambria"/>
              </a:rPr>
              <a:t>good </a:t>
            </a:r>
            <a:r>
              <a:rPr sz="1300" dirty="0">
                <a:latin typeface="Cambria"/>
                <a:cs typeface="Cambria"/>
              </a:rPr>
              <a:t>writer, </a:t>
            </a:r>
            <a:r>
              <a:rPr sz="1300" spc="-5" dirty="0">
                <a:latin typeface="Cambria"/>
                <a:cs typeface="Cambria"/>
              </a:rPr>
              <a:t>so </a:t>
            </a:r>
            <a:r>
              <a:rPr sz="1300" dirty="0">
                <a:latin typeface="Cambria"/>
                <a:cs typeface="Cambria"/>
              </a:rPr>
              <a:t>I’d </a:t>
            </a:r>
            <a:r>
              <a:rPr sz="1300" spc="-10" dirty="0">
                <a:latin typeface="Cambria"/>
                <a:cs typeface="Cambria"/>
              </a:rPr>
              <a:t>love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help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out!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 marR="11811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Notice how each conversation begins with a compliment, then gives the criticism,  then ends on a </a:t>
            </a:r>
            <a:r>
              <a:rPr sz="1300" dirty="0">
                <a:latin typeface="Cambria"/>
                <a:cs typeface="Cambria"/>
              </a:rPr>
              <a:t>positive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note.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300" spc="-5" dirty="0">
                <a:latin typeface="Cambria"/>
                <a:cs typeface="Cambria"/>
              </a:rPr>
              <a:t>You’ve finished </a:t>
            </a:r>
            <a:r>
              <a:rPr sz="1300" dirty="0">
                <a:latin typeface="Cambria"/>
                <a:cs typeface="Cambria"/>
              </a:rPr>
              <a:t>Lesson </a:t>
            </a:r>
            <a:r>
              <a:rPr sz="1300" spc="-5" dirty="0">
                <a:latin typeface="Cambria"/>
                <a:cs typeface="Cambria"/>
              </a:rPr>
              <a:t>39! Now </a:t>
            </a:r>
            <a:r>
              <a:rPr sz="1300" dirty="0">
                <a:latin typeface="Cambria"/>
                <a:cs typeface="Cambria"/>
              </a:rPr>
              <a:t>take </a:t>
            </a:r>
            <a:r>
              <a:rPr sz="1300" spc="-5" dirty="0">
                <a:latin typeface="Cambria"/>
                <a:cs typeface="Cambria"/>
              </a:rPr>
              <a:t>the quiz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help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remember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polite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latin typeface="Cambria"/>
                <a:cs typeface="Cambria"/>
              </a:rPr>
              <a:t>phrases for complaining and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criticizing.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2581275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sz="2600" b="1" spc="5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lang="en-US" sz="2600" b="1" spc="5" dirty="0">
                <a:solidFill>
                  <a:srgbClr val="313D4F"/>
                </a:solidFill>
                <a:latin typeface="Cambria"/>
                <a:cs typeface="Cambria"/>
              </a:rPr>
              <a:t>8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48130"/>
            <a:ext cx="5956935" cy="7432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Font typeface="Cambria"/>
              <a:buAutoNum type="arabicParenR"/>
              <a:tabLst>
                <a:tab pos="250825" algn="l"/>
                <a:tab pos="1165860" algn="l"/>
              </a:tabLst>
            </a:pPr>
            <a:r>
              <a:rPr sz="1300" spc="-5" dirty="0">
                <a:latin typeface="Cambria"/>
                <a:cs typeface="Cambria"/>
              </a:rPr>
              <a:t>There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be a problem with my </a:t>
            </a:r>
            <a:r>
              <a:rPr sz="1300" dirty="0">
                <a:latin typeface="Cambria"/>
                <a:cs typeface="Cambria"/>
              </a:rPr>
              <a:t>credit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card.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looks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seems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sounds</a:t>
            </a:r>
            <a:endParaRPr sz="13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mbria"/>
              <a:buAutoNum type="alphaUcPeriod"/>
            </a:pP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  <a:spcBef>
                <a:spcPts val="5"/>
              </a:spcBef>
              <a:buFont typeface="Cambria"/>
              <a:buAutoNum type="arabicParenR"/>
              <a:tabLst>
                <a:tab pos="250825" algn="l"/>
                <a:tab pos="4812030" algn="l"/>
              </a:tabLst>
            </a:pPr>
            <a:r>
              <a:rPr sz="1300" spc="-5" dirty="0">
                <a:latin typeface="Cambria"/>
                <a:cs typeface="Cambria"/>
              </a:rPr>
              <a:t>Thanks for designing the poster. It's a good start, but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it's</a:t>
            </a:r>
            <a:r>
              <a:rPr sz="1300" spc="-5" dirty="0">
                <a:latin typeface="Cambria"/>
                <a:cs typeface="Cambria"/>
              </a:rPr>
              <a:t> a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plain.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Could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 add some </a:t>
            </a:r>
            <a:r>
              <a:rPr sz="1300" dirty="0">
                <a:latin typeface="Cambria"/>
                <a:cs typeface="Cambria"/>
              </a:rPr>
              <a:t>more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color?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20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bit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lot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slight</a:t>
            </a:r>
            <a:endParaRPr sz="13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Cambria"/>
              <a:buAutoNum type="alphaUcPeriod"/>
            </a:pPr>
            <a:endParaRPr sz="1500" dirty="0">
              <a:latin typeface="Times New Roman"/>
              <a:cs typeface="Times New Roman"/>
            </a:endParaRPr>
          </a:p>
          <a:p>
            <a:pPr marL="12700" marR="98425">
              <a:lnSpc>
                <a:spcPct val="112300"/>
              </a:lnSpc>
              <a:buFont typeface="Cambria"/>
              <a:buAutoNum type="arabicParenR"/>
              <a:tabLst>
                <a:tab pos="213995" algn="l"/>
                <a:tab pos="1727835" algn="l"/>
              </a:tabLst>
            </a:pPr>
            <a:r>
              <a:rPr sz="1300" spc="-5" dirty="0">
                <a:latin typeface="Cambria"/>
                <a:cs typeface="Cambria"/>
              </a:rPr>
              <a:t>Next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time,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u="sng" spc="-10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check with your colleagues before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rescheduling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  important meeting - it'll help avoid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misunderstandings.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could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maybe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might</a:t>
            </a:r>
            <a:endParaRPr sz="13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 dirty="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414145" algn="l"/>
              </a:tabLst>
            </a:pPr>
            <a:r>
              <a:rPr sz="1300" spc="-5" dirty="0">
                <a:latin typeface="Cambria"/>
                <a:cs typeface="Cambria"/>
              </a:rPr>
              <a:t>I'm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very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dirty="0">
                <a:latin typeface="Cambria"/>
                <a:cs typeface="Cambria"/>
              </a:rPr>
              <a:t>with </a:t>
            </a:r>
            <a:r>
              <a:rPr sz="1300" spc="-5" dirty="0">
                <a:latin typeface="Cambria"/>
                <a:cs typeface="Cambria"/>
              </a:rPr>
              <a:t>the treatment I've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received.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desperate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disappointed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disturbed</a:t>
            </a:r>
            <a:endParaRPr sz="13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 dirty="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595755" algn="l"/>
              </a:tabLst>
            </a:pPr>
            <a:r>
              <a:rPr sz="1300" spc="-5" dirty="0">
                <a:latin typeface="Cambria"/>
                <a:cs typeface="Cambria"/>
              </a:rPr>
              <a:t>I'm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sorry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u="sng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that the shipment </a:t>
            </a:r>
            <a:r>
              <a:rPr sz="1300" spc="-10" dirty="0">
                <a:latin typeface="Cambria"/>
                <a:cs typeface="Cambria"/>
              </a:rPr>
              <a:t>was </a:t>
            </a:r>
            <a:r>
              <a:rPr sz="1300" spc="-5" dirty="0">
                <a:latin typeface="Cambria"/>
                <a:cs typeface="Cambria"/>
              </a:rPr>
              <a:t>delivered several </a:t>
            </a:r>
            <a:r>
              <a:rPr sz="1300" dirty="0">
                <a:latin typeface="Cambria"/>
                <a:cs typeface="Cambria"/>
              </a:rPr>
              <a:t>weeks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late.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195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say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speak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tell</a:t>
            </a:r>
            <a:endParaRPr sz="1300" dirty="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 dirty="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056764" algn="l"/>
              </a:tabLst>
            </a:pPr>
            <a:r>
              <a:rPr sz="1300" spc="-5" dirty="0">
                <a:latin typeface="Cambria"/>
                <a:cs typeface="Cambria"/>
              </a:rPr>
              <a:t>I'm afraid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this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unacceptable</a:t>
            </a:r>
            <a:endParaRPr sz="1300" dirty="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unbearable</a:t>
            </a:r>
            <a:endParaRPr sz="13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5853430" cy="562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sz="1300" spc="-5" dirty="0">
                <a:latin typeface="Cambria"/>
                <a:cs typeface="Cambria"/>
              </a:rPr>
              <a:t>C. </a:t>
            </a:r>
            <a:r>
              <a:rPr sz="1300" spc="1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undesirable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700405">
              <a:lnSpc>
                <a:spcPct val="112300"/>
              </a:lnSpc>
              <a:spcBef>
                <a:spcPts val="5"/>
              </a:spcBef>
              <a:buFont typeface="Cambria"/>
              <a:buAutoNum type="arabicParenR" startAt="7"/>
              <a:tabLst>
                <a:tab pos="213995" algn="l"/>
                <a:tab pos="1141730" algn="l"/>
              </a:tabLst>
            </a:pP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was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be informed of any changes, </a:t>
            </a:r>
            <a:r>
              <a:rPr sz="1300" spc="-10" dirty="0">
                <a:latin typeface="Cambria"/>
                <a:cs typeface="Cambria"/>
              </a:rPr>
              <a:t>but </a:t>
            </a:r>
            <a:r>
              <a:rPr sz="1300" spc="-5" dirty="0">
                <a:latin typeface="Cambria"/>
                <a:cs typeface="Cambria"/>
              </a:rPr>
              <a:t>I </a:t>
            </a:r>
            <a:r>
              <a:rPr sz="1300" spc="-10" dirty="0">
                <a:latin typeface="Cambria"/>
                <a:cs typeface="Cambria"/>
              </a:rPr>
              <a:t>haven't</a:t>
            </a:r>
            <a:r>
              <a:rPr sz="1300" spc="10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received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any  </a:t>
            </a:r>
            <a:r>
              <a:rPr sz="1300" spc="-5" dirty="0">
                <a:latin typeface="Cambria"/>
                <a:cs typeface="Cambria"/>
              </a:rPr>
              <a:t>information.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20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expecting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requiring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wishing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 startAt="7"/>
              <a:tabLst>
                <a:tab pos="213995" algn="l"/>
                <a:tab pos="2661285" algn="l"/>
              </a:tabLst>
            </a:pPr>
            <a:r>
              <a:rPr sz="1300" spc="-5" dirty="0">
                <a:latin typeface="Cambria"/>
                <a:cs typeface="Cambria"/>
              </a:rPr>
              <a:t>I can see that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put a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lot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into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this.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effort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power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attempt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 startAt="7"/>
              <a:tabLst>
                <a:tab pos="213995" algn="l"/>
                <a:tab pos="1107440" algn="l"/>
              </a:tabLst>
            </a:pP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can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that we </a:t>
            </a:r>
            <a:r>
              <a:rPr sz="1300" spc="-5" dirty="0">
                <a:latin typeface="Cambria"/>
                <a:cs typeface="Cambria"/>
              </a:rPr>
              <a:t>will </a:t>
            </a:r>
            <a:r>
              <a:rPr sz="1300" spc="-10" dirty="0">
                <a:latin typeface="Cambria"/>
                <a:cs typeface="Cambria"/>
              </a:rPr>
              <a:t>look </a:t>
            </a:r>
            <a:r>
              <a:rPr sz="1300" dirty="0">
                <a:latin typeface="Cambria"/>
                <a:cs typeface="Cambria"/>
              </a:rPr>
              <a:t>into </a:t>
            </a:r>
            <a:r>
              <a:rPr sz="1300" spc="-5" dirty="0">
                <a:latin typeface="Cambria"/>
                <a:cs typeface="Cambria"/>
              </a:rPr>
              <a:t>this matter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immediately.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19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apologize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assure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confirm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Cambria"/>
              <a:buAutoNum type="alphaUcPeriod"/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  <a:buFont typeface="Cambria"/>
              <a:buAutoNum type="arabicParenR" startAt="7"/>
              <a:tabLst>
                <a:tab pos="311785" algn="l"/>
                <a:tab pos="5624830" algn="l"/>
              </a:tabLst>
            </a:pPr>
            <a:r>
              <a:rPr sz="1300" spc="-5" dirty="0">
                <a:latin typeface="Cambria"/>
                <a:cs typeface="Cambria"/>
              </a:rPr>
              <a:t>I a</a:t>
            </a:r>
            <a:r>
              <a:rPr sz="1300" spc="-10" dirty="0">
                <a:latin typeface="Cambria"/>
                <a:cs typeface="Cambria"/>
              </a:rPr>
              <a:t>ppr</a:t>
            </a:r>
            <a:r>
              <a:rPr sz="1300" dirty="0">
                <a:latin typeface="Cambria"/>
                <a:cs typeface="Cambria"/>
              </a:rPr>
              <a:t>e</a:t>
            </a:r>
            <a:r>
              <a:rPr sz="1300" spc="-5" dirty="0">
                <a:latin typeface="Cambria"/>
                <a:cs typeface="Cambria"/>
              </a:rPr>
              <a:t>cia</a:t>
            </a:r>
            <a:r>
              <a:rPr sz="1300" dirty="0">
                <a:latin typeface="Cambria"/>
                <a:cs typeface="Cambria"/>
              </a:rPr>
              <a:t>t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al</a:t>
            </a:r>
            <a:r>
              <a:rPr sz="1300" spc="-5" dirty="0">
                <a:latin typeface="Cambria"/>
                <a:cs typeface="Cambria"/>
              </a:rPr>
              <a:t>l the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</a:t>
            </a:r>
            <a:r>
              <a:rPr sz="1300" spc="-10" dirty="0">
                <a:latin typeface="Cambria"/>
                <a:cs typeface="Cambria"/>
              </a:rPr>
              <a:t>o</a:t>
            </a:r>
            <a:r>
              <a:rPr sz="1300" spc="-5" dirty="0">
                <a:latin typeface="Cambria"/>
                <a:cs typeface="Cambria"/>
              </a:rPr>
              <a:t>rk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</a:t>
            </a:r>
            <a:r>
              <a:rPr sz="1300" spc="-15" dirty="0">
                <a:latin typeface="Cambria"/>
                <a:cs typeface="Cambria"/>
              </a:rPr>
              <a:t>o</a:t>
            </a:r>
            <a:r>
              <a:rPr sz="1300" spc="-5" dirty="0">
                <a:latin typeface="Cambria"/>
                <a:cs typeface="Cambria"/>
              </a:rPr>
              <a:t>u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p</a:t>
            </a:r>
            <a:r>
              <a:rPr sz="1300" spc="10" dirty="0">
                <a:latin typeface="Cambria"/>
                <a:cs typeface="Cambria"/>
              </a:rPr>
              <a:t>u</a:t>
            </a:r>
            <a:r>
              <a:rPr sz="1300" spc="-5" dirty="0">
                <a:latin typeface="Cambria"/>
                <a:cs typeface="Cambria"/>
              </a:rPr>
              <a:t>t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into </a:t>
            </a:r>
            <a:r>
              <a:rPr sz="1300" spc="0" dirty="0">
                <a:latin typeface="Cambria"/>
                <a:cs typeface="Cambria"/>
              </a:rPr>
              <a:t>p</a:t>
            </a:r>
            <a:r>
              <a:rPr sz="1300" spc="-5" dirty="0">
                <a:latin typeface="Cambria"/>
                <a:cs typeface="Cambria"/>
              </a:rPr>
              <a:t>r</a:t>
            </a:r>
            <a:r>
              <a:rPr sz="1300" dirty="0">
                <a:latin typeface="Cambria"/>
                <a:cs typeface="Cambria"/>
              </a:rPr>
              <a:t>e</a:t>
            </a:r>
            <a:r>
              <a:rPr sz="1300" spc="-10" dirty="0">
                <a:latin typeface="Cambria"/>
                <a:cs typeface="Cambria"/>
              </a:rPr>
              <a:t>pa</a:t>
            </a:r>
            <a:r>
              <a:rPr sz="1300" dirty="0">
                <a:latin typeface="Cambria"/>
                <a:cs typeface="Cambria"/>
              </a:rPr>
              <a:t>r</a:t>
            </a:r>
            <a:r>
              <a:rPr sz="1300" spc="-5" dirty="0">
                <a:latin typeface="Cambria"/>
                <a:cs typeface="Cambria"/>
              </a:rPr>
              <a:t>ing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</a:t>
            </a:r>
            <a:r>
              <a:rPr sz="1300" spc="-5" dirty="0">
                <a:latin typeface="Cambria"/>
                <a:cs typeface="Cambria"/>
              </a:rPr>
              <a:t>his</a:t>
            </a:r>
            <a:r>
              <a:rPr sz="1300" spc="-10" dirty="0">
                <a:latin typeface="Cambria"/>
                <a:cs typeface="Cambria"/>
              </a:rPr>
              <a:t> p</a:t>
            </a:r>
            <a:r>
              <a:rPr sz="1300" spc="-5" dirty="0">
                <a:latin typeface="Cambria"/>
                <a:cs typeface="Cambria"/>
              </a:rPr>
              <a:t>r</a:t>
            </a:r>
            <a:r>
              <a:rPr sz="1300" spc="-10" dirty="0">
                <a:latin typeface="Cambria"/>
                <a:cs typeface="Cambria"/>
              </a:rPr>
              <a:t>o</a:t>
            </a:r>
            <a:r>
              <a:rPr sz="1300" spc="0" dirty="0">
                <a:latin typeface="Cambria"/>
                <a:cs typeface="Cambria"/>
              </a:rPr>
              <a:t>p</a:t>
            </a:r>
            <a:r>
              <a:rPr sz="1300" spc="-10" dirty="0">
                <a:latin typeface="Cambria"/>
                <a:cs typeface="Cambria"/>
              </a:rPr>
              <a:t>os</a:t>
            </a:r>
            <a:r>
              <a:rPr sz="1300" spc="0" dirty="0">
                <a:latin typeface="Cambria"/>
                <a:cs typeface="Cambria"/>
              </a:rPr>
              <a:t>a</a:t>
            </a:r>
            <a:r>
              <a:rPr sz="1300" spc="-10" dirty="0">
                <a:latin typeface="Cambria"/>
                <a:cs typeface="Cambria"/>
              </a:rPr>
              <a:t>l</a:t>
            </a:r>
            <a:r>
              <a:rPr sz="1300" spc="-5" dirty="0">
                <a:latin typeface="Cambria"/>
                <a:cs typeface="Cambria"/>
              </a:rPr>
              <a:t>,</a:t>
            </a:r>
            <a:r>
              <a:rPr sz="1300" spc="-10" dirty="0">
                <a:latin typeface="Cambria"/>
                <a:cs typeface="Cambria"/>
              </a:rPr>
              <a:t> b</a:t>
            </a:r>
            <a:r>
              <a:rPr sz="1300" spc="-5" dirty="0">
                <a:latin typeface="Cambria"/>
                <a:cs typeface="Cambria"/>
              </a:rPr>
              <a:t>ut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I</a:t>
            </a:r>
            <a:r>
              <a:rPr sz="1300" dirty="0">
                <a:latin typeface="Cambria"/>
                <a:cs typeface="Cambria"/>
              </a:rPr>
              <a:t>'</a:t>
            </a:r>
            <a:r>
              <a:rPr sz="1300" spc="-5" dirty="0">
                <a:latin typeface="Cambria"/>
                <a:cs typeface="Cambria"/>
              </a:rPr>
              <a:t>m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u="sng" spc="-5" dirty="0">
                <a:latin typeface="Cambria"/>
                <a:cs typeface="Cambria"/>
              </a:rPr>
              <a:t> </a:t>
            </a:r>
            <a:r>
              <a:rPr sz="1300" u="sng" dirty="0">
                <a:latin typeface="Cambria"/>
                <a:cs typeface="Cambria"/>
              </a:rPr>
              <a:t>	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dirty="0">
                <a:latin typeface="Cambria"/>
                <a:cs typeface="Cambria"/>
              </a:rPr>
              <a:t>t</a:t>
            </a:r>
            <a:r>
              <a:rPr sz="1300" spc="-5" dirty="0">
                <a:latin typeface="Cambria"/>
                <a:cs typeface="Cambria"/>
              </a:rPr>
              <a:t>'s 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what </a:t>
            </a:r>
            <a:r>
              <a:rPr sz="1300" dirty="0">
                <a:latin typeface="Cambria"/>
                <a:cs typeface="Cambria"/>
              </a:rPr>
              <a:t>we're </a:t>
            </a:r>
            <a:r>
              <a:rPr sz="1300" spc="-5" dirty="0">
                <a:latin typeface="Cambria"/>
                <a:cs typeface="Cambria"/>
              </a:rPr>
              <a:t>looking for at this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time.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afraid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scared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sorry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4240"/>
            <a:ext cx="2804795" cy="427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lang="en-US" sz="1400" b="1" spc="-5" dirty="0">
                <a:solidFill>
                  <a:srgbClr val="365F91"/>
                </a:solidFill>
                <a:latin typeface="Cambria"/>
                <a:cs typeface="Cambria"/>
              </a:rPr>
              <a:t>8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 Quiz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–</a:t>
            </a:r>
            <a:r>
              <a:rPr sz="1400" b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1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200" spc="-5" dirty="0">
                <a:latin typeface="Cambria"/>
                <a:cs typeface="Cambria"/>
              </a:rPr>
              <a:t>1.B  2.A  3.C  4.B  5.A  </a:t>
            </a:r>
            <a:r>
              <a:rPr sz="1200" dirty="0">
                <a:latin typeface="Cambria"/>
                <a:cs typeface="Cambria"/>
              </a:rPr>
              <a:t>6.A  </a:t>
            </a:r>
            <a:r>
              <a:rPr sz="1200" spc="-5" dirty="0">
                <a:latin typeface="Cambria"/>
                <a:cs typeface="Cambria"/>
              </a:rPr>
              <a:t>7.A  8.A  9.B 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10.A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1679</Words>
  <Application>Microsoft Office PowerPoint</Application>
  <PresentationFormat>Custom</PresentationFormat>
  <Paragraphs>156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- Espresso English</dc:creator>
  <cp:lastModifiedBy>Eman Magdoub</cp:lastModifiedBy>
  <cp:revision>2</cp:revision>
  <dcterms:created xsi:type="dcterms:W3CDTF">2022-04-23T10:56:05Z</dcterms:created>
  <dcterms:modified xsi:type="dcterms:W3CDTF">2022-04-23T08:57:35Z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2017-01-25T00:00:00Z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2022-04-23T00:00:00Z</vt:filetime>
  </property>
</Properties>
</file>