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840" r:id="rId1"/>
  </p:sldMasterIdLst>
  <p:sldIdLst>
    <p:sldId id="256" r:id="rId2"/>
    <p:sldId id="257" r:id="rId3"/>
    <p:sldId id="321" r:id="rId4"/>
    <p:sldId id="326" r:id="rId5"/>
    <p:sldId id="330" r:id="rId6"/>
    <p:sldId id="320" r:id="rId7"/>
    <p:sldId id="328" r:id="rId8"/>
    <p:sldId id="32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-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slprintables.com/buscador/author.asp?user=138101" TargetMode="External"/><Relationship Id="rId13" Type="http://schemas.openxmlformats.org/officeDocument/2006/relationships/image" Target="../media/image13.jpeg"/><Relationship Id="rId18" Type="http://schemas.openxmlformats.org/officeDocument/2006/relationships/hyperlink" Target="https://www.eslprintables.com/buscador/author.asp?user=235098" TargetMode="External"/><Relationship Id="rId3" Type="http://schemas.openxmlformats.org/officeDocument/2006/relationships/image" Target="../media/image7.jpeg"/><Relationship Id="rId21" Type="http://schemas.openxmlformats.org/officeDocument/2006/relationships/image" Target="../media/image19.jpeg"/><Relationship Id="rId7" Type="http://schemas.openxmlformats.org/officeDocument/2006/relationships/image" Target="../media/image10.gif"/><Relationship Id="rId12" Type="http://schemas.openxmlformats.org/officeDocument/2006/relationships/hyperlink" Target="https://www.eslprintables.com/buscador/author.asp?user=61973" TargetMode="External"/><Relationship Id="rId17" Type="http://schemas.openxmlformats.org/officeDocument/2006/relationships/image" Target="../media/image16.gif"/><Relationship Id="rId2" Type="http://schemas.openxmlformats.org/officeDocument/2006/relationships/hyperlink" Target="https://www.eslprintables.com/buscador/author.asp?user=123726" TargetMode="External"/><Relationship Id="rId16" Type="http://schemas.openxmlformats.org/officeDocument/2006/relationships/image" Target="../media/image15.jpeg"/><Relationship Id="rId20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2.jpeg"/><Relationship Id="rId5" Type="http://schemas.openxmlformats.org/officeDocument/2006/relationships/hyperlink" Target="https://www.eslprintables.com/buscador/author.asp?user=69994" TargetMode="External"/><Relationship Id="rId15" Type="http://schemas.openxmlformats.org/officeDocument/2006/relationships/hyperlink" Target="https://www.eslprintables.com/buscador/author.asp?user=149644" TargetMode="External"/><Relationship Id="rId10" Type="http://schemas.openxmlformats.org/officeDocument/2006/relationships/hyperlink" Target="https://www.eslprintables.com/buscador/author.asp?user=35911" TargetMode="External"/><Relationship Id="rId19" Type="http://schemas.openxmlformats.org/officeDocument/2006/relationships/image" Target="../media/image17.jpeg"/><Relationship Id="rId4" Type="http://schemas.openxmlformats.org/officeDocument/2006/relationships/image" Target="../media/image8.gif"/><Relationship Id="rId9" Type="http://schemas.openxmlformats.org/officeDocument/2006/relationships/image" Target="../media/image11.jpeg"/><Relationship Id="rId14" Type="http://schemas.openxmlformats.org/officeDocument/2006/relationships/image" Target="../media/image1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066" y="76070"/>
            <a:ext cx="10926420" cy="1609344"/>
          </a:xfrm>
        </p:spPr>
        <p:txBody>
          <a:bodyPr/>
          <a:lstStyle/>
          <a:p>
            <a:r>
              <a:rPr lang="en-US" dirty="0"/>
              <a:t>19. Money</a:t>
            </a:r>
          </a:p>
        </p:txBody>
      </p:sp>
      <p:pic>
        <p:nvPicPr>
          <p:cNvPr id="2050" name="Picture 2" descr="Holding Money Pictures | Download Free Images on Unsplash">
            <a:extLst>
              <a:ext uri="{FF2B5EF4-FFF2-40B4-BE49-F238E27FC236}">
                <a16:creationId xmlns:a16="http://schemas.microsoft.com/office/drawing/2014/main" id="{0BD32761-8B2D-46C2-A94C-44655502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966" y="2061003"/>
            <a:ext cx="5806067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19. Money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AB7EAD-C3CA-45AE-9352-3BD4D057F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404" y="-2239801"/>
            <a:ext cx="12192000" cy="1541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9350" tIns="79350" rIns="7935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70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Comments: </a:t>
            </a:r>
            <a:r>
              <a:rPr kumimoji="0" lang="en-US" altLang="en-US" sz="8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  </a:t>
            </a:r>
            <a:r>
              <a:rPr kumimoji="0" lang="en-US" altLang="en-US" sz="4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 </a:t>
            </a:r>
            <a:r>
              <a:rPr kumimoji="0" lang="en-US" altLang="en-US" sz="4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 </a:t>
            </a:r>
            <a:r>
              <a:rPr kumimoji="0" lang="en-US" altLang="en-US" sz="4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 </a:t>
            </a:r>
            <a:r>
              <a:rPr kumimoji="0" lang="en-US" altLang="en-US" sz="4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 </a:t>
            </a:r>
            <a:r>
              <a:rPr kumimoji="0" lang="en-US" altLang="en-US" sz="7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   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cs typeface="Times New Roman" panose="02020603050405020304" pitchFamily="18" charset="0"/>
              </a:rPr>
              <a:t> 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hlinkClick r:id="rId2"/>
            <a:extLst>
              <a:ext uri="{FF2B5EF4-FFF2-40B4-BE49-F238E27FC236}">
                <a16:creationId xmlns:a16="http://schemas.microsoft.com/office/drawing/2014/main" id="{C304346A-47BB-424F-9CF3-FD61B94A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68" y="10973767"/>
            <a:ext cx="95250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rgentina">
            <a:extLst>
              <a:ext uri="{FF2B5EF4-FFF2-40B4-BE49-F238E27FC236}">
                <a16:creationId xmlns:a16="http://schemas.microsoft.com/office/drawing/2014/main" id="{8145B8EB-F80D-4FFC-839E-6C6819DD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418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hlinkClick r:id="rId5"/>
            <a:extLst>
              <a:ext uri="{FF2B5EF4-FFF2-40B4-BE49-F238E27FC236}">
                <a16:creationId xmlns:a16="http://schemas.microsoft.com/office/drawing/2014/main" id="{C50FBB58-791F-4394-A551-562CF928D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5505" y="10973767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ortugal">
            <a:extLst>
              <a:ext uri="{FF2B5EF4-FFF2-40B4-BE49-F238E27FC236}">
                <a16:creationId xmlns:a16="http://schemas.microsoft.com/office/drawing/2014/main" id="{2D8C59C0-16C8-4A13-997A-2F52A3D52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830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hlinkClick r:id="rId8"/>
            <a:extLst>
              <a:ext uri="{FF2B5EF4-FFF2-40B4-BE49-F238E27FC236}">
                <a16:creationId xmlns:a16="http://schemas.microsoft.com/office/drawing/2014/main" id="{2BA3F8FF-A245-4558-8D8E-EFFB6FDE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1918" y="10973767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ortugal">
            <a:extLst>
              <a:ext uri="{FF2B5EF4-FFF2-40B4-BE49-F238E27FC236}">
                <a16:creationId xmlns:a16="http://schemas.microsoft.com/office/drawing/2014/main" id="{F909C3A3-E08A-40EB-B526-DF869EBBA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4430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hlinkClick r:id="rId10"/>
            <a:extLst>
              <a:ext uri="{FF2B5EF4-FFF2-40B4-BE49-F238E27FC236}">
                <a16:creationId xmlns:a16="http://schemas.microsoft.com/office/drawing/2014/main" id="{8E5EE5CF-658F-4D5E-BD00-534C302D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4518" y="10973767"/>
            <a:ext cx="9525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rgentina">
            <a:extLst>
              <a:ext uri="{FF2B5EF4-FFF2-40B4-BE49-F238E27FC236}">
                <a16:creationId xmlns:a16="http://schemas.microsoft.com/office/drawing/2014/main" id="{DF6AAE66-FD57-45BC-8792-E9BC3257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0843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hlinkClick r:id="rId12"/>
            <a:extLst>
              <a:ext uri="{FF2B5EF4-FFF2-40B4-BE49-F238E27FC236}">
                <a16:creationId xmlns:a16="http://schemas.microsoft.com/office/drawing/2014/main" id="{8F5B2EAA-3512-4EEE-8AF1-C56D59F2A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0930" y="10973767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anama">
            <a:extLst>
              <a:ext uri="{FF2B5EF4-FFF2-40B4-BE49-F238E27FC236}">
                <a16:creationId xmlns:a16="http://schemas.microsoft.com/office/drawing/2014/main" id="{FA926D53-0D45-4868-BFD5-184FD001B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255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hlinkClick r:id="rId15"/>
            <a:extLst>
              <a:ext uri="{FF2B5EF4-FFF2-40B4-BE49-F238E27FC236}">
                <a16:creationId xmlns:a16="http://schemas.microsoft.com/office/drawing/2014/main" id="{C6E42C57-151A-4A83-91FC-DA70254C1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7343" y="10973767"/>
            <a:ext cx="95250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hailand">
            <a:extLst>
              <a:ext uri="{FF2B5EF4-FFF2-40B4-BE49-F238E27FC236}">
                <a16:creationId xmlns:a16="http://schemas.microsoft.com/office/drawing/2014/main" id="{3B4C5FAA-B9D9-420E-BBEB-B9E09723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668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>
            <a:hlinkClick r:id="rId18"/>
            <a:extLst>
              <a:ext uri="{FF2B5EF4-FFF2-40B4-BE49-F238E27FC236}">
                <a16:creationId xmlns:a16="http://schemas.microsoft.com/office/drawing/2014/main" id="{2C2A0F89-1197-437B-8625-80E6EC75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755" y="10973767"/>
            <a:ext cx="9525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Germany">
            <a:extLst>
              <a:ext uri="{FF2B5EF4-FFF2-40B4-BE49-F238E27FC236}">
                <a16:creationId xmlns:a16="http://schemas.microsoft.com/office/drawing/2014/main" id="{75138855-74D3-4924-A2DA-1B864F53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793" y="10973767"/>
            <a:ext cx="59055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et´s talk about MONEY worksheet">
            <a:extLst>
              <a:ext uri="{FF2B5EF4-FFF2-40B4-BE49-F238E27FC236}">
                <a16:creationId xmlns:a16="http://schemas.microsoft.com/office/drawing/2014/main" id="{FB6821EE-7F76-4A08-A266-4CFF6E08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75" y="644828"/>
            <a:ext cx="10011382" cy="62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19. Money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7D79E-D6AF-49E3-BCB3-57F2FD5FCB3E}"/>
              </a:ext>
            </a:extLst>
          </p:cNvPr>
          <p:cNvSpPr txBox="1"/>
          <p:nvPr/>
        </p:nvSpPr>
        <p:spPr>
          <a:xfrm>
            <a:off x="1041620" y="616948"/>
            <a:ext cx="1090919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comes to mind when you hear the word ‘money’?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2) Does money make the world go round?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3) Does ‘money talk’? (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say that money has a strong influence on people's actions and decisions In politics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money talks.)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4) What would life be like without money?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5) How often do you think about money? </a:t>
            </a:r>
          </a:p>
          <a:p>
            <a:endParaRPr lang="en-US" dirty="0"/>
          </a:p>
          <a:p>
            <a:r>
              <a:rPr lang="en-US" dirty="0"/>
              <a:t>6) What does the expression, “money doesn’t grow on trees” mean? </a:t>
            </a:r>
          </a:p>
          <a:p>
            <a:endParaRPr lang="en-US" dirty="0"/>
          </a:p>
          <a:p>
            <a:r>
              <a:rPr lang="en-US" dirty="0"/>
              <a:t>7) What would life be like if it did? </a:t>
            </a:r>
          </a:p>
          <a:p>
            <a:endParaRPr lang="en-US" dirty="0"/>
          </a:p>
          <a:p>
            <a:r>
              <a:rPr lang="en-US" dirty="0"/>
              <a:t>8) Who and why might someone ask, “Do you think I’m made of money” (= to have a lot of money)Have you ever asked this? </a:t>
            </a:r>
          </a:p>
          <a:p>
            <a:endParaRPr lang="en-US" dirty="0"/>
          </a:p>
          <a:p>
            <a:r>
              <a:rPr lang="en-US" dirty="0"/>
              <a:t>9) How would the world be different if all the money in the world was shared out equally among all people? </a:t>
            </a:r>
          </a:p>
          <a:p>
            <a:endParaRPr lang="en-US" dirty="0"/>
          </a:p>
          <a:p>
            <a:r>
              <a:rPr lang="en-US" dirty="0"/>
              <a:t>10) What’s the best way of making a lot of money? </a:t>
            </a:r>
          </a:p>
        </p:txBody>
      </p:sp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19. 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8B9A0-4327-4418-8284-DA621504B8B2}"/>
              </a:ext>
            </a:extLst>
          </p:cNvPr>
          <p:cNvSpPr txBox="1"/>
          <p:nvPr/>
        </p:nvSpPr>
        <p:spPr>
          <a:xfrm>
            <a:off x="667907" y="608997"/>
            <a:ext cx="94381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10) Have you ever raised money for charity?</a:t>
            </a:r>
          </a:p>
          <a:p>
            <a:endParaRPr lang="en-US" dirty="0"/>
          </a:p>
          <a:p>
            <a:r>
              <a:rPr lang="en-US" dirty="0"/>
              <a:t>11) How important is money to you? </a:t>
            </a:r>
          </a:p>
          <a:p>
            <a:endParaRPr lang="en-US" dirty="0"/>
          </a:p>
          <a:p>
            <a:r>
              <a:rPr lang="en-US" dirty="0"/>
              <a:t>12) Is money really the root of all evil? </a:t>
            </a:r>
          </a:p>
          <a:p>
            <a:endParaRPr lang="en-US" dirty="0"/>
          </a:p>
          <a:p>
            <a:r>
              <a:rPr lang="en-US" dirty="0"/>
              <a:t>13) Can money buy happiness? </a:t>
            </a:r>
          </a:p>
          <a:p>
            <a:endParaRPr lang="en-US" dirty="0"/>
          </a:p>
          <a:p>
            <a:r>
              <a:rPr lang="en-US" dirty="0"/>
              <a:t>14) Do you worry about money? </a:t>
            </a:r>
          </a:p>
          <a:p>
            <a:endParaRPr lang="en-US" dirty="0"/>
          </a:p>
          <a:p>
            <a:r>
              <a:rPr lang="en-US" dirty="0"/>
              <a:t>15) What’s the largest amount of money you’ve ever had in your wallet/purse? </a:t>
            </a:r>
          </a:p>
          <a:p>
            <a:endParaRPr lang="en-US" dirty="0"/>
          </a:p>
          <a:p>
            <a:r>
              <a:rPr lang="en-US" dirty="0"/>
              <a:t>16) Does having a lot of money make someone more attractive? </a:t>
            </a:r>
          </a:p>
          <a:p>
            <a:endParaRPr lang="en-US" dirty="0"/>
          </a:p>
          <a:p>
            <a:r>
              <a:rPr lang="en-US" dirty="0"/>
              <a:t>17) Have you ever lost a lot of money? </a:t>
            </a:r>
          </a:p>
          <a:p>
            <a:endParaRPr lang="en-US" dirty="0"/>
          </a:p>
          <a:p>
            <a:r>
              <a:rPr lang="en-US" dirty="0"/>
              <a:t>18) How much pocket money should a 13-year-old get? </a:t>
            </a:r>
          </a:p>
          <a:p>
            <a:endParaRPr lang="en-US" dirty="0"/>
          </a:p>
          <a:p>
            <a:r>
              <a:rPr lang="en-US" dirty="0"/>
              <a:t>19) Do you ever run out of money? </a:t>
            </a:r>
          </a:p>
          <a:p>
            <a:endParaRPr lang="en-US" dirty="0"/>
          </a:p>
          <a:p>
            <a:r>
              <a:rPr lang="en-US" dirty="0"/>
              <a:t>20) Do you agree with the idiom that “a fool and his money are easily parted” which means  that </a:t>
            </a:r>
            <a:r>
              <a:rPr lang="en-US" dirty="0">
                <a:solidFill>
                  <a:schemeClr val="tx2"/>
                </a:solidFill>
              </a:rPr>
              <a:t>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foolish person spends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money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too quickly on unimportant things.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2580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19. Money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7E98CC-01E4-4645-A90C-E4A3EB5E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23" y="78828"/>
            <a:ext cx="57202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19. 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3DD2B-F397-4F4E-A9E2-D6C5A9A6A84A}"/>
              </a:ext>
            </a:extLst>
          </p:cNvPr>
          <p:cNvSpPr txBox="1"/>
          <p:nvPr/>
        </p:nvSpPr>
        <p:spPr>
          <a:xfrm>
            <a:off x="360637" y="761432"/>
            <a:ext cx="609731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Set Back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when something sets you back, it costs you a lot of money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Wow, a new camera! That must have set you back a lot of money.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This cruise holiday is going to set us back quite a lot of money.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English Expression: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to set you back a pretty penny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Run Through (Their Money)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spend money quickly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My kids run through their pocket money very quickly; after 2 or 3 days, they come back asking for more.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got €100 as a gift for my birthday, I ran through it so quickly.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77D56-0494-45EF-909A-368F3283E7D4}"/>
              </a:ext>
            </a:extLst>
          </p:cNvPr>
          <p:cNvSpPr txBox="1"/>
          <p:nvPr/>
        </p:nvSpPr>
        <p:spPr>
          <a:xfrm>
            <a:off x="360637" y="4950567"/>
            <a:ext cx="60973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Work Off (The Debt)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if you work off your debt, you find some way to repay your debt when you don’t have any money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Back in the day, my grandad worked off his debt by working in the kitchen.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My parents paid half of the deposit for the car; I guess I’ll have to work it off during the summer holidays.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9B988-00B0-4954-9CCD-E34A210C49AF}"/>
              </a:ext>
            </a:extLst>
          </p:cNvPr>
          <p:cNvSpPr txBox="1"/>
          <p:nvPr/>
        </p:nvSpPr>
        <p:spPr>
          <a:xfrm>
            <a:off x="6457951" y="430479"/>
            <a:ext cx="60973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Cough Up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when somebody asks you to cough up, they want you to make some payment to them; to pay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Your team has lost. Come on, cough up, you owe me €10.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That looks really nice, but how much did that cost you? How much did you cough up for this?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Somebody is going to have to cough up for this bill.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E10D5-F5C2-4055-8948-8CAB821E9F75}"/>
              </a:ext>
            </a:extLst>
          </p:cNvPr>
          <p:cNvSpPr txBox="1"/>
          <p:nvPr/>
        </p:nvSpPr>
        <p:spPr>
          <a:xfrm>
            <a:off x="6457951" y="2738803"/>
            <a:ext cx="573404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Break Into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take some money out of your savings to pay for an emergency expense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Last week my fridge broke down. I had to break into my savings to repair it.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hate having to break into my savings, but what am I going to do? The car broke down just when you didn’t want it to happen.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Here I have to break into my savings yet again and put off those holidays for another day.</a:t>
            </a: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Roll In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have plenty of money to throw around; arrive in great numbers or quantity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 She is always out there spending money; she must be rolling in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2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19. Money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69A84-A917-48BE-BC65-B352BCB1A9E7}"/>
              </a:ext>
            </a:extLst>
          </p:cNvPr>
          <p:cNvSpPr txBox="1"/>
          <p:nvPr/>
        </p:nvSpPr>
        <p:spPr>
          <a:xfrm>
            <a:off x="198955" y="932605"/>
            <a:ext cx="64206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Gobble Up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something uses a lot of your money before you have a chance to spend it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Slot machines in the casino gobble up your money very quickly.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Before I knew it, the machine gobbled up €20.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Higher electricity costs gobble up my money every month.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taxman gobbles up over 40% of my money.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1A81BF-89F4-4649-B78C-FFB260352CB1}"/>
              </a:ext>
            </a:extLst>
          </p:cNvPr>
          <p:cNvSpPr txBox="1"/>
          <p:nvPr/>
        </p:nvSpPr>
        <p:spPr>
          <a:xfrm>
            <a:off x="139919" y="3240929"/>
            <a:ext cx="60973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Put By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save some money on a regular basis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like to put by some money for the kids’ education.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Square Up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settle for some payment somebody made on your behalf when you didn’t have any money on you (usually a small payment); to give back the money that you’ve borrowed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I’ve left my wallet at home. Could you please pay the entrance fee for me? I’ll square up with you later. I hate owing money to anybody.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give somebody a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inherit"/>
              </a:rPr>
              <a:t>digout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lend someone money when they need it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344C9-01B7-4BA6-88A3-3CF3E645E0FF}"/>
              </a:ext>
            </a:extLst>
          </p:cNvPr>
          <p:cNvSpPr txBox="1"/>
          <p:nvPr/>
        </p:nvSpPr>
        <p:spPr>
          <a:xfrm>
            <a:off x="6094686" y="622381"/>
            <a:ext cx="60973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Live Off Someone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use someone or something to provide you with the money or other things you need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I’m tired of Adam living off us. When is he going to find a proper job and move out? Seems to be going on forever.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He retired at the age of 70 and now lives off his pension.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Some people in the UK live off the benefits that the state provides them.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Come Into 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to suddenly receive money (or property), especially when someone dies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Examples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came into some money recently. My elderly aunt died and has left me a thousand euro. I can now upgrade my laptop.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His family came into real wealth after winning the top prize in the </a:t>
            </a:r>
            <a:r>
              <a:rPr lang="en-US" b="0" i="1" dirty="0" err="1">
                <a:solidFill>
                  <a:srgbClr val="444444"/>
                </a:solidFill>
                <a:effectLst/>
                <a:latin typeface="inherit"/>
              </a:rPr>
              <a:t>Euromillions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45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820</TotalTime>
  <Words>1051</Words>
  <Application>Microsoft Office PowerPoint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</vt:lpstr>
      <vt:lpstr>inherit</vt:lpstr>
      <vt:lpstr>Lato</vt:lpstr>
      <vt:lpstr>Rockwell</vt:lpstr>
      <vt:lpstr>Rockwell Condensed</vt:lpstr>
      <vt:lpstr>Times New Roman</vt:lpstr>
      <vt:lpstr>Verdana</vt:lpstr>
      <vt:lpstr>Wingdings</vt:lpstr>
      <vt:lpstr>Wood Type</vt:lpstr>
      <vt:lpstr>Speak fluently </vt:lpstr>
      <vt:lpstr>19. Money</vt:lpstr>
      <vt:lpstr>19. Money</vt:lpstr>
      <vt:lpstr>19. Money</vt:lpstr>
      <vt:lpstr>19. Money</vt:lpstr>
      <vt:lpstr>19. Money</vt:lpstr>
      <vt:lpstr>19. Money</vt:lpstr>
      <vt:lpstr>19.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34</cp:revision>
  <dcterms:created xsi:type="dcterms:W3CDTF">2021-10-16T15:55:47Z</dcterms:created>
  <dcterms:modified xsi:type="dcterms:W3CDTF">2022-01-25T06:42:19Z</dcterms:modified>
</cp:coreProperties>
</file>