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321" r:id="rId4"/>
    <p:sldId id="326" r:id="rId5"/>
    <p:sldId id="320" r:id="rId6"/>
    <p:sldId id="319" r:id="rId7"/>
    <p:sldId id="323" r:id="rId8"/>
    <p:sldId id="324" r:id="rId9"/>
    <p:sldId id="325" r:id="rId10"/>
    <p:sldId id="32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4F4F2"/>
    <a:srgbClr val="FFF0D6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2/9/2022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72D-B121-437A-B161-D56381FF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Speak fluently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326B-AD29-49D0-AFD8-6B1208FD7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Intermediate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309E-D4A1-49D1-826D-3DCA52A9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32222"/>
            <a:ext cx="4064000" cy="258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980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13. Shopping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371C8-ED0B-49E5-9CB9-B535C1CFF12D}"/>
              </a:ext>
            </a:extLst>
          </p:cNvPr>
          <p:cNvSpPr txBox="1"/>
          <p:nvPr/>
        </p:nvSpPr>
        <p:spPr>
          <a:xfrm>
            <a:off x="572367" y="919896"/>
            <a:ext cx="890558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Roboto" panose="02000000000000000000" pitchFamily="2" charset="0"/>
              </a:rPr>
              <a:t>Idioms: </a:t>
            </a: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window shopping 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: to just look in the window of the shop and you don’t buy anything.</a:t>
            </a:r>
          </a:p>
          <a:p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 a rip-off: </a:t>
            </a:r>
            <a:r>
              <a:rPr lang="en-US" i="0" dirty="0">
                <a:effectLst/>
                <a:latin typeface="Roboto" panose="02000000000000000000" pitchFamily="2" charset="0"/>
              </a:rPr>
              <a:t>a thing that costs way more than it should </a:t>
            </a:r>
          </a:p>
          <a:p>
            <a:endParaRPr lang="en-US" i="0" dirty="0"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shop till you drop: </a:t>
            </a:r>
            <a:r>
              <a:rPr lang="en-US" b="1" i="0" dirty="0">
                <a:effectLst/>
                <a:latin typeface="Roboto" panose="02000000000000000000" pitchFamily="2" charset="0"/>
              </a:rPr>
              <a:t>to shop for a long time till you get exhausted.</a:t>
            </a:r>
            <a:endParaRPr lang="en-US" b="1" i="0" dirty="0">
              <a:solidFill>
                <a:srgbClr val="FF6699"/>
              </a:solidFill>
              <a:effectLst/>
              <a:latin typeface="Roboto" panose="02000000000000000000" pitchFamily="2" charset="0"/>
            </a:endParaRPr>
          </a:p>
          <a:p>
            <a:endParaRPr lang="en-US" b="1" dirty="0">
              <a:solidFill>
                <a:srgbClr val="FF6699"/>
              </a:solidFill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retail therapy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: to shop to make yourself feel better</a:t>
            </a:r>
          </a:p>
          <a:p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bargain hunting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: to actively look for good deals on things that you shop for</a:t>
            </a: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shoplift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: to steal from a store </a:t>
            </a:r>
          </a:p>
          <a:p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fit like a glove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: to fit perfectly </a:t>
            </a:r>
          </a:p>
          <a:p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like a bull in a China shop: </a:t>
            </a:r>
            <a:r>
              <a:rPr lang="en-US" b="1" i="0" dirty="0">
                <a:effectLst/>
                <a:latin typeface="Roboto" panose="02000000000000000000" pitchFamily="2" charset="0"/>
              </a:rPr>
              <a:t>to act recklessly </a:t>
            </a:r>
            <a:r>
              <a:rPr lang="en-US" b="1" dirty="0">
                <a:latin typeface="Roboto" panose="02000000000000000000" pitchFamily="2" charset="0"/>
              </a:rPr>
              <a:t>and </a:t>
            </a:r>
            <a:r>
              <a:rPr lang="en-US" b="1" i="0" dirty="0">
                <a:effectLst/>
                <a:latin typeface="Roboto" panose="02000000000000000000" pitchFamily="2" charset="0"/>
              </a:rPr>
              <a:t>destroy everything in a shop</a:t>
            </a:r>
          </a:p>
          <a:p>
            <a:endParaRPr lang="en-US" b="1" i="0" dirty="0"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A shopping spree 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: a short period of time when a person buys lots of things</a:t>
            </a:r>
          </a:p>
          <a:p>
            <a:endParaRPr lang="en-US" b="1" i="0" dirty="0">
              <a:solidFill>
                <a:srgbClr val="FF6699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pay through the nose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: you pay a lot of money </a:t>
            </a:r>
            <a:r>
              <a:rPr lang="en-US" dirty="0">
                <a:solidFill>
                  <a:srgbClr val="030303"/>
                </a:solidFill>
                <a:latin typeface="Roboto" panose="02000000000000000000" pitchFamily="2" charset="0"/>
              </a:rPr>
              <a:t>usually more than the fair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3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13. Shopping</a:t>
            </a:r>
          </a:p>
        </p:txBody>
      </p:sp>
      <p:pic>
        <p:nvPicPr>
          <p:cNvPr id="13" name="Picture 2" descr="IELTS Vocabulary Shopping: 25+ Expressions - English Period">
            <a:extLst>
              <a:ext uri="{FF2B5EF4-FFF2-40B4-BE49-F238E27FC236}">
                <a16:creationId xmlns:a16="http://schemas.microsoft.com/office/drawing/2014/main" id="{DFC2F946-FC96-4D82-89E2-449C3FD9CD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48" y="1969826"/>
            <a:ext cx="7202311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13. Shopping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FE472-F81E-4520-9B26-32FA59380661}"/>
              </a:ext>
            </a:extLst>
          </p:cNvPr>
          <p:cNvSpPr txBox="1"/>
          <p:nvPr/>
        </p:nvSpPr>
        <p:spPr>
          <a:xfrm>
            <a:off x="0" y="660987"/>
            <a:ext cx="12192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Do you like shopping? For what kinds of things?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Have you ever spent too much money </a:t>
            </a:r>
            <a:r>
              <a:rPr lang="en-US" b="0" i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on shopping? </a:t>
            </a: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What did you buy? How did you feel afterwards?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How long do you usually shop? Do you try to get your shopping done as fast as possible?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Do you shop online? What kinds of things do you buy online? What would you rather buy in person?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Think about the most expensive thing you have ever bought. Was it worth what you paid for it?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Do you prefer to shop alone or with other people? What are the advantages and disadvantages of each?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Are you a </a:t>
            </a:r>
            <a:r>
              <a:rPr lang="en-US" b="0" i="1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bargain hunter</a:t>
            </a: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? Do you get excited about sales and discounts? When are the best sales in your country?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Which do you prefer? Buying things for yourself or for other people?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If you were to open your own shop, what kinds of things would you like to sell?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Have you ever returned something to the shop you bought it from? Why did you return it? Did you get a refund?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Do you care where products are made? Do you prefer to buy things which are made in your own country? Why or why not?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13. Shopping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B37BA-F99D-4DF0-8518-E68000843321}"/>
              </a:ext>
            </a:extLst>
          </p:cNvPr>
          <p:cNvSpPr txBox="1"/>
          <p:nvPr/>
        </p:nvSpPr>
        <p:spPr>
          <a:xfrm>
            <a:off x="95415" y="1497684"/>
            <a:ext cx="92235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12- How do you feel about sales people following you and helping you when you shop?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13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makes a pleasant shopping experience?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14-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How do you feel about shopping at department stores or malls?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15-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is your favorite ecommerce site? Why?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16-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Do you know anyone who is addicted to shopping? Are you addicted to shopping?</a:t>
            </a:r>
          </a:p>
          <a:p>
            <a:pPr algn="l"/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17- Do you enjoy shopping for other people?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13. Shopping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AA797D-542F-4EA1-8FD2-D7606426E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84" y="819806"/>
            <a:ext cx="7275171" cy="593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29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13. Shopping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063A5-DAEE-48FB-AEA9-60FC4778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972" y="1008935"/>
            <a:ext cx="6242845" cy="3505504"/>
          </a:xfrm>
          <a:prstGeom prst="rect">
            <a:avLst/>
          </a:prstGeom>
        </p:spPr>
      </p:pic>
      <p:pic>
        <p:nvPicPr>
          <p:cNvPr id="2050" name="Picture 2" descr="Learn English words and phrases connected with shopping. Intermediate level English. #learnenglish">
            <a:extLst>
              <a:ext uri="{FF2B5EF4-FFF2-40B4-BE49-F238E27FC236}">
                <a16:creationId xmlns:a16="http://schemas.microsoft.com/office/drawing/2014/main" id="{C1EAFC30-2E19-413F-81E3-F3193DFCF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7649"/>
            <a:ext cx="5715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1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13. Shopping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B5D26-571E-447B-8E78-4EBE6CB32570}"/>
              </a:ext>
            </a:extLst>
          </p:cNvPr>
          <p:cNvSpPr txBox="1"/>
          <p:nvPr/>
        </p:nvSpPr>
        <p:spPr>
          <a:xfrm>
            <a:off x="254501" y="533191"/>
            <a:ext cx="630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Most Used &amp; Common Terms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61AC31-54F4-4B06-8D03-48B24CBC2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37823"/>
              </p:ext>
            </p:extLst>
          </p:nvPr>
        </p:nvGraphicFramePr>
        <p:xfrm>
          <a:off x="168840" y="955895"/>
          <a:ext cx="12023159" cy="396240"/>
        </p:xfrm>
        <a:graphic>
          <a:graphicData uri="http://schemas.openxmlformats.org/drawingml/2006/table">
            <a:tbl>
              <a:tblPr/>
              <a:tblGrid>
                <a:gridCol w="3020844">
                  <a:extLst>
                    <a:ext uri="{9D8B030D-6E8A-4147-A177-3AD203B41FA5}">
                      <a16:colId xmlns:a16="http://schemas.microsoft.com/office/drawing/2014/main" val="2932970111"/>
                    </a:ext>
                  </a:extLst>
                </a:gridCol>
                <a:gridCol w="4193053">
                  <a:extLst>
                    <a:ext uri="{9D8B030D-6E8A-4147-A177-3AD203B41FA5}">
                      <a16:colId xmlns:a16="http://schemas.microsoft.com/office/drawing/2014/main" val="1152763620"/>
                    </a:ext>
                  </a:extLst>
                </a:gridCol>
                <a:gridCol w="4809262">
                  <a:extLst>
                    <a:ext uri="{9D8B030D-6E8A-4147-A177-3AD203B41FA5}">
                      <a16:colId xmlns:a16="http://schemas.microsoft.com/office/drawing/2014/main" val="2348854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Vocabulary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Explanation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Example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076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4158C-7F65-4330-BE97-8BF018E0B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80288"/>
              </p:ext>
            </p:extLst>
          </p:nvPr>
        </p:nvGraphicFramePr>
        <p:xfrm>
          <a:off x="168840" y="1352135"/>
          <a:ext cx="11979907" cy="5770209"/>
        </p:xfrm>
        <a:graphic>
          <a:graphicData uri="http://schemas.openxmlformats.org/drawingml/2006/table">
            <a:tbl>
              <a:tblPr/>
              <a:tblGrid>
                <a:gridCol w="3260551">
                  <a:extLst>
                    <a:ext uri="{9D8B030D-6E8A-4147-A177-3AD203B41FA5}">
                      <a16:colId xmlns:a16="http://schemas.microsoft.com/office/drawing/2014/main" val="1439792111"/>
                    </a:ext>
                  </a:extLst>
                </a:gridCol>
                <a:gridCol w="4533459">
                  <a:extLst>
                    <a:ext uri="{9D8B030D-6E8A-4147-A177-3AD203B41FA5}">
                      <a16:colId xmlns:a16="http://schemas.microsoft.com/office/drawing/2014/main" val="1234597529"/>
                    </a:ext>
                  </a:extLst>
                </a:gridCol>
                <a:gridCol w="4185897">
                  <a:extLst>
                    <a:ext uri="{9D8B030D-6E8A-4147-A177-3AD203B41FA5}">
                      <a16:colId xmlns:a16="http://schemas.microsoft.com/office/drawing/2014/main" val="1093018958"/>
                    </a:ext>
                  </a:extLst>
                </a:gridCol>
              </a:tblGrid>
              <a:tr h="135696">
                <a:tc>
                  <a:txBody>
                    <a:bodyPr/>
                    <a:lstStyle/>
                    <a:p>
                      <a:pPr algn="ctr" fontAlgn="ctr"/>
                      <a:endParaRPr lang="en-US" sz="800" b="1" i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5887" marR="25887" marT="19415" marB="1941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5887" marR="25887" marT="19415" marB="1941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dirty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5887" marR="25887" marT="19415" marB="1941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44495"/>
                  </a:ext>
                </a:extLst>
              </a:tr>
              <a:tr h="6498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(Some) Change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Money exchange.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Have you got change to pay the swimming pool?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071312"/>
                  </a:ext>
                </a:extLst>
              </a:tr>
              <a:tr h="9561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banknote/a note/a bill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Paper money.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How many banknotes have you got?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29707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bargain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 good deal.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That’s a real bargain.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290446"/>
                  </a:ext>
                </a:extLst>
              </a:tr>
              <a:tr h="2238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bid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An offer in an auction.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What bids did you make?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033651"/>
                  </a:ext>
                </a:extLst>
              </a:tr>
              <a:tr h="343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bill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An invoice.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I need the bill to be refunded.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72399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billboard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 large panel for advertising.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The billboards are huge.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169955"/>
                  </a:ext>
                </a:extLst>
              </a:tr>
              <a:tr h="3868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brand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trademark.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Children love brands nowadays.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821041"/>
                  </a:ext>
                </a:extLst>
              </a:tr>
              <a:tr h="5617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carrier bag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bag (usually plastic) supplied by shops.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Carrier bags are always provided.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78286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cashier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person who operates cash register.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The cashier is so nice.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074026"/>
                  </a:ext>
                </a:extLst>
              </a:tr>
              <a:tr h="9561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catchphrase/a motto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repeated phrase, slogan.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Do you know the brand’s catchphrase?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68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8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13. Shopping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B5D26-571E-447B-8E78-4EBE6CB32570}"/>
              </a:ext>
            </a:extLst>
          </p:cNvPr>
          <p:cNvSpPr txBox="1"/>
          <p:nvPr/>
        </p:nvSpPr>
        <p:spPr>
          <a:xfrm>
            <a:off x="254501" y="533191"/>
            <a:ext cx="630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Most Used &amp; Common Terms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926298-5D12-4F8C-A056-794C26297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29761"/>
              </p:ext>
            </p:extLst>
          </p:nvPr>
        </p:nvGraphicFramePr>
        <p:xfrm>
          <a:off x="118791" y="903479"/>
          <a:ext cx="11688895" cy="396240"/>
        </p:xfrm>
        <a:graphic>
          <a:graphicData uri="http://schemas.openxmlformats.org/drawingml/2006/table">
            <a:tbl>
              <a:tblPr/>
              <a:tblGrid>
                <a:gridCol w="2936858">
                  <a:extLst>
                    <a:ext uri="{9D8B030D-6E8A-4147-A177-3AD203B41FA5}">
                      <a16:colId xmlns:a16="http://schemas.microsoft.com/office/drawing/2014/main" val="2932970111"/>
                    </a:ext>
                  </a:extLst>
                </a:gridCol>
                <a:gridCol w="4076480">
                  <a:extLst>
                    <a:ext uri="{9D8B030D-6E8A-4147-A177-3AD203B41FA5}">
                      <a16:colId xmlns:a16="http://schemas.microsoft.com/office/drawing/2014/main" val="1152763620"/>
                    </a:ext>
                  </a:extLst>
                </a:gridCol>
                <a:gridCol w="4675557">
                  <a:extLst>
                    <a:ext uri="{9D8B030D-6E8A-4147-A177-3AD203B41FA5}">
                      <a16:colId xmlns:a16="http://schemas.microsoft.com/office/drawing/2014/main" val="2348854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Vocabulary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Explanation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Example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07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F13101-90CA-4AE8-B430-63FDB0E21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97942"/>
              </p:ext>
            </p:extLst>
          </p:nvPr>
        </p:nvGraphicFramePr>
        <p:xfrm>
          <a:off x="118792" y="1299719"/>
          <a:ext cx="11688894" cy="5450941"/>
        </p:xfrm>
        <a:graphic>
          <a:graphicData uri="http://schemas.openxmlformats.org/drawingml/2006/table">
            <a:tbl>
              <a:tblPr/>
              <a:tblGrid>
                <a:gridCol w="3256990">
                  <a:extLst>
                    <a:ext uri="{9D8B030D-6E8A-4147-A177-3AD203B41FA5}">
                      <a16:colId xmlns:a16="http://schemas.microsoft.com/office/drawing/2014/main" val="319705184"/>
                    </a:ext>
                  </a:extLst>
                </a:gridCol>
                <a:gridCol w="3763222">
                  <a:extLst>
                    <a:ext uri="{9D8B030D-6E8A-4147-A177-3AD203B41FA5}">
                      <a16:colId xmlns:a16="http://schemas.microsoft.com/office/drawing/2014/main" val="3644101750"/>
                    </a:ext>
                  </a:extLst>
                </a:gridCol>
                <a:gridCol w="4668682">
                  <a:extLst>
                    <a:ext uri="{9D8B030D-6E8A-4147-A177-3AD203B41FA5}">
                      <a16:colId xmlns:a16="http://schemas.microsoft.com/office/drawing/2014/main" val="3083640498"/>
                    </a:ext>
                  </a:extLst>
                </a:gridCol>
              </a:tblGrid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charge/to charge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fee/To ask for money.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How much do you charge for this?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82126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check/cheque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An order for bank to pay.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 usually pay the doctor by check.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558104"/>
                  </a:ext>
                </a:extLst>
              </a:tr>
              <a:tr h="4661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client/customer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Someone who buys products.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Clients should always be satisfied with what you sell.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86584"/>
                  </a:ext>
                </a:extLst>
              </a:tr>
              <a:tr h="2765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coin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Metal money.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How many coins have you got?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80554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consumer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Someone who consumes, who buys.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How many customers will you target?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48783"/>
                  </a:ext>
                </a:extLst>
              </a:tr>
              <a:tr h="6759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corner shop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 small, local shop that sells a little of everything – it needn’t be on a corner.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He loves shopping in the corner shop.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87885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cost/to cost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 price.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The cost of the product is too high.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71190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counter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flat, elevated surface.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Meet me at the counter.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00332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coupon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discount voucher.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We love using coupons when we shop.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92524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deal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transaction.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They got such a good deal yesterday.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639934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delivery/to deliver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An act of delivering.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The delivery was done on time.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70119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department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division of organization.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Which department do you work for?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94416"/>
                  </a:ext>
                </a:extLst>
              </a:tr>
              <a:tr h="7808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department store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large store that sells a range of items in different departments such as food and clothing.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Department stores are heaven.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3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88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13. Shopping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B5D26-571E-447B-8E78-4EBE6CB32570}"/>
              </a:ext>
            </a:extLst>
          </p:cNvPr>
          <p:cNvSpPr txBox="1"/>
          <p:nvPr/>
        </p:nvSpPr>
        <p:spPr>
          <a:xfrm>
            <a:off x="254501" y="533191"/>
            <a:ext cx="630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Most Used &amp; Common Terms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926298-5D12-4F8C-A056-794C26297BBC}"/>
              </a:ext>
            </a:extLst>
          </p:cNvPr>
          <p:cNvGraphicFramePr>
            <a:graphicFrameLocks noGrp="1"/>
          </p:cNvGraphicFramePr>
          <p:nvPr/>
        </p:nvGraphicFramePr>
        <p:xfrm>
          <a:off x="118791" y="903479"/>
          <a:ext cx="11688895" cy="396240"/>
        </p:xfrm>
        <a:graphic>
          <a:graphicData uri="http://schemas.openxmlformats.org/drawingml/2006/table">
            <a:tbl>
              <a:tblPr/>
              <a:tblGrid>
                <a:gridCol w="2936858">
                  <a:extLst>
                    <a:ext uri="{9D8B030D-6E8A-4147-A177-3AD203B41FA5}">
                      <a16:colId xmlns:a16="http://schemas.microsoft.com/office/drawing/2014/main" val="2932970111"/>
                    </a:ext>
                  </a:extLst>
                </a:gridCol>
                <a:gridCol w="4076480">
                  <a:extLst>
                    <a:ext uri="{9D8B030D-6E8A-4147-A177-3AD203B41FA5}">
                      <a16:colId xmlns:a16="http://schemas.microsoft.com/office/drawing/2014/main" val="1152763620"/>
                    </a:ext>
                  </a:extLst>
                </a:gridCol>
                <a:gridCol w="4675557">
                  <a:extLst>
                    <a:ext uri="{9D8B030D-6E8A-4147-A177-3AD203B41FA5}">
                      <a16:colId xmlns:a16="http://schemas.microsoft.com/office/drawing/2014/main" val="2348854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Vocabulary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Explanation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Example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07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6B70A1-2313-4053-BC71-315C731EB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67055"/>
              </p:ext>
            </p:extLst>
          </p:nvPr>
        </p:nvGraphicFramePr>
        <p:xfrm>
          <a:off x="118791" y="1299719"/>
          <a:ext cx="11688895" cy="5473903"/>
        </p:xfrm>
        <a:graphic>
          <a:graphicData uri="http://schemas.openxmlformats.org/drawingml/2006/table">
            <a:tbl>
              <a:tblPr/>
              <a:tblGrid>
                <a:gridCol w="3256991">
                  <a:extLst>
                    <a:ext uri="{9D8B030D-6E8A-4147-A177-3AD203B41FA5}">
                      <a16:colId xmlns:a16="http://schemas.microsoft.com/office/drawing/2014/main" val="941764880"/>
                    </a:ext>
                  </a:extLst>
                </a:gridCol>
                <a:gridCol w="3763222">
                  <a:extLst>
                    <a:ext uri="{9D8B030D-6E8A-4147-A177-3AD203B41FA5}">
                      <a16:colId xmlns:a16="http://schemas.microsoft.com/office/drawing/2014/main" val="3701449422"/>
                    </a:ext>
                  </a:extLst>
                </a:gridCol>
                <a:gridCol w="4668682">
                  <a:extLst>
                    <a:ext uri="{9D8B030D-6E8A-4147-A177-3AD203B41FA5}">
                      <a16:colId xmlns:a16="http://schemas.microsoft.com/office/drawing/2014/main" val="710530954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design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pattern, a styling.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He loves the new design of the product.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28955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discount store/pound shop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shop where all the goods are sold at a discount.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My parents love going to discount stores.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30688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discount/to discount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reduced price/to deduct from price.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They got a very good discount today.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79734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flea market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market where antiques and second hand goods are sold.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It is so different to shop at the flea market.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64633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franchise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business with a commercial licence.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Franchises are fun to shop in.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162650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fur trader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Person who deals in animal-fur products.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The fur trader did an excellent job with my coat.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60246"/>
                  </a:ext>
                </a:extLst>
              </a:tr>
              <a:tr h="3485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gift/present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Something you give to make the other person happy.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 love the gift he offered me.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79662"/>
                  </a:ext>
                </a:extLst>
              </a:tr>
              <a:tr h="2205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guarantee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promise.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How long does the guarantee last?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98674"/>
                  </a:ext>
                </a:extLst>
              </a:tr>
              <a:tr h="156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leaflet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brochure.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Have you seen the company’s leaflet?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271166"/>
                  </a:ext>
                </a:extLst>
              </a:tr>
              <a:tr h="5405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loyalty card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card issued by a shop to allow customers to save money on the basis of what they spend.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She has all the loyalty cards of her favorite shops.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489472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mall (US)/shopping centre (GB)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Place where many shops are gathered.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 love shopping in malls.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097359"/>
                  </a:ext>
                </a:extLst>
              </a:tr>
              <a:tr h="4765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market study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study that analyzes market demand for a particular product or service.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Market studies are capital in advertising.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10728"/>
                  </a:ext>
                </a:extLst>
              </a:tr>
              <a:tr h="3485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must-have product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product that is very popular that a lot of people want to have.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This bag is a must-have product.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2503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poll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survey.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According to the poll, more and more clients shop there.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61881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purchase/To purchase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Something you buy/To buy.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What is this purchase I can see on your account?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6116"/>
                  </a:ext>
                </a:extLst>
              </a:tr>
              <a:tr h="156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receipt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proof of payment.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Did you get the receipt?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6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216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867</TotalTime>
  <Words>1202</Words>
  <Application>Microsoft Office PowerPoint</Application>
  <PresentationFormat>Widescreen</PresentationFormat>
  <Paragraphs>191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Montserrat</vt:lpstr>
      <vt:lpstr>Open Sans</vt:lpstr>
      <vt:lpstr>Open Sans</vt:lpstr>
      <vt:lpstr>Roboto</vt:lpstr>
      <vt:lpstr>Rockwell</vt:lpstr>
      <vt:lpstr>Rockwell Condensed</vt:lpstr>
      <vt:lpstr>Wingdings</vt:lpstr>
      <vt:lpstr>Wood Type</vt:lpstr>
      <vt:lpstr>Speak fluently </vt:lpstr>
      <vt:lpstr>13. Shopping</vt:lpstr>
      <vt:lpstr>13. Shopping</vt:lpstr>
      <vt:lpstr>13. Shopping</vt:lpstr>
      <vt:lpstr>13. Shopping</vt:lpstr>
      <vt:lpstr>13. Shopping</vt:lpstr>
      <vt:lpstr>13. Shopping</vt:lpstr>
      <vt:lpstr>13. Shopping</vt:lpstr>
      <vt:lpstr>13. Shopping</vt:lpstr>
      <vt:lpstr>13. Shopping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</cp:lastModifiedBy>
  <cp:revision>28</cp:revision>
  <dcterms:created xsi:type="dcterms:W3CDTF">2021-10-16T15:55:47Z</dcterms:created>
  <dcterms:modified xsi:type="dcterms:W3CDTF">2022-02-09T07:32:38Z</dcterms:modified>
</cp:coreProperties>
</file>