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1" r:id="rId4"/>
    <p:sldId id="326" r:id="rId5"/>
    <p:sldId id="320" r:id="rId6"/>
    <p:sldId id="319" r:id="rId7"/>
    <p:sldId id="323" r:id="rId8"/>
    <p:sldId id="324" r:id="rId9"/>
    <p:sldId id="325" r:id="rId10"/>
    <p:sldId id="32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1/22/2022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2. Shopping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371C8-ED0B-49E5-9CB9-B535C1CFF12D}"/>
              </a:ext>
            </a:extLst>
          </p:cNvPr>
          <p:cNvSpPr txBox="1"/>
          <p:nvPr/>
        </p:nvSpPr>
        <p:spPr>
          <a:xfrm>
            <a:off x="572367" y="919896"/>
            <a:ext cx="8905588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latin typeface="Roboto" panose="02000000000000000000" pitchFamily="2" charset="0"/>
              </a:rPr>
              <a:t>Idioms: </a:t>
            </a: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window shopping 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to just look in the window of the shop and you don’t buy anything.</a:t>
            </a:r>
          </a:p>
          <a:p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 a rip-off: </a:t>
            </a:r>
            <a:r>
              <a:rPr lang="en-US" i="0" dirty="0">
                <a:effectLst/>
                <a:latin typeface="Roboto" panose="02000000000000000000" pitchFamily="2" charset="0"/>
              </a:rPr>
              <a:t>a thing that costs way more than it should </a:t>
            </a:r>
          </a:p>
          <a:p>
            <a:endParaRPr lang="en-US" i="0" dirty="0"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shop till you drop: </a:t>
            </a:r>
            <a:r>
              <a:rPr lang="en-US" b="1" i="0" dirty="0">
                <a:effectLst/>
                <a:latin typeface="Roboto" panose="02000000000000000000" pitchFamily="2" charset="0"/>
              </a:rPr>
              <a:t>to shop for a long time till you get exhausted.</a:t>
            </a:r>
            <a:endParaRPr lang="en-US" b="1" i="0" dirty="0">
              <a:solidFill>
                <a:srgbClr val="FF6699"/>
              </a:solidFill>
              <a:effectLst/>
              <a:latin typeface="Roboto" panose="02000000000000000000" pitchFamily="2" charset="0"/>
            </a:endParaRPr>
          </a:p>
          <a:p>
            <a:endParaRPr lang="en-US" b="1" dirty="0">
              <a:solidFill>
                <a:srgbClr val="FF6699"/>
              </a:solidFill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retail therapy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to shop to make yourself feel better</a:t>
            </a:r>
          </a:p>
          <a:p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bargain hunting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to actively look for good deals on things that you shop for</a:t>
            </a: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shoplift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 : to steal from a store </a:t>
            </a:r>
          </a:p>
          <a:p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fit like a glove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to fit perfectly </a:t>
            </a:r>
          </a:p>
          <a:p>
            <a:endParaRPr lang="en-US" b="0" i="0" dirty="0">
              <a:solidFill>
                <a:srgbClr val="030303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like a bull in a China shop: </a:t>
            </a:r>
            <a:r>
              <a:rPr lang="en-US" b="1" i="0" dirty="0">
                <a:effectLst/>
                <a:latin typeface="Roboto" panose="02000000000000000000" pitchFamily="2" charset="0"/>
              </a:rPr>
              <a:t>to act recklessly </a:t>
            </a:r>
            <a:r>
              <a:rPr lang="en-US" b="1" dirty="0">
                <a:latin typeface="Roboto" panose="02000000000000000000" pitchFamily="2" charset="0"/>
              </a:rPr>
              <a:t>and </a:t>
            </a:r>
            <a:r>
              <a:rPr lang="en-US" b="1" i="0" dirty="0">
                <a:effectLst/>
                <a:latin typeface="Roboto" panose="02000000000000000000" pitchFamily="2" charset="0"/>
              </a:rPr>
              <a:t>destroy everything in a shop</a:t>
            </a:r>
          </a:p>
          <a:p>
            <a:endParaRPr lang="en-US" b="1" i="0" dirty="0"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A shopping spree 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a short period of time when a person buys lots of things</a:t>
            </a:r>
          </a:p>
          <a:p>
            <a:endParaRPr lang="en-US" b="1" i="0" dirty="0">
              <a:solidFill>
                <a:srgbClr val="FF6699"/>
              </a:solidFill>
              <a:effectLst/>
              <a:latin typeface="Roboto" panose="02000000000000000000" pitchFamily="2" charset="0"/>
            </a:endParaRPr>
          </a:p>
          <a:p>
            <a:r>
              <a:rPr lang="en-US" b="1" i="0" dirty="0">
                <a:solidFill>
                  <a:srgbClr val="FF6699"/>
                </a:solidFill>
                <a:effectLst/>
                <a:latin typeface="Roboto" panose="02000000000000000000" pitchFamily="2" charset="0"/>
              </a:rPr>
              <a:t>pay through the nose</a:t>
            </a:r>
            <a:r>
              <a:rPr lang="en-US" b="0" i="0" dirty="0">
                <a:solidFill>
                  <a:srgbClr val="030303"/>
                </a:solidFill>
                <a:effectLst/>
                <a:latin typeface="Roboto" panose="02000000000000000000" pitchFamily="2" charset="0"/>
              </a:rPr>
              <a:t>: you pay a lot of money </a:t>
            </a:r>
            <a:r>
              <a:rPr lang="en-US" dirty="0">
                <a:solidFill>
                  <a:srgbClr val="030303"/>
                </a:solidFill>
                <a:latin typeface="Roboto" panose="02000000000000000000" pitchFamily="2" charset="0"/>
              </a:rPr>
              <a:t>usually more than the fair price.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03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2. Shopping</a:t>
            </a:r>
          </a:p>
        </p:txBody>
      </p:sp>
      <p:pic>
        <p:nvPicPr>
          <p:cNvPr id="13" name="Picture 2" descr="IELTS Vocabulary Shopping: 25+ Expressions - English Period">
            <a:extLst>
              <a:ext uri="{FF2B5EF4-FFF2-40B4-BE49-F238E27FC236}">
                <a16:creationId xmlns:a16="http://schemas.microsoft.com/office/drawing/2014/main" id="{DFC2F946-FC96-4D82-89E2-449C3FD9CD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548" y="1969826"/>
            <a:ext cx="7202311" cy="405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2.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FE472-F81E-4520-9B26-32FA59380661}"/>
              </a:ext>
            </a:extLst>
          </p:cNvPr>
          <p:cNvSpPr txBox="1"/>
          <p:nvPr/>
        </p:nvSpPr>
        <p:spPr>
          <a:xfrm>
            <a:off x="0" y="660987"/>
            <a:ext cx="121920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Do you like shopping? For what kinds of things?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Have you ever spent too much money? What did you buy? How did you feel afterwards?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How long do you usually shop for? Do you try to get your shopping done as fast as possible?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Do you shop online? What kinds of things do you buy online? What would you rather buy in person?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Think about the most expensive thing you have ever bought. Was it worth what you paid for it?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Do you prefer to shop alone or with other people? What are the advantages and disadvantages of each?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Are you a </a:t>
            </a:r>
            <a:r>
              <a:rPr lang="en-US" b="0" i="1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bargain hunter</a:t>
            </a: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? Do you get excited about sales and discounts? When are the best sales in your country?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Which do you prefer? Buying things for yourself or for other people?</a:t>
            </a:r>
          </a:p>
          <a:p>
            <a:pPr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If you were to open your own shop, what kinds of things would you like to sell?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Have you ever returned something to the shop you bought it from? Why did you return it? Did you get a refund?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open sans" panose="020B0606030504020204" pitchFamily="34" charset="0"/>
              </a:rPr>
              <a:t>Do you care where products are made? Do you prefer to buy things which are made in your own country? Why or why not?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2. Shopping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9B37BA-F99D-4DF0-8518-E68000843321}"/>
              </a:ext>
            </a:extLst>
          </p:cNvPr>
          <p:cNvSpPr txBox="1"/>
          <p:nvPr/>
        </p:nvSpPr>
        <p:spPr>
          <a:xfrm>
            <a:off x="95415" y="1497684"/>
            <a:ext cx="92235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12- How do you feel about sales people following you and helping you when you shop?</a:t>
            </a:r>
          </a:p>
          <a:p>
            <a:endParaRPr lang="en-US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algn="l"/>
            <a:r>
              <a:rPr lang="en-US" dirty="0">
                <a:solidFill>
                  <a:srgbClr val="202124"/>
                </a:solidFill>
                <a:latin typeface="arial" panose="020B0604020202020204" pitchFamily="34" charset="0"/>
              </a:rPr>
              <a:t>13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makes a pleasant shopping experience?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14-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How do you feel about shopping at department stores or malls?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15-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is your favorite ecommerce site? Why?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dirty="0">
                <a:solidFill>
                  <a:srgbClr val="222222"/>
                </a:solidFill>
                <a:latin typeface="Open Sans" panose="020B0606030504020204" pitchFamily="34" charset="0"/>
              </a:rPr>
              <a:t>16- </a:t>
            </a:r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know anyone who is addicted to shopping? Are you addicted to shopping?</a:t>
            </a:r>
          </a:p>
          <a:p>
            <a:pPr algn="l"/>
            <a:endParaRPr lang="en-US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17- Do you enjoy shopping for other people?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058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/>
              <a:t>2. Shopping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AA797D-542F-4EA1-8FD2-D7606426E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484" y="819806"/>
            <a:ext cx="7275171" cy="593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2. Shopping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2063A5-DAEE-48FB-AEA9-60FC4778D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972" y="1008935"/>
            <a:ext cx="6242845" cy="3505504"/>
          </a:xfrm>
          <a:prstGeom prst="rect">
            <a:avLst/>
          </a:prstGeom>
        </p:spPr>
      </p:pic>
      <p:pic>
        <p:nvPicPr>
          <p:cNvPr id="2050" name="Picture 2" descr="Learn English words and phrases connected with shopping. Intermediate level English. #learnenglish">
            <a:extLst>
              <a:ext uri="{FF2B5EF4-FFF2-40B4-BE49-F238E27FC236}">
                <a16:creationId xmlns:a16="http://schemas.microsoft.com/office/drawing/2014/main" id="{C1EAFC30-2E19-413F-81E3-F3193DFCF0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7649"/>
            <a:ext cx="5715000" cy="3648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2.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61AC31-54F4-4B06-8D03-48B24CBC2D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0237823"/>
              </p:ext>
            </p:extLst>
          </p:nvPr>
        </p:nvGraphicFramePr>
        <p:xfrm>
          <a:off x="168840" y="955895"/>
          <a:ext cx="12023159" cy="396240"/>
        </p:xfrm>
        <a:graphic>
          <a:graphicData uri="http://schemas.openxmlformats.org/drawingml/2006/table">
            <a:tbl>
              <a:tblPr/>
              <a:tblGrid>
                <a:gridCol w="3020844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193053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809262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334158C-7F65-4330-BE97-8BF018E0B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680288"/>
              </p:ext>
            </p:extLst>
          </p:nvPr>
        </p:nvGraphicFramePr>
        <p:xfrm>
          <a:off x="168840" y="1352135"/>
          <a:ext cx="11979907" cy="5770209"/>
        </p:xfrm>
        <a:graphic>
          <a:graphicData uri="http://schemas.openxmlformats.org/drawingml/2006/table">
            <a:tbl>
              <a:tblPr/>
              <a:tblGrid>
                <a:gridCol w="3260551">
                  <a:extLst>
                    <a:ext uri="{9D8B030D-6E8A-4147-A177-3AD203B41FA5}">
                      <a16:colId xmlns:a16="http://schemas.microsoft.com/office/drawing/2014/main" val="1439792111"/>
                    </a:ext>
                  </a:extLst>
                </a:gridCol>
                <a:gridCol w="4533459">
                  <a:extLst>
                    <a:ext uri="{9D8B030D-6E8A-4147-A177-3AD203B41FA5}">
                      <a16:colId xmlns:a16="http://schemas.microsoft.com/office/drawing/2014/main" val="1234597529"/>
                    </a:ext>
                  </a:extLst>
                </a:gridCol>
                <a:gridCol w="4185897">
                  <a:extLst>
                    <a:ext uri="{9D8B030D-6E8A-4147-A177-3AD203B41FA5}">
                      <a16:colId xmlns:a16="http://schemas.microsoft.com/office/drawing/2014/main" val="1093018958"/>
                    </a:ext>
                  </a:extLst>
                </a:gridCol>
              </a:tblGrid>
              <a:tr h="135696">
                <a:tc>
                  <a:txBody>
                    <a:bodyPr/>
                    <a:lstStyle/>
                    <a:p>
                      <a:pPr algn="ctr" fontAlgn="ctr"/>
                      <a:endParaRPr lang="en-US" sz="800" b="1" i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1" i="0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19415" marB="19415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44495"/>
                  </a:ext>
                </a:extLst>
              </a:tr>
              <a:tr h="64983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(Some) Change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Money exchange.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Have you got change to pay the swimming pool?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6071312"/>
                  </a:ext>
                </a:extLst>
              </a:tr>
              <a:tr h="956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banknote/a note/a bill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Paper money.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How many banknotes have you got?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297071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bargain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good deal.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That’s a real bargain.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290446"/>
                  </a:ext>
                </a:extLst>
              </a:tr>
              <a:tr h="22381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offer in an auction.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What bids did you make?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6033651"/>
                  </a:ext>
                </a:extLst>
              </a:tr>
              <a:tr h="34350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bill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invoice.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I need the bill to be refunded.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5723990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billboard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large panel for advertising.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billboards are huge.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6169955"/>
                  </a:ext>
                </a:extLst>
              </a:tr>
              <a:tr h="38688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brand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trademark.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Children love brands nowadays.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2821041"/>
                  </a:ext>
                </a:extLst>
              </a:tr>
              <a:tr h="56176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carrier bag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bag (usually plastic) supplied by shops.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Carrier bags are always provided.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9782865"/>
                  </a:ext>
                </a:extLst>
              </a:tr>
              <a:tr h="496668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cashier</a:t>
                      </a:r>
                      <a:endParaRPr lang="en-US" sz="1400" b="1" dirty="0">
                        <a:solidFill>
                          <a:srgbClr val="FFFFFF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person who operates cash register.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cashier is so nice.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8074026"/>
                  </a:ext>
                </a:extLst>
              </a:tr>
              <a:tr h="9561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catchphrase/a motto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repeated phrase, slogan.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Do you know the brand’s catchphrase?</a:t>
                      </a:r>
                    </a:p>
                  </a:txBody>
                  <a:tcPr marL="25887" marR="25887" marT="25887" marB="25887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6883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80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2.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26298-5D12-4F8C-A056-794C26297B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429761"/>
              </p:ext>
            </p:extLst>
          </p:nvPr>
        </p:nvGraphicFramePr>
        <p:xfrm>
          <a:off x="118791" y="903479"/>
          <a:ext cx="11688895" cy="396240"/>
        </p:xfrm>
        <a:graphic>
          <a:graphicData uri="http://schemas.openxmlformats.org/drawingml/2006/table">
            <a:tbl>
              <a:tblPr/>
              <a:tblGrid>
                <a:gridCol w="2936858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076480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675557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2F13101-90CA-4AE8-B430-63FDB0E21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997942"/>
              </p:ext>
            </p:extLst>
          </p:nvPr>
        </p:nvGraphicFramePr>
        <p:xfrm>
          <a:off x="118792" y="1299719"/>
          <a:ext cx="11688894" cy="5450941"/>
        </p:xfrm>
        <a:graphic>
          <a:graphicData uri="http://schemas.openxmlformats.org/drawingml/2006/table">
            <a:tbl>
              <a:tblPr/>
              <a:tblGrid>
                <a:gridCol w="3256990">
                  <a:extLst>
                    <a:ext uri="{9D8B030D-6E8A-4147-A177-3AD203B41FA5}">
                      <a16:colId xmlns:a16="http://schemas.microsoft.com/office/drawing/2014/main" val="319705184"/>
                    </a:ext>
                  </a:extLst>
                </a:gridCol>
                <a:gridCol w="3763222">
                  <a:extLst>
                    <a:ext uri="{9D8B030D-6E8A-4147-A177-3AD203B41FA5}">
                      <a16:colId xmlns:a16="http://schemas.microsoft.com/office/drawing/2014/main" val="3644101750"/>
                    </a:ext>
                  </a:extLst>
                </a:gridCol>
                <a:gridCol w="4668682">
                  <a:extLst>
                    <a:ext uri="{9D8B030D-6E8A-4147-A177-3AD203B41FA5}">
                      <a16:colId xmlns:a16="http://schemas.microsoft.com/office/drawing/2014/main" val="3083640498"/>
                    </a:ext>
                  </a:extLst>
                </a:gridCol>
              </a:tblGrid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charge/to charge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fee/To ask for money.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much do you charge for this?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6682126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check/cheque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An order for bank to pay.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usually pay the doctor by check.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2558104"/>
                  </a:ext>
                </a:extLst>
              </a:tr>
              <a:tr h="4661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client/customer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Someone who buys products.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Clients should always be satisfied with what you sell.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486584"/>
                  </a:ext>
                </a:extLst>
              </a:tr>
              <a:tr h="2765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coin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Metal money.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many coins have you got?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58055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consumer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Someone who consumes, who buys.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many customers will you target?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48783"/>
                  </a:ext>
                </a:extLst>
              </a:tr>
              <a:tr h="67593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corner shop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small, local shop that sells a little of everything – it needn’t be on a corner.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He loves shopping in the corner shop.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5887885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cost/to cost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A price.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 cost of the product is too high.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571190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counter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flat, elevated surface.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Meet me at the counter.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800332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coupon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discount voucher.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We love using coupons when we shop.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9252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deal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transaction.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They got such a good deal yesterday.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639934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delivery/to deliver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An act of delivering.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The delivery was done on time.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2170119"/>
                  </a:ext>
                </a:extLst>
              </a:tr>
              <a:tr h="36127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department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division of organization.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Which department do you work for?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094416"/>
                  </a:ext>
                </a:extLst>
              </a:tr>
              <a:tr h="78081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department store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large store that sells a range of items in different departments such as food and clothing.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Department stores are heaven.</a:t>
                      </a:r>
                    </a:p>
                  </a:txBody>
                  <a:tcPr marL="17388" marR="17388" marT="17388" marB="17388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137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3884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2. Shopping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0B5D26-571E-447B-8E78-4EBE6CB32570}"/>
              </a:ext>
            </a:extLst>
          </p:cNvPr>
          <p:cNvSpPr txBox="1"/>
          <p:nvPr/>
        </p:nvSpPr>
        <p:spPr>
          <a:xfrm>
            <a:off x="254501" y="533191"/>
            <a:ext cx="6303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Most Used &amp; Common Terms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A926298-5D12-4F8C-A056-794C26297BBC}"/>
              </a:ext>
            </a:extLst>
          </p:cNvPr>
          <p:cNvGraphicFramePr>
            <a:graphicFrameLocks noGrp="1"/>
          </p:cNvGraphicFramePr>
          <p:nvPr/>
        </p:nvGraphicFramePr>
        <p:xfrm>
          <a:off x="118791" y="903479"/>
          <a:ext cx="11688895" cy="396240"/>
        </p:xfrm>
        <a:graphic>
          <a:graphicData uri="http://schemas.openxmlformats.org/drawingml/2006/table">
            <a:tbl>
              <a:tblPr/>
              <a:tblGrid>
                <a:gridCol w="2936858">
                  <a:extLst>
                    <a:ext uri="{9D8B030D-6E8A-4147-A177-3AD203B41FA5}">
                      <a16:colId xmlns:a16="http://schemas.microsoft.com/office/drawing/2014/main" val="2932970111"/>
                    </a:ext>
                  </a:extLst>
                </a:gridCol>
                <a:gridCol w="4076480">
                  <a:extLst>
                    <a:ext uri="{9D8B030D-6E8A-4147-A177-3AD203B41FA5}">
                      <a16:colId xmlns:a16="http://schemas.microsoft.com/office/drawing/2014/main" val="1152763620"/>
                    </a:ext>
                  </a:extLst>
                </a:gridCol>
                <a:gridCol w="4675557">
                  <a:extLst>
                    <a:ext uri="{9D8B030D-6E8A-4147-A177-3AD203B41FA5}">
                      <a16:colId xmlns:a16="http://schemas.microsoft.com/office/drawing/2014/main" val="2348854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Vocabulary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Explanation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i="0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Example</a:t>
                      </a:r>
                    </a:p>
                  </a:txBody>
                  <a:tcPr marL="60960" marR="60960" marT="60960" marB="60960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307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C6B70A1-2313-4053-BC71-315C731EB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67055"/>
              </p:ext>
            </p:extLst>
          </p:nvPr>
        </p:nvGraphicFramePr>
        <p:xfrm>
          <a:off x="118791" y="1299719"/>
          <a:ext cx="11688895" cy="5473903"/>
        </p:xfrm>
        <a:graphic>
          <a:graphicData uri="http://schemas.openxmlformats.org/drawingml/2006/table">
            <a:tbl>
              <a:tblPr/>
              <a:tblGrid>
                <a:gridCol w="3256991">
                  <a:extLst>
                    <a:ext uri="{9D8B030D-6E8A-4147-A177-3AD203B41FA5}">
                      <a16:colId xmlns:a16="http://schemas.microsoft.com/office/drawing/2014/main" val="941764880"/>
                    </a:ext>
                  </a:extLst>
                </a:gridCol>
                <a:gridCol w="3763222">
                  <a:extLst>
                    <a:ext uri="{9D8B030D-6E8A-4147-A177-3AD203B41FA5}">
                      <a16:colId xmlns:a16="http://schemas.microsoft.com/office/drawing/2014/main" val="3701449422"/>
                    </a:ext>
                  </a:extLst>
                </a:gridCol>
                <a:gridCol w="4668682">
                  <a:extLst>
                    <a:ext uri="{9D8B030D-6E8A-4147-A177-3AD203B41FA5}">
                      <a16:colId xmlns:a16="http://schemas.microsoft.com/office/drawing/2014/main" val="710530954"/>
                    </a:ext>
                  </a:extLst>
                </a:gridCol>
              </a:tblGrid>
              <a:tr h="2205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design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pattern, a styling.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He loves the new design of the product.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828955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discount store/pound shop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shop where all the goods are sold at a discount.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My parents love going to discount stores.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130688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discount/to discount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reduced price/to deduct from price.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They got a very good discount today.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579734"/>
                  </a:ext>
                </a:extLst>
              </a:tr>
              <a:tr h="412561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flea market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market where antiques and second hand goods are sold.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It is so different to shop at the flea market.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564633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franchise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business with a commercial licence.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Franchises are fun to shop in.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162650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fur trader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Person who deals in animal-fur products.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The fur trader did an excellent job with my coat.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560246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gift/present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Something you give to make the other person happy.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love the gift he offered me.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4679662"/>
                  </a:ext>
                </a:extLst>
              </a:tr>
              <a:tr h="22050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guarantee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promise.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How long does the guarantee last?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98674"/>
                  </a:ext>
                </a:extLst>
              </a:tr>
              <a:tr h="156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leaflet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brochure.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Have you seen the company’s leaflet?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271166"/>
                  </a:ext>
                </a:extLst>
              </a:tr>
              <a:tr h="540596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loyalty card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card issued by a shop to allow customers to save money on the basis of what they spend.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She has all the loyalty cards of her favorite shops.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489472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mall (US)/shopping centre (GB)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Place where many shops are gathered.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I love shopping in malls.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097359"/>
                  </a:ext>
                </a:extLst>
              </a:tr>
              <a:tr h="47657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market study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study that analyzes market demand for a particular product or service.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Market studies are capital in advertising.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310728"/>
                  </a:ext>
                </a:extLst>
              </a:tr>
              <a:tr h="348543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must-have product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product that is very popular that a lot of people want to have.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This bag is a must-have product.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72503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poll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survey.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According to the poll, more and more clients shop there.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061881"/>
                  </a:ext>
                </a:extLst>
              </a:tr>
              <a:tr h="284524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purchase/To purchase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Something you buy/To buy.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What is this purchase I can see on your account?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476116"/>
                  </a:ext>
                </a:extLst>
              </a:tr>
              <a:tr h="156489"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Montserrat" panose="00000500000000000000" pitchFamily="2" charset="0"/>
                        </a:rPr>
                        <a:t>A receipt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295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>
                          <a:effectLst/>
                        </a:rPr>
                        <a:t>A proof of payment.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400" dirty="0">
                          <a:effectLst/>
                        </a:rPr>
                        <a:t>Did you get the receipt?</a:t>
                      </a:r>
                    </a:p>
                  </a:txBody>
                  <a:tcPr marL="11829" marR="11829" marT="11829" marB="11829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66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216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794</TotalTime>
  <Words>1201</Words>
  <Application>Microsoft Office PowerPoint</Application>
  <PresentationFormat>Widescreen</PresentationFormat>
  <Paragraphs>191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Montserrat</vt:lpstr>
      <vt:lpstr>Open Sans</vt:lpstr>
      <vt:lpstr>Open Sans</vt:lpstr>
      <vt:lpstr>Roboto</vt:lpstr>
      <vt:lpstr>Rockwell</vt:lpstr>
      <vt:lpstr>Rockwell Condensed</vt:lpstr>
      <vt:lpstr>Wingdings</vt:lpstr>
      <vt:lpstr>Wood Type</vt:lpstr>
      <vt:lpstr>Speak fluently </vt:lpstr>
      <vt:lpstr>2. Shopping</vt:lpstr>
      <vt:lpstr>2. Shopping</vt:lpstr>
      <vt:lpstr>2. Shopping</vt:lpstr>
      <vt:lpstr>2. Shopping</vt:lpstr>
      <vt:lpstr>2. Shopping</vt:lpstr>
      <vt:lpstr>2. Shopping</vt:lpstr>
      <vt:lpstr>2. Shopping</vt:lpstr>
      <vt:lpstr>2. Shopping</vt:lpstr>
      <vt:lpstr>2. Shopping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25</cp:revision>
  <dcterms:created xsi:type="dcterms:W3CDTF">2021-10-16T15:55:47Z</dcterms:created>
  <dcterms:modified xsi:type="dcterms:W3CDTF">2022-01-22T15:34:51Z</dcterms:modified>
</cp:coreProperties>
</file>