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6" r:id="rId5"/>
    <p:sldId id="320" r:id="rId6"/>
    <p:sldId id="319" r:id="rId7"/>
    <p:sldId id="328" r:id="rId8"/>
    <p:sldId id="32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16. Smart Phones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B883490-A105-43AA-873B-2BBB95EE78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141" y="1205285"/>
            <a:ext cx="4658139" cy="465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0AB9F2E-4600-4D29-86F4-98A2D32D3A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Talking About Smartphones in English - smartphone ">
            <a:extLst>
              <a:ext uri="{FF2B5EF4-FFF2-40B4-BE49-F238E27FC236}">
                <a16:creationId xmlns:a16="http://schemas.microsoft.com/office/drawing/2014/main" id="{87500816-62B7-4EF2-961B-D36B557A9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Talking About Smartphones in English - smartphone ">
            <a:extLst>
              <a:ext uri="{FF2B5EF4-FFF2-40B4-BE49-F238E27FC236}">
                <a16:creationId xmlns:a16="http://schemas.microsoft.com/office/drawing/2014/main" id="{25008BBA-4745-4799-AC6C-9F6C51778A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298DE6-2AD3-4F54-B0B1-1061032B9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057" y="1848429"/>
            <a:ext cx="600075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16. Smart Phones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FE472-F81E-4520-9B26-32FA59380661}"/>
              </a:ext>
            </a:extLst>
          </p:cNvPr>
          <p:cNvSpPr txBox="1"/>
          <p:nvPr/>
        </p:nvSpPr>
        <p:spPr>
          <a:xfrm>
            <a:off x="0" y="660987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Explain how smart phones have changed </a:t>
            </a:r>
            <a:r>
              <a:rPr lang="en-US" dirty="0">
                <a:solidFill>
                  <a:srgbClr val="303030"/>
                </a:solidFill>
                <a:latin typeface="open sans" panose="020B0606030504020204" pitchFamily="34" charset="0"/>
              </a:rPr>
              <a:t>our lives? 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Smart and mobile phones are not to be taken into exams. What do you think of this school rule?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Do you have a smartphone? 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In your opinion, which company makes the best smartphones?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What is the biggest benefit to owning a smartphone?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What is the biggest danger that comes from owning a smartphone?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How long do you spend every day looking at your smartphone?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Aside from making calls, what do you use your smartphone for?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How old should a child be before they receive a smartphone?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Should smartphones be banned from schools?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Can smartphones be used in education? In what way?</a:t>
            </a: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16. Smart Phones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71D40-DD30-4A90-B0E9-BF882B54B2E2}"/>
              </a:ext>
            </a:extLst>
          </p:cNvPr>
          <p:cNvSpPr txBox="1"/>
          <p:nvPr/>
        </p:nvSpPr>
        <p:spPr>
          <a:xfrm>
            <a:off x="548639" y="627323"/>
            <a:ext cx="9151951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11. Have you ever used an e-ticket on your phone for any purpose? Did it work?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12. Do you ever pay for things using a smartphone? Are you comfortable with this?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13. What is the most interesting app you have ever used on a smartphone?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14. Do you find it worrying that your smartphone tracks your location?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dirty="0">
                <a:solidFill>
                  <a:srgbClr val="212529"/>
                </a:solidFill>
                <a:latin typeface="Arvo"/>
              </a:rPr>
              <a:t>15. </a:t>
            </a: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Do you worry that someone could spy on you through your smartphone camera?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16. Does owning a smartphone mean less private time?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17. How do you feel when a friend or relative looks at their phone while speaking to you?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18 Does it irritate you when you see people staring at their phones in the street?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19. Do you think smartphones will get bigger or smaller in future?</a:t>
            </a:r>
          </a:p>
          <a:p>
            <a:pPr algn="l"/>
            <a:endParaRPr lang="en-US" dirty="0">
              <a:solidFill>
                <a:srgbClr val="212529"/>
              </a:solidFill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20. What do you think smartphones will be able to do in ten years' time?</a:t>
            </a:r>
          </a:p>
          <a:p>
            <a:pPr algn="l"/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dirty="0">
                <a:solidFill>
                  <a:srgbClr val="212529"/>
                </a:solidFill>
                <a:latin typeface="Arvo"/>
              </a:rPr>
              <a:t>21. </a:t>
            </a:r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Will smartphones still be popular in fifty years?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12529"/>
              </a:solidFill>
              <a:effectLst/>
              <a:latin typeface="Arvo"/>
            </a:endParaRPr>
          </a:p>
          <a:p>
            <a:pPr algn="l"/>
            <a:r>
              <a:rPr lang="en-US" b="0" i="0" dirty="0">
                <a:solidFill>
                  <a:srgbClr val="212529"/>
                </a:solidFill>
                <a:effectLst/>
                <a:latin typeface="Arvo"/>
              </a:rPr>
              <a:t>22. In general, do you think that smartphones have been good for society?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03030"/>
              </a:solidFill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30303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16. Smart Phones</a:t>
            </a:r>
          </a:p>
        </p:txBody>
      </p:sp>
      <p:pic>
        <p:nvPicPr>
          <p:cNvPr id="4098" name="Picture 2" descr="Pin on English language">
            <a:extLst>
              <a:ext uri="{FF2B5EF4-FFF2-40B4-BE49-F238E27FC236}">
                <a16:creationId xmlns:a16="http://schemas.microsoft.com/office/drawing/2014/main" id="{260A8E5B-3A11-4D28-926E-F0A8F860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6" y="877613"/>
            <a:ext cx="10832923" cy="572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16. Smart Phones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373824-3D20-4A76-95DF-FEBFCFF9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48" y="362648"/>
            <a:ext cx="5029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0309C-1D4A-4957-9BCE-A3E0E3C9E1D4}"/>
              </a:ext>
            </a:extLst>
          </p:cNvPr>
          <p:cNvSpPr txBox="1"/>
          <p:nvPr/>
        </p:nvSpPr>
        <p:spPr>
          <a:xfrm>
            <a:off x="218661" y="609082"/>
            <a:ext cx="63053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6699"/>
                </a:solidFill>
                <a:effectLst/>
                <a:latin typeface="Libre Baskerville"/>
              </a:rPr>
              <a:t>Vocabulary:</a:t>
            </a:r>
          </a:p>
          <a:p>
            <a:endParaRPr lang="en-US" b="1" i="0" dirty="0">
              <a:solidFill>
                <a:srgbClr val="FF6699"/>
              </a:solidFill>
              <a:effectLst/>
              <a:latin typeface="Libre Baskerville"/>
            </a:endParaRPr>
          </a:p>
          <a:p>
            <a:r>
              <a:rPr lang="en-US" b="0" i="0" dirty="0">
                <a:solidFill>
                  <a:srgbClr val="595959"/>
                </a:solidFill>
                <a:effectLst/>
                <a:latin typeface="Libre Baskerville"/>
              </a:rPr>
              <a:t>A </a:t>
            </a:r>
            <a:r>
              <a:rPr lang="en-US" b="1" i="0" dirty="0">
                <a:solidFill>
                  <a:srgbClr val="FF6699"/>
                </a:solidFill>
                <a:effectLst/>
                <a:latin typeface="Libre Baskerville"/>
              </a:rPr>
              <a:t>smart phone</a:t>
            </a: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 </a:t>
            </a:r>
            <a:r>
              <a:rPr lang="en-US" b="0" i="0" dirty="0">
                <a:solidFill>
                  <a:srgbClr val="595959"/>
                </a:solidFill>
                <a:effectLst/>
                <a:latin typeface="Libre Baskerville"/>
              </a:rPr>
              <a:t>is a mobile phone that performs many of the functions of a computer, typically having a </a:t>
            </a:r>
            <a:r>
              <a:rPr lang="en-US" b="1" i="0" dirty="0">
                <a:solidFill>
                  <a:srgbClr val="FF6699"/>
                </a:solidFill>
                <a:effectLst/>
                <a:latin typeface="Libre Baskerville"/>
              </a:rPr>
              <a:t>touchscreen</a:t>
            </a:r>
            <a:r>
              <a:rPr lang="en-US" b="1" i="0" dirty="0">
                <a:solidFill>
                  <a:srgbClr val="595959"/>
                </a:solidFill>
                <a:effectLst/>
                <a:latin typeface="Libre Baskerville"/>
              </a:rPr>
              <a:t> </a:t>
            </a:r>
            <a:r>
              <a:rPr lang="en-US" b="0" i="0" dirty="0">
                <a:solidFill>
                  <a:srgbClr val="595959"/>
                </a:solidFill>
                <a:effectLst/>
                <a:latin typeface="Libre Baskerville"/>
              </a:rPr>
              <a:t>interface, Internet access, camera, and an operating system capable of running downloaded </a:t>
            </a:r>
            <a:r>
              <a:rPr lang="en-US" b="1" i="0" dirty="0">
                <a:solidFill>
                  <a:srgbClr val="FF6699"/>
                </a:solidFill>
                <a:effectLst/>
                <a:latin typeface="Libre Baskerville"/>
              </a:rPr>
              <a:t>apps</a:t>
            </a:r>
            <a:r>
              <a:rPr lang="en-US" b="1" i="0" dirty="0">
                <a:solidFill>
                  <a:srgbClr val="595959"/>
                </a:solidFill>
                <a:effectLst/>
                <a:latin typeface="Libre Baskerville"/>
              </a:rPr>
              <a:t> </a:t>
            </a:r>
            <a:r>
              <a:rPr lang="en-US" b="0" i="0" dirty="0">
                <a:solidFill>
                  <a:srgbClr val="595959"/>
                </a:solidFill>
                <a:effectLst/>
                <a:latin typeface="Libre Baskerville"/>
              </a:rPr>
              <a:t>(programs downloaded from the Apple </a:t>
            </a:r>
            <a:r>
              <a:rPr lang="en-US" b="0" i="0" dirty="0" err="1">
                <a:solidFill>
                  <a:srgbClr val="595959"/>
                </a:solidFill>
                <a:effectLst/>
                <a:latin typeface="Libre Baskerville"/>
              </a:rPr>
              <a:t>iStore</a:t>
            </a:r>
            <a:r>
              <a:rPr lang="en-US" b="0" i="0" dirty="0">
                <a:solidFill>
                  <a:srgbClr val="595959"/>
                </a:solidFill>
                <a:effectLst/>
                <a:latin typeface="Libre Baskerville"/>
              </a:rPr>
              <a:t> or Google Play).</a:t>
            </a:r>
          </a:p>
          <a:p>
            <a:endParaRPr lang="en-US" b="0" i="0" dirty="0">
              <a:solidFill>
                <a:srgbClr val="59595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Power Button (to turn on and off)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Home Button  (used to unlock)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Volume Controls – Up and Down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Sound Off Switch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9595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Settings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95959"/>
              </a:solidFill>
              <a:effectLst/>
              <a:latin typeface="Libre Baskervill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16. Smart Phones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0309C-1D4A-4957-9BCE-A3E0E3C9E1D4}"/>
              </a:ext>
            </a:extLst>
          </p:cNvPr>
          <p:cNvSpPr txBox="1"/>
          <p:nvPr/>
        </p:nvSpPr>
        <p:spPr>
          <a:xfrm>
            <a:off x="147100" y="704497"/>
            <a:ext cx="794732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6699"/>
                </a:solidFill>
                <a:effectLst/>
                <a:latin typeface="Libre Baskerville"/>
              </a:rPr>
              <a:t>Vocabulary: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6699"/>
                </a:solidFill>
                <a:effectLst/>
                <a:latin typeface="Libre Baskerville"/>
              </a:rPr>
              <a:t>WiFi</a:t>
            </a: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 – </a:t>
            </a:r>
            <a:r>
              <a:rPr lang="en-US" b="0" i="0" dirty="0">
                <a:effectLst/>
                <a:latin typeface="Libre Baskerville"/>
              </a:rPr>
              <a:t>wireless networking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Bluetooth – </a:t>
            </a:r>
            <a:r>
              <a:rPr lang="en-US" b="0" i="0" dirty="0">
                <a:effectLst/>
                <a:latin typeface="Libre Baskerville"/>
              </a:rPr>
              <a:t>for wireless connection to other devices nearby such as headphones.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Cellular Data </a:t>
            </a:r>
            <a:r>
              <a:rPr lang="en-US" b="0" i="0" dirty="0">
                <a:effectLst/>
                <a:latin typeface="Libre Baskerville"/>
              </a:rPr>
              <a:t>– accessing the Internet over the mobile network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Keyboards (English, Emoji, Japanese, Chinese, Thai, </a:t>
            </a:r>
            <a:r>
              <a:rPr lang="en-US" b="0" i="0" dirty="0" err="1">
                <a:solidFill>
                  <a:srgbClr val="FF6699"/>
                </a:solidFill>
                <a:effectLst/>
                <a:latin typeface="Libre Baskerville"/>
              </a:rPr>
              <a:t>etc</a:t>
            </a: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….), Shift, Cap Locks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Icons – </a:t>
            </a:r>
            <a:r>
              <a:rPr lang="en-US" b="0" i="0" dirty="0">
                <a:effectLst/>
                <a:latin typeface="Libre Baskerville"/>
              </a:rPr>
              <a:t>colorful symbols representing apps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Vibrate – </a:t>
            </a:r>
            <a:r>
              <a:rPr lang="en-US" b="0" i="0" dirty="0">
                <a:effectLst/>
                <a:latin typeface="Libre Baskerville"/>
              </a:rPr>
              <a:t>a quieter way of being alerted to a call or message notifications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Flight mode – </a:t>
            </a:r>
            <a:r>
              <a:rPr lang="en-US" b="0" i="0" dirty="0">
                <a:effectLst/>
                <a:latin typeface="Libre Baskerville"/>
              </a:rPr>
              <a:t>turn off mobile data and </a:t>
            </a:r>
            <a:r>
              <a:rPr lang="en-US" b="0" i="0" dirty="0" err="1">
                <a:effectLst/>
                <a:latin typeface="Libre Baskerville"/>
              </a:rPr>
              <a:t>wifi</a:t>
            </a:r>
            <a:r>
              <a:rPr lang="en-US" b="0" i="0" dirty="0">
                <a:effectLst/>
                <a:latin typeface="Libre Baskerville"/>
              </a:rPr>
              <a:t> connection so the phone stops transmitting and receiving signal.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Home screen – </a:t>
            </a:r>
            <a:r>
              <a:rPr lang="en-US" b="0" i="0" dirty="0">
                <a:effectLst/>
                <a:latin typeface="Libre Baskerville"/>
              </a:rPr>
              <a:t>what you see when you unlock your phone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6699"/>
              </a:solidFill>
              <a:effectLst/>
              <a:latin typeface="Libre Baskervil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6699"/>
                </a:solidFill>
                <a:effectLst/>
                <a:latin typeface="Libre Baskerville"/>
              </a:rPr>
              <a:t>Ring Tone, Alert Tone ….  </a:t>
            </a:r>
            <a:r>
              <a:rPr lang="en-US" b="0" i="0" dirty="0">
                <a:effectLst/>
                <a:latin typeface="Libre Baskerville"/>
              </a:rPr>
              <a:t>the different sounds used to alert the user of an event.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04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16. Smart Phones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371C8-ED0B-49E5-9CB9-B535C1CFF12D}"/>
              </a:ext>
            </a:extLst>
          </p:cNvPr>
          <p:cNvSpPr txBox="1"/>
          <p:nvPr/>
        </p:nvSpPr>
        <p:spPr>
          <a:xfrm>
            <a:off x="572366" y="919896"/>
            <a:ext cx="98995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boto" panose="02000000000000000000" pitchFamily="2" charset="0"/>
              </a:rPr>
              <a:t>Idioms: </a:t>
            </a:r>
          </a:p>
          <a:p>
            <a:pPr algn="l"/>
            <a:r>
              <a:rPr lang="en-US" b="0" i="0" dirty="0">
                <a:solidFill>
                  <a:srgbClr val="00ADEA"/>
                </a:solidFill>
                <a:effectLst/>
                <a:latin typeface="Helvetica Neue"/>
              </a:rPr>
              <a:t>Idioms</a:t>
            </a:r>
          </a:p>
          <a:p>
            <a:pPr algn="l"/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070707"/>
                </a:solidFill>
                <a:effectLst/>
                <a:latin typeface="Helvetica Neue"/>
              </a:rPr>
              <a:t>phone someone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” = call someone</a:t>
            </a:r>
            <a:b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0" i="1" dirty="0">
                <a:solidFill>
                  <a:srgbClr val="2D2E33"/>
                </a:solidFill>
                <a:effectLst/>
                <a:latin typeface="Helvetica Neue"/>
              </a:rPr>
              <a:t>Why don’t you phone him and see if he’s coming to the party?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</a:p>
          <a:p>
            <a:pPr algn="l"/>
            <a:endParaRPr lang="en-US" b="0" i="0" dirty="0">
              <a:solidFill>
                <a:srgbClr val="070707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070707"/>
                </a:solidFill>
                <a:effectLst/>
                <a:latin typeface="Helvetica Neue"/>
              </a:rPr>
              <a:t>call it a day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” = finish work and leave your workplace</a:t>
            </a:r>
            <a:b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0" i="1" dirty="0">
                <a:solidFill>
                  <a:srgbClr val="2D2E33"/>
                </a:solidFill>
                <a:effectLst/>
                <a:latin typeface="Helvetica Neue"/>
              </a:rPr>
              <a:t>Let’s call it a day. We can finish this project tomorrow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.”</a:t>
            </a:r>
          </a:p>
          <a:p>
            <a:pPr algn="l"/>
            <a:r>
              <a:rPr lang="en-US" dirty="0">
                <a:solidFill>
                  <a:srgbClr val="070707"/>
                </a:solidFill>
                <a:latin typeface="Helvetica Neue"/>
              </a:rPr>
              <a:t>“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: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be ringing off the hook”</a:t>
            </a:r>
          </a:p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</a:rPr>
              <a:t>“</a:t>
            </a:r>
            <a:r>
              <a:rPr lang="en-US" b="1" i="0" dirty="0">
                <a:effectLst/>
                <a:latin typeface="Arial" panose="020B0604020202020204" pitchFamily="34" charset="0"/>
              </a:rPr>
              <a:t>ringing off the hook”: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 so many people are trying to call you that it is ringing all the time.</a:t>
            </a:r>
          </a:p>
          <a:p>
            <a:pPr algn="l"/>
            <a:endParaRPr lang="en-US" dirty="0">
              <a:solidFill>
                <a:srgbClr val="404040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effectLst/>
                <a:latin typeface="Arial" panose="020B0604020202020204" pitchFamily="34" charset="0"/>
              </a:rPr>
              <a:t>‘blow up (one's) phone’:</a:t>
            </a:r>
          </a:p>
          <a:p>
            <a:pPr algn="l"/>
            <a:r>
              <a:rPr lang="en-US" b="1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o call someone repeatedly and/or send someone a lot of text </a:t>
            </a:r>
            <a:r>
              <a:rPr lang="en-US" b="0" i="0" u="sng" dirty="0">
                <a:solidFill>
                  <a:srgbClr val="1D4994"/>
                </a:solidFill>
                <a:effectLst/>
                <a:latin typeface="Arial" panose="020B0604020202020204" pitchFamily="34" charset="0"/>
              </a:rPr>
              <a:t>messages.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70707"/>
              </a:solidFill>
              <a:effectLst/>
              <a:latin typeface="Helvetica Neue"/>
            </a:endParaRPr>
          </a:p>
          <a:p>
            <a:pPr algn="l"/>
            <a:endParaRPr lang="en-US" dirty="0">
              <a:solidFill>
                <a:srgbClr val="070707"/>
              </a:solidFill>
              <a:latin typeface="Helvetica Neue"/>
            </a:endParaRPr>
          </a:p>
          <a:p>
            <a:pPr algn="l"/>
            <a:endParaRPr lang="en-US" b="0" i="0" dirty="0">
              <a:solidFill>
                <a:srgbClr val="070707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1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838</TotalTime>
  <Words>644</Words>
  <Application>Microsoft Office PowerPoint</Application>
  <PresentationFormat>Widescreen</PresentationFormat>
  <Paragraphs>102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Arvo</vt:lpstr>
      <vt:lpstr>Helvetica Neue</vt:lpstr>
      <vt:lpstr>Libre Baskerville</vt:lpstr>
      <vt:lpstr>Open Sans</vt:lpstr>
      <vt:lpstr>Roboto</vt:lpstr>
      <vt:lpstr>Rockwell</vt:lpstr>
      <vt:lpstr>Rockwell Condensed</vt:lpstr>
      <vt:lpstr>Wingdings</vt:lpstr>
      <vt:lpstr>Wood Type</vt:lpstr>
      <vt:lpstr>Speak fluently </vt:lpstr>
      <vt:lpstr>16. Smart Phones</vt:lpstr>
      <vt:lpstr>16. Smart Phones</vt:lpstr>
      <vt:lpstr>16. Smart Phones</vt:lpstr>
      <vt:lpstr>16. Smart Phones</vt:lpstr>
      <vt:lpstr>16. Smart Phones</vt:lpstr>
      <vt:lpstr>16. Smart Phones</vt:lpstr>
      <vt:lpstr>16. Smart Phones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34</cp:revision>
  <dcterms:created xsi:type="dcterms:W3CDTF">2021-10-16T15:55:47Z</dcterms:created>
  <dcterms:modified xsi:type="dcterms:W3CDTF">2022-01-24T12:18:04Z</dcterms:modified>
</cp:coreProperties>
</file>