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323" r:id="rId4"/>
    <p:sldId id="321" r:id="rId5"/>
    <p:sldId id="322" r:id="rId6"/>
    <p:sldId id="324" r:id="rId7"/>
    <p:sldId id="329" r:id="rId8"/>
    <p:sldId id="320" r:id="rId9"/>
    <p:sldId id="327" r:id="rId10"/>
    <p:sldId id="328" r:id="rId11"/>
    <p:sldId id="32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4F4F2"/>
    <a:srgbClr val="FFF0D6"/>
    <a:srgbClr val="303346"/>
    <a:srgbClr val="F2D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96" d="100"/>
          <a:sy n="96" d="100"/>
        </p:scale>
        <p:origin x="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2/3/2022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knowyourmeme.com/memes" TargetMode="External"/><Relationship Id="rId2" Type="http://schemas.openxmlformats.org/officeDocument/2006/relationships/hyperlink" Target="http://yoursocialmov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yoursocialmov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THEHEAVYWEIGHTSMARKETING" TargetMode="External"/><Relationship Id="rId2" Type="http://schemas.openxmlformats.org/officeDocument/2006/relationships/hyperlink" Target="http://yoursocialmov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372D-B121-437A-B161-D56381FFF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Speak fluently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B326B-AD29-49D0-AFD8-6B1208FD7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Intermediate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F309E-D4A1-49D1-826D-3DCA52A94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120" y="1432222"/>
            <a:ext cx="4064000" cy="25866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8980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0" y="0"/>
            <a:ext cx="9879495" cy="1029165"/>
          </a:xfrm>
        </p:spPr>
        <p:txBody>
          <a:bodyPr/>
          <a:lstStyle/>
          <a:p>
            <a:r>
              <a:rPr lang="en-US" dirty="0"/>
              <a:t>9.  Social Media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F3269-FBE6-44F4-9ACC-2D69CE8E480A}"/>
              </a:ext>
            </a:extLst>
          </p:cNvPr>
          <p:cNvSpPr txBox="1"/>
          <p:nvPr/>
        </p:nvSpPr>
        <p:spPr>
          <a:xfrm>
            <a:off x="147473" y="722601"/>
            <a:ext cx="9295742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FF7C80"/>
                </a:solidFill>
                <a:effectLst/>
                <a:latin typeface="proxima nov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Social media</a:t>
            </a:r>
            <a:r>
              <a:rPr lang="en-US" b="1" i="0" dirty="0">
                <a:solidFill>
                  <a:srgbClr val="FF7C80"/>
                </a:solidFill>
                <a:effectLst/>
                <a:latin typeface="proxima nova"/>
              </a:rPr>
              <a:t> </a:t>
            </a:r>
            <a:r>
              <a:rPr lang="en-US" b="1" i="0" dirty="0">
                <a:solidFill>
                  <a:srgbClr val="0A0A0A"/>
                </a:solidFill>
                <a:effectLst/>
                <a:latin typeface="proxima nova"/>
              </a:rPr>
              <a:t>terms you need to know:</a:t>
            </a:r>
          </a:p>
          <a:p>
            <a:pPr algn="l"/>
            <a:endParaRPr lang="en-US" b="0" i="0" dirty="0">
              <a:solidFill>
                <a:srgbClr val="0A0A0A"/>
              </a:solidFill>
              <a:effectLst/>
              <a:latin typeface="proxima nova"/>
            </a:endParaRPr>
          </a:p>
          <a:p>
            <a:pPr algn="l"/>
            <a:r>
              <a:rPr lang="en-US" b="1" i="0" dirty="0">
                <a:solidFill>
                  <a:srgbClr val="0A0A0A"/>
                </a:solidFill>
                <a:effectLst/>
                <a:latin typeface="proxima nova"/>
              </a:rPr>
              <a:t>17. Meme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: A means of taking viral concepts and making them everyday lingo. Check out "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  <a:hlinkClick r:id="rId3"/>
              </a:rPr>
              <a:t>Know Your Meme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.“ </a:t>
            </a:r>
          </a:p>
          <a:p>
            <a:pPr algn="l"/>
            <a:endParaRPr lang="en-US" dirty="0">
              <a:solidFill>
                <a:srgbClr val="0A0A0A"/>
              </a:solidFill>
              <a:latin typeface="proxima nova"/>
            </a:endParaRPr>
          </a:p>
          <a:p>
            <a:pPr algn="l"/>
            <a:r>
              <a:rPr lang="en-US" b="1" i="0" dirty="0">
                <a:solidFill>
                  <a:srgbClr val="FF7C80"/>
                </a:solidFill>
                <a:effectLst/>
                <a:latin typeface="proxima nova"/>
              </a:rPr>
              <a:t>Know your Meme: </a:t>
            </a:r>
            <a:r>
              <a:rPr lang="en-US" dirty="0">
                <a:solidFill>
                  <a:srgbClr val="0A0A0A"/>
                </a:solidFill>
                <a:latin typeface="proxima nova"/>
              </a:rPr>
              <a:t>a website dedicated to documenting Internet phenomena: viral videos, image macros, catchphrases, web celebs and more.</a:t>
            </a:r>
          </a:p>
          <a:p>
            <a:pPr algn="l"/>
            <a:endParaRPr lang="en-US" b="0" i="0" dirty="0">
              <a:solidFill>
                <a:srgbClr val="0A0A0A"/>
              </a:solidFill>
              <a:effectLst/>
              <a:latin typeface="proxima nova"/>
            </a:endParaRPr>
          </a:p>
          <a:p>
            <a:pPr algn="l"/>
            <a:r>
              <a:rPr lang="en-US" b="1" dirty="0">
                <a:solidFill>
                  <a:srgbClr val="0A0A0A"/>
                </a:solidFill>
                <a:latin typeface="proxima nova"/>
              </a:rPr>
              <a:t>18</a:t>
            </a:r>
            <a:r>
              <a:rPr lang="en-US" b="1" i="0" dirty="0">
                <a:solidFill>
                  <a:srgbClr val="0A0A0A"/>
                </a:solidFill>
                <a:effectLst/>
                <a:latin typeface="proxima nova"/>
              </a:rPr>
              <a:t>. Engagement: 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If you are communicating (</a:t>
            </a:r>
            <a:r>
              <a:rPr lang="en-US" dirty="0">
                <a:solidFill>
                  <a:srgbClr val="0A0A0A"/>
                </a:solidFill>
                <a:latin typeface="proxima nova"/>
              </a:rPr>
              <a:t>like sharing something for example)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to other social media users, you are engaging.</a:t>
            </a:r>
          </a:p>
          <a:p>
            <a:pPr algn="l"/>
            <a:endParaRPr lang="en-US" b="1" i="0" dirty="0">
              <a:solidFill>
                <a:srgbClr val="0A0A0A"/>
              </a:solidFill>
              <a:effectLst/>
              <a:latin typeface="proxima nova"/>
            </a:endParaRPr>
          </a:p>
          <a:p>
            <a:pPr algn="l"/>
            <a:r>
              <a:rPr lang="en-US" b="1" i="0" dirty="0">
                <a:solidFill>
                  <a:srgbClr val="0A0A0A"/>
                </a:solidFill>
                <a:effectLst/>
                <a:latin typeface="proxima nova"/>
              </a:rPr>
              <a:t>19. Traffic: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 Traffic, traffic, traffic. This refers to the visitors that visit a website and it's all we talk about these days. A bit of advice: </a:t>
            </a:r>
            <a:r>
              <a:rPr lang="en-US" b="0" i="1" dirty="0">
                <a:solidFill>
                  <a:srgbClr val="0A0A0A"/>
                </a:solidFill>
                <a:effectLst/>
                <a:latin typeface="proxima nova"/>
              </a:rPr>
              <a:t>You must decide if traffic to your site is really that important to your organization, or if engaging with a loyal customer matters more.</a:t>
            </a:r>
            <a:endParaRPr lang="en-US" b="0" i="0" dirty="0">
              <a:solidFill>
                <a:srgbClr val="0A0A0A"/>
              </a:solidFill>
              <a:effectLst/>
              <a:latin typeface="proxima nova"/>
            </a:endParaRPr>
          </a:p>
          <a:p>
            <a:pPr algn="l"/>
            <a:endParaRPr lang="en-US" b="1" i="0" dirty="0">
              <a:solidFill>
                <a:srgbClr val="0A0A0A"/>
              </a:solidFill>
              <a:effectLst/>
              <a:latin typeface="proxima nova"/>
            </a:endParaRPr>
          </a:p>
          <a:p>
            <a:pPr algn="l"/>
            <a:r>
              <a:rPr lang="en-US" b="1" i="0" dirty="0">
                <a:solidFill>
                  <a:srgbClr val="0A0A0A"/>
                </a:solidFill>
                <a:effectLst/>
                <a:latin typeface="proxima nova"/>
              </a:rPr>
              <a:t>20. Tag: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 Indicates or labels what content is about.</a:t>
            </a:r>
          </a:p>
          <a:p>
            <a:pPr algn="l"/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What social media terms do you find difficult to understand? Do you have other words or acronyms that you think we should add to our list? We want to know.</a:t>
            </a:r>
          </a:p>
          <a:p>
            <a:pPr algn="l"/>
            <a:endParaRPr lang="en-US" dirty="0">
              <a:solidFill>
                <a:srgbClr val="0A0A0A"/>
              </a:solidFill>
              <a:latin typeface="proxima nova"/>
            </a:endParaRPr>
          </a:p>
          <a:p>
            <a:pPr algn="l"/>
            <a:r>
              <a:rPr lang="en-US" b="1" dirty="0">
                <a:solidFill>
                  <a:srgbClr val="0A0A0A"/>
                </a:solidFill>
                <a:latin typeface="proxima nova"/>
              </a:rPr>
              <a:t>21. Clickbait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ajdhani"/>
              </a:rPr>
              <a:t>Hook you into clicking: Trick you or entice you into clicking</a:t>
            </a:r>
          </a:p>
          <a:p>
            <a:pPr algn="l"/>
            <a:r>
              <a:rPr lang="en-US" dirty="0">
                <a:solidFill>
                  <a:srgbClr val="0A0A0A"/>
                </a:solidFill>
                <a:latin typeface="proxima nova"/>
              </a:rPr>
              <a:t>e.g. </a:t>
            </a:r>
            <a:r>
              <a:rPr lang="en-US" b="0" i="0" dirty="0">
                <a:effectLst/>
                <a:latin typeface="Rajdhani"/>
              </a:rPr>
              <a:t>My mother falls for clickbait all the time, she believes everything she reads on the internet!”</a:t>
            </a:r>
          </a:p>
          <a:p>
            <a:pPr algn="l"/>
            <a:endParaRPr lang="en-US" dirty="0">
              <a:latin typeface="Rajdhani"/>
            </a:endParaRPr>
          </a:p>
          <a:p>
            <a:pPr algn="l"/>
            <a:r>
              <a:rPr lang="en-US" b="1" i="0" dirty="0">
                <a:effectLst/>
                <a:latin typeface="Rajdhani"/>
              </a:rPr>
              <a:t>22. Cyberbully</a:t>
            </a:r>
            <a:r>
              <a:rPr lang="en-US" b="0" i="0" dirty="0">
                <a:effectLst/>
                <a:latin typeface="Rajdhani"/>
              </a:rPr>
              <a:t>: another bad word which means using the internet to send hateful or harmful messages to others.</a:t>
            </a:r>
          </a:p>
          <a:p>
            <a:pPr algn="l"/>
            <a:endParaRPr lang="en-US" dirty="0">
              <a:latin typeface="Rajdhani"/>
            </a:endParaRPr>
          </a:p>
          <a:p>
            <a:pPr algn="l"/>
            <a:r>
              <a:rPr lang="en-US" b="1" i="0" dirty="0">
                <a:effectLst/>
                <a:latin typeface="Rajdhani"/>
              </a:rPr>
              <a:t>23. DM</a:t>
            </a:r>
            <a:r>
              <a:rPr lang="en-US" b="0" i="0" dirty="0">
                <a:effectLst/>
                <a:latin typeface="Rajdhani"/>
              </a:rPr>
              <a:t>= Direct message</a:t>
            </a:r>
          </a:p>
          <a:p>
            <a:pPr algn="l"/>
            <a:r>
              <a:rPr lang="en-US" b="1" dirty="0">
                <a:latin typeface="Rajdhani"/>
              </a:rPr>
              <a:t>24. PM</a:t>
            </a:r>
            <a:r>
              <a:rPr lang="en-US" dirty="0">
                <a:latin typeface="Rajdhani"/>
              </a:rPr>
              <a:t>= Private message</a:t>
            </a:r>
            <a:endParaRPr lang="en-US" b="0" i="0" dirty="0">
              <a:effectLst/>
              <a:latin typeface="Rajdhani"/>
            </a:endParaRPr>
          </a:p>
          <a:p>
            <a:pPr algn="l"/>
            <a:endParaRPr lang="en-US" dirty="0">
              <a:latin typeface="Rajdhani"/>
            </a:endParaRPr>
          </a:p>
          <a:p>
            <a:pPr algn="l"/>
            <a:endParaRPr lang="en-US" b="0" i="0" dirty="0">
              <a:effectLst/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346327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0" y="0"/>
            <a:ext cx="9879495" cy="1029165"/>
          </a:xfrm>
        </p:spPr>
        <p:txBody>
          <a:bodyPr/>
          <a:lstStyle/>
          <a:p>
            <a:r>
              <a:rPr lang="en-US" dirty="0"/>
              <a:t>9.  Social Media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D318C-E6C0-4693-A8E6-B2B0F3C9A9FB}"/>
              </a:ext>
            </a:extLst>
          </p:cNvPr>
          <p:cNvSpPr txBox="1"/>
          <p:nvPr/>
        </p:nvSpPr>
        <p:spPr>
          <a:xfrm>
            <a:off x="581352" y="1389681"/>
            <a:ext cx="907502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Phrases :</a:t>
            </a:r>
          </a:p>
          <a:p>
            <a:endParaRPr lang="en-US" b="1" u="sng" dirty="0"/>
          </a:p>
          <a:p>
            <a:endParaRPr lang="en-US" b="1" u="sng" dirty="0"/>
          </a:p>
          <a:p>
            <a:endParaRPr lang="en-US" dirty="0"/>
          </a:p>
          <a:p>
            <a:r>
              <a:rPr lang="en-US" b="1" dirty="0">
                <a:solidFill>
                  <a:srgbClr val="FF7C80"/>
                </a:solidFill>
              </a:rPr>
              <a:t>Fear of missing out</a:t>
            </a:r>
            <a:r>
              <a:rPr lang="en-US" dirty="0"/>
              <a:t>: A concern that your friends/family are going to do something fun but you will not be able to participate. </a:t>
            </a:r>
          </a:p>
          <a:p>
            <a:endParaRPr lang="en-US" dirty="0"/>
          </a:p>
          <a:p>
            <a:endParaRPr lang="en-US" b="1" dirty="0">
              <a:solidFill>
                <a:srgbClr val="FF7C80"/>
              </a:solidFill>
            </a:endParaRPr>
          </a:p>
          <a:p>
            <a:r>
              <a:rPr lang="en-US" b="1" dirty="0">
                <a:solidFill>
                  <a:srgbClr val="FF7C80"/>
                </a:solidFill>
              </a:rPr>
              <a:t>You only live once</a:t>
            </a:r>
            <a:r>
              <a:rPr lang="en-US" b="1" dirty="0"/>
              <a:t>: </a:t>
            </a:r>
            <a:r>
              <a:rPr lang="en-US" dirty="0"/>
              <a:t>A phrase which is used to encourage somebody to take an opportunity, giving the idea that life is short.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FF7C80"/>
                </a:solidFill>
              </a:rPr>
              <a:t>Social networking </a:t>
            </a:r>
            <a:r>
              <a:rPr lang="en-US" dirty="0">
                <a:solidFill>
                  <a:srgbClr val="FF7C80"/>
                </a:solidFill>
              </a:rPr>
              <a:t>: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 of internet-based social media platforms to stay connected with friends, family, or peers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44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086" y="76070"/>
            <a:ext cx="10058400" cy="1609344"/>
          </a:xfrm>
        </p:spPr>
        <p:txBody>
          <a:bodyPr/>
          <a:lstStyle/>
          <a:p>
            <a:r>
              <a:rPr lang="en-US" dirty="0"/>
              <a:t>9.  Social Media</a:t>
            </a:r>
          </a:p>
        </p:txBody>
      </p:sp>
      <p:pic>
        <p:nvPicPr>
          <p:cNvPr id="1026" name="Picture 2" descr="Apps and Messaging Vocabulary in English for English Learners English Social Media Vocabulary">
            <a:extLst>
              <a:ext uri="{FF2B5EF4-FFF2-40B4-BE49-F238E27FC236}">
                <a16:creationId xmlns:a16="http://schemas.microsoft.com/office/drawing/2014/main" id="{A56262C6-EDD3-4C9D-823E-A4AB88F116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6862"/>
            <a:ext cx="852487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cial Networks - Discussion Questions">
            <a:extLst>
              <a:ext uri="{FF2B5EF4-FFF2-40B4-BE49-F238E27FC236}">
                <a16:creationId xmlns:a16="http://schemas.microsoft.com/office/drawing/2014/main" id="{788407CA-8969-444D-A039-6FF90E385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198" y="1137824"/>
            <a:ext cx="5943600" cy="593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1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9.  Social Media</a:t>
            </a:r>
          </a:p>
        </p:txBody>
      </p:sp>
      <p:pic>
        <p:nvPicPr>
          <p:cNvPr id="5" name="Picture 4" descr="25 social media conversation questions">
            <a:extLst>
              <a:ext uri="{FF2B5EF4-FFF2-40B4-BE49-F238E27FC236}">
                <a16:creationId xmlns:a16="http://schemas.microsoft.com/office/drawing/2014/main" id="{28DD9212-EC2B-40C2-AB78-10F51D926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9194" y="667910"/>
            <a:ext cx="627519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F803F1-07BB-4E17-9CE7-F764976BABAB}"/>
              </a:ext>
            </a:extLst>
          </p:cNvPr>
          <p:cNvSpPr txBox="1"/>
          <p:nvPr/>
        </p:nvSpPr>
        <p:spPr>
          <a:xfrm>
            <a:off x="5372431" y="966716"/>
            <a:ext cx="1156914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E1E1E"/>
                </a:solidFill>
                <a:effectLst/>
                <a:latin typeface="Lato" panose="020F0502020204030203" pitchFamily="34" charset="0"/>
              </a:rPr>
              <a:t>Do you agree that social networking sites are for people who are</a:t>
            </a:r>
          </a:p>
          <a:p>
            <a:pPr algn="l"/>
            <a:r>
              <a:rPr lang="en-US" b="0" i="0" dirty="0">
                <a:solidFill>
                  <a:srgbClr val="1E1E1E"/>
                </a:solidFill>
                <a:effectLst/>
                <a:latin typeface="Lato" panose="020F0502020204030203" pitchFamily="34" charset="0"/>
              </a:rPr>
              <a:t> not good at meeting people face to face?</a:t>
            </a:r>
          </a:p>
          <a:p>
            <a:pPr algn="l"/>
            <a:endParaRPr lang="en-US" dirty="0">
              <a:solidFill>
                <a:srgbClr val="1E1E1E"/>
              </a:solidFill>
              <a:latin typeface="Lato" panose="020F0502020204030203" pitchFamily="34" charset="0"/>
            </a:endParaRPr>
          </a:p>
          <a:p>
            <a:pPr algn="l"/>
            <a:r>
              <a:rPr lang="en-US" b="0" i="0" dirty="0">
                <a:solidFill>
                  <a:srgbClr val="1E1E1E"/>
                </a:solidFill>
                <a:effectLst/>
                <a:latin typeface="Lato" panose="020F0502020204030203" pitchFamily="34" charset="0"/>
              </a:rPr>
              <a:t>2. Have you ever tried to find new friends on a social network?</a:t>
            </a:r>
          </a:p>
          <a:p>
            <a:pPr algn="l">
              <a:buFont typeface="+mj-lt"/>
              <a:buAutoNum type="arabicPeriod"/>
            </a:pPr>
            <a:endParaRPr lang="en-US" dirty="0">
              <a:solidFill>
                <a:srgbClr val="1E1E1E"/>
              </a:solidFill>
              <a:latin typeface="Lato" panose="020F0502020204030203" pitchFamily="34" charset="0"/>
            </a:endParaRPr>
          </a:p>
          <a:p>
            <a:pPr algn="l"/>
            <a:r>
              <a:rPr lang="en-US" dirty="0">
                <a:solidFill>
                  <a:srgbClr val="1E1E1E"/>
                </a:solidFill>
                <a:latin typeface="Lato" panose="020F0502020204030203" pitchFamily="34" charset="0"/>
              </a:rPr>
              <a:t>3.</a:t>
            </a:r>
            <a:r>
              <a:rPr lang="en-US" b="0" i="0" dirty="0">
                <a:solidFill>
                  <a:srgbClr val="1E1E1E"/>
                </a:solidFill>
                <a:effectLst/>
                <a:latin typeface="Lato" panose="020F0502020204030203" pitchFamily="34" charset="0"/>
              </a:rPr>
              <a:t>What various activities can you do on a social networking site?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1E1E1E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dirty="0">
                <a:solidFill>
                  <a:srgbClr val="1E1E1E"/>
                </a:solidFill>
                <a:latin typeface="Lato" panose="020F0502020204030203" pitchFamily="34" charset="0"/>
              </a:rPr>
              <a:t>4.</a:t>
            </a:r>
            <a:r>
              <a:rPr lang="en-US" b="0" i="0" dirty="0">
                <a:solidFill>
                  <a:srgbClr val="1E1E1E"/>
                </a:solidFill>
                <a:effectLst/>
                <a:latin typeface="Lato" panose="020F0502020204030203" pitchFamily="34" charset="0"/>
              </a:rPr>
              <a:t>Do you think teenagers' activities on social networking sites </a:t>
            </a:r>
          </a:p>
          <a:p>
            <a:pPr algn="l"/>
            <a:r>
              <a:rPr lang="en-US" b="0" i="0" dirty="0">
                <a:solidFill>
                  <a:srgbClr val="1E1E1E"/>
                </a:solidFill>
                <a:effectLst/>
                <a:latin typeface="Lato" panose="020F0502020204030203" pitchFamily="34" charset="0"/>
              </a:rPr>
              <a:t>should be supervised by parents? How? Why?</a:t>
            </a:r>
          </a:p>
          <a:p>
            <a:pPr algn="l"/>
            <a:endParaRPr lang="en-US" b="0" i="0" dirty="0">
              <a:solidFill>
                <a:srgbClr val="1E1E1E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dirty="0">
                <a:solidFill>
                  <a:srgbClr val="1E1E1E"/>
                </a:solidFill>
                <a:latin typeface="Lato" panose="020F0502020204030203" pitchFamily="34" charset="0"/>
              </a:rPr>
              <a:t>5.</a:t>
            </a:r>
            <a:r>
              <a:rPr lang="en-US" b="0" i="0" dirty="0">
                <a:solidFill>
                  <a:srgbClr val="1E1E1E"/>
                </a:solidFill>
                <a:effectLst/>
                <a:latin typeface="Lato" panose="020F0502020204030203" pitchFamily="34" charset="0"/>
              </a:rPr>
              <a:t>How is your life different without social networks?</a:t>
            </a:r>
          </a:p>
          <a:p>
            <a:pPr algn="l"/>
            <a:endParaRPr lang="en-US" dirty="0">
              <a:solidFill>
                <a:srgbClr val="1E1E1E"/>
              </a:solidFill>
              <a:latin typeface="Lato" panose="020F0502020204030203" pitchFamily="34" charset="0"/>
            </a:endParaRPr>
          </a:p>
          <a:p>
            <a:pPr algn="l"/>
            <a:endParaRPr lang="en-US" b="0" i="0" dirty="0">
              <a:solidFill>
                <a:srgbClr val="1E1E1E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b="0" i="0" dirty="0">
                <a:solidFill>
                  <a:srgbClr val="1E1E1E"/>
                </a:solidFill>
                <a:effectLst/>
                <a:latin typeface="Lato" panose="020F0502020204030203" pitchFamily="34" charset="0"/>
              </a:rPr>
              <a:t>6.Would you prefer to meet new people at a party or online? Why?</a:t>
            </a:r>
          </a:p>
        </p:txBody>
      </p:sp>
    </p:spTree>
    <p:extLst>
      <p:ext uri="{BB962C8B-B14F-4D97-AF65-F5344CB8AC3E}">
        <p14:creationId xmlns:p14="http://schemas.microsoft.com/office/powerpoint/2010/main" val="364699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9.  Social Media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7D08B4-6209-447F-921D-291A88D9EDA8}"/>
              </a:ext>
            </a:extLst>
          </p:cNvPr>
          <p:cNvSpPr txBox="1"/>
          <p:nvPr/>
        </p:nvSpPr>
        <p:spPr>
          <a:xfrm>
            <a:off x="516835" y="796159"/>
            <a:ext cx="1135446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What springs to mind when you hear the term ‘social media’?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What’s the difference between 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social media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and social networking?</a:t>
            </a: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9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While the two words seem to be interchangeable, they have distinct differences. </a:t>
            </a:r>
          </a:p>
          <a:p>
            <a:r>
              <a:rPr lang="en-US" sz="9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Essentially, </a:t>
            </a:r>
            <a:r>
              <a:rPr lang="en-US" sz="900" b="0" i="0" dirty="0">
                <a:solidFill>
                  <a:srgbClr val="FF7C80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sz="900" b="0" i="0" dirty="0">
                <a:solidFill>
                  <a:srgbClr val="FF7C80"/>
                </a:solidFill>
                <a:effectLst/>
                <a:latin typeface="Arial" panose="020B0604020202020204" pitchFamily="34" charset="0"/>
              </a:rPr>
              <a:t>ocial media </a:t>
            </a:r>
            <a:r>
              <a:rPr lang="en-US" sz="900" b="0" i="0" dirty="0">
                <a:effectLst/>
                <a:latin typeface="Arial" panose="020B0604020202020204" pitchFamily="34" charset="0"/>
              </a:rPr>
              <a:t>requires a</a:t>
            </a:r>
            <a:r>
              <a:rPr lang="en-US" sz="900" b="0" i="0" dirty="0">
                <a:solidFill>
                  <a:srgbClr val="FF7C80"/>
                </a:solidFill>
                <a:effectLst/>
                <a:latin typeface="Arial" panose="020B0604020202020204" pitchFamily="34" charset="0"/>
              </a:rPr>
              <a:t> social network </a:t>
            </a:r>
            <a:r>
              <a:rPr lang="en-US" sz="900" b="0" i="0" dirty="0">
                <a:effectLst/>
                <a:latin typeface="Arial" panose="020B0604020202020204" pitchFamily="34" charset="0"/>
              </a:rPr>
              <a:t>in order to give out content to those that wish to consume and interact with it. Thus, the </a:t>
            </a:r>
            <a:r>
              <a:rPr lang="en-US" sz="900" b="0" i="0" dirty="0">
                <a:solidFill>
                  <a:srgbClr val="FF7C80"/>
                </a:solidFill>
                <a:effectLst/>
                <a:latin typeface="Arial" panose="020B0604020202020204" pitchFamily="34" charset="0"/>
              </a:rPr>
              <a:t>social media network </a:t>
            </a:r>
            <a:r>
              <a:rPr lang="en-US" sz="900" b="0" i="0" dirty="0">
                <a:effectLst/>
                <a:latin typeface="Arial" panose="020B0604020202020204" pitchFamily="34" charset="0"/>
              </a:rPr>
              <a:t>is the underlying technology and human connections, while social media focuses strictly on what is being published and consumed within the </a:t>
            </a:r>
            <a:r>
              <a:rPr lang="en-US" sz="900" b="0" i="0" dirty="0">
                <a:solidFill>
                  <a:srgbClr val="FF7C80"/>
                </a:solidFill>
                <a:effectLst/>
                <a:latin typeface="Arial" panose="020B0604020202020204" pitchFamily="34" charset="0"/>
              </a:rPr>
              <a:t>social networking platform.</a:t>
            </a:r>
            <a:endParaRPr lang="en-US" sz="900" dirty="0">
              <a:solidFill>
                <a:srgbClr val="FF7C80"/>
              </a:solidFill>
            </a:endParaRPr>
          </a:p>
          <a:p>
            <a:endParaRPr lang="en-US" sz="900" dirty="0"/>
          </a:p>
          <a:p>
            <a:r>
              <a:rPr lang="en-US" dirty="0"/>
              <a:t>3)  Have you joined any social networking sites? Are they fun?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4)  Are social networking sites for people who aren’t good at meeting people face to face? 5) What’s the best social networking site? </a:t>
            </a:r>
          </a:p>
          <a:p>
            <a:endParaRPr lang="en-US" dirty="0"/>
          </a:p>
          <a:p>
            <a:r>
              <a:rPr lang="en-US" dirty="0"/>
              <a:t>5) Should companies ban their employees from using social networking sites at work? 7) What new features would you like to see on social networking sites? </a:t>
            </a:r>
          </a:p>
          <a:p>
            <a:endParaRPr lang="en-US" dirty="0"/>
          </a:p>
          <a:p>
            <a:r>
              <a:rPr lang="en-US" dirty="0"/>
              <a:t> 6) Have you ever tried to find friends on a social networking site?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7) Do you think your country’s leader has a page on a social networking site? What do you think it might contain?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8) What are the pros and cons of social networking?</a:t>
            </a:r>
          </a:p>
        </p:txBody>
      </p:sp>
    </p:spTree>
    <p:extLst>
      <p:ext uri="{BB962C8B-B14F-4D97-AF65-F5344CB8AC3E}">
        <p14:creationId xmlns:p14="http://schemas.microsoft.com/office/powerpoint/2010/main" val="55976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9.  Social Media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5C221C-1B93-4AD4-8EB9-C55E79601386}"/>
              </a:ext>
            </a:extLst>
          </p:cNvPr>
          <p:cNvSpPr txBox="1"/>
          <p:nvPr/>
        </p:nvSpPr>
        <p:spPr>
          <a:xfrm>
            <a:off x="349857" y="652864"/>
            <a:ext cx="1104436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9. What social networking sites do you use?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10. What are some good points about social networking?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11. What are some bad points about social networking?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12. Do you have a Facebook page?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13. Do you use Twitter?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14. What information do you have on your webpage?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15. What kind of information are you comfortable releasing to the public?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16. Do your parents use social networking sites?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17. What type of information should you put on social networking sites?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british_council"/>
              </a:rPr>
              <a:t>18. what are the positives of social media?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british_council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british_council"/>
              </a:rPr>
              <a:t>19. We often hear about the negative side of social media. But what are the benefits?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20. Should children be allowed to use social networking sites? </a:t>
            </a:r>
          </a:p>
        </p:txBody>
      </p:sp>
    </p:spTree>
    <p:extLst>
      <p:ext uri="{BB962C8B-B14F-4D97-AF65-F5344CB8AC3E}">
        <p14:creationId xmlns:p14="http://schemas.microsoft.com/office/powerpoint/2010/main" val="205126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9.  Social Media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E5ABC-AE84-4DB6-8932-57CEB854C999}"/>
              </a:ext>
            </a:extLst>
          </p:cNvPr>
          <p:cNvSpPr txBox="1"/>
          <p:nvPr/>
        </p:nvSpPr>
        <p:spPr>
          <a:xfrm>
            <a:off x="675860" y="491638"/>
            <a:ext cx="11362415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21. Do you prefer to access social networks on a laptop, tablet, or mobile phone? Is there any difference in experience?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dirty="0"/>
              <a:t>22. Is it possible that social networking sites make people lonelier?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23. Which sites of famous people would you like to join?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24. Would you prefer to meet new people at a party or online?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25. Are social networking sites changing our daily behavior? </a:t>
            </a:r>
            <a:r>
              <a:rPr lang="en-US" b="0" i="0" dirty="0">
                <a:solidFill>
                  <a:srgbClr val="000000"/>
                </a:solidFill>
                <a:effectLst/>
                <a:latin typeface="british_council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26. Which social network has the most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functions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? Which social network has the most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useful functions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? Have you ever sold anything on a social network? Have you ever bought ads? How satisfied were you with the results?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27. Which social network is the most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fun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? Why? Which social networks are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boring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? Why?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28. If you could keep only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three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social networks and the rest disappeared, which ones would you choose and why? If you could keep only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one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, which would you choose and why?</a:t>
            </a:r>
          </a:p>
          <a:p>
            <a:pPr algn="l" fontAlgn="base">
              <a:buFont typeface="+mj-lt"/>
              <a:buAutoNum type="arabicPeriod"/>
            </a:pPr>
            <a:endParaRPr lang="en-US" dirty="0"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29. Can you remember a time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before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you used social networks? How did you… a) make new friends online? b) Have fun online? c) Discover the news online? d) Share photos and videos online?</a:t>
            </a:r>
          </a:p>
          <a:p>
            <a:pPr algn="l" fontAlgn="base"/>
            <a:endParaRPr lang="en-US" dirty="0"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30. How did people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keep in touch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with friends in the past, before social networks came along? Would you like to go back to those days? Why? Why not?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 fontAlgn="base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47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9.  Social Media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E5ABC-AE84-4DB6-8932-57CEB854C999}"/>
              </a:ext>
            </a:extLst>
          </p:cNvPr>
          <p:cNvSpPr txBox="1"/>
          <p:nvPr/>
        </p:nvSpPr>
        <p:spPr>
          <a:xfrm>
            <a:off x="95416" y="-436305"/>
            <a:ext cx="10805823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31. Are social networks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essential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, or an unnecessary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distraction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? Can you imagine a world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without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social networks? Give reasons for your answers.</a:t>
            </a:r>
          </a:p>
          <a:p>
            <a:pPr algn="l" fontAlgn="base"/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dirty="0">
                <a:latin typeface="open sans" panose="020B0606030504020204" pitchFamily="34" charset="0"/>
              </a:rPr>
              <a:t>32. 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Are you comfortable sharing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information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about yourself on multiple social networks? What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dangers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do social networks pose? Are you happy to trade your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privacy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in order to get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free access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to a social network? Why? / Why not? Would you pay monthly to get more privacy on a social network? Why? / Why not?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33. Have you ever had a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problem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using a social network? Tell me about it.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34. What do you do when you see something you don’t like, or don’t agree with, on a social network?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35. Do you think that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children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should be allowed to register for social networks? Why? / Why not?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36. Is the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number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of friends or followers that you have on social networks important to you? Why? / Why not? How many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friends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have you got on Facebook? How many of them are </a:t>
            </a:r>
            <a:r>
              <a:rPr lang="en-US" b="1" i="1" dirty="0">
                <a:effectLst/>
                <a:latin typeface="open sans" panose="020B0606030504020204" pitchFamily="34" charset="0"/>
              </a:rPr>
              <a:t>real friends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? What about on other social networks?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37. Do you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rely on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social networks to get… a) local news, b) national news, c) international news? How reliable do you think the news sources are?</a:t>
            </a:r>
          </a:p>
        </p:txBody>
      </p:sp>
    </p:spTree>
    <p:extLst>
      <p:ext uri="{BB962C8B-B14F-4D97-AF65-F5344CB8AC3E}">
        <p14:creationId xmlns:p14="http://schemas.microsoft.com/office/powerpoint/2010/main" val="75180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0" y="0"/>
            <a:ext cx="9879495" cy="1029165"/>
          </a:xfrm>
        </p:spPr>
        <p:txBody>
          <a:bodyPr/>
          <a:lstStyle/>
          <a:p>
            <a:r>
              <a:rPr lang="en-US" dirty="0"/>
              <a:t>9.  Social Media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F3269-FBE6-44F4-9ACC-2D69CE8E480A}"/>
              </a:ext>
            </a:extLst>
          </p:cNvPr>
          <p:cNvSpPr txBox="1"/>
          <p:nvPr/>
        </p:nvSpPr>
        <p:spPr>
          <a:xfrm>
            <a:off x="717330" y="58846"/>
            <a:ext cx="10050517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1" i="0" dirty="0">
              <a:solidFill>
                <a:srgbClr val="CC9900"/>
              </a:solidFill>
              <a:effectLst/>
              <a:latin typeface="proxima nova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endParaRPr lang="en-US" b="1" dirty="0">
              <a:solidFill>
                <a:srgbClr val="CC9900"/>
              </a:solidFill>
              <a:latin typeface="proxima nova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endParaRPr lang="en-US" b="1" i="0" dirty="0">
              <a:solidFill>
                <a:srgbClr val="CC9900"/>
              </a:solidFill>
              <a:effectLst/>
              <a:latin typeface="proxima nova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en-US" b="1" i="0" dirty="0">
                <a:solidFill>
                  <a:srgbClr val="FF7C80"/>
                </a:solidFill>
                <a:effectLst/>
                <a:latin typeface="proxima nov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Social media</a:t>
            </a:r>
            <a:r>
              <a:rPr lang="en-US" b="1" i="0" dirty="0">
                <a:solidFill>
                  <a:srgbClr val="FF7C80"/>
                </a:solidFill>
                <a:effectLst/>
                <a:latin typeface="proxima nova"/>
              </a:rPr>
              <a:t> </a:t>
            </a:r>
            <a:r>
              <a:rPr lang="en-US" b="1" i="0" dirty="0">
                <a:solidFill>
                  <a:srgbClr val="0A0A0A"/>
                </a:solidFill>
                <a:effectLst/>
                <a:latin typeface="proxima nova"/>
              </a:rPr>
              <a:t>terms you need to know:</a:t>
            </a:r>
          </a:p>
          <a:p>
            <a:pPr algn="l"/>
            <a:endParaRPr lang="en-US" b="0" i="0" dirty="0">
              <a:solidFill>
                <a:srgbClr val="0A0A0A"/>
              </a:solidFill>
              <a:effectLst/>
              <a:latin typeface="proxima nova"/>
            </a:endParaRPr>
          </a:p>
          <a:p>
            <a:pPr marL="342900" indent="-342900" algn="l">
              <a:buAutoNum type="arabicPeriod"/>
            </a:pPr>
            <a:r>
              <a:rPr lang="en-US" b="1" i="0" dirty="0">
                <a:solidFill>
                  <a:srgbClr val="0A0A0A"/>
                </a:solidFill>
                <a:effectLst/>
                <a:latin typeface="proxima nova"/>
              </a:rPr>
              <a:t>Viral: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 Anything shared across social networks that get passed along rapidly. YouTube videos are a great example.</a:t>
            </a:r>
          </a:p>
          <a:p>
            <a:pPr marL="342900" indent="-342900" algn="l">
              <a:buAutoNum type="arabicPeriod"/>
            </a:pPr>
            <a:endParaRPr lang="en-US" b="0" i="0" dirty="0">
              <a:solidFill>
                <a:srgbClr val="0A0A0A"/>
              </a:solidFill>
              <a:effectLst/>
              <a:latin typeface="proxima nova"/>
            </a:endParaRPr>
          </a:p>
          <a:p>
            <a:pPr algn="l"/>
            <a:r>
              <a:rPr lang="en-US" b="1" i="0" dirty="0">
                <a:solidFill>
                  <a:srgbClr val="0A0A0A"/>
                </a:solidFill>
                <a:effectLst/>
                <a:latin typeface="proxima nova"/>
              </a:rPr>
              <a:t>2. Platform: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 A system that manages content. For instance, </a:t>
            </a:r>
            <a:r>
              <a:rPr lang="en-US" b="0" i="0" dirty="0" err="1">
                <a:solidFill>
                  <a:srgbClr val="0A0A0A"/>
                </a:solidFill>
                <a:effectLst/>
                <a:latin typeface="proxima nova"/>
              </a:rPr>
              <a:t>Wordpress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 is a platform that manages a community of blogs.</a:t>
            </a:r>
          </a:p>
          <a:p>
            <a:pPr algn="l"/>
            <a:endParaRPr lang="en-US" b="0" i="0" dirty="0">
              <a:solidFill>
                <a:srgbClr val="0A0A0A"/>
              </a:solidFill>
              <a:effectLst/>
              <a:latin typeface="proxima nova"/>
            </a:endParaRPr>
          </a:p>
          <a:p>
            <a:pPr algn="l"/>
            <a:r>
              <a:rPr lang="en-US" b="1" i="0" dirty="0">
                <a:solidFill>
                  <a:srgbClr val="0A0A0A"/>
                </a:solidFill>
                <a:effectLst/>
                <a:latin typeface="proxima nova"/>
              </a:rPr>
              <a:t>3. Authenticity: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 Used to describe "real" people behind blog posts and other social profiles.</a:t>
            </a:r>
          </a:p>
          <a:p>
            <a:pPr algn="l"/>
            <a:endParaRPr lang="en-US" b="0" i="0" dirty="0">
              <a:solidFill>
                <a:srgbClr val="0A0A0A"/>
              </a:solidFill>
              <a:effectLst/>
              <a:latin typeface="proxima nova"/>
            </a:endParaRPr>
          </a:p>
          <a:p>
            <a:pPr algn="l"/>
            <a:r>
              <a:rPr lang="en-US" b="1" i="0" dirty="0">
                <a:solidFill>
                  <a:srgbClr val="0A0A0A"/>
                </a:solidFill>
                <a:effectLst/>
                <a:latin typeface="proxima nova"/>
              </a:rPr>
              <a:t>4. Hashtag: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 a "word or string of characters that starts with a number sign." Identical hashtags are then grouped into a search thread.</a:t>
            </a:r>
          </a:p>
          <a:p>
            <a:pPr algn="l"/>
            <a:endParaRPr lang="en-US" b="0" i="0" dirty="0">
              <a:solidFill>
                <a:srgbClr val="0A0A0A"/>
              </a:solidFill>
              <a:effectLst/>
              <a:latin typeface="proxima nova"/>
            </a:endParaRPr>
          </a:p>
          <a:p>
            <a:pPr algn="l"/>
            <a:r>
              <a:rPr lang="en-US" b="1" i="0" dirty="0">
                <a:solidFill>
                  <a:srgbClr val="0A0A0A"/>
                </a:solidFill>
                <a:effectLst/>
                <a:latin typeface="proxima nova"/>
              </a:rPr>
              <a:t>5. Search Engine Optimization (SEO):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 The process of organizing your website to give it the best chance of appearing near the top of search engine rankings.</a:t>
            </a:r>
          </a:p>
          <a:p>
            <a:pPr algn="l"/>
            <a:endParaRPr lang="en-US" b="0" i="0" dirty="0">
              <a:solidFill>
                <a:srgbClr val="0A0A0A"/>
              </a:solidFill>
              <a:effectLst/>
              <a:latin typeface="proxima nova"/>
            </a:endParaRPr>
          </a:p>
          <a:p>
            <a:pPr algn="l"/>
            <a:r>
              <a:rPr lang="en-US" b="1" i="0" dirty="0">
                <a:solidFill>
                  <a:srgbClr val="0A0A0A"/>
                </a:solidFill>
                <a:effectLst/>
                <a:latin typeface="proxima nova"/>
              </a:rPr>
              <a:t>6. Transparency: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 Social media users expect to engage in considerate online conversations with individuals and businesses. We all aspire to be transparent, but are we?</a:t>
            </a:r>
          </a:p>
          <a:p>
            <a:pPr algn="l"/>
            <a:endParaRPr lang="en-US" b="0" i="0" dirty="0">
              <a:solidFill>
                <a:srgbClr val="0A0A0A"/>
              </a:solidFill>
              <a:effectLst/>
              <a:latin typeface="proxima nova"/>
            </a:endParaRPr>
          </a:p>
          <a:p>
            <a:pPr algn="l"/>
            <a:r>
              <a:rPr lang="en-US" b="1" dirty="0">
                <a:solidFill>
                  <a:srgbClr val="0A0A0A"/>
                </a:solidFill>
                <a:latin typeface="proxima nova"/>
              </a:rPr>
              <a:t>7</a:t>
            </a:r>
            <a:r>
              <a:rPr lang="en-US" b="1" i="0" dirty="0">
                <a:solidFill>
                  <a:srgbClr val="0A0A0A"/>
                </a:solidFill>
                <a:effectLst/>
                <a:latin typeface="proxima nova"/>
              </a:rPr>
              <a:t>. Phishing: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 a terrible thing which means trying to catch people in some scam and get their personal information from them to steal them.</a:t>
            </a:r>
          </a:p>
        </p:txBody>
      </p:sp>
    </p:spTree>
    <p:extLst>
      <p:ext uri="{BB962C8B-B14F-4D97-AF65-F5344CB8AC3E}">
        <p14:creationId xmlns:p14="http://schemas.microsoft.com/office/powerpoint/2010/main" val="2130294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0" y="0"/>
            <a:ext cx="9879495" cy="1029165"/>
          </a:xfrm>
        </p:spPr>
        <p:txBody>
          <a:bodyPr/>
          <a:lstStyle/>
          <a:p>
            <a:r>
              <a:rPr lang="en-US" dirty="0"/>
              <a:t>9.  Social Media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F3269-FBE6-44F4-9ACC-2D69CE8E480A}"/>
              </a:ext>
            </a:extLst>
          </p:cNvPr>
          <p:cNvSpPr txBox="1"/>
          <p:nvPr/>
        </p:nvSpPr>
        <p:spPr>
          <a:xfrm>
            <a:off x="1137787" y="792682"/>
            <a:ext cx="1006825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FF7C80"/>
                </a:solidFill>
                <a:effectLst/>
                <a:latin typeface="proxima nov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Social media</a:t>
            </a:r>
            <a:r>
              <a:rPr lang="en-US" b="1" i="0" dirty="0">
                <a:solidFill>
                  <a:srgbClr val="FF7C80"/>
                </a:solidFill>
                <a:effectLst/>
                <a:latin typeface="proxima nova"/>
              </a:rPr>
              <a:t> </a:t>
            </a:r>
            <a:r>
              <a:rPr lang="en-US" b="1" i="0" dirty="0">
                <a:solidFill>
                  <a:srgbClr val="0A0A0A"/>
                </a:solidFill>
                <a:effectLst/>
                <a:latin typeface="proxima nova"/>
              </a:rPr>
              <a:t>terms you need to know:</a:t>
            </a:r>
            <a:endParaRPr lang="en-US" b="0" i="0" dirty="0">
              <a:solidFill>
                <a:srgbClr val="0A0A0A"/>
              </a:solidFill>
              <a:effectLst/>
              <a:latin typeface="proxima nova"/>
            </a:endParaRPr>
          </a:p>
          <a:p>
            <a:pPr algn="l"/>
            <a:endParaRPr lang="en-US" b="1" i="0" dirty="0">
              <a:solidFill>
                <a:srgbClr val="0A0A0A"/>
              </a:solidFill>
              <a:effectLst/>
              <a:latin typeface="proxima nova"/>
            </a:endParaRPr>
          </a:p>
          <a:p>
            <a:pPr algn="l"/>
            <a:r>
              <a:rPr lang="en-US" b="1" i="0" dirty="0">
                <a:solidFill>
                  <a:srgbClr val="0A0A0A"/>
                </a:solidFill>
                <a:effectLst/>
                <a:latin typeface="proxima nova"/>
              </a:rPr>
              <a:t> 8. Trending: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 A word, phrase or topic that is popular on Twitter at a given moment.</a:t>
            </a:r>
          </a:p>
          <a:p>
            <a:pPr algn="l"/>
            <a:endParaRPr lang="en-US" b="1" i="0" dirty="0">
              <a:solidFill>
                <a:srgbClr val="0A0A0A"/>
              </a:solidFill>
              <a:effectLst/>
              <a:latin typeface="proxima nova"/>
            </a:endParaRPr>
          </a:p>
          <a:p>
            <a:pPr algn="l"/>
            <a:r>
              <a:rPr lang="en-US" b="1" dirty="0">
                <a:solidFill>
                  <a:srgbClr val="0A0A0A"/>
                </a:solidFill>
                <a:latin typeface="proxima nova"/>
              </a:rPr>
              <a:t>9</a:t>
            </a:r>
            <a:r>
              <a:rPr lang="en-US" b="1" i="0" dirty="0">
                <a:solidFill>
                  <a:srgbClr val="0A0A0A"/>
                </a:solidFill>
                <a:effectLst/>
                <a:latin typeface="proxima nova"/>
              </a:rPr>
              <a:t>. e-Book: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 A book published in digital form.</a:t>
            </a:r>
          </a:p>
          <a:p>
            <a:pPr algn="l"/>
            <a:endParaRPr lang="en-US" b="1" i="0" dirty="0">
              <a:solidFill>
                <a:srgbClr val="0A0A0A"/>
              </a:solidFill>
              <a:effectLst/>
              <a:latin typeface="proxima nova"/>
            </a:endParaRPr>
          </a:p>
          <a:p>
            <a:pPr algn="l"/>
            <a:r>
              <a:rPr lang="en-US" b="1" i="0" dirty="0">
                <a:solidFill>
                  <a:srgbClr val="0A0A0A"/>
                </a:solidFill>
                <a:effectLst/>
                <a:latin typeface="proxima nova"/>
              </a:rPr>
              <a:t>10. Handle: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 the name that someone is known by on social media. That is their ‘handle’.</a:t>
            </a:r>
          </a:p>
          <a:p>
            <a:pPr algn="l"/>
            <a:endParaRPr lang="en-US" b="1" i="0" dirty="0">
              <a:solidFill>
                <a:srgbClr val="0A0A0A"/>
              </a:solidFill>
              <a:effectLst/>
              <a:latin typeface="proxima nova"/>
            </a:endParaRPr>
          </a:p>
          <a:p>
            <a:pPr algn="l"/>
            <a:r>
              <a:rPr lang="en-US" b="1" i="0" dirty="0">
                <a:solidFill>
                  <a:srgbClr val="0A0A0A"/>
                </a:solidFill>
                <a:effectLst/>
                <a:latin typeface="proxima nova"/>
              </a:rPr>
              <a:t>11. Blog: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 A site updated frequently by an individual or group to record opinions or information.</a:t>
            </a:r>
          </a:p>
          <a:p>
            <a:pPr algn="l"/>
            <a:endParaRPr lang="en-US" b="1" i="0" dirty="0">
              <a:solidFill>
                <a:srgbClr val="0A0A0A"/>
              </a:solidFill>
              <a:effectLst/>
              <a:latin typeface="proxima nova"/>
            </a:endParaRPr>
          </a:p>
          <a:p>
            <a:pPr algn="l"/>
            <a:r>
              <a:rPr lang="en-US" b="1" i="0" dirty="0">
                <a:solidFill>
                  <a:srgbClr val="0A0A0A"/>
                </a:solidFill>
                <a:effectLst/>
                <a:latin typeface="proxima nova"/>
              </a:rPr>
              <a:t>12. Tweeps: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 Twitter + People = Tweople.</a:t>
            </a:r>
          </a:p>
          <a:p>
            <a:pPr algn="l"/>
            <a:endParaRPr lang="en-US" b="1" i="0" dirty="0">
              <a:solidFill>
                <a:srgbClr val="0A0A0A"/>
              </a:solidFill>
              <a:effectLst/>
              <a:latin typeface="proxima nova"/>
            </a:endParaRPr>
          </a:p>
          <a:p>
            <a:pPr algn="l"/>
            <a:r>
              <a:rPr lang="en-US" b="1" dirty="0">
                <a:solidFill>
                  <a:srgbClr val="0A0A0A"/>
                </a:solidFill>
                <a:latin typeface="proxima nova"/>
              </a:rPr>
              <a:t>13</a:t>
            </a:r>
            <a:r>
              <a:rPr lang="en-US" b="1" i="0" dirty="0">
                <a:solidFill>
                  <a:srgbClr val="0A0A0A"/>
                </a:solidFill>
                <a:effectLst/>
                <a:latin typeface="proxima nova"/>
              </a:rPr>
              <a:t>. Microblogging: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 Short message postings from a social media account. 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  <a:hlinkClick r:id="rId3"/>
              </a:rPr>
              <a:t>Facebook statuses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 and Twitter posts are two examples.</a:t>
            </a:r>
          </a:p>
          <a:p>
            <a:pPr algn="l"/>
            <a:endParaRPr lang="en-US" b="0" i="0" dirty="0">
              <a:solidFill>
                <a:srgbClr val="0A0A0A"/>
              </a:solidFill>
              <a:effectLst/>
              <a:latin typeface="proxima nova"/>
            </a:endParaRPr>
          </a:p>
          <a:p>
            <a:pPr algn="l"/>
            <a:r>
              <a:rPr lang="en-US" b="1" i="0" dirty="0">
                <a:solidFill>
                  <a:srgbClr val="0A0A0A"/>
                </a:solidFill>
                <a:effectLst/>
                <a:latin typeface="proxima nova"/>
              </a:rPr>
              <a:t>14. Algorithm: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 An "algo" is a system that suggests pages to search engines in response to a search query.</a:t>
            </a:r>
          </a:p>
          <a:p>
            <a:pPr algn="l"/>
            <a:endParaRPr lang="en-US" b="0" i="0" dirty="0">
              <a:solidFill>
                <a:srgbClr val="0A0A0A"/>
              </a:solidFill>
              <a:effectLst/>
              <a:latin typeface="proxima nova"/>
            </a:endParaRPr>
          </a:p>
          <a:p>
            <a:pPr algn="l"/>
            <a:r>
              <a:rPr lang="en-US" b="1" i="0" dirty="0">
                <a:solidFill>
                  <a:srgbClr val="0A0A0A"/>
                </a:solidFill>
                <a:effectLst/>
                <a:latin typeface="proxima nova"/>
              </a:rPr>
              <a:t>15. Widget: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 A widget is a small, attractive applications on a website such as a hit counter. Gizmos can make good link bait. Speaking of link bait...</a:t>
            </a:r>
          </a:p>
          <a:p>
            <a:pPr algn="l"/>
            <a:endParaRPr lang="en-US" b="0" i="0" dirty="0">
              <a:solidFill>
                <a:srgbClr val="0A0A0A"/>
              </a:solidFill>
              <a:effectLst/>
              <a:latin typeface="proxima nova"/>
            </a:endParaRPr>
          </a:p>
          <a:p>
            <a:pPr algn="l"/>
            <a:r>
              <a:rPr lang="en-US" b="1" dirty="0">
                <a:solidFill>
                  <a:srgbClr val="0A0A0A"/>
                </a:solidFill>
                <a:latin typeface="proxima nova"/>
              </a:rPr>
              <a:t>16</a:t>
            </a:r>
            <a:r>
              <a:rPr lang="en-US" b="1" i="0" dirty="0">
                <a:solidFill>
                  <a:srgbClr val="0A0A0A"/>
                </a:solidFill>
                <a:effectLst/>
                <a:latin typeface="proxima nova"/>
              </a:rPr>
              <a:t>. Link bait: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 Designed to attract incoming links. News and widget hooks are good examples.</a:t>
            </a:r>
          </a:p>
        </p:txBody>
      </p:sp>
    </p:spTree>
    <p:extLst>
      <p:ext uri="{BB962C8B-B14F-4D97-AF65-F5344CB8AC3E}">
        <p14:creationId xmlns:p14="http://schemas.microsoft.com/office/powerpoint/2010/main" val="3620083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1907</TotalTime>
  <Words>1705</Words>
  <Application>Microsoft Office PowerPoint</Application>
  <PresentationFormat>Widescreen</PresentationFormat>
  <Paragraphs>173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Arial</vt:lpstr>
      <vt:lpstr>british_council</vt:lpstr>
      <vt:lpstr>Lato</vt:lpstr>
      <vt:lpstr>open sans</vt:lpstr>
      <vt:lpstr>proxima nova</vt:lpstr>
      <vt:lpstr>Rajdhani</vt:lpstr>
      <vt:lpstr>Rockwell</vt:lpstr>
      <vt:lpstr>Rockwell Condensed</vt:lpstr>
      <vt:lpstr>Wingdings</vt:lpstr>
      <vt:lpstr>Wood Type</vt:lpstr>
      <vt:lpstr>Speak fluently </vt:lpstr>
      <vt:lpstr>9.  Social Media</vt:lpstr>
      <vt:lpstr>9.  Social Media</vt:lpstr>
      <vt:lpstr>9.  Social Media</vt:lpstr>
      <vt:lpstr>9.  Social Media</vt:lpstr>
      <vt:lpstr>9.  Social Media</vt:lpstr>
      <vt:lpstr>9.  Social Media</vt:lpstr>
      <vt:lpstr>9.  Social Media</vt:lpstr>
      <vt:lpstr>9.  Social Media</vt:lpstr>
      <vt:lpstr>9.  Social Media</vt:lpstr>
      <vt:lpstr>9.  Social Media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 fluently </dc:title>
  <dc:creator>hend ali</dc:creator>
  <cp:lastModifiedBy>Eman</cp:lastModifiedBy>
  <cp:revision>32</cp:revision>
  <dcterms:created xsi:type="dcterms:W3CDTF">2021-10-16T15:55:47Z</dcterms:created>
  <dcterms:modified xsi:type="dcterms:W3CDTF">2022-02-03T09:04:01Z</dcterms:modified>
</cp:coreProperties>
</file>