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266" r:id="rId5"/>
    <p:sldId id="257" r:id="rId6"/>
    <p:sldId id="258" r:id="rId7"/>
    <p:sldId id="259" r:id="rId8"/>
    <p:sldId id="260" r:id="rId9"/>
    <p:sldId id="261" r:id="rId10"/>
    <p:sldId id="267" r:id="rId11"/>
    <p:sldId id="268" r:id="rId12"/>
    <p:sldId id="265" r:id="rId13"/>
    <p:sldId id="269" r:id="rId14"/>
    <p:sldId id="272" r:id="rId15"/>
    <p:sldId id="270" r:id="rId16"/>
    <p:sldId id="273" r:id="rId17"/>
    <p:sldId id="321" r:id="rId18"/>
    <p:sldId id="324" r:id="rId19"/>
    <p:sldId id="329" r:id="rId20"/>
    <p:sldId id="271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homework@espressoenglish.net" TargetMode="External"/><Relationship Id="rId2" Type="http://schemas.openxmlformats.org/officeDocument/2006/relationships/hyperlink" Target="http://www.speakpipe.com/espressoenglish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yoursocialmov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acebook.com/THEHEAVYWEIGHTSMARKETING" TargetMode="External"/><Relationship Id="rId4" Type="http://schemas.openxmlformats.org/officeDocument/2006/relationships/hyperlink" Target="http://yoursocialmov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knowyourmeme.com/memes" TargetMode="External"/><Relationship Id="rId4" Type="http://schemas.openxmlformats.org/officeDocument/2006/relationships/hyperlink" Target="http://yoursocialmov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homework@espressoenglish.net" TargetMode="External"/><Relationship Id="rId2" Type="http://schemas.openxmlformats.org/officeDocument/2006/relationships/hyperlink" Target="http://www.speakpipe.com/espressoenglish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B1- Course  2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169843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dirty="0">
                <a:latin typeface="Cambria"/>
                <a:cs typeface="Cambria"/>
              </a:rPr>
              <a:t>Speaking</a:t>
            </a:r>
            <a:r>
              <a:rPr sz="1364" b="1" u="heavy" spc="-68" dirty="0">
                <a:latin typeface="Cambria"/>
                <a:cs typeface="Cambria"/>
              </a:rPr>
              <a:t> </a:t>
            </a:r>
            <a:r>
              <a:rPr sz="1364" b="1" u="heavy" spc="-3" dirty="0">
                <a:latin typeface="Cambria"/>
                <a:cs typeface="Cambria"/>
              </a:rPr>
              <a:t>Task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074819"/>
            <a:ext cx="4070206" cy="106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6061" algn="just">
              <a:lnSpc>
                <a:spcPct val="146500"/>
              </a:lnSpc>
            </a:pPr>
            <a:r>
              <a:rPr sz="886" spc="-3" dirty="0">
                <a:latin typeface="Cambria"/>
                <a:cs typeface="Cambria"/>
              </a:rPr>
              <a:t>Describe the role of computers, smartphones,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the internet in your own </a:t>
            </a:r>
            <a:r>
              <a:rPr sz="886" spc="-7" dirty="0">
                <a:latin typeface="Cambria"/>
                <a:cs typeface="Cambria"/>
              </a:rPr>
              <a:t>life. </a:t>
            </a:r>
            <a:r>
              <a:rPr sz="886" spc="-3" dirty="0">
                <a:latin typeface="Cambria"/>
                <a:cs typeface="Cambria"/>
              </a:rPr>
              <a:t>What  do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use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them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for?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If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had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kids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(or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if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have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kids),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how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much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technology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would 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allow them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use,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at what</a:t>
            </a:r>
            <a:r>
              <a:rPr sz="886" spc="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age?</a:t>
            </a:r>
            <a:endParaRPr sz="886">
              <a:latin typeface="Cambria"/>
              <a:cs typeface="Cambria"/>
            </a:endParaRPr>
          </a:p>
          <a:p>
            <a:pPr marL="8659" marR="3464" algn="just">
              <a:lnSpc>
                <a:spcPct val="146200"/>
              </a:lnSpc>
              <a:spcBef>
                <a:spcPts val="685"/>
              </a:spcBef>
            </a:pPr>
            <a:r>
              <a:rPr sz="886" spc="-3" dirty="0">
                <a:latin typeface="Cambria"/>
                <a:cs typeface="Cambria"/>
              </a:rPr>
              <a:t>Record your answer at </a:t>
            </a:r>
            <a:r>
              <a:rPr sz="886" u="sng" spc="-3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www.speakpipe.com/espressoenglish </a:t>
            </a:r>
            <a:r>
              <a:rPr sz="886" spc="-3" dirty="0">
                <a:latin typeface="Cambria"/>
                <a:cs typeface="Cambria"/>
              </a:rPr>
              <a:t>or e-mail your </a:t>
            </a:r>
            <a:r>
              <a:rPr sz="886" spc="-7" dirty="0">
                <a:latin typeface="Cambria"/>
                <a:cs typeface="Cambria"/>
              </a:rPr>
              <a:t>MP3 </a:t>
            </a:r>
            <a:r>
              <a:rPr sz="886" spc="-3" dirty="0">
                <a:latin typeface="Cambria"/>
                <a:cs typeface="Cambria"/>
              </a:rPr>
              <a:t>to  </a:t>
            </a:r>
            <a:r>
              <a:rPr sz="886" u="sng" spc="-3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homework@espressoenglish.net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582921"/>
            <a:ext cx="704850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dirty="0">
                <a:latin typeface="Cambria"/>
                <a:cs typeface="Cambria"/>
              </a:rPr>
              <a:t>An</a:t>
            </a:r>
            <a:r>
              <a:rPr sz="1364" b="1" u="heavy" spc="3" dirty="0">
                <a:latin typeface="Cambria"/>
                <a:cs typeface="Cambria"/>
              </a:rPr>
              <a:t>s</a:t>
            </a:r>
            <a:r>
              <a:rPr sz="1364" b="1" u="heavy" spc="-14" dirty="0">
                <a:latin typeface="Cambria"/>
                <a:cs typeface="Cambria"/>
              </a:rPr>
              <a:t>w</a:t>
            </a:r>
            <a:r>
              <a:rPr sz="1364" b="1" u="heavy" dirty="0">
                <a:latin typeface="Cambria"/>
                <a:cs typeface="Cambria"/>
              </a:rPr>
              <a:t>ers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2975696"/>
            <a:ext cx="1485900" cy="3111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b="1" spc="-3" dirty="0">
                <a:latin typeface="Cambria"/>
                <a:cs typeface="Cambria"/>
              </a:rPr>
              <a:t>Comprehension</a:t>
            </a:r>
            <a:r>
              <a:rPr sz="955" b="1" spc="-44" dirty="0">
                <a:latin typeface="Cambria"/>
                <a:cs typeface="Cambria"/>
              </a:rPr>
              <a:t> </a:t>
            </a:r>
            <a:r>
              <a:rPr sz="955" b="1" spc="-3" dirty="0">
                <a:latin typeface="Cambria"/>
                <a:cs typeface="Cambria"/>
              </a:rPr>
              <a:t>Questions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35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b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2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2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5"/>
              </a:spcBef>
            </a:pPr>
            <a:r>
              <a:rPr sz="955" b="1" spc="-3" dirty="0">
                <a:latin typeface="Cambria"/>
                <a:cs typeface="Cambria"/>
              </a:rPr>
              <a:t>Vocabulary</a:t>
            </a:r>
            <a:r>
              <a:rPr sz="955" b="1" spc="-51" dirty="0">
                <a:latin typeface="Cambria"/>
                <a:cs typeface="Cambria"/>
              </a:rPr>
              <a:t> </a:t>
            </a:r>
            <a:r>
              <a:rPr sz="955" b="1" spc="-3" dirty="0">
                <a:latin typeface="Cambria"/>
                <a:cs typeface="Cambria"/>
              </a:rPr>
              <a:t>Quiz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25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primitive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make a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deal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another</a:t>
            </a:r>
            <a:r>
              <a:rPr sz="886" spc="-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shot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hole</a:t>
            </a:r>
            <a:r>
              <a:rPr sz="886" spc="-72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up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on the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fly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bombed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left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out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scheme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on</a:t>
            </a:r>
            <a:r>
              <a:rPr sz="886" spc="-6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call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dished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out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  <p:extLst>
      <p:ext uri="{BB962C8B-B14F-4D97-AF65-F5344CB8AC3E}">
        <p14:creationId xmlns:p14="http://schemas.microsoft.com/office/powerpoint/2010/main" val="1656811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82FDC8-F770-4E06-9B81-A30BBB0E86F6}"/>
              </a:ext>
            </a:extLst>
          </p:cNvPr>
          <p:cNvSpPr txBox="1"/>
          <p:nvPr/>
        </p:nvSpPr>
        <p:spPr>
          <a:xfrm>
            <a:off x="1582617" y="1736375"/>
            <a:ext cx="8389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Phrases 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Fear of missing 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: A concern that your friends/family are going to do something fun but you will not be able to participate.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7C80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You only live once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A phrase which is used to encourage somebody to take an opportunity, giving the idea that life is short.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Social networking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use of internet-based social media platforms to stay connected with friends, family, or peers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.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2276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04AD0-94A8-4215-BF4B-035BAD38630A}"/>
              </a:ext>
            </a:extLst>
          </p:cNvPr>
          <p:cNvSpPr txBox="1"/>
          <p:nvPr/>
        </p:nvSpPr>
        <p:spPr>
          <a:xfrm>
            <a:off x="98067" y="741285"/>
            <a:ext cx="1209393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proxima nova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terms you need to know: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Viral: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Anything shared across social networks that get passed along rapidly. YouTube videos are a great example.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2. Platform: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A system that manages content. For instance,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Wordpress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 is a platform that manages a community of blogs.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3. Authenticity: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Used to describe "real" people behind blog posts and other social profiles.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4. Hashtag: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a "word or string of characters that starts with a number sign." Identical hashtags are then grouped into a search thread.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5. Search Engine Optimization (SEO):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The process of organizing your website to give it the best chance of appearing near the top of search engine rankings.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6. Transparency: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Social media users expect to engage in considerate online conversations with individuals and businesses. We all aspire to be transparent, but are we?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proxima nova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7. Phishing: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proxima nova"/>
                <a:ea typeface="+mn-ea"/>
                <a:cs typeface="+mn-cs"/>
              </a:rPr>
              <a:t> a terrible thing which means trying to catch people in some scam and get their personal information from them to steal them.</a:t>
            </a:r>
          </a:p>
        </p:txBody>
      </p:sp>
    </p:spTree>
    <p:extLst>
      <p:ext uri="{BB962C8B-B14F-4D97-AF65-F5344CB8AC3E}">
        <p14:creationId xmlns:p14="http://schemas.microsoft.com/office/powerpoint/2010/main" val="156398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B162D-C355-4C32-A0FF-6A2E8814AEEF}"/>
              </a:ext>
            </a:extLst>
          </p:cNvPr>
          <p:cNvSpPr txBox="1"/>
          <p:nvPr/>
        </p:nvSpPr>
        <p:spPr>
          <a:xfrm>
            <a:off x="192421" y="738744"/>
            <a:ext cx="1167957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7C80"/>
                </a:solidFill>
                <a:latin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Social media</a:t>
            </a:r>
            <a:r>
              <a:rPr lang="en-US" b="1" dirty="0">
                <a:solidFill>
                  <a:srgbClr val="FF7C80"/>
                </a:solidFill>
                <a:latin typeface="proxima nova"/>
              </a:rPr>
              <a:t> </a:t>
            </a:r>
            <a:r>
              <a:rPr lang="en-US" b="1" dirty="0">
                <a:solidFill>
                  <a:srgbClr val="0A0A0A"/>
                </a:solidFill>
                <a:latin typeface="proxima nova"/>
              </a:rPr>
              <a:t>terms you need to know:</a:t>
            </a:r>
            <a:endParaRPr lang="en-US" dirty="0">
              <a:solidFill>
                <a:srgbClr val="0A0A0A"/>
              </a:solidFill>
              <a:latin typeface="proxima nova"/>
            </a:endParaRP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 8. Trending: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A word, phrase or topic that is popular on Twitter at a given moment.</a:t>
            </a: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9. e-Book: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A book published in digital form.</a:t>
            </a: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10. Handle: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the name that someone is known by on social media. That is their ‘handle’.</a:t>
            </a: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11. Blog: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A site updated frequently by an individual or group to record opinions or information.</a:t>
            </a: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12. Tweeps: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Twitter + People = Tweople.</a:t>
            </a: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13. Microblogging: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Short message postings from a social media account. </a:t>
            </a:r>
            <a:r>
              <a:rPr lang="en-US" dirty="0">
                <a:solidFill>
                  <a:srgbClr val="0A0A0A"/>
                </a:solidFill>
                <a:latin typeface="proxima nova"/>
                <a:hlinkClick r:id="rId5"/>
              </a:rPr>
              <a:t>Facebook statuses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and Twitter posts are two examples.</a:t>
            </a:r>
          </a:p>
          <a:p>
            <a:endParaRPr lang="en-US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14. Widget: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A widget is a small, attractive applications on a website such as a hit counter. Gizmos can make good link bait. Speaking of link bait...</a:t>
            </a:r>
          </a:p>
          <a:p>
            <a:endParaRPr lang="en-US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15. Link bait: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Designed to attract incoming links. News and widget hooks are good examples.</a:t>
            </a:r>
          </a:p>
        </p:txBody>
      </p:sp>
    </p:spTree>
    <p:extLst>
      <p:ext uri="{BB962C8B-B14F-4D97-AF65-F5344CB8AC3E}">
        <p14:creationId xmlns:p14="http://schemas.microsoft.com/office/powerpoint/2010/main" val="271681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5731C-2F80-4F5F-AFC1-CFF91062EBC7}"/>
              </a:ext>
            </a:extLst>
          </p:cNvPr>
          <p:cNvSpPr txBox="1"/>
          <p:nvPr/>
        </p:nvSpPr>
        <p:spPr>
          <a:xfrm>
            <a:off x="147473" y="511586"/>
            <a:ext cx="12044526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7C80"/>
                </a:solidFill>
                <a:latin typeface="proxima nov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More Social media</a:t>
            </a:r>
            <a:r>
              <a:rPr lang="en-US" b="1" dirty="0">
                <a:solidFill>
                  <a:srgbClr val="FF7C80"/>
                </a:solidFill>
                <a:latin typeface="proxima nova"/>
              </a:rPr>
              <a:t> </a:t>
            </a:r>
            <a:r>
              <a:rPr lang="en-US" b="1" dirty="0">
                <a:solidFill>
                  <a:srgbClr val="0A0A0A"/>
                </a:solidFill>
                <a:latin typeface="proxima nova"/>
              </a:rPr>
              <a:t>terms you need to know:</a:t>
            </a:r>
          </a:p>
          <a:p>
            <a:endParaRPr lang="en-US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16. Meme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: A means of taking viral concepts and making them everyday lingo. Check out "</a:t>
            </a:r>
            <a:r>
              <a:rPr lang="en-US" dirty="0">
                <a:solidFill>
                  <a:srgbClr val="0A0A0A"/>
                </a:solidFill>
                <a:latin typeface="proxima nova"/>
                <a:hlinkClick r:id="rId5"/>
              </a:rPr>
              <a:t>Know Your Meme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.“ </a:t>
            </a:r>
          </a:p>
          <a:p>
            <a:endParaRPr lang="en-US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FF7C80"/>
                </a:solidFill>
                <a:latin typeface="proxima nova"/>
              </a:rPr>
              <a:t>Know your Meme: 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a website dedicated to documenting Internet phenomena: viral videos, image macros, catchphrases, web celebs and more.</a:t>
            </a:r>
          </a:p>
          <a:p>
            <a:endParaRPr lang="en-US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17. Engagement: 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If you are communicating (like sharing something for example)to other social media users, you are engaging.</a:t>
            </a: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18. Traffic: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Traffic, traffic, traffic. This refers to the visitors that visit a website and it's all we talk about these days. A bit of advice: </a:t>
            </a:r>
            <a:r>
              <a:rPr lang="en-US" i="1" dirty="0">
                <a:solidFill>
                  <a:srgbClr val="0A0A0A"/>
                </a:solidFill>
                <a:latin typeface="proxima nova"/>
              </a:rPr>
              <a:t>You must decide if traffic to your site is really that important to your organization, or if engaging with a loyal customer matters more.</a:t>
            </a:r>
            <a:endParaRPr lang="en-US" dirty="0">
              <a:solidFill>
                <a:srgbClr val="0A0A0A"/>
              </a:solidFill>
              <a:latin typeface="proxima nova"/>
            </a:endParaRPr>
          </a:p>
          <a:p>
            <a:endParaRPr lang="en-US" b="1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19. Tag:</a:t>
            </a:r>
            <a:r>
              <a:rPr lang="en-US" dirty="0">
                <a:solidFill>
                  <a:srgbClr val="0A0A0A"/>
                </a:solidFill>
                <a:latin typeface="proxima nova"/>
              </a:rPr>
              <a:t> Indicates or labels what content is about.</a:t>
            </a:r>
          </a:p>
          <a:p>
            <a:r>
              <a:rPr lang="en-US" dirty="0">
                <a:solidFill>
                  <a:srgbClr val="0A0A0A"/>
                </a:solidFill>
                <a:latin typeface="proxima nova"/>
              </a:rPr>
              <a:t>What social media terms do you find difficult to understand? Do you have other words or acronyms that you think we should add to our list? We want to know.</a:t>
            </a:r>
          </a:p>
          <a:p>
            <a:endParaRPr lang="en-US" dirty="0">
              <a:solidFill>
                <a:srgbClr val="0A0A0A"/>
              </a:solidFill>
              <a:latin typeface="proxima nova"/>
            </a:endParaRPr>
          </a:p>
          <a:p>
            <a:r>
              <a:rPr lang="en-US" b="1" dirty="0">
                <a:solidFill>
                  <a:srgbClr val="0A0A0A"/>
                </a:solidFill>
                <a:latin typeface="proxima nova"/>
              </a:rPr>
              <a:t>20. Clickbait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latin typeface="Rajdhani"/>
              </a:rPr>
              <a:t>Hook you into clicking: Trick you or entice you into clicking</a:t>
            </a:r>
          </a:p>
          <a:p>
            <a:r>
              <a:rPr lang="en-US" dirty="0">
                <a:solidFill>
                  <a:srgbClr val="0A0A0A"/>
                </a:solidFill>
                <a:latin typeface="proxima nova"/>
              </a:rPr>
              <a:t>e.g. </a:t>
            </a:r>
            <a:r>
              <a:rPr lang="en-US" dirty="0">
                <a:solidFill>
                  <a:prstClr val="black"/>
                </a:solidFill>
                <a:latin typeface="Rajdhani"/>
              </a:rPr>
              <a:t>My mother falls for clickbait all the time, she believes everything she reads on the internet!”</a:t>
            </a:r>
          </a:p>
          <a:p>
            <a:endParaRPr lang="en-US" dirty="0">
              <a:solidFill>
                <a:prstClr val="black"/>
              </a:solidFill>
              <a:latin typeface="Rajdhani"/>
            </a:endParaRPr>
          </a:p>
          <a:p>
            <a:r>
              <a:rPr lang="en-US" b="1" dirty="0">
                <a:solidFill>
                  <a:prstClr val="black"/>
                </a:solidFill>
                <a:latin typeface="Rajdhani"/>
              </a:rPr>
              <a:t>21. Cyberbully</a:t>
            </a:r>
            <a:r>
              <a:rPr lang="en-US" dirty="0">
                <a:solidFill>
                  <a:prstClr val="black"/>
                </a:solidFill>
                <a:latin typeface="Rajdhani"/>
              </a:rPr>
              <a:t>: another bad word which means using the internet to send hateful or harmful messages to others.</a:t>
            </a:r>
          </a:p>
          <a:p>
            <a:endParaRPr lang="en-US" dirty="0">
              <a:solidFill>
                <a:prstClr val="black"/>
              </a:solidFill>
              <a:latin typeface="Rajdhani"/>
            </a:endParaRPr>
          </a:p>
          <a:p>
            <a:r>
              <a:rPr lang="en-US" b="1" dirty="0">
                <a:solidFill>
                  <a:prstClr val="black"/>
                </a:solidFill>
                <a:latin typeface="Rajdhani"/>
              </a:rPr>
              <a:t>22. DM</a:t>
            </a:r>
            <a:r>
              <a:rPr lang="en-US" dirty="0">
                <a:solidFill>
                  <a:prstClr val="black"/>
                </a:solidFill>
                <a:latin typeface="Rajdhani"/>
              </a:rPr>
              <a:t>= Direct message</a:t>
            </a:r>
          </a:p>
          <a:p>
            <a:r>
              <a:rPr lang="en-US" b="1" dirty="0">
                <a:solidFill>
                  <a:prstClr val="black"/>
                </a:solidFill>
                <a:latin typeface="Rajdhani"/>
              </a:rPr>
              <a:t>23. PM</a:t>
            </a:r>
            <a:r>
              <a:rPr lang="en-US" dirty="0">
                <a:solidFill>
                  <a:prstClr val="black"/>
                </a:solidFill>
                <a:latin typeface="Rajdhani"/>
              </a:rPr>
              <a:t>= Private message</a:t>
            </a:r>
          </a:p>
          <a:p>
            <a:endParaRPr lang="en-US" dirty="0">
              <a:solidFill>
                <a:prstClr val="black"/>
              </a:solidFill>
              <a:latin typeface="Rajdhani"/>
            </a:endParaRPr>
          </a:p>
          <a:p>
            <a:endParaRPr lang="en-US" dirty="0">
              <a:solidFill>
                <a:prstClr val="black"/>
              </a:solidFill>
              <a:latin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642645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/>
          </a:bodyPr>
          <a:lstStyle/>
          <a:p>
            <a:r>
              <a:rPr lang="en-US" dirty="0"/>
              <a:t>9.  Social 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D08B4-6209-447F-921D-291A88D9EDA8}"/>
              </a:ext>
            </a:extLst>
          </p:cNvPr>
          <p:cNvSpPr txBox="1"/>
          <p:nvPr/>
        </p:nvSpPr>
        <p:spPr>
          <a:xfrm>
            <a:off x="516835" y="796159"/>
            <a:ext cx="1135446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What springs to mind when you hear the term ‘social media’?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What’s the difference between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social media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social networking?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r>
              <a:rPr lang="en-US" sz="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While the two words seem to be interchangeable, they have distinct differences. </a:t>
            </a:r>
          </a:p>
          <a:p>
            <a:r>
              <a:rPr lang="en-US" sz="9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Essentially, 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ocial media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requires a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 social network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in order to give out content to those that wish to consume and interact with it. Thus, the 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social media network </a:t>
            </a:r>
            <a:r>
              <a:rPr lang="en-US" sz="900" b="0" i="0" dirty="0">
                <a:effectLst/>
                <a:latin typeface="Arial" panose="020B0604020202020204" pitchFamily="34" charset="0"/>
              </a:rPr>
              <a:t>is the underlying technology and human connections, while social media focuses strictly on what is being published and consumed within the </a:t>
            </a:r>
            <a:r>
              <a:rPr lang="en-US" sz="900" b="0" i="0" dirty="0">
                <a:solidFill>
                  <a:srgbClr val="FF7C80"/>
                </a:solidFill>
                <a:effectLst/>
                <a:latin typeface="Arial" panose="020B0604020202020204" pitchFamily="34" charset="0"/>
              </a:rPr>
              <a:t>social networking platform.</a:t>
            </a:r>
            <a:endParaRPr lang="en-US" sz="900" dirty="0">
              <a:solidFill>
                <a:srgbClr val="FF7C80"/>
              </a:solidFill>
            </a:endParaRPr>
          </a:p>
          <a:p>
            <a:endParaRPr lang="en-US" sz="900" dirty="0"/>
          </a:p>
          <a:p>
            <a:r>
              <a:rPr lang="en-US" dirty="0"/>
              <a:t>3)  Have you joined any social networking sites? Are they fun?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4)  Are social networking sites for people who aren’t good at meeting people face to face? 5) What’s the best social networking site? </a:t>
            </a:r>
          </a:p>
          <a:p>
            <a:endParaRPr lang="en-US" dirty="0"/>
          </a:p>
          <a:p>
            <a:r>
              <a:rPr lang="en-US" dirty="0"/>
              <a:t>5) Should companies ban their employees from using social networking sites at work? 7) What new features would you like to see on social networking sites? </a:t>
            </a:r>
          </a:p>
          <a:p>
            <a:endParaRPr lang="en-US" dirty="0"/>
          </a:p>
          <a:p>
            <a:r>
              <a:rPr lang="en-US" dirty="0"/>
              <a:t> 6) Have you ever tried to find friends on a social networking site? 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7) Do you think your country’s leader has a page on a social networking site? What do you think it might contain?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8) What are the pros and cons of social networking?</a:t>
            </a: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/>
          </a:bodyPr>
          <a:lstStyle/>
          <a:p>
            <a:r>
              <a:rPr lang="en-US" dirty="0"/>
              <a:t>9.  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E5ABC-AE84-4DB6-8932-57CEB854C999}"/>
              </a:ext>
            </a:extLst>
          </p:cNvPr>
          <p:cNvSpPr txBox="1"/>
          <p:nvPr/>
        </p:nvSpPr>
        <p:spPr>
          <a:xfrm>
            <a:off x="675860" y="491638"/>
            <a:ext cx="11362415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21. Do you prefer to access social networks on a laptop, tablet, or mobile phone? Is there any difference in experience?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/>
              <a:t>22. Is it possible that social networking sites make people lonelier?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23. Which sites of famous people would you like to join?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24. Would you prefer to meet new people at a party or online? 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25. Are social networking sites changing our daily behavior? </a:t>
            </a:r>
            <a:r>
              <a:rPr lang="en-US" b="0" i="0" dirty="0">
                <a:solidFill>
                  <a:srgbClr val="000000"/>
                </a:solidFill>
                <a:effectLst/>
                <a:latin typeface="british_council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26. Which social network has the most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functions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Which social network has the most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useful functions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Have you ever sold anything on a social network? Have you ever bought ads? How satisfied were you with the results?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27. Which social network is the most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fun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Why? Which social networks are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boring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Why?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28. If you could keep only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three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social networks and the rest disappeared, which ones would you choose and why? If you could keep only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one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which would you choose and why?</a:t>
            </a:r>
          </a:p>
          <a:p>
            <a:pPr algn="l" fontAlgn="base">
              <a:buFont typeface="+mj-lt"/>
              <a:buAutoNum type="arabicPeriod"/>
            </a:pPr>
            <a:endParaRPr lang="en-US" dirty="0"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29. Can you remember a time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before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you used social networks? How did you… a) make new friends online? b) Have fun online? c) Discover the news online? d) Share photos and videos online?</a:t>
            </a:r>
          </a:p>
          <a:p>
            <a:pPr algn="l" fontAlgn="base"/>
            <a:endParaRPr lang="en-US" dirty="0"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30. How did people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keep in touch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with friends in the past, before social networks came along? Would you like to go back to those days? Why? Why not?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473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/>
          </a:bodyPr>
          <a:lstStyle/>
          <a:p>
            <a:r>
              <a:rPr lang="en-US" dirty="0"/>
              <a:t>9.  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E5ABC-AE84-4DB6-8932-57CEB854C999}"/>
              </a:ext>
            </a:extLst>
          </p:cNvPr>
          <p:cNvSpPr txBox="1"/>
          <p:nvPr/>
        </p:nvSpPr>
        <p:spPr>
          <a:xfrm>
            <a:off x="95416" y="-436305"/>
            <a:ext cx="10805823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>
              <a:buFont typeface="+mj-lt"/>
              <a:buAutoNum type="arabicPeriod"/>
            </a:pPr>
            <a:endParaRPr lang="en-US" b="0" i="0" dirty="0">
              <a:solidFill>
                <a:srgbClr val="444444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31. Are social networks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essential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, or an unnecessary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distraction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Can you imagine a world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without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social networks? Give reasons for your answers.</a:t>
            </a:r>
          </a:p>
          <a:p>
            <a:pPr algn="l" fontAlgn="base"/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dirty="0">
                <a:latin typeface="open sans" panose="020B0606030504020204" pitchFamily="34" charset="0"/>
              </a:rPr>
              <a:t>32. 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Are you comfortable sharing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information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about yourself on multiple social networks? What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dangers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do social networks pose? Are you happy to trade your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privacy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in order to get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free access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to a social network? Why? / Why not? Would you pay monthly to get more privacy on a social network? Why? / Why not?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33. Have you ever had a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problem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using a social network? Tell me about it.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34. What do you do when you see something you don’t like, or don’t agree with, on a social network?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35. Do you think that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children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should be allowed to register for social networks? Why? / Why not?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36. Is the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number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of friends or followers that you have on social networks important to you? Why? / Why not? How many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friends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have you got on Facebook? How many of them are </a:t>
            </a:r>
            <a:r>
              <a:rPr lang="en-US" b="1" i="1" dirty="0">
                <a:effectLst/>
                <a:latin typeface="open sans" panose="020B0606030504020204" pitchFamily="34" charset="0"/>
              </a:rPr>
              <a:t>real friends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? What about on other social networks?</a:t>
            </a:r>
          </a:p>
          <a:p>
            <a:pPr algn="l" fontAlgn="base">
              <a:buFont typeface="+mj-lt"/>
              <a:buAutoNum type="arabicPeriod"/>
            </a:pPr>
            <a:endParaRPr lang="en-US" b="0" i="0" dirty="0"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0" i="0" dirty="0">
                <a:effectLst/>
                <a:latin typeface="open sans" panose="020B0606030504020204" pitchFamily="34" charset="0"/>
              </a:rPr>
              <a:t>37. Do you </a:t>
            </a:r>
            <a:r>
              <a:rPr lang="en-US" b="1" i="0" dirty="0">
                <a:effectLst/>
                <a:latin typeface="open sans" panose="020B0606030504020204" pitchFamily="34" charset="0"/>
              </a:rPr>
              <a:t>rely on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 social networks to get… a) local news, b) national news, c) international news? How reliable do you think the news sources are?</a:t>
            </a:r>
          </a:p>
        </p:txBody>
      </p:sp>
    </p:spTree>
    <p:extLst>
      <p:ext uri="{BB962C8B-B14F-4D97-AF65-F5344CB8AC3E}">
        <p14:creationId xmlns:p14="http://schemas.microsoft.com/office/powerpoint/2010/main" val="75180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Brand New Smart Phone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/>
              <a:t>Session 1-Social Media and the Internet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1-Social Media and the </a:t>
            </a:r>
            <a:r>
              <a:rPr lang="en-US" sz="2400" b="1" dirty="0" err="1"/>
              <a:t>Inernet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    Brand New Smart Phone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3853295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Lesson 08: A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Brand-New</a:t>
            </a:r>
            <a:r>
              <a:rPr sz="1773" b="1" spc="-48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Smartphone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7320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85707"/>
            <a:ext cx="4069773" cy="5067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i="1" spc="-7" dirty="0">
                <a:latin typeface="Cambria"/>
                <a:cs typeface="Cambria"/>
              </a:rPr>
              <a:t>Listen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to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this</a:t>
            </a:r>
            <a:r>
              <a:rPr sz="886" i="1" spc="-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conversation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between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Kate</a:t>
            </a:r>
            <a:r>
              <a:rPr sz="886" i="1" spc="-2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and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Mandy,</a:t>
            </a:r>
            <a:r>
              <a:rPr sz="886" i="1" spc="-24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two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high-school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students.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First,</a:t>
            </a:r>
            <a:r>
              <a:rPr sz="886" i="1" spc="-20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try  </a:t>
            </a:r>
            <a:r>
              <a:rPr sz="886" i="1" spc="-3" dirty="0">
                <a:latin typeface="Cambria"/>
                <a:cs typeface="Cambria"/>
              </a:rPr>
              <a:t>to answer the comprehension questions as </a:t>
            </a:r>
            <a:r>
              <a:rPr sz="886" i="1" dirty="0">
                <a:latin typeface="Cambria"/>
                <a:cs typeface="Cambria"/>
              </a:rPr>
              <a:t>you </a:t>
            </a:r>
            <a:r>
              <a:rPr sz="886" i="1" spc="-7" dirty="0">
                <a:latin typeface="Cambria"/>
                <a:cs typeface="Cambria"/>
              </a:rPr>
              <a:t>listen; </a:t>
            </a:r>
            <a:r>
              <a:rPr sz="886" i="1" spc="-3" dirty="0">
                <a:latin typeface="Cambria"/>
                <a:cs typeface="Cambria"/>
              </a:rPr>
              <a:t>then learn </a:t>
            </a:r>
            <a:r>
              <a:rPr sz="886" i="1" dirty="0">
                <a:latin typeface="Cambria"/>
                <a:cs typeface="Cambria"/>
              </a:rPr>
              <a:t>the</a:t>
            </a:r>
            <a:r>
              <a:rPr sz="886" i="1" spc="82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expressions.</a:t>
            </a:r>
            <a:endParaRPr sz="886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 dirty="0">
              <a:latin typeface="Times New Roman"/>
              <a:cs typeface="Times New Roman"/>
            </a:endParaRPr>
          </a:p>
          <a:p>
            <a:pPr marL="319945" indent="-155427">
              <a:buAutoNum type="arabicPeriod"/>
              <a:tabLst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Kate failed a test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in...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geography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math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9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science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235"/>
              </a:spcBef>
              <a:buAutoNum type="arabicPeriod"/>
              <a:tabLst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Kate can </a:t>
            </a:r>
            <a:r>
              <a:rPr sz="886" b="1" dirty="0">
                <a:latin typeface="Cambria"/>
                <a:cs typeface="Cambria"/>
              </a:rPr>
              <a:t>keep </a:t>
            </a:r>
            <a:r>
              <a:rPr sz="886" b="1" spc="-3" dirty="0">
                <a:latin typeface="Cambria"/>
                <a:cs typeface="Cambria"/>
              </a:rPr>
              <a:t>her phone if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she...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does well </a:t>
            </a:r>
            <a:r>
              <a:rPr sz="886" dirty="0">
                <a:latin typeface="Cambria"/>
                <a:cs typeface="Cambria"/>
              </a:rPr>
              <a:t>in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school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helps out around the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house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doesn't spend too </a:t>
            </a:r>
            <a:r>
              <a:rPr sz="886" dirty="0">
                <a:latin typeface="Cambria"/>
                <a:cs typeface="Cambria"/>
              </a:rPr>
              <a:t>much </a:t>
            </a:r>
            <a:r>
              <a:rPr sz="886" spc="-3" dirty="0">
                <a:latin typeface="Cambria"/>
                <a:cs typeface="Cambria"/>
              </a:rPr>
              <a:t>time on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it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235"/>
              </a:spcBef>
              <a:buAutoNum type="arabicPeriod"/>
              <a:tabLst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Mandy is involved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in...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the cheerleading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team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the debate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club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the school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newspaper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239"/>
              </a:spcBef>
              <a:buAutoNum type="arabicPeriod"/>
              <a:tabLst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Mandy </a:t>
            </a:r>
            <a:r>
              <a:rPr sz="886" b="1" dirty="0">
                <a:latin typeface="Cambria"/>
                <a:cs typeface="Cambria"/>
              </a:rPr>
              <a:t>got </a:t>
            </a:r>
            <a:r>
              <a:rPr sz="886" b="1" spc="-3" dirty="0">
                <a:latin typeface="Cambria"/>
                <a:cs typeface="Cambria"/>
              </a:rPr>
              <a:t>her</a:t>
            </a:r>
            <a:r>
              <a:rPr sz="886" b="1" spc="-4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phone...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as a birthday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present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second-hand </a:t>
            </a:r>
            <a:r>
              <a:rPr sz="886" dirty="0">
                <a:latin typeface="Cambria"/>
                <a:cs typeface="Cambria"/>
              </a:rPr>
              <a:t>from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friend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with her own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money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235"/>
              </a:spcBef>
              <a:buAutoNum type="arabicPeriod"/>
              <a:tabLst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Mandy's parents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are...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7" dirty="0">
                <a:latin typeface="Cambria"/>
                <a:cs typeface="Cambria"/>
              </a:rPr>
              <a:t>also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old-fashioned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8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addicted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technology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very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religious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235"/>
              </a:spcBef>
              <a:buAutoNum type="arabicPeriod"/>
              <a:tabLst>
                <a:tab pos="320378" algn="l"/>
              </a:tabLst>
            </a:pPr>
            <a:r>
              <a:rPr sz="886" b="1" spc="-7" dirty="0">
                <a:latin typeface="Cambria"/>
                <a:cs typeface="Cambria"/>
              </a:rPr>
              <a:t>Kate's </a:t>
            </a:r>
            <a:r>
              <a:rPr sz="886" b="1" spc="-3" dirty="0">
                <a:latin typeface="Cambria"/>
                <a:cs typeface="Cambria"/>
              </a:rPr>
              <a:t>little brother </a:t>
            </a:r>
            <a:r>
              <a:rPr sz="886" b="1" spc="-7" dirty="0">
                <a:latin typeface="Cambria"/>
                <a:cs typeface="Cambria"/>
              </a:rPr>
              <a:t>likes</a:t>
            </a:r>
            <a:r>
              <a:rPr sz="886" b="1" spc="-3" dirty="0">
                <a:latin typeface="Cambria"/>
                <a:cs typeface="Cambria"/>
              </a:rPr>
              <a:t> to...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9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chat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online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8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create smartphone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apps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7" dirty="0">
                <a:latin typeface="Cambria"/>
                <a:cs typeface="Cambria"/>
              </a:rPr>
              <a:t>play </a:t>
            </a:r>
            <a:r>
              <a:rPr sz="886" spc="-3" dirty="0">
                <a:latin typeface="Cambria"/>
                <a:cs typeface="Cambria"/>
              </a:rPr>
              <a:t>video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games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235"/>
              </a:spcBef>
              <a:buAutoNum type="arabicPeriod"/>
              <a:tabLst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Mandy leaves</a:t>
            </a:r>
            <a:r>
              <a:rPr sz="886" b="1" spc="-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because...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3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someone texts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her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25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her mom calls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her</a:t>
            </a:r>
            <a:endParaRPr sz="886" dirty="0">
              <a:latin typeface="Cambria"/>
              <a:cs typeface="Cambria"/>
            </a:endParaRPr>
          </a:p>
          <a:p>
            <a:pPr marL="631664" lvl="1" indent="-155859">
              <a:spcBef>
                <a:spcPts val="242"/>
              </a:spcBef>
              <a:buAutoNum type="alphaLcPeriod"/>
              <a:tabLst>
                <a:tab pos="632097" algn="l"/>
              </a:tabLst>
            </a:pPr>
            <a:r>
              <a:rPr sz="886" spc="-3" dirty="0">
                <a:latin typeface="Cambria"/>
                <a:cs typeface="Cambria"/>
              </a:rPr>
              <a:t>she has to go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class</a:t>
            </a:r>
            <a:endParaRPr sz="886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190933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1773" b="1" spc="-51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1773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7320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149061"/>
            <a:ext cx="2884343" cy="4300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7" dirty="0">
                <a:latin typeface="Cambria"/>
                <a:cs typeface="Cambria"/>
              </a:rPr>
              <a:t>Kate: </a:t>
            </a:r>
            <a:r>
              <a:rPr sz="886" dirty="0">
                <a:latin typeface="Cambria"/>
                <a:cs typeface="Cambria"/>
              </a:rPr>
              <a:t>Check </a:t>
            </a:r>
            <a:r>
              <a:rPr sz="886" spc="-3" dirty="0">
                <a:latin typeface="Cambria"/>
                <a:cs typeface="Cambria"/>
              </a:rPr>
              <a:t>it out – I </a:t>
            </a:r>
            <a:r>
              <a:rPr sz="886" i="1" spc="-3" dirty="0">
                <a:latin typeface="Cambria"/>
                <a:cs typeface="Cambria"/>
              </a:rPr>
              <a:t>finally </a:t>
            </a:r>
            <a:r>
              <a:rPr sz="886" spc="-3" dirty="0">
                <a:latin typeface="Cambria"/>
                <a:cs typeface="Cambria"/>
              </a:rPr>
              <a:t>have my very own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smartphone!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>
              <a:latin typeface="Times New Roman"/>
              <a:cs typeface="Times New Roman"/>
            </a:endParaRPr>
          </a:p>
          <a:p>
            <a:pPr marL="8659">
              <a:tabLst>
                <a:tab pos="508275" algn="l"/>
              </a:tabLst>
            </a:pPr>
            <a:r>
              <a:rPr sz="886" b="1" spc="-3" dirty="0">
                <a:latin typeface="Cambria"/>
                <a:cs typeface="Cambria"/>
              </a:rPr>
              <a:t>Mandy:	</a:t>
            </a:r>
            <a:r>
              <a:rPr sz="886" spc="-3" dirty="0">
                <a:latin typeface="Cambria"/>
                <a:cs typeface="Cambria"/>
              </a:rPr>
              <a:t>Cool!  I  can’t  believe  </a:t>
            </a:r>
            <a:r>
              <a:rPr sz="886" spc="-7" dirty="0">
                <a:latin typeface="Cambria"/>
                <a:cs typeface="Cambria"/>
              </a:rPr>
              <a:t>your  </a:t>
            </a:r>
            <a:r>
              <a:rPr sz="886" spc="-3" dirty="0">
                <a:latin typeface="Cambria"/>
                <a:cs typeface="Cambria"/>
              </a:rPr>
              <a:t>parents   </a:t>
            </a:r>
            <a:r>
              <a:rPr sz="886" spc="11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just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1569426"/>
            <a:ext cx="2498581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dished </a:t>
            </a:r>
            <a:r>
              <a:rPr sz="886" b="1" spc="-7" dirty="0">
                <a:latin typeface="Cambria"/>
                <a:cs typeface="Cambria"/>
              </a:rPr>
              <a:t>out </a:t>
            </a:r>
            <a:r>
              <a:rPr sz="886" spc="-3" dirty="0">
                <a:latin typeface="Cambria"/>
                <a:cs typeface="Cambria"/>
              </a:rPr>
              <a:t>the money for a brand-new phone. I  thought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were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trouble for </a:t>
            </a:r>
            <a:r>
              <a:rPr sz="886" b="1" spc="-3" dirty="0">
                <a:latin typeface="Cambria"/>
                <a:cs typeface="Cambria"/>
              </a:rPr>
              <a:t>bombing </a:t>
            </a:r>
            <a:r>
              <a:rPr sz="886" spc="-3" dirty="0">
                <a:latin typeface="Cambria"/>
                <a:cs typeface="Cambria"/>
              </a:rPr>
              <a:t>your  algebra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test.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2250290"/>
            <a:ext cx="2499446" cy="1378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7" dirty="0">
                <a:latin typeface="Cambria"/>
                <a:cs typeface="Cambria"/>
              </a:rPr>
              <a:t>Kate:</a:t>
            </a:r>
            <a:r>
              <a:rPr sz="886" b="1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But</a:t>
            </a:r>
            <a:r>
              <a:rPr sz="886" spc="-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my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mom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and</a:t>
            </a:r>
            <a:r>
              <a:rPr sz="886" spc="-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dad</a:t>
            </a:r>
            <a:r>
              <a:rPr sz="886" spc="-1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made</a:t>
            </a:r>
            <a:r>
              <a:rPr sz="886" b="1" spc="-2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</a:t>
            </a:r>
            <a:r>
              <a:rPr sz="886" b="1" spc="-17" dirty="0">
                <a:latin typeface="Cambria"/>
                <a:cs typeface="Cambria"/>
              </a:rPr>
              <a:t> </a:t>
            </a:r>
            <a:r>
              <a:rPr sz="886" b="1" spc="-7" dirty="0">
                <a:latin typeface="Cambria"/>
                <a:cs typeface="Cambria"/>
              </a:rPr>
              <a:t>deal</a:t>
            </a:r>
            <a:r>
              <a:rPr sz="886" b="1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with  me. They’ll pay for my smartphone if I </a:t>
            </a:r>
            <a:r>
              <a:rPr sz="886" spc="-7" dirty="0">
                <a:latin typeface="Cambria"/>
                <a:cs typeface="Cambria"/>
              </a:rPr>
              <a:t>bring </a:t>
            </a:r>
            <a:r>
              <a:rPr sz="886" spc="-3" dirty="0">
                <a:latin typeface="Cambria"/>
                <a:cs typeface="Cambria"/>
              </a:rPr>
              <a:t>home  good grades. I’ve </a:t>
            </a:r>
            <a:r>
              <a:rPr sz="886" spc="-7" dirty="0">
                <a:latin typeface="Cambria"/>
                <a:cs typeface="Cambria"/>
              </a:rPr>
              <a:t>got </a:t>
            </a:r>
            <a:r>
              <a:rPr sz="886" b="1" spc="-7" dirty="0">
                <a:latin typeface="Cambria"/>
                <a:cs typeface="Cambria"/>
              </a:rPr>
              <a:t>another </a:t>
            </a:r>
            <a:r>
              <a:rPr sz="886" b="1" spc="-3" dirty="0">
                <a:latin typeface="Cambria"/>
                <a:cs typeface="Cambria"/>
              </a:rPr>
              <a:t>shot </a:t>
            </a:r>
            <a:r>
              <a:rPr sz="886" spc="-3" dirty="0">
                <a:latin typeface="Cambria"/>
                <a:cs typeface="Cambria"/>
              </a:rPr>
              <a:t>at the algebra  test – </a:t>
            </a:r>
            <a:r>
              <a:rPr sz="886" spc="-7" dirty="0">
                <a:latin typeface="Cambria"/>
                <a:cs typeface="Cambria"/>
              </a:rPr>
              <a:t>Mrs. </a:t>
            </a:r>
            <a:r>
              <a:rPr sz="886" spc="-3" dirty="0">
                <a:latin typeface="Cambria"/>
                <a:cs typeface="Cambria"/>
              </a:rPr>
              <a:t>Smith is gonna let me retake it </a:t>
            </a:r>
            <a:r>
              <a:rPr sz="886" spc="-7" dirty="0">
                <a:latin typeface="Cambria"/>
                <a:cs typeface="Cambria"/>
              </a:rPr>
              <a:t>next  </a:t>
            </a:r>
            <a:r>
              <a:rPr sz="886" spc="-3" dirty="0">
                <a:latin typeface="Cambria"/>
                <a:cs typeface="Cambria"/>
              </a:rPr>
              <a:t>Tuesday. If I pass, I </a:t>
            </a:r>
            <a:r>
              <a:rPr sz="886" dirty="0">
                <a:latin typeface="Cambria"/>
                <a:cs typeface="Cambria"/>
              </a:rPr>
              <a:t>keep </a:t>
            </a:r>
            <a:r>
              <a:rPr sz="886" spc="-3" dirty="0">
                <a:latin typeface="Cambria"/>
                <a:cs typeface="Cambria"/>
              </a:rPr>
              <a:t>my smart </a:t>
            </a:r>
            <a:r>
              <a:rPr sz="886" spc="-7" dirty="0">
                <a:latin typeface="Cambria"/>
                <a:cs typeface="Cambria"/>
              </a:rPr>
              <a:t>phone. </a:t>
            </a:r>
            <a:r>
              <a:rPr sz="886" spc="-3" dirty="0">
                <a:latin typeface="Cambria"/>
                <a:cs typeface="Cambria"/>
              </a:rPr>
              <a:t>If I fail,  then my parents will </a:t>
            </a:r>
            <a:r>
              <a:rPr sz="886" b="1" spc="-3" dirty="0">
                <a:latin typeface="Cambria"/>
                <a:cs typeface="Cambria"/>
              </a:rPr>
              <a:t>confiscate </a:t>
            </a:r>
            <a:r>
              <a:rPr sz="886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phone until I  </a:t>
            </a:r>
            <a:r>
              <a:rPr sz="886" spc="-7" dirty="0">
                <a:latin typeface="Cambria"/>
                <a:cs typeface="Cambria"/>
              </a:rPr>
              <a:t>bring </a:t>
            </a:r>
            <a:r>
              <a:rPr sz="886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grades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3" dirty="0">
                <a:latin typeface="Cambria"/>
                <a:cs typeface="Cambria"/>
              </a:rPr>
              <a:t>up.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3784629"/>
            <a:ext cx="2416752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latin typeface="Cambria"/>
                <a:cs typeface="Cambria"/>
              </a:rPr>
              <a:t>Mandy: </a:t>
            </a:r>
            <a:r>
              <a:rPr sz="886" spc="-3" dirty="0">
                <a:latin typeface="Cambria"/>
                <a:cs typeface="Cambria"/>
              </a:rPr>
              <a:t>So basically, they’re </a:t>
            </a:r>
            <a:r>
              <a:rPr sz="886" b="1" spc="-3" dirty="0">
                <a:latin typeface="Cambria"/>
                <a:cs typeface="Cambria"/>
              </a:rPr>
              <a:t>bribing </a:t>
            </a:r>
            <a:r>
              <a:rPr sz="886" spc="-3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study.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4006257"/>
            <a:ext cx="2497715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700"/>
              </a:lnSpc>
            </a:pPr>
            <a:r>
              <a:rPr sz="886" b="1" spc="-7" dirty="0">
                <a:latin typeface="Cambria"/>
                <a:cs typeface="Cambria"/>
              </a:rPr>
              <a:t>Kate: </a:t>
            </a:r>
            <a:r>
              <a:rPr sz="886" spc="-3" dirty="0">
                <a:latin typeface="Cambria"/>
                <a:cs typeface="Cambria"/>
              </a:rPr>
              <a:t>Yeah, in a way. I have to admit their little  </a:t>
            </a:r>
            <a:r>
              <a:rPr sz="886" b="1" spc="-3" dirty="0">
                <a:latin typeface="Cambria"/>
                <a:cs typeface="Cambria"/>
              </a:rPr>
              <a:t>scheme </a:t>
            </a:r>
            <a:r>
              <a:rPr sz="886" spc="-3" dirty="0">
                <a:latin typeface="Cambria"/>
                <a:cs typeface="Cambria"/>
              </a:rPr>
              <a:t>is </a:t>
            </a:r>
            <a:r>
              <a:rPr sz="886" dirty="0">
                <a:latin typeface="Cambria"/>
                <a:cs typeface="Cambria"/>
              </a:rPr>
              <a:t>working, </a:t>
            </a:r>
            <a:r>
              <a:rPr sz="886" spc="-3" dirty="0">
                <a:latin typeface="Cambria"/>
                <a:cs typeface="Cambria"/>
              </a:rPr>
              <a:t>though. Last </a:t>
            </a:r>
            <a:r>
              <a:rPr sz="886" spc="-7" dirty="0">
                <a:latin typeface="Cambria"/>
                <a:cs typeface="Cambria"/>
              </a:rPr>
              <a:t>night </a:t>
            </a:r>
            <a:r>
              <a:rPr sz="886" spc="-3" dirty="0">
                <a:latin typeface="Cambria"/>
                <a:cs typeface="Cambria"/>
              </a:rPr>
              <a:t>I studied for  two hours straight! I really want to keep my smart  phone… otherwise I’ll be totally </a:t>
            </a:r>
            <a:r>
              <a:rPr sz="886" b="1" spc="-3" dirty="0">
                <a:latin typeface="Cambria"/>
                <a:cs typeface="Cambria"/>
              </a:rPr>
              <a:t>out </a:t>
            </a:r>
            <a:r>
              <a:rPr sz="886" b="1" dirty="0">
                <a:latin typeface="Cambria"/>
                <a:cs typeface="Cambria"/>
              </a:rPr>
              <a:t>of </a:t>
            </a:r>
            <a:r>
              <a:rPr sz="886" b="1" spc="-3" dirty="0">
                <a:latin typeface="Cambria"/>
                <a:cs typeface="Cambria"/>
              </a:rPr>
              <a:t>the</a:t>
            </a:r>
            <a:r>
              <a:rPr sz="886" b="1" spc="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loop.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4885598"/>
            <a:ext cx="2498581" cy="772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896">
              <a:lnSpc>
                <a:spcPct val="146300"/>
              </a:lnSpc>
            </a:pPr>
            <a:r>
              <a:rPr sz="886" b="1" spc="-3" dirty="0">
                <a:latin typeface="Cambria"/>
                <a:cs typeface="Cambria"/>
              </a:rPr>
              <a:t>Mandy: </a:t>
            </a:r>
            <a:r>
              <a:rPr sz="886" spc="-3" dirty="0">
                <a:latin typeface="Cambria"/>
                <a:cs typeface="Cambria"/>
              </a:rPr>
              <a:t>I </a:t>
            </a:r>
            <a:r>
              <a:rPr sz="886" spc="-7" dirty="0">
                <a:latin typeface="Cambria"/>
                <a:cs typeface="Cambria"/>
              </a:rPr>
              <a:t>know </a:t>
            </a:r>
            <a:r>
              <a:rPr sz="886" spc="-3" dirty="0">
                <a:latin typeface="Cambria"/>
                <a:cs typeface="Cambria"/>
              </a:rPr>
              <a:t>what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mean. </a:t>
            </a:r>
            <a:r>
              <a:rPr sz="886" spc="-7" dirty="0">
                <a:latin typeface="Cambria"/>
                <a:cs typeface="Cambria"/>
              </a:rPr>
              <a:t>Ever </a:t>
            </a:r>
            <a:r>
              <a:rPr sz="886" spc="-3" dirty="0">
                <a:latin typeface="Cambria"/>
                <a:cs typeface="Cambria"/>
              </a:rPr>
              <a:t>since I started  working for the school paper, I’ve had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be </a:t>
            </a:r>
            <a:r>
              <a:rPr sz="886" b="1" spc="-7" dirty="0">
                <a:latin typeface="Cambria"/>
                <a:cs typeface="Cambria"/>
              </a:rPr>
              <a:t>on </a:t>
            </a:r>
            <a:r>
              <a:rPr sz="886" b="1" spc="153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call</a:t>
            </a:r>
            <a:endParaRPr sz="886">
              <a:latin typeface="Cambria"/>
              <a:cs typeface="Cambria"/>
            </a:endParaRPr>
          </a:p>
          <a:p>
            <a:pPr marL="8659" marR="3464">
              <a:lnSpc>
                <a:spcPct val="146200"/>
              </a:lnSpc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24/7! The editor, </a:t>
            </a:r>
            <a:r>
              <a:rPr sz="886" dirty="0">
                <a:latin typeface="Cambria"/>
                <a:cs typeface="Cambria"/>
              </a:rPr>
              <a:t>Sarah, </a:t>
            </a:r>
            <a:r>
              <a:rPr sz="886" spc="-3" dirty="0">
                <a:latin typeface="Cambria"/>
                <a:cs typeface="Cambria"/>
              </a:rPr>
              <a:t>is constantly texting me  article  ideas,  sharing  pics,  changing  plans  for</a:t>
            </a:r>
            <a:r>
              <a:rPr sz="886" spc="13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the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08210" y="1422256"/>
            <a:ext cx="1272020" cy="4760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6807777" y="2045969"/>
            <a:ext cx="1272886" cy="40119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 txBox="1"/>
          <p:nvPr/>
        </p:nvSpPr>
        <p:spPr>
          <a:xfrm>
            <a:off x="6924415" y="2040948"/>
            <a:ext cx="1026968" cy="277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dirty="0">
                <a:latin typeface="Calibri"/>
                <a:cs typeface="Calibri"/>
              </a:rPr>
              <a:t>dished out </a:t>
            </a:r>
            <a:r>
              <a:rPr sz="818" dirty="0">
                <a:latin typeface="Calibri"/>
                <a:cs typeface="Calibri"/>
              </a:rPr>
              <a:t>=</a:t>
            </a:r>
            <a:r>
              <a:rPr sz="818" spc="-58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gave</a:t>
            </a:r>
            <a:endParaRPr sz="818">
              <a:latin typeface="Calibri"/>
              <a:cs typeface="Calibri"/>
            </a:endParaRPr>
          </a:p>
          <a:p>
            <a:pPr marL="8659">
              <a:spcBef>
                <a:spcPts val="164"/>
              </a:spcBef>
            </a:pPr>
            <a:r>
              <a:rPr sz="818" dirty="0">
                <a:latin typeface="Calibri"/>
                <a:cs typeface="Calibri"/>
              </a:rPr>
              <a:t>freely, </a:t>
            </a:r>
            <a:r>
              <a:rPr sz="818" spc="-3" dirty="0">
                <a:latin typeface="Calibri"/>
                <a:cs typeface="Calibri"/>
              </a:rPr>
              <a:t>without</a:t>
            </a:r>
            <a:r>
              <a:rPr sz="818" spc="-48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restraint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4415" y="2398613"/>
            <a:ext cx="941243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dirty="0">
                <a:latin typeface="Calibri"/>
                <a:cs typeface="Calibri"/>
              </a:rPr>
              <a:t>bombing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doing</a:t>
            </a:r>
            <a:r>
              <a:rPr sz="818" spc="-58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very  </a:t>
            </a:r>
            <a:r>
              <a:rPr sz="818" dirty="0">
                <a:latin typeface="Calibri"/>
                <a:cs typeface="Calibri"/>
              </a:rPr>
              <a:t>badly </a:t>
            </a:r>
            <a:r>
              <a:rPr sz="818" spc="-3" dirty="0">
                <a:latin typeface="Calibri"/>
                <a:cs typeface="Calibri"/>
              </a:rPr>
              <a:t>on;</a:t>
            </a:r>
            <a:r>
              <a:rPr sz="818" spc="-51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failing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24416" y="2776843"/>
            <a:ext cx="1010083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latin typeface="Calibri"/>
                <a:cs typeface="Calibri"/>
              </a:rPr>
              <a:t>made </a:t>
            </a:r>
            <a:r>
              <a:rPr sz="818" b="1" dirty="0">
                <a:latin typeface="Calibri"/>
                <a:cs typeface="Calibri"/>
              </a:rPr>
              <a:t>a </a:t>
            </a:r>
            <a:r>
              <a:rPr sz="818" b="1" spc="-3" dirty="0">
                <a:latin typeface="Calibri"/>
                <a:cs typeface="Calibri"/>
              </a:rPr>
              <a:t>deal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made</a:t>
            </a:r>
            <a:r>
              <a:rPr sz="818" spc="-27" dirty="0">
                <a:latin typeface="Calibri"/>
                <a:cs typeface="Calibri"/>
              </a:rPr>
              <a:t> </a:t>
            </a:r>
            <a:r>
              <a:rPr sz="818" spc="-7" dirty="0">
                <a:latin typeface="Calibri"/>
                <a:cs typeface="Calibri"/>
              </a:rPr>
              <a:t>an  </a:t>
            </a:r>
            <a:r>
              <a:rPr sz="818" dirty="0">
                <a:latin typeface="Calibri"/>
                <a:cs typeface="Calibri"/>
              </a:rPr>
              <a:t>agreement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24416" y="3155072"/>
            <a:ext cx="1010083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latin typeface="Calibri"/>
                <a:cs typeface="Calibri"/>
              </a:rPr>
              <a:t>another shot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another  try/attempt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24415" y="3532476"/>
            <a:ext cx="1004022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500"/>
              </a:lnSpc>
            </a:pPr>
            <a:r>
              <a:rPr sz="818" b="1" spc="-3" dirty="0">
                <a:latin typeface="Calibri"/>
                <a:cs typeface="Calibri"/>
              </a:rPr>
              <a:t>confiscate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take  something </a:t>
            </a:r>
            <a:r>
              <a:rPr sz="818" dirty="0">
                <a:latin typeface="Calibri"/>
                <a:cs typeface="Calibri"/>
              </a:rPr>
              <a:t>by</a:t>
            </a:r>
            <a:r>
              <a:rPr sz="818" spc="-34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authority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24416" y="3911204"/>
            <a:ext cx="1037792" cy="58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100"/>
              </a:lnSpc>
            </a:pPr>
            <a:r>
              <a:rPr sz="818" b="1" spc="-3" dirty="0">
                <a:latin typeface="Calibri"/>
                <a:cs typeface="Calibri"/>
              </a:rPr>
              <a:t>bribing</a:t>
            </a:r>
            <a:r>
              <a:rPr sz="818" b="1" spc="-7" dirty="0">
                <a:latin typeface="Calibri"/>
                <a:cs typeface="Calibri"/>
              </a:rPr>
              <a:t> </a:t>
            </a:r>
            <a:r>
              <a:rPr sz="818" dirty="0">
                <a:latin typeface="Calibri"/>
                <a:cs typeface="Calibri"/>
              </a:rPr>
              <a:t>=</a:t>
            </a:r>
            <a:r>
              <a:rPr sz="818" spc="-10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offering/giving </a:t>
            </a:r>
            <a:r>
              <a:rPr sz="818" dirty="0">
                <a:latin typeface="Calibri"/>
                <a:cs typeface="Calibri"/>
              </a:rPr>
              <a:t> a </a:t>
            </a:r>
            <a:r>
              <a:rPr sz="818" spc="-3" dirty="0">
                <a:latin typeface="Calibri"/>
                <a:cs typeface="Calibri"/>
              </a:rPr>
              <a:t>reward </a:t>
            </a:r>
            <a:r>
              <a:rPr sz="818" dirty="0">
                <a:latin typeface="Calibri"/>
                <a:cs typeface="Calibri"/>
              </a:rPr>
              <a:t>in </a:t>
            </a:r>
            <a:r>
              <a:rPr sz="818" spc="-3" dirty="0">
                <a:latin typeface="Calibri"/>
                <a:cs typeface="Calibri"/>
              </a:rPr>
              <a:t>order </a:t>
            </a:r>
            <a:r>
              <a:rPr sz="818" dirty="0">
                <a:latin typeface="Calibri"/>
                <a:cs typeface="Calibri"/>
              </a:rPr>
              <a:t>to  </a:t>
            </a:r>
            <a:r>
              <a:rPr sz="818" spc="-3" dirty="0">
                <a:latin typeface="Calibri"/>
                <a:cs typeface="Calibri"/>
              </a:rPr>
              <a:t>influence someone to  </a:t>
            </a:r>
            <a:r>
              <a:rPr sz="818" dirty="0">
                <a:latin typeface="Calibri"/>
                <a:cs typeface="Calibri"/>
              </a:rPr>
              <a:t>act a </a:t>
            </a:r>
            <a:r>
              <a:rPr sz="818" spc="-3" dirty="0">
                <a:latin typeface="Calibri"/>
                <a:cs typeface="Calibri"/>
              </a:rPr>
              <a:t>certain</a:t>
            </a:r>
            <a:r>
              <a:rPr sz="818" spc="-51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way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24415" y="4726392"/>
            <a:ext cx="892752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500"/>
              </a:lnSpc>
            </a:pPr>
            <a:r>
              <a:rPr sz="818" b="1" spc="-3" dirty="0">
                <a:latin typeface="Calibri"/>
                <a:cs typeface="Calibri"/>
              </a:rPr>
              <a:t>scheme </a:t>
            </a:r>
            <a:r>
              <a:rPr sz="818" dirty="0">
                <a:latin typeface="Calibri"/>
                <a:cs typeface="Calibri"/>
              </a:rPr>
              <a:t>= a </a:t>
            </a:r>
            <a:r>
              <a:rPr sz="818" spc="-3" dirty="0">
                <a:latin typeface="Calibri"/>
                <a:cs typeface="Calibri"/>
              </a:rPr>
              <a:t>secret</a:t>
            </a:r>
            <a:r>
              <a:rPr sz="818" spc="-41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or  </a:t>
            </a:r>
            <a:r>
              <a:rPr sz="818" dirty="0">
                <a:latin typeface="Calibri"/>
                <a:cs typeface="Calibri"/>
              </a:rPr>
              <a:t>devious</a:t>
            </a:r>
            <a:r>
              <a:rPr sz="818" spc="-72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plan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24415" y="5106917"/>
            <a:ext cx="945140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dirty="0">
                <a:latin typeface="Calibri"/>
                <a:cs typeface="Calibri"/>
              </a:rPr>
              <a:t>out of the </a:t>
            </a:r>
            <a:r>
              <a:rPr sz="818" b="1" spc="-3" dirty="0">
                <a:latin typeface="Calibri"/>
                <a:cs typeface="Calibri"/>
              </a:rPr>
              <a:t>loop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not  knowing or being  </a:t>
            </a:r>
            <a:r>
              <a:rPr sz="818" dirty="0">
                <a:latin typeface="Calibri"/>
                <a:cs typeface="Calibri"/>
              </a:rPr>
              <a:t>involved in a</a:t>
            </a:r>
            <a:r>
              <a:rPr sz="818" spc="-72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situation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24415" y="5630618"/>
            <a:ext cx="851189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dirty="0">
                <a:latin typeface="Calibri"/>
                <a:cs typeface="Calibri"/>
              </a:rPr>
              <a:t>on </a:t>
            </a:r>
            <a:r>
              <a:rPr sz="818" b="1" spc="-3" dirty="0">
                <a:latin typeface="Calibri"/>
                <a:cs typeface="Calibri"/>
              </a:rPr>
              <a:t>call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available</a:t>
            </a:r>
            <a:r>
              <a:rPr sz="818" spc="-34" dirty="0">
                <a:latin typeface="Calibri"/>
                <a:cs typeface="Calibri"/>
              </a:rPr>
              <a:t> </a:t>
            </a:r>
            <a:r>
              <a:rPr sz="818" dirty="0">
                <a:latin typeface="Calibri"/>
                <a:cs typeface="Calibri"/>
              </a:rPr>
              <a:t>if  </a:t>
            </a:r>
            <a:r>
              <a:rPr sz="818" spc="-3" dirty="0">
                <a:latin typeface="Calibri"/>
                <a:cs typeface="Calibri"/>
              </a:rPr>
              <a:t>called</a:t>
            </a:r>
            <a:r>
              <a:rPr sz="818" spc="-41" dirty="0">
                <a:latin typeface="Calibri"/>
                <a:cs typeface="Calibri"/>
              </a:rPr>
              <a:t> </a:t>
            </a:r>
            <a:r>
              <a:rPr sz="818" spc="-7" dirty="0">
                <a:latin typeface="Calibri"/>
                <a:cs typeface="Calibri"/>
              </a:rPr>
              <a:t>for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06466" y="1422256"/>
            <a:ext cx="102177" cy="4760335"/>
          </a:xfrm>
          <a:custGeom>
            <a:avLst/>
            <a:gdLst/>
            <a:ahLst/>
            <a:cxnLst/>
            <a:rect l="l" t="t" r="r" b="b"/>
            <a:pathLst>
              <a:path w="149860" h="6981825">
                <a:moveTo>
                  <a:pt x="0" y="6981825"/>
                </a:moveTo>
                <a:lnTo>
                  <a:pt x="149250" y="6981825"/>
                </a:lnTo>
                <a:lnTo>
                  <a:pt x="149250" y="0"/>
                </a:lnTo>
                <a:lnTo>
                  <a:pt x="0" y="0"/>
                </a:lnTo>
                <a:lnTo>
                  <a:pt x="0" y="69818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6706466" y="1609552"/>
            <a:ext cx="1317913" cy="222972"/>
          </a:xfrm>
          <a:custGeom>
            <a:avLst/>
            <a:gdLst/>
            <a:ahLst/>
            <a:cxnLst/>
            <a:rect l="l" t="t" r="r" b="b"/>
            <a:pathLst>
              <a:path w="1932940" h="327025">
                <a:moveTo>
                  <a:pt x="1769236" y="0"/>
                </a:moveTo>
                <a:lnTo>
                  <a:pt x="0" y="0"/>
                </a:lnTo>
                <a:lnTo>
                  <a:pt x="0" y="326517"/>
                </a:lnTo>
                <a:lnTo>
                  <a:pt x="1769236" y="326517"/>
                </a:lnTo>
                <a:lnTo>
                  <a:pt x="1932431" y="163195"/>
                </a:lnTo>
                <a:lnTo>
                  <a:pt x="1769236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6706985" y="1609552"/>
            <a:ext cx="1261456" cy="2223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 txBox="1"/>
          <p:nvPr/>
        </p:nvSpPr>
        <p:spPr>
          <a:xfrm>
            <a:off x="6948314" y="1630161"/>
            <a:ext cx="665450" cy="167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091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9" name="object 39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0" name="object 40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82541"/>
            <a:ext cx="2535815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spc="-7" dirty="0">
                <a:latin typeface="Cambria"/>
                <a:cs typeface="Cambria"/>
              </a:rPr>
              <a:t>next </a:t>
            </a:r>
            <a:r>
              <a:rPr sz="886" spc="-3" dirty="0">
                <a:latin typeface="Cambria"/>
                <a:cs typeface="Cambria"/>
              </a:rPr>
              <a:t>issue </a:t>
            </a:r>
            <a:r>
              <a:rPr sz="886" b="1" spc="-7" dirty="0">
                <a:latin typeface="Cambria"/>
                <a:cs typeface="Cambria"/>
              </a:rPr>
              <a:t>on </a:t>
            </a:r>
            <a:r>
              <a:rPr sz="886" b="1" spc="-3" dirty="0">
                <a:latin typeface="Cambria"/>
                <a:cs typeface="Cambria"/>
              </a:rPr>
              <a:t>the fly</a:t>
            </a:r>
            <a:r>
              <a:rPr sz="886" spc="-3" dirty="0">
                <a:latin typeface="Cambria"/>
                <a:cs typeface="Cambria"/>
              </a:rPr>
              <a:t>… if I didn’t have my smart  phone, she’d probably </a:t>
            </a:r>
            <a:r>
              <a:rPr sz="886" b="1" spc="-3" dirty="0">
                <a:latin typeface="Cambria"/>
                <a:cs typeface="Cambria"/>
              </a:rPr>
              <a:t>kick </a:t>
            </a:r>
            <a:r>
              <a:rPr sz="886" b="1" spc="-7" dirty="0">
                <a:latin typeface="Cambria"/>
                <a:cs typeface="Cambria"/>
              </a:rPr>
              <a:t>me </a:t>
            </a:r>
            <a:r>
              <a:rPr sz="886" b="1" spc="-3" dirty="0">
                <a:latin typeface="Cambria"/>
                <a:cs typeface="Cambria"/>
              </a:rPr>
              <a:t>off </a:t>
            </a:r>
            <a:r>
              <a:rPr sz="886" spc="-3" dirty="0">
                <a:latin typeface="Cambria"/>
                <a:cs typeface="Cambria"/>
              </a:rPr>
              <a:t>the</a:t>
            </a:r>
            <a:r>
              <a:rPr sz="886" spc="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team.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166258"/>
            <a:ext cx="2536681" cy="97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7" dirty="0">
                <a:latin typeface="Cambria"/>
                <a:cs typeface="Cambria"/>
              </a:rPr>
              <a:t>Kate: </a:t>
            </a:r>
            <a:r>
              <a:rPr sz="886" spc="-3" dirty="0">
                <a:latin typeface="Cambria"/>
                <a:cs typeface="Cambria"/>
              </a:rPr>
              <a:t>At </a:t>
            </a:r>
            <a:r>
              <a:rPr sz="886" spc="-7" dirty="0">
                <a:latin typeface="Cambria"/>
                <a:cs typeface="Cambria"/>
              </a:rPr>
              <a:t>least you </a:t>
            </a:r>
            <a:r>
              <a:rPr sz="886" spc="-3" dirty="0">
                <a:latin typeface="Cambria"/>
                <a:cs typeface="Cambria"/>
              </a:rPr>
              <a:t>bought your smartphone with  your own </a:t>
            </a:r>
            <a:r>
              <a:rPr sz="886" b="1" spc="-3" dirty="0">
                <a:latin typeface="Cambria"/>
                <a:cs typeface="Cambria"/>
              </a:rPr>
              <a:t>allowance</a:t>
            </a:r>
            <a:r>
              <a:rPr sz="886" spc="-3" dirty="0">
                <a:latin typeface="Cambria"/>
                <a:cs typeface="Cambria"/>
              </a:rPr>
              <a:t>, </a:t>
            </a:r>
            <a:r>
              <a:rPr sz="886" spc="-7" dirty="0">
                <a:latin typeface="Cambria"/>
                <a:cs typeface="Cambria"/>
              </a:rPr>
              <a:t>so </a:t>
            </a:r>
            <a:r>
              <a:rPr sz="886" spc="-3" dirty="0">
                <a:latin typeface="Cambria"/>
                <a:cs typeface="Cambria"/>
              </a:rPr>
              <a:t>you don’t have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worry  </a:t>
            </a:r>
            <a:r>
              <a:rPr sz="886" spc="-7" dirty="0">
                <a:latin typeface="Cambria"/>
                <a:cs typeface="Cambria"/>
              </a:rPr>
              <a:t>about </a:t>
            </a:r>
            <a:r>
              <a:rPr sz="886" spc="-3" dirty="0">
                <a:latin typeface="Cambria"/>
                <a:cs typeface="Cambria"/>
              </a:rPr>
              <a:t>it </a:t>
            </a:r>
            <a:r>
              <a:rPr sz="886" spc="-7" dirty="0">
                <a:latin typeface="Cambria"/>
                <a:cs typeface="Cambria"/>
              </a:rPr>
              <a:t>being </a:t>
            </a:r>
            <a:r>
              <a:rPr sz="886" spc="-3" dirty="0">
                <a:latin typeface="Cambria"/>
                <a:cs typeface="Cambria"/>
              </a:rPr>
              <a:t>taken away. </a:t>
            </a:r>
            <a:r>
              <a:rPr sz="886" spc="-7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dad just </a:t>
            </a:r>
            <a:r>
              <a:rPr sz="886" b="1" spc="-3" dirty="0">
                <a:latin typeface="Cambria"/>
                <a:cs typeface="Cambria"/>
              </a:rPr>
              <a:t>doesn’t get  </a:t>
            </a:r>
            <a:r>
              <a:rPr sz="886" spc="-3" dirty="0">
                <a:latin typeface="Cambria"/>
                <a:cs typeface="Cambria"/>
              </a:rPr>
              <a:t>how important it </a:t>
            </a:r>
            <a:r>
              <a:rPr sz="886" dirty="0">
                <a:latin typeface="Cambria"/>
                <a:cs typeface="Cambria"/>
              </a:rPr>
              <a:t>is </a:t>
            </a:r>
            <a:r>
              <a:rPr sz="886" spc="-3" dirty="0">
                <a:latin typeface="Cambria"/>
                <a:cs typeface="Cambria"/>
              </a:rPr>
              <a:t>to have a phone! You feel, like,  totally </a:t>
            </a:r>
            <a:r>
              <a:rPr sz="886" b="1" spc="-3" dirty="0">
                <a:latin typeface="Cambria"/>
                <a:cs typeface="Cambria"/>
              </a:rPr>
              <a:t>left </a:t>
            </a:r>
            <a:r>
              <a:rPr sz="886" b="1" dirty="0">
                <a:latin typeface="Cambria"/>
                <a:cs typeface="Cambria"/>
              </a:rPr>
              <a:t>out </a:t>
            </a:r>
            <a:r>
              <a:rPr sz="886" spc="-3" dirty="0">
                <a:latin typeface="Cambria"/>
                <a:cs typeface="Cambria"/>
              </a:rPr>
              <a:t>without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one.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243015"/>
            <a:ext cx="2537980" cy="97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Mandy: </a:t>
            </a:r>
            <a:r>
              <a:rPr sz="886" spc="-3" dirty="0">
                <a:latin typeface="Cambria"/>
                <a:cs typeface="Cambria"/>
              </a:rPr>
              <a:t>Your </a:t>
            </a:r>
            <a:r>
              <a:rPr sz="886" dirty="0">
                <a:latin typeface="Cambria"/>
                <a:cs typeface="Cambria"/>
              </a:rPr>
              <a:t>dad’s from </a:t>
            </a:r>
            <a:r>
              <a:rPr sz="886" spc="-3" dirty="0">
                <a:latin typeface="Cambria"/>
                <a:cs typeface="Cambria"/>
              </a:rPr>
              <a:t>a different generation </a:t>
            </a:r>
            <a:r>
              <a:rPr sz="886" spc="-7" dirty="0">
                <a:latin typeface="Cambria"/>
                <a:cs typeface="Cambria"/>
              </a:rPr>
              <a:t>and  </a:t>
            </a:r>
            <a:r>
              <a:rPr sz="886" spc="-3" dirty="0">
                <a:latin typeface="Cambria"/>
                <a:cs typeface="Cambria"/>
              </a:rPr>
              <a:t>just sees things differently, </a:t>
            </a:r>
            <a:r>
              <a:rPr sz="886" dirty="0">
                <a:latin typeface="Cambria"/>
                <a:cs typeface="Cambria"/>
              </a:rPr>
              <a:t>that’s </a:t>
            </a:r>
            <a:r>
              <a:rPr sz="886" spc="-3" dirty="0">
                <a:latin typeface="Cambria"/>
                <a:cs typeface="Cambria"/>
              </a:rPr>
              <a:t>all. Believe me, I  know, </a:t>
            </a:r>
            <a:r>
              <a:rPr sz="886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parents </a:t>
            </a:r>
            <a:r>
              <a:rPr sz="886" dirty="0">
                <a:latin typeface="Cambria"/>
                <a:cs typeface="Cambria"/>
              </a:rPr>
              <a:t>have </a:t>
            </a:r>
            <a:r>
              <a:rPr sz="886" spc="-3" dirty="0">
                <a:latin typeface="Cambria"/>
                <a:cs typeface="Cambria"/>
              </a:rPr>
              <a:t>given me </a:t>
            </a:r>
            <a:r>
              <a:rPr sz="886" b="1" spc="-3" dirty="0">
                <a:latin typeface="Cambria"/>
                <a:cs typeface="Cambria"/>
              </a:rPr>
              <a:t>sermons </a:t>
            </a:r>
            <a:r>
              <a:rPr sz="886" spc="-3" dirty="0">
                <a:latin typeface="Cambria"/>
                <a:cs typeface="Cambria"/>
              </a:rPr>
              <a:t>about the  “good old days” when people weren’t </a:t>
            </a:r>
            <a:r>
              <a:rPr sz="886" spc="-7" dirty="0">
                <a:latin typeface="Cambria"/>
                <a:cs typeface="Cambria"/>
              </a:rPr>
              <a:t>so </a:t>
            </a:r>
            <a:r>
              <a:rPr sz="886" b="1" spc="-3" dirty="0">
                <a:latin typeface="Cambria"/>
                <a:cs typeface="Cambria"/>
              </a:rPr>
              <a:t>hooked </a:t>
            </a:r>
            <a:r>
              <a:rPr sz="886" b="1" spc="-10" dirty="0">
                <a:latin typeface="Cambria"/>
                <a:cs typeface="Cambria"/>
              </a:rPr>
              <a:t>on  </a:t>
            </a:r>
            <a:r>
              <a:rPr sz="886" spc="-3" dirty="0">
                <a:latin typeface="Cambria"/>
                <a:cs typeface="Cambria"/>
              </a:rPr>
              <a:t>technology.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3319379"/>
            <a:ext cx="2537547" cy="97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600"/>
              </a:lnSpc>
            </a:pPr>
            <a:r>
              <a:rPr sz="886" b="1" spc="-7" dirty="0">
                <a:latin typeface="Cambria"/>
                <a:cs typeface="Cambria"/>
              </a:rPr>
              <a:t>Kate: </a:t>
            </a:r>
            <a:r>
              <a:rPr sz="886" spc="-3" dirty="0">
                <a:latin typeface="Cambria"/>
                <a:cs typeface="Cambria"/>
              </a:rPr>
              <a:t>Well, who says the “good old days” were  better? I can text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in a second compared to  waiting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week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for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</a:t>
            </a:r>
            <a:r>
              <a:rPr sz="886" spc="-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get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letter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in</a:t>
            </a:r>
            <a:r>
              <a:rPr sz="886" spc="-27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the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mail.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can  </a:t>
            </a:r>
            <a:r>
              <a:rPr sz="886" spc="-3" dirty="0">
                <a:latin typeface="Cambria"/>
                <a:cs typeface="Cambria"/>
              </a:rPr>
              <a:t>listen to </a:t>
            </a:r>
            <a:r>
              <a:rPr sz="886" dirty="0">
                <a:latin typeface="Cambria"/>
                <a:cs typeface="Cambria"/>
              </a:rPr>
              <a:t>music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dirty="0">
                <a:latin typeface="Cambria"/>
                <a:cs typeface="Cambria"/>
              </a:rPr>
              <a:t>check </a:t>
            </a:r>
            <a:r>
              <a:rPr sz="886" spc="-3" dirty="0">
                <a:latin typeface="Cambria"/>
                <a:cs typeface="Cambria"/>
              </a:rPr>
              <a:t>my </a:t>
            </a:r>
            <a:r>
              <a:rPr sz="886" dirty="0">
                <a:latin typeface="Cambria"/>
                <a:cs typeface="Cambria"/>
              </a:rPr>
              <a:t>e-mail </a:t>
            </a:r>
            <a:r>
              <a:rPr sz="886" spc="-3" dirty="0">
                <a:latin typeface="Cambria"/>
                <a:cs typeface="Cambria"/>
              </a:rPr>
              <a:t>anywhere I go, I  can download tons of cool apps, I can –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4395012"/>
            <a:ext cx="2537547" cy="975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Mandy: </a:t>
            </a:r>
            <a:r>
              <a:rPr sz="886" spc="-3" dirty="0">
                <a:latin typeface="Cambria"/>
                <a:cs typeface="Cambria"/>
              </a:rPr>
              <a:t>Hey, you’re </a:t>
            </a:r>
            <a:r>
              <a:rPr sz="886" b="1" spc="-3" dirty="0">
                <a:latin typeface="Cambria"/>
                <a:cs typeface="Cambria"/>
              </a:rPr>
              <a:t>preachin’ </a:t>
            </a:r>
            <a:r>
              <a:rPr sz="886" b="1" spc="-7" dirty="0">
                <a:latin typeface="Cambria"/>
                <a:cs typeface="Cambria"/>
              </a:rPr>
              <a:t>to </a:t>
            </a:r>
            <a:r>
              <a:rPr sz="886" b="1" dirty="0">
                <a:latin typeface="Cambria"/>
                <a:cs typeface="Cambria"/>
              </a:rPr>
              <a:t>the </a:t>
            </a:r>
            <a:r>
              <a:rPr sz="886" b="1" spc="-3" dirty="0">
                <a:latin typeface="Cambria"/>
                <a:cs typeface="Cambria"/>
              </a:rPr>
              <a:t>choir, </a:t>
            </a:r>
            <a:r>
              <a:rPr sz="886" spc="-3" dirty="0">
                <a:latin typeface="Cambria"/>
                <a:cs typeface="Cambria"/>
              </a:rPr>
              <a:t>girl! I  love my phone too. But you’ve gotta admit our  parents  have  a  point.  When  my  dad  was  a  kid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he</a:t>
            </a:r>
            <a:endParaRPr sz="886">
              <a:latin typeface="Cambria"/>
              <a:cs typeface="Cambria"/>
            </a:endParaRPr>
          </a:p>
          <a:p>
            <a:pPr marL="8659" marR="4329" algn="just">
              <a:lnSpc>
                <a:spcPct val="146300"/>
              </a:lnSpc>
              <a:spcBef>
                <a:spcPts val="3"/>
              </a:spcBef>
            </a:pPr>
            <a:r>
              <a:rPr sz="886" spc="-7" dirty="0">
                <a:latin typeface="Cambria"/>
                <a:cs typeface="Cambria"/>
              </a:rPr>
              <a:t>played </a:t>
            </a:r>
            <a:r>
              <a:rPr sz="886" spc="-3" dirty="0">
                <a:latin typeface="Cambria"/>
                <a:cs typeface="Cambria"/>
              </a:rPr>
              <a:t>outside,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dirty="0">
                <a:latin typeface="Cambria"/>
                <a:cs typeface="Cambria"/>
              </a:rPr>
              <a:t>today </a:t>
            </a:r>
            <a:r>
              <a:rPr sz="886" spc="-3" dirty="0">
                <a:latin typeface="Cambria"/>
                <a:cs typeface="Cambria"/>
              </a:rPr>
              <a:t>I never see kids outside  </a:t>
            </a:r>
            <a:r>
              <a:rPr sz="886" spc="-7" dirty="0">
                <a:latin typeface="Cambria"/>
                <a:cs typeface="Cambria"/>
              </a:rPr>
              <a:t>playing.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5471364"/>
            <a:ext cx="2537114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b="1" spc="-3" dirty="0">
                <a:latin typeface="Cambria"/>
                <a:cs typeface="Cambria"/>
              </a:rPr>
              <a:t>Kate</a:t>
            </a:r>
            <a:r>
              <a:rPr sz="886" spc="-3" dirty="0">
                <a:latin typeface="Cambria"/>
                <a:cs typeface="Cambria"/>
              </a:rPr>
              <a:t>: Yeah, I guess. </a:t>
            </a:r>
            <a:r>
              <a:rPr sz="886" spc="-7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little brother </a:t>
            </a:r>
            <a:r>
              <a:rPr sz="886" b="1" spc="-7" dirty="0">
                <a:latin typeface="Cambria"/>
                <a:cs typeface="Cambria"/>
              </a:rPr>
              <a:t>can’t </a:t>
            </a:r>
            <a:r>
              <a:rPr sz="886" b="1" spc="-3" dirty="0">
                <a:latin typeface="Cambria"/>
                <a:cs typeface="Cambria"/>
              </a:rPr>
              <a:t>tear  himself away </a:t>
            </a:r>
            <a:r>
              <a:rPr sz="886" spc="-3" dirty="0">
                <a:latin typeface="Cambria"/>
                <a:cs typeface="Cambria"/>
              </a:rPr>
              <a:t>from his </a:t>
            </a:r>
            <a:r>
              <a:rPr sz="886" spc="-7" dirty="0">
                <a:latin typeface="Cambria"/>
                <a:cs typeface="Cambria"/>
              </a:rPr>
              <a:t>new  </a:t>
            </a:r>
            <a:r>
              <a:rPr sz="886" spc="-3" dirty="0">
                <a:latin typeface="Cambria"/>
                <a:cs typeface="Cambria"/>
              </a:rPr>
              <a:t>PlayStation. When   </a:t>
            </a:r>
            <a:r>
              <a:rPr sz="886" spc="16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his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47176" y="811478"/>
            <a:ext cx="1272020" cy="5357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6847263" y="1434985"/>
            <a:ext cx="1271847" cy="4609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 txBox="1"/>
          <p:nvPr/>
        </p:nvSpPr>
        <p:spPr>
          <a:xfrm>
            <a:off x="6963901" y="1409139"/>
            <a:ext cx="634711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dirty="0">
                <a:latin typeface="Calibri"/>
                <a:cs typeface="Calibri"/>
              </a:rPr>
              <a:t>on </a:t>
            </a:r>
            <a:r>
              <a:rPr sz="818" b="1" spc="-3" dirty="0">
                <a:latin typeface="Calibri"/>
                <a:cs typeface="Calibri"/>
              </a:rPr>
              <a:t>the </a:t>
            </a:r>
            <a:r>
              <a:rPr sz="818" b="1" dirty="0">
                <a:latin typeface="Calibri"/>
                <a:cs typeface="Calibri"/>
              </a:rPr>
              <a:t>fly </a:t>
            </a:r>
            <a:r>
              <a:rPr sz="818" dirty="0">
                <a:latin typeface="Calibri"/>
                <a:cs typeface="Calibri"/>
              </a:rPr>
              <a:t>=  </a:t>
            </a:r>
            <a:r>
              <a:rPr sz="818" spc="-3" dirty="0">
                <a:latin typeface="Calibri"/>
                <a:cs typeface="Calibri"/>
              </a:rPr>
              <a:t>s</a:t>
            </a:r>
            <a:r>
              <a:rPr sz="818" dirty="0">
                <a:latin typeface="Calibri"/>
                <a:cs typeface="Calibri"/>
              </a:rPr>
              <a:t>p</a:t>
            </a:r>
            <a:r>
              <a:rPr sz="818" spc="-3" dirty="0">
                <a:latin typeface="Calibri"/>
                <a:cs typeface="Calibri"/>
              </a:rPr>
              <a:t>ont</a:t>
            </a:r>
            <a:r>
              <a:rPr sz="818" dirty="0">
                <a:latin typeface="Calibri"/>
                <a:cs typeface="Calibri"/>
              </a:rPr>
              <a:t>an</a:t>
            </a:r>
            <a:r>
              <a:rPr sz="818" spc="-7" dirty="0">
                <a:latin typeface="Calibri"/>
                <a:cs typeface="Calibri"/>
              </a:rPr>
              <a:t>e</a:t>
            </a:r>
            <a:r>
              <a:rPr sz="818" spc="-3" dirty="0">
                <a:latin typeface="Calibri"/>
                <a:cs typeface="Calibri"/>
              </a:rPr>
              <a:t>o</a:t>
            </a:r>
            <a:r>
              <a:rPr sz="818" spc="3" dirty="0">
                <a:latin typeface="Calibri"/>
                <a:cs typeface="Calibri"/>
              </a:rPr>
              <a:t>u</a:t>
            </a:r>
            <a:r>
              <a:rPr sz="818" spc="-3" dirty="0">
                <a:latin typeface="Calibri"/>
                <a:cs typeface="Calibri"/>
              </a:rPr>
              <a:t>sly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63901" y="1787368"/>
            <a:ext cx="844261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latin typeface="Calibri"/>
                <a:cs typeface="Calibri"/>
              </a:rPr>
              <a:t>kick me off </a:t>
            </a:r>
            <a:r>
              <a:rPr sz="818" dirty="0">
                <a:latin typeface="Calibri"/>
                <a:cs typeface="Calibri"/>
              </a:rPr>
              <a:t>=</a:t>
            </a:r>
            <a:r>
              <a:rPr sz="818" spc="-41" dirty="0">
                <a:latin typeface="Calibri"/>
                <a:cs typeface="Calibri"/>
              </a:rPr>
              <a:t> </a:t>
            </a:r>
            <a:r>
              <a:rPr sz="818" dirty="0">
                <a:latin typeface="Calibri"/>
                <a:cs typeface="Calibri"/>
              </a:rPr>
              <a:t>expel,  </a:t>
            </a:r>
            <a:r>
              <a:rPr sz="818" spc="-3" dirty="0">
                <a:latin typeface="Calibri"/>
                <a:cs typeface="Calibri"/>
              </a:rPr>
              <a:t>force </a:t>
            </a:r>
            <a:r>
              <a:rPr sz="818" dirty="0">
                <a:latin typeface="Calibri"/>
                <a:cs typeface="Calibri"/>
              </a:rPr>
              <a:t>to</a:t>
            </a:r>
            <a:r>
              <a:rPr sz="818" spc="-48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leave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63901" y="2165607"/>
            <a:ext cx="930852" cy="58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latin typeface="Calibri"/>
                <a:cs typeface="Calibri"/>
              </a:rPr>
              <a:t>allowance </a:t>
            </a:r>
            <a:r>
              <a:rPr sz="818" dirty="0">
                <a:latin typeface="Calibri"/>
                <a:cs typeface="Calibri"/>
              </a:rPr>
              <a:t>= a </a:t>
            </a:r>
            <a:r>
              <a:rPr sz="818" spc="-3" dirty="0">
                <a:latin typeface="Calibri"/>
                <a:cs typeface="Calibri"/>
              </a:rPr>
              <a:t>small  amount of</a:t>
            </a:r>
            <a:r>
              <a:rPr sz="818" spc="-51" dirty="0">
                <a:latin typeface="Calibri"/>
                <a:cs typeface="Calibri"/>
              </a:rPr>
              <a:t> </a:t>
            </a:r>
            <a:r>
              <a:rPr sz="818" dirty="0">
                <a:latin typeface="Calibri"/>
                <a:cs typeface="Calibri"/>
              </a:rPr>
              <a:t>money</a:t>
            </a:r>
            <a:endParaRPr sz="818">
              <a:latin typeface="Calibri"/>
              <a:cs typeface="Calibri"/>
            </a:endParaRPr>
          </a:p>
          <a:p>
            <a:pPr marL="8659" marR="3464">
              <a:lnSpc>
                <a:spcPct val="116700"/>
              </a:lnSpc>
              <a:spcBef>
                <a:spcPts val="3"/>
              </a:spcBef>
            </a:pPr>
            <a:r>
              <a:rPr sz="818" spc="-3" dirty="0">
                <a:latin typeface="Calibri"/>
                <a:cs typeface="Calibri"/>
              </a:rPr>
              <a:t>parents regularly give  </a:t>
            </a:r>
            <a:r>
              <a:rPr sz="818" dirty="0">
                <a:latin typeface="Calibri"/>
                <a:cs typeface="Calibri"/>
              </a:rPr>
              <a:t>their</a:t>
            </a:r>
            <a:r>
              <a:rPr sz="818" spc="-55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children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3900" y="2836071"/>
            <a:ext cx="918730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896">
              <a:lnSpc>
                <a:spcPct val="116700"/>
              </a:lnSpc>
            </a:pPr>
            <a:r>
              <a:rPr sz="818" b="1" dirty="0">
                <a:latin typeface="Calibri"/>
                <a:cs typeface="Calibri"/>
              </a:rPr>
              <a:t>doesn’t </a:t>
            </a:r>
            <a:r>
              <a:rPr sz="818" b="1" spc="-3" dirty="0">
                <a:latin typeface="Calibri"/>
                <a:cs typeface="Calibri"/>
              </a:rPr>
              <a:t>get </a:t>
            </a:r>
            <a:r>
              <a:rPr sz="818" dirty="0">
                <a:latin typeface="Calibri"/>
                <a:cs typeface="Calibri"/>
              </a:rPr>
              <a:t>=</a:t>
            </a:r>
            <a:r>
              <a:rPr sz="818" spc="-48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doesn’t  understand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63901" y="3214300"/>
            <a:ext cx="814820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latin typeface="Calibri"/>
                <a:cs typeface="Calibri"/>
              </a:rPr>
              <a:t>left out </a:t>
            </a:r>
            <a:r>
              <a:rPr sz="818" dirty="0">
                <a:latin typeface="Calibri"/>
                <a:cs typeface="Calibri"/>
              </a:rPr>
              <a:t>=</a:t>
            </a:r>
            <a:r>
              <a:rPr sz="818" spc="-27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excluded  socially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63901" y="3592702"/>
            <a:ext cx="1020474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6700"/>
              </a:lnSpc>
            </a:pPr>
            <a:r>
              <a:rPr sz="818" b="1" spc="-3" dirty="0">
                <a:latin typeface="Calibri"/>
                <a:cs typeface="Calibri"/>
              </a:rPr>
              <a:t>given me </a:t>
            </a:r>
            <a:r>
              <a:rPr sz="818" b="1" dirty="0">
                <a:latin typeface="Calibri"/>
                <a:cs typeface="Calibri"/>
              </a:rPr>
              <a:t>sermons </a:t>
            </a:r>
            <a:r>
              <a:rPr sz="818" dirty="0">
                <a:latin typeface="Calibri"/>
                <a:cs typeface="Calibri"/>
              </a:rPr>
              <a:t>=  </a:t>
            </a:r>
            <a:r>
              <a:rPr sz="818" spc="-3" dirty="0">
                <a:latin typeface="Calibri"/>
                <a:cs typeface="Calibri"/>
              </a:rPr>
              <a:t>given </a:t>
            </a:r>
            <a:r>
              <a:rPr sz="818" dirty="0">
                <a:latin typeface="Calibri"/>
                <a:cs typeface="Calibri"/>
              </a:rPr>
              <a:t>me long</a:t>
            </a:r>
            <a:r>
              <a:rPr sz="818" spc="-34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speeches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63901" y="3969934"/>
            <a:ext cx="944707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500"/>
              </a:lnSpc>
            </a:pPr>
            <a:r>
              <a:rPr sz="818" b="1" spc="-3" dirty="0">
                <a:latin typeface="Calibri"/>
                <a:cs typeface="Calibri"/>
              </a:rPr>
              <a:t>hooked on </a:t>
            </a:r>
            <a:r>
              <a:rPr sz="818" dirty="0">
                <a:latin typeface="Calibri"/>
                <a:cs typeface="Calibri"/>
              </a:rPr>
              <a:t>=</a:t>
            </a:r>
            <a:r>
              <a:rPr sz="818" spc="-31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addicted  </a:t>
            </a:r>
            <a:r>
              <a:rPr sz="818" spc="3" dirty="0">
                <a:latin typeface="Calibri"/>
                <a:cs typeface="Calibri"/>
              </a:rPr>
              <a:t>to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63901" y="4369984"/>
            <a:ext cx="968086" cy="558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spc="-3" dirty="0">
                <a:latin typeface="Calibri"/>
                <a:cs typeface="Calibri"/>
              </a:rPr>
              <a:t>preaching </a:t>
            </a:r>
            <a:r>
              <a:rPr sz="818" b="1" dirty="0">
                <a:latin typeface="Calibri"/>
                <a:cs typeface="Calibri"/>
              </a:rPr>
              <a:t>to the</a:t>
            </a:r>
            <a:r>
              <a:rPr sz="818" b="1" spc="-41" dirty="0">
                <a:latin typeface="Calibri"/>
                <a:cs typeface="Calibri"/>
              </a:rPr>
              <a:t> </a:t>
            </a:r>
            <a:r>
              <a:rPr sz="818" b="1" spc="-3" dirty="0">
                <a:latin typeface="Calibri"/>
                <a:cs typeface="Calibri"/>
              </a:rPr>
              <a:t>choir</a:t>
            </a:r>
            <a:endParaRPr sz="818">
              <a:latin typeface="Calibri"/>
              <a:cs typeface="Calibri"/>
            </a:endParaRPr>
          </a:p>
          <a:p>
            <a:pPr marL="8659" marR="19049">
              <a:lnSpc>
                <a:spcPct val="116700"/>
              </a:lnSpc>
              <a:spcBef>
                <a:spcPts val="7"/>
              </a:spcBef>
            </a:pPr>
            <a:r>
              <a:rPr sz="818" dirty="0">
                <a:latin typeface="Calibri"/>
                <a:cs typeface="Calibri"/>
              </a:rPr>
              <a:t>= trying </a:t>
            </a:r>
            <a:r>
              <a:rPr sz="818" spc="-3" dirty="0">
                <a:latin typeface="Calibri"/>
                <a:cs typeface="Calibri"/>
              </a:rPr>
              <a:t>to convince  someone who</a:t>
            </a:r>
            <a:r>
              <a:rPr sz="818" spc="-37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already  </a:t>
            </a:r>
            <a:r>
              <a:rPr sz="818" dirty="0">
                <a:latin typeface="Calibri"/>
                <a:cs typeface="Calibri"/>
              </a:rPr>
              <a:t>agrees </a:t>
            </a:r>
            <a:r>
              <a:rPr sz="818" spc="-3" dirty="0">
                <a:latin typeface="Calibri"/>
                <a:cs typeface="Calibri"/>
              </a:rPr>
              <a:t>with</a:t>
            </a:r>
            <a:r>
              <a:rPr sz="818" spc="-61" dirty="0">
                <a:latin typeface="Calibri"/>
                <a:cs typeface="Calibri"/>
              </a:rPr>
              <a:t> </a:t>
            </a:r>
            <a:r>
              <a:rPr sz="818" dirty="0">
                <a:latin typeface="Calibri"/>
                <a:cs typeface="Calibri"/>
              </a:rPr>
              <a:t>you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63901" y="5019135"/>
            <a:ext cx="1025236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17100"/>
              </a:lnSpc>
            </a:pPr>
            <a:r>
              <a:rPr sz="818" b="1" dirty="0">
                <a:latin typeface="Calibri"/>
                <a:cs typeface="Calibri"/>
              </a:rPr>
              <a:t>can’t </a:t>
            </a:r>
            <a:r>
              <a:rPr sz="818" b="1" spc="-3" dirty="0">
                <a:latin typeface="Calibri"/>
                <a:cs typeface="Calibri"/>
              </a:rPr>
              <a:t>tear himself</a:t>
            </a:r>
            <a:r>
              <a:rPr sz="818" b="1" spc="-31" dirty="0">
                <a:latin typeface="Calibri"/>
                <a:cs typeface="Calibri"/>
              </a:rPr>
              <a:t> </a:t>
            </a:r>
            <a:r>
              <a:rPr sz="818" b="1" spc="-3" dirty="0">
                <a:latin typeface="Calibri"/>
                <a:cs typeface="Calibri"/>
              </a:rPr>
              <a:t>away  </a:t>
            </a:r>
            <a:r>
              <a:rPr sz="818" b="1" dirty="0">
                <a:latin typeface="Calibri"/>
                <a:cs typeface="Calibri"/>
              </a:rPr>
              <a:t>from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manage </a:t>
            </a:r>
            <a:r>
              <a:rPr sz="818" dirty="0">
                <a:latin typeface="Calibri"/>
                <a:cs typeface="Calibri"/>
              </a:rPr>
              <a:t>to </a:t>
            </a:r>
            <a:r>
              <a:rPr sz="818" spc="-3" dirty="0">
                <a:latin typeface="Calibri"/>
                <a:cs typeface="Calibri"/>
              </a:rPr>
              <a:t>stop  or </a:t>
            </a:r>
            <a:r>
              <a:rPr sz="818" dirty="0">
                <a:latin typeface="Calibri"/>
                <a:cs typeface="Calibri"/>
              </a:rPr>
              <a:t>get</a:t>
            </a:r>
            <a:r>
              <a:rPr sz="818" spc="-51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away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745432" y="811478"/>
            <a:ext cx="102177" cy="5357813"/>
          </a:xfrm>
          <a:custGeom>
            <a:avLst/>
            <a:gdLst/>
            <a:ahLst/>
            <a:cxnLst/>
            <a:rect l="l" t="t" r="r" b="b"/>
            <a:pathLst>
              <a:path w="149860" h="7858125">
                <a:moveTo>
                  <a:pt x="0" y="7858125"/>
                </a:moveTo>
                <a:lnTo>
                  <a:pt x="149250" y="7858125"/>
                </a:lnTo>
                <a:lnTo>
                  <a:pt x="149250" y="0"/>
                </a:lnTo>
                <a:lnTo>
                  <a:pt x="0" y="0"/>
                </a:lnTo>
                <a:lnTo>
                  <a:pt x="0" y="78581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6745432" y="1022292"/>
            <a:ext cx="1317913" cy="250681"/>
          </a:xfrm>
          <a:custGeom>
            <a:avLst/>
            <a:gdLst/>
            <a:ahLst/>
            <a:cxnLst/>
            <a:rect l="l" t="t" r="r" b="b"/>
            <a:pathLst>
              <a:path w="1932940" h="367664">
                <a:moveTo>
                  <a:pt x="1748663" y="0"/>
                </a:moveTo>
                <a:lnTo>
                  <a:pt x="0" y="0"/>
                </a:lnTo>
                <a:lnTo>
                  <a:pt x="0" y="367411"/>
                </a:lnTo>
                <a:lnTo>
                  <a:pt x="1748663" y="367411"/>
                </a:lnTo>
                <a:lnTo>
                  <a:pt x="1932431" y="183642"/>
                </a:lnTo>
                <a:lnTo>
                  <a:pt x="1748663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6745432" y="1022466"/>
            <a:ext cx="1255222" cy="250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 txBox="1"/>
          <p:nvPr/>
        </p:nvSpPr>
        <p:spPr>
          <a:xfrm>
            <a:off x="6986760" y="1056582"/>
            <a:ext cx="665450" cy="167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091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1" name="object 31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2" name="object 32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3" name="object 33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4" name="object 34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5" name="object 35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6" name="object 36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7" name="object 37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8" name="object 38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82540"/>
            <a:ext cx="2537114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spc="-3" dirty="0">
                <a:latin typeface="Cambria"/>
                <a:cs typeface="Cambria"/>
              </a:rPr>
              <a:t>friends come over, they just </a:t>
            </a:r>
            <a:r>
              <a:rPr sz="886" b="1" spc="-7" dirty="0">
                <a:latin typeface="Cambria"/>
                <a:cs typeface="Cambria"/>
              </a:rPr>
              <a:t>hole up </a:t>
            </a:r>
            <a:r>
              <a:rPr sz="886" spc="-3" dirty="0">
                <a:latin typeface="Cambria"/>
                <a:cs typeface="Cambria"/>
              </a:rPr>
              <a:t>in his room </a:t>
            </a:r>
            <a:r>
              <a:rPr sz="886" spc="-7" dirty="0">
                <a:latin typeface="Cambria"/>
                <a:cs typeface="Cambria"/>
              </a:rPr>
              <a:t>and  play </a:t>
            </a:r>
            <a:r>
              <a:rPr sz="886" spc="-3" dirty="0">
                <a:latin typeface="Cambria"/>
                <a:cs typeface="Cambria"/>
              </a:rPr>
              <a:t>for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hours.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166394"/>
            <a:ext cx="2537547" cy="772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200"/>
              </a:lnSpc>
            </a:pPr>
            <a:r>
              <a:rPr sz="886" b="1" spc="-3" dirty="0">
                <a:latin typeface="Cambria"/>
                <a:cs typeface="Cambria"/>
              </a:rPr>
              <a:t>Mandy: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Just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imagine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what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life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will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like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for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our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own  kids someday. They’ll probably have, I dunno,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virtual</a:t>
            </a:r>
            <a:endParaRPr sz="886">
              <a:latin typeface="Cambria"/>
              <a:cs typeface="Cambria"/>
            </a:endParaRPr>
          </a:p>
          <a:p>
            <a:pPr marL="8659" marR="3464">
              <a:lnSpc>
                <a:spcPct val="146200"/>
              </a:lnSpc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reality or </a:t>
            </a:r>
            <a:r>
              <a:rPr sz="886" b="1" spc="-3" dirty="0">
                <a:latin typeface="Cambria"/>
                <a:cs typeface="Cambria"/>
              </a:rPr>
              <a:t>telepathy </a:t>
            </a:r>
            <a:r>
              <a:rPr sz="886" spc="-3" dirty="0">
                <a:latin typeface="Cambria"/>
                <a:cs typeface="Cambria"/>
              </a:rPr>
              <a:t>or something like that – </a:t>
            </a:r>
            <a:r>
              <a:rPr sz="886" spc="-7" dirty="0">
                <a:latin typeface="Cambria"/>
                <a:cs typeface="Cambria"/>
              </a:rPr>
              <a:t>and  </a:t>
            </a:r>
            <a:r>
              <a:rPr sz="886" spc="-3" dirty="0">
                <a:latin typeface="Cambria"/>
                <a:cs typeface="Cambria"/>
              </a:rPr>
              <a:t>smart phones </a:t>
            </a:r>
            <a:r>
              <a:rPr sz="886" dirty="0">
                <a:latin typeface="Cambria"/>
                <a:cs typeface="Cambria"/>
              </a:rPr>
              <a:t>will </a:t>
            </a:r>
            <a:r>
              <a:rPr sz="886" spc="-3" dirty="0">
                <a:latin typeface="Cambria"/>
                <a:cs typeface="Cambria"/>
              </a:rPr>
              <a:t>be considered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primitive</a:t>
            </a:r>
            <a:r>
              <a:rPr sz="886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044009"/>
            <a:ext cx="2537547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46900"/>
              </a:lnSpc>
            </a:pPr>
            <a:r>
              <a:rPr sz="886" b="1" spc="-7" dirty="0">
                <a:latin typeface="Cambria"/>
                <a:cs typeface="Cambria"/>
              </a:rPr>
              <a:t>Kate: </a:t>
            </a:r>
            <a:r>
              <a:rPr sz="886" spc="-3" dirty="0">
                <a:latin typeface="Cambria"/>
                <a:cs typeface="Cambria"/>
              </a:rPr>
              <a:t>Geez, Mandy, just </a:t>
            </a:r>
            <a:r>
              <a:rPr sz="886" spc="-7" dirty="0">
                <a:latin typeface="Cambria"/>
                <a:cs typeface="Cambria"/>
              </a:rPr>
              <a:t>lemme </a:t>
            </a:r>
            <a:r>
              <a:rPr sz="886" spc="-3" dirty="0">
                <a:latin typeface="Cambria"/>
                <a:cs typeface="Cambria"/>
              </a:rPr>
              <a:t>enjoy having </a:t>
            </a:r>
            <a:r>
              <a:rPr sz="886" dirty="0">
                <a:latin typeface="Cambria"/>
                <a:cs typeface="Cambria"/>
              </a:rPr>
              <a:t>my  </a:t>
            </a:r>
            <a:r>
              <a:rPr sz="886" spc="-3" dirty="0">
                <a:latin typeface="Cambria"/>
                <a:cs typeface="Cambria"/>
              </a:rPr>
              <a:t>smart phone for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now!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2526689"/>
            <a:ext cx="2538412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>
              <a:lnSpc>
                <a:spcPct val="146500"/>
              </a:lnSpc>
            </a:pPr>
            <a:r>
              <a:rPr sz="886" b="1" spc="-3" dirty="0">
                <a:latin typeface="Cambria"/>
                <a:cs typeface="Cambria"/>
              </a:rPr>
              <a:t>Mandy: </a:t>
            </a:r>
            <a:r>
              <a:rPr sz="886" spc="-3" dirty="0">
                <a:latin typeface="Cambria"/>
                <a:cs typeface="Cambria"/>
              </a:rPr>
              <a:t>Okay, okay, go enjoy your phone. Ah – just  </a:t>
            </a:r>
            <a:r>
              <a:rPr sz="886" spc="-7" dirty="0">
                <a:latin typeface="Cambria"/>
                <a:cs typeface="Cambria"/>
              </a:rPr>
              <a:t>got </a:t>
            </a:r>
            <a:r>
              <a:rPr sz="886" spc="-3" dirty="0">
                <a:latin typeface="Cambria"/>
                <a:cs typeface="Cambria"/>
              </a:rPr>
              <a:t>a message from Sarah, so I gotta run. Text me  later!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47176" y="861580"/>
            <a:ext cx="1272020" cy="5357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6847263" y="1484860"/>
            <a:ext cx="1271847" cy="4609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 txBox="1"/>
          <p:nvPr/>
        </p:nvSpPr>
        <p:spPr>
          <a:xfrm>
            <a:off x="6963901" y="1458018"/>
            <a:ext cx="946872" cy="2875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500"/>
              </a:lnSpc>
            </a:pPr>
            <a:r>
              <a:rPr sz="818" b="1" dirty="0">
                <a:latin typeface="Calibri"/>
                <a:cs typeface="Calibri"/>
              </a:rPr>
              <a:t>hole </a:t>
            </a:r>
            <a:r>
              <a:rPr sz="818" b="1" spc="-3" dirty="0">
                <a:latin typeface="Calibri"/>
                <a:cs typeface="Calibri"/>
              </a:rPr>
              <a:t>up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hide or</a:t>
            </a:r>
            <a:r>
              <a:rPr sz="818" spc="-51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take  shelter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63901" y="1836871"/>
            <a:ext cx="953799" cy="580036"/>
          </a:xfrm>
          <a:prstGeom prst="rect">
            <a:avLst/>
          </a:prstGeom>
        </p:spPr>
        <p:txBody>
          <a:bodyPr vert="horz" wrap="square" lIns="0" tIns="21214" rIns="0" bIns="0" rtlCol="0">
            <a:spAutoFit/>
          </a:bodyPr>
          <a:lstStyle/>
          <a:p>
            <a:pPr marL="8659">
              <a:spcBef>
                <a:spcPts val="166"/>
              </a:spcBef>
            </a:pPr>
            <a:r>
              <a:rPr sz="818" b="1" spc="-3" dirty="0">
                <a:latin typeface="Calibri"/>
                <a:cs typeface="Calibri"/>
              </a:rPr>
              <a:t>telepathy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the</a:t>
            </a:r>
            <a:r>
              <a:rPr sz="818" spc="-17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ability</a:t>
            </a:r>
            <a:endParaRPr sz="818">
              <a:latin typeface="Calibri"/>
              <a:cs typeface="Calibri"/>
            </a:endParaRPr>
          </a:p>
          <a:p>
            <a:pPr marL="8659" marR="209111">
              <a:lnSpc>
                <a:spcPct val="116799"/>
              </a:lnSpc>
              <a:spcBef>
                <a:spcPts val="7"/>
              </a:spcBef>
            </a:pPr>
            <a:r>
              <a:rPr sz="818" dirty="0">
                <a:latin typeface="Calibri"/>
                <a:cs typeface="Calibri"/>
              </a:rPr>
              <a:t>to </a:t>
            </a:r>
            <a:r>
              <a:rPr sz="818" spc="-3" dirty="0">
                <a:latin typeface="Calibri"/>
                <a:cs typeface="Calibri"/>
              </a:rPr>
              <a:t>communicate  mentally</a:t>
            </a:r>
            <a:r>
              <a:rPr sz="818" spc="-37" dirty="0">
                <a:latin typeface="Calibri"/>
                <a:cs typeface="Calibri"/>
              </a:rPr>
              <a:t> </a:t>
            </a:r>
            <a:r>
              <a:rPr sz="818" spc="-3" dirty="0">
                <a:latin typeface="Calibri"/>
                <a:cs typeface="Calibri"/>
              </a:rPr>
              <a:t>through  thoughts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63901" y="2507219"/>
            <a:ext cx="929553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7100"/>
              </a:lnSpc>
            </a:pPr>
            <a:r>
              <a:rPr sz="818" b="1" spc="-3" dirty="0">
                <a:latin typeface="Calibri"/>
                <a:cs typeface="Calibri"/>
              </a:rPr>
              <a:t>primitive </a:t>
            </a:r>
            <a:r>
              <a:rPr sz="818" dirty="0">
                <a:latin typeface="Calibri"/>
                <a:cs typeface="Calibri"/>
              </a:rPr>
              <a:t>= </a:t>
            </a:r>
            <a:r>
              <a:rPr sz="818" spc="-3" dirty="0">
                <a:latin typeface="Calibri"/>
                <a:cs typeface="Calibri"/>
              </a:rPr>
              <a:t>old, basic,  not sophisticated or  modern</a:t>
            </a:r>
            <a:endParaRPr sz="818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45432" y="861580"/>
            <a:ext cx="102177" cy="5357813"/>
          </a:xfrm>
          <a:custGeom>
            <a:avLst/>
            <a:gdLst/>
            <a:ahLst/>
            <a:cxnLst/>
            <a:rect l="l" t="t" r="r" b="b"/>
            <a:pathLst>
              <a:path w="149860" h="7858125">
                <a:moveTo>
                  <a:pt x="0" y="7858125"/>
                </a:moveTo>
                <a:lnTo>
                  <a:pt x="149250" y="7858125"/>
                </a:lnTo>
                <a:lnTo>
                  <a:pt x="149250" y="0"/>
                </a:lnTo>
                <a:lnTo>
                  <a:pt x="0" y="0"/>
                </a:lnTo>
                <a:lnTo>
                  <a:pt x="0" y="78581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6745432" y="1072428"/>
            <a:ext cx="1317913" cy="250681"/>
          </a:xfrm>
          <a:custGeom>
            <a:avLst/>
            <a:gdLst/>
            <a:ahLst/>
            <a:cxnLst/>
            <a:rect l="l" t="t" r="r" b="b"/>
            <a:pathLst>
              <a:path w="1932940" h="367664">
                <a:moveTo>
                  <a:pt x="1748663" y="0"/>
                </a:moveTo>
                <a:lnTo>
                  <a:pt x="0" y="0"/>
                </a:lnTo>
                <a:lnTo>
                  <a:pt x="0" y="367410"/>
                </a:lnTo>
                <a:lnTo>
                  <a:pt x="1748663" y="367410"/>
                </a:lnTo>
                <a:lnTo>
                  <a:pt x="1932431" y="183641"/>
                </a:lnTo>
                <a:lnTo>
                  <a:pt x="1748663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6745432" y="1072342"/>
            <a:ext cx="1255222" cy="250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 txBox="1"/>
          <p:nvPr/>
        </p:nvSpPr>
        <p:spPr>
          <a:xfrm>
            <a:off x="6986760" y="1105419"/>
            <a:ext cx="665450" cy="1678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091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2" name="object 22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3" name="object 23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4" name="object 24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5" name="object 2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6" name="object 26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7" name="object 27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8" name="object 28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9" name="object 29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0" name="object 30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323975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spc="-3" dirty="0">
                <a:latin typeface="Cambria"/>
                <a:cs typeface="Cambria"/>
              </a:rPr>
              <a:t>Vocabulary</a:t>
            </a:r>
            <a:r>
              <a:rPr sz="1364" b="1" u="heavy" spc="-51" dirty="0">
                <a:latin typeface="Cambria"/>
                <a:cs typeface="Cambria"/>
              </a:rPr>
              <a:t> </a:t>
            </a:r>
            <a:r>
              <a:rPr sz="1364" b="1" u="heavy" spc="-3" dirty="0">
                <a:latin typeface="Cambria"/>
                <a:cs typeface="Cambria"/>
              </a:rPr>
              <a:t>Quiz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137632"/>
            <a:ext cx="3207760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i="1" spc="-3" dirty="0">
                <a:latin typeface="Cambria"/>
                <a:cs typeface="Cambria"/>
              </a:rPr>
              <a:t>Complete each sentence with a word from </a:t>
            </a:r>
            <a:r>
              <a:rPr sz="886" i="1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box. Two are not</a:t>
            </a:r>
            <a:r>
              <a:rPr sz="886" i="1" spc="6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used.</a:t>
            </a:r>
            <a:endParaRPr sz="886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76907" y="1490490"/>
          <a:ext cx="4057650" cy="4918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3265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another</a:t>
                      </a:r>
                      <a:r>
                        <a:rPr sz="1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shot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hole</a:t>
                      </a:r>
                      <a:r>
                        <a:rPr sz="10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up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deal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out of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loop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58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bombed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hooked</a:t>
                      </a:r>
                      <a:r>
                        <a:rPr sz="10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0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call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primitive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265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dished</a:t>
                      </a:r>
                      <a:r>
                        <a:rPr sz="10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out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0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out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tc>
                  <a:txBody>
                    <a:bodyPr/>
                    <a:lstStyle/>
                    <a:p>
                      <a:pPr marL="37909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on the</a:t>
                      </a:r>
                      <a:r>
                        <a:rPr sz="1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fly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scheme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732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217185" y="2263226"/>
            <a:ext cx="3935990" cy="3927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indent="-155427">
              <a:buAutoNum type="arabicPeriod"/>
              <a:tabLst>
                <a:tab pos="164518" algn="l"/>
                <a:tab pos="640756" algn="l"/>
                <a:tab pos="1097511" algn="l"/>
                <a:tab pos="1756017" algn="l"/>
                <a:tab pos="2024874" algn="l"/>
                <a:tab pos="2451756" algn="l"/>
                <a:tab pos="2754816" algn="l"/>
                <a:tab pos="3069566" algn="l"/>
                <a:tab pos="3280409" algn="l"/>
                <a:tab pos="3847997" algn="l"/>
              </a:tabLst>
            </a:pPr>
            <a:r>
              <a:rPr sz="886" spc="-3" dirty="0">
                <a:latin typeface="Cambria"/>
                <a:cs typeface="Cambria"/>
              </a:rPr>
              <a:t>Despite	lacking	equipment,	the	village	was	</a:t>
            </a:r>
            <a:r>
              <a:rPr sz="886" spc="-7" dirty="0">
                <a:latin typeface="Cambria"/>
                <a:cs typeface="Cambria"/>
              </a:rPr>
              <a:t>able	</a:t>
            </a:r>
            <a:r>
              <a:rPr sz="886" spc="-3" dirty="0">
                <a:latin typeface="Cambria"/>
                <a:cs typeface="Cambria"/>
              </a:rPr>
              <a:t>to	construct	a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491"/>
              </a:spcBef>
              <a:tabLst>
                <a:tab pos="1061576" algn="l"/>
              </a:tabLst>
            </a:pP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irrigation system for the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crops.</a:t>
            </a:r>
            <a:endParaRPr sz="886">
              <a:latin typeface="Cambria"/>
              <a:cs typeface="Cambria"/>
            </a:endParaRPr>
          </a:p>
          <a:p>
            <a:pPr marL="164085" marR="28574" indent="-155427">
              <a:lnSpc>
                <a:spcPct val="146200"/>
              </a:lnSpc>
              <a:spcBef>
                <a:spcPts val="7"/>
              </a:spcBef>
              <a:buAutoNum type="arabicPeriod" startAt="2"/>
              <a:tabLst>
                <a:tab pos="164518" algn="l"/>
                <a:tab pos="1675489" algn="l"/>
              </a:tabLst>
            </a:pPr>
            <a:r>
              <a:rPr sz="886" spc="-3" dirty="0">
                <a:latin typeface="Cambria"/>
                <a:cs typeface="Cambria"/>
              </a:rPr>
              <a:t>Let's</a:t>
            </a:r>
            <a:r>
              <a:rPr sz="886" spc="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make</a:t>
            </a:r>
            <a:r>
              <a:rPr sz="886" spc="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: I'll help you move into your new place  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if</a:t>
            </a:r>
            <a:r>
              <a:rPr sz="886" spc="4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 let me borrow your </a:t>
            </a:r>
            <a:r>
              <a:rPr sz="886" dirty="0">
                <a:latin typeface="Cambria"/>
                <a:cs typeface="Cambria"/>
              </a:rPr>
              <a:t>car </a:t>
            </a:r>
            <a:r>
              <a:rPr sz="886" spc="-3" dirty="0">
                <a:latin typeface="Cambria"/>
                <a:cs typeface="Cambria"/>
              </a:rPr>
              <a:t>for the</a:t>
            </a:r>
            <a:r>
              <a:rPr sz="886" spc="-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weekend.</a:t>
            </a:r>
            <a:endParaRPr sz="886">
              <a:latin typeface="Cambria"/>
              <a:cs typeface="Cambria"/>
            </a:endParaRPr>
          </a:p>
          <a:p>
            <a:pPr marL="164085" marR="26842" indent="-155427">
              <a:lnSpc>
                <a:spcPct val="146200"/>
              </a:lnSpc>
              <a:spcBef>
                <a:spcPts val="7"/>
              </a:spcBef>
              <a:buAutoNum type="arabicPeriod" startAt="2"/>
              <a:tabLst>
                <a:tab pos="164518" algn="l"/>
                <a:tab pos="1512270" algn="l"/>
              </a:tabLst>
            </a:pPr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age limit </a:t>
            </a:r>
            <a:r>
              <a:rPr sz="886" spc="-3" dirty="0">
                <a:latin typeface="Cambria"/>
                <a:cs typeface="Cambria"/>
              </a:rPr>
              <a:t>for this program is 18 years old, so if I'm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accepted this year, I  won't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get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164085" marR="26410" indent="-155427">
              <a:lnSpc>
                <a:spcPct val="146300"/>
              </a:lnSpc>
              <a:spcBef>
                <a:spcPts val="7"/>
              </a:spcBef>
              <a:buAutoNum type="arabicPeriod" startAt="2"/>
              <a:tabLst>
                <a:tab pos="164518" algn="l"/>
                <a:tab pos="1838709" algn="l"/>
              </a:tabLst>
            </a:pPr>
            <a:r>
              <a:rPr sz="886" spc="-3" dirty="0">
                <a:latin typeface="Cambria"/>
                <a:cs typeface="Cambria"/>
              </a:rPr>
              <a:t>Our cat</a:t>
            </a:r>
            <a:r>
              <a:rPr sz="886" spc="13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likes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in the closet when there's </a:t>
            </a:r>
            <a:r>
              <a:rPr sz="886" spc="10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thunderstorm  outside.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498"/>
              </a:spcBef>
              <a:buAutoNum type="arabicPeriod" startAt="2"/>
              <a:tabLst>
                <a:tab pos="164518" algn="l"/>
              </a:tabLst>
            </a:pPr>
            <a:r>
              <a:rPr sz="886" spc="-3" dirty="0">
                <a:latin typeface="Cambria"/>
                <a:cs typeface="Cambria"/>
              </a:rPr>
              <a:t>She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didn't</a:t>
            </a:r>
            <a:r>
              <a:rPr sz="886" spc="6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really</a:t>
            </a:r>
            <a:r>
              <a:rPr sz="886" spc="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have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business</a:t>
            </a:r>
            <a:r>
              <a:rPr sz="886" spc="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plan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before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started,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just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made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it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up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487"/>
              </a:spcBef>
              <a:tabLst>
                <a:tab pos="1039496" algn="l"/>
              </a:tabLst>
            </a:pP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498"/>
              </a:spcBef>
              <a:buAutoNum type="arabicPeriod" startAt="6"/>
              <a:tabLst>
                <a:tab pos="164518" algn="l"/>
                <a:tab pos="2831014" algn="l"/>
              </a:tabLst>
            </a:pPr>
            <a:r>
              <a:rPr sz="886" spc="-3" dirty="0">
                <a:latin typeface="Cambria"/>
                <a:cs typeface="Cambria"/>
              </a:rPr>
              <a:t>The fundraiser for the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animal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shelter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. They </a:t>
            </a:r>
            <a:r>
              <a:rPr sz="886" dirty="0">
                <a:latin typeface="Cambria"/>
                <a:cs typeface="Cambria"/>
              </a:rPr>
              <a:t>were </a:t>
            </a:r>
            <a:r>
              <a:rPr sz="886" spc="-3" dirty="0">
                <a:latin typeface="Cambria"/>
                <a:cs typeface="Cambria"/>
              </a:rPr>
              <a:t>aiming</a:t>
            </a:r>
            <a:r>
              <a:rPr sz="886" spc="-6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for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491"/>
              </a:spcBef>
            </a:pPr>
            <a:r>
              <a:rPr sz="886" spc="-3" dirty="0">
                <a:latin typeface="Cambria"/>
                <a:cs typeface="Cambria"/>
              </a:rPr>
              <a:t>$10,000 in donations, and they </a:t>
            </a:r>
            <a:r>
              <a:rPr sz="886" dirty="0">
                <a:latin typeface="Cambria"/>
                <a:cs typeface="Cambria"/>
              </a:rPr>
              <a:t>only </a:t>
            </a:r>
            <a:r>
              <a:rPr sz="886" spc="-3" dirty="0">
                <a:latin typeface="Cambria"/>
                <a:cs typeface="Cambria"/>
              </a:rPr>
              <a:t>got about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$300.</a:t>
            </a:r>
            <a:endParaRPr sz="886">
              <a:latin typeface="Cambria"/>
              <a:cs typeface="Cambria"/>
            </a:endParaRPr>
          </a:p>
          <a:p>
            <a:pPr marL="164085" marR="3464" indent="-155427">
              <a:lnSpc>
                <a:spcPct val="146200"/>
              </a:lnSpc>
              <a:spcBef>
                <a:spcPts val="7"/>
              </a:spcBef>
              <a:buAutoNum type="arabicPeriod" startAt="7"/>
              <a:tabLst>
                <a:tab pos="164518" algn="l"/>
                <a:tab pos="3926793" algn="l"/>
              </a:tabLst>
            </a:pPr>
            <a:r>
              <a:rPr sz="886" spc="-7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parents' house didn't have a television, so I used</a:t>
            </a:r>
            <a:r>
              <a:rPr sz="886" spc="8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to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feel </a:t>
            </a:r>
            <a:r>
              <a:rPr sz="886" spc="44" dirty="0">
                <a:latin typeface="Cambria"/>
                <a:cs typeface="Cambria"/>
              </a:rPr>
              <a:t> </a:t>
            </a:r>
            <a:r>
              <a:rPr sz="886" u="sng" spc="-3" dirty="0">
                <a:latin typeface="Cambria"/>
                <a:cs typeface="Cambria"/>
              </a:rPr>
              <a:t> </a:t>
            </a:r>
            <a:r>
              <a:rPr sz="886" u="sng" dirty="0">
                <a:latin typeface="Cambria"/>
                <a:cs typeface="Cambria"/>
              </a:rPr>
              <a:t>	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                   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whenever my friends were talking about TV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shows.</a:t>
            </a:r>
            <a:endParaRPr sz="886">
              <a:latin typeface="Cambria"/>
              <a:cs typeface="Cambria"/>
            </a:endParaRPr>
          </a:p>
          <a:p>
            <a:pPr marL="164085" marR="25977" indent="-155427">
              <a:lnSpc>
                <a:spcPct val="146300"/>
              </a:lnSpc>
              <a:spcBef>
                <a:spcPts val="7"/>
              </a:spcBef>
              <a:buAutoNum type="arabicPeriod" startAt="7"/>
              <a:tabLst>
                <a:tab pos="164518" algn="l"/>
                <a:tab pos="1610981" algn="l"/>
              </a:tabLst>
            </a:pPr>
            <a:r>
              <a:rPr sz="886" spc="-3" dirty="0">
                <a:latin typeface="Cambria"/>
                <a:cs typeface="Cambria"/>
              </a:rPr>
              <a:t>Three men were arrested after their ex-partner reported their illegal money-  laundering </a:t>
            </a:r>
            <a:r>
              <a:rPr sz="886" spc="3" dirty="0">
                <a:latin typeface="Cambria"/>
                <a:cs typeface="Cambria"/>
              </a:rPr>
              <a:t>_</a:t>
            </a:r>
            <a:r>
              <a:rPr sz="886" u="sng" spc="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to the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police.</a:t>
            </a:r>
            <a:endParaRPr sz="886">
              <a:latin typeface="Cambria"/>
              <a:cs typeface="Cambria"/>
            </a:endParaRPr>
          </a:p>
          <a:p>
            <a:pPr marL="164085" marR="25977" indent="-155427">
              <a:lnSpc>
                <a:spcPct val="146200"/>
              </a:lnSpc>
              <a:spcBef>
                <a:spcPts val="7"/>
              </a:spcBef>
              <a:buAutoNum type="arabicPeriod" startAt="7"/>
              <a:tabLst>
                <a:tab pos="164518" algn="l"/>
                <a:tab pos="2373826" algn="l"/>
              </a:tabLst>
            </a:pPr>
            <a:r>
              <a:rPr sz="886" spc="-3" dirty="0">
                <a:latin typeface="Cambria"/>
                <a:cs typeface="Cambria"/>
              </a:rPr>
              <a:t>You shouldn't </a:t>
            </a:r>
            <a:r>
              <a:rPr sz="886" dirty="0">
                <a:latin typeface="Cambria"/>
                <a:cs typeface="Cambria"/>
              </a:rPr>
              <a:t>check </a:t>
            </a:r>
            <a:r>
              <a:rPr sz="886" spc="-3" dirty="0">
                <a:latin typeface="Cambria"/>
                <a:cs typeface="Cambria"/>
              </a:rPr>
              <a:t>your work </a:t>
            </a:r>
            <a:r>
              <a:rPr sz="886" dirty="0">
                <a:latin typeface="Cambria"/>
                <a:cs typeface="Cambria"/>
              </a:rPr>
              <a:t>e-mail </a:t>
            </a:r>
            <a:r>
              <a:rPr sz="886" spc="-3" dirty="0">
                <a:latin typeface="Cambria"/>
                <a:cs typeface="Cambria"/>
              </a:rPr>
              <a:t>at home. It's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fair for the company </a:t>
            </a:r>
            <a:r>
              <a:rPr sz="886" spc="3" dirty="0">
                <a:latin typeface="Cambria"/>
                <a:cs typeface="Cambria"/>
              </a:rPr>
              <a:t>to  </a:t>
            </a:r>
            <a:r>
              <a:rPr sz="886" spc="-3" dirty="0">
                <a:latin typeface="Cambria"/>
                <a:cs typeface="Cambria"/>
              </a:rPr>
              <a:t>expect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be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constantly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498"/>
              </a:spcBef>
              <a:buAutoNum type="arabicPeriod" startAt="7"/>
              <a:tabLst>
                <a:tab pos="164518" algn="l"/>
                <a:tab pos="442468" algn="l"/>
                <a:tab pos="959835" algn="l"/>
                <a:tab pos="1337794" algn="l"/>
                <a:tab pos="1607517" algn="l"/>
                <a:tab pos="1875509" algn="l"/>
                <a:tab pos="2063839" algn="l"/>
                <a:tab pos="2312782" algn="l"/>
                <a:tab pos="2658703" algn="l"/>
                <a:tab pos="2895090" algn="l"/>
                <a:tab pos="3497314" algn="l"/>
                <a:tab pos="3723743" algn="l"/>
              </a:tabLst>
            </a:pPr>
            <a:r>
              <a:rPr sz="886" spc="-3" dirty="0">
                <a:latin typeface="Cambria"/>
                <a:cs typeface="Cambria"/>
              </a:rPr>
              <a:t>The	manager	didn't	</a:t>
            </a:r>
            <a:r>
              <a:rPr sz="886" spc="-7" dirty="0">
                <a:latin typeface="Cambria"/>
                <a:cs typeface="Cambria"/>
              </a:rPr>
              <a:t>like	any	</a:t>
            </a:r>
            <a:r>
              <a:rPr sz="886" spc="-3" dirty="0">
                <a:latin typeface="Cambria"/>
                <a:cs typeface="Cambria"/>
              </a:rPr>
              <a:t>of	the	ideas	we	presented.	He	just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491"/>
              </a:spcBef>
              <a:tabLst>
                <a:tab pos="1061576" algn="l"/>
              </a:tabLst>
            </a:pP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criticism to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everyone.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169843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dirty="0">
                <a:latin typeface="Cambria"/>
                <a:cs typeface="Cambria"/>
              </a:rPr>
              <a:t>Speaking</a:t>
            </a:r>
            <a:r>
              <a:rPr sz="1364" b="1" u="heavy" spc="-68" dirty="0">
                <a:latin typeface="Cambria"/>
                <a:cs typeface="Cambria"/>
              </a:rPr>
              <a:t> </a:t>
            </a:r>
            <a:r>
              <a:rPr sz="1364" b="1" u="heavy" spc="-3" dirty="0">
                <a:latin typeface="Cambria"/>
                <a:cs typeface="Cambria"/>
              </a:rPr>
              <a:t>Task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074819"/>
            <a:ext cx="4070206" cy="1065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6061" algn="just">
              <a:lnSpc>
                <a:spcPct val="146500"/>
              </a:lnSpc>
            </a:pPr>
            <a:r>
              <a:rPr sz="886" spc="-3" dirty="0">
                <a:latin typeface="Cambria"/>
                <a:cs typeface="Cambria"/>
              </a:rPr>
              <a:t>Describe the role of computers, smartphones,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the internet in your own </a:t>
            </a:r>
            <a:r>
              <a:rPr sz="886" spc="-7" dirty="0">
                <a:latin typeface="Cambria"/>
                <a:cs typeface="Cambria"/>
              </a:rPr>
              <a:t>life. </a:t>
            </a:r>
            <a:r>
              <a:rPr sz="886" spc="-3" dirty="0">
                <a:latin typeface="Cambria"/>
                <a:cs typeface="Cambria"/>
              </a:rPr>
              <a:t>What  do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use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them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for?</a:t>
            </a:r>
            <a:r>
              <a:rPr sz="886" spc="-44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If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had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kids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(or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if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have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kids),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how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much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technology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would 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allow them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use,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at what</a:t>
            </a:r>
            <a:r>
              <a:rPr sz="886" spc="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age?</a:t>
            </a:r>
            <a:endParaRPr sz="886">
              <a:latin typeface="Cambria"/>
              <a:cs typeface="Cambria"/>
            </a:endParaRPr>
          </a:p>
          <a:p>
            <a:pPr marL="8659" marR="3464" algn="just">
              <a:lnSpc>
                <a:spcPct val="146200"/>
              </a:lnSpc>
              <a:spcBef>
                <a:spcPts val="685"/>
              </a:spcBef>
            </a:pPr>
            <a:r>
              <a:rPr sz="886" spc="-3" dirty="0">
                <a:latin typeface="Cambria"/>
                <a:cs typeface="Cambria"/>
              </a:rPr>
              <a:t>Record your answer at </a:t>
            </a:r>
            <a:r>
              <a:rPr sz="886" u="sng" spc="-3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www.speakpipe.com/espressoenglish </a:t>
            </a:r>
            <a:r>
              <a:rPr sz="886" spc="-3" dirty="0">
                <a:latin typeface="Cambria"/>
                <a:cs typeface="Cambria"/>
              </a:rPr>
              <a:t>or e-mail your </a:t>
            </a:r>
            <a:r>
              <a:rPr sz="886" spc="-7" dirty="0">
                <a:latin typeface="Cambria"/>
                <a:cs typeface="Cambria"/>
              </a:rPr>
              <a:t>MP3 </a:t>
            </a:r>
            <a:r>
              <a:rPr sz="886" spc="-3" dirty="0">
                <a:latin typeface="Cambria"/>
                <a:cs typeface="Cambria"/>
              </a:rPr>
              <a:t>to  </a:t>
            </a:r>
            <a:r>
              <a:rPr sz="886" u="sng" spc="-3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homework@espressoenglish.net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582921"/>
            <a:ext cx="704850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364" b="1" u="heavy" dirty="0">
                <a:latin typeface="Cambria"/>
                <a:cs typeface="Cambria"/>
              </a:rPr>
              <a:t>An</a:t>
            </a:r>
            <a:r>
              <a:rPr sz="1364" b="1" u="heavy" spc="3" dirty="0">
                <a:latin typeface="Cambria"/>
                <a:cs typeface="Cambria"/>
              </a:rPr>
              <a:t>s</a:t>
            </a:r>
            <a:r>
              <a:rPr sz="1364" b="1" u="heavy" spc="-14" dirty="0">
                <a:latin typeface="Cambria"/>
                <a:cs typeface="Cambria"/>
              </a:rPr>
              <a:t>w</a:t>
            </a:r>
            <a:r>
              <a:rPr sz="1364" b="1" u="heavy" dirty="0">
                <a:latin typeface="Cambria"/>
                <a:cs typeface="Cambria"/>
              </a:rPr>
              <a:t>ers</a:t>
            </a:r>
            <a:endParaRPr sz="1364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2975696"/>
            <a:ext cx="1485900" cy="31114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b="1" spc="-3" dirty="0">
                <a:latin typeface="Cambria"/>
                <a:cs typeface="Cambria"/>
              </a:rPr>
              <a:t>Comprehension</a:t>
            </a:r>
            <a:r>
              <a:rPr sz="955" b="1" spc="-44" dirty="0">
                <a:latin typeface="Cambria"/>
                <a:cs typeface="Cambria"/>
              </a:rPr>
              <a:t> </a:t>
            </a:r>
            <a:r>
              <a:rPr sz="955" b="1" spc="-3" dirty="0">
                <a:latin typeface="Cambria"/>
                <a:cs typeface="Cambria"/>
              </a:rPr>
              <a:t>Questions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35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b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2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2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5"/>
              </a:spcBef>
            </a:pPr>
            <a:r>
              <a:rPr sz="955" b="1" spc="-3" dirty="0">
                <a:latin typeface="Cambria"/>
                <a:cs typeface="Cambria"/>
              </a:rPr>
              <a:t>Vocabulary</a:t>
            </a:r>
            <a:r>
              <a:rPr sz="955" b="1" spc="-51" dirty="0">
                <a:latin typeface="Cambria"/>
                <a:cs typeface="Cambria"/>
              </a:rPr>
              <a:t> </a:t>
            </a:r>
            <a:r>
              <a:rPr sz="955" b="1" spc="-3" dirty="0">
                <a:latin typeface="Cambria"/>
                <a:cs typeface="Cambria"/>
              </a:rPr>
              <a:t>Quiz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25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primitive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make a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deal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another</a:t>
            </a:r>
            <a:r>
              <a:rPr sz="886" spc="-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shot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hole</a:t>
            </a:r>
            <a:r>
              <a:rPr sz="886" spc="-72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up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6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on the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fly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bombed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left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out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scheme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on</a:t>
            </a:r>
            <a:r>
              <a:rPr sz="886" spc="-61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call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30"/>
              </a:spcBef>
              <a:buAutoNum type="arabi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dished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out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853249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3698817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853249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8500802" y="246265"/>
            <a:ext cx="0" cy="6380018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7" name="object 17"/>
          <p:cNvSpPr/>
          <p:nvPr/>
        </p:nvSpPr>
        <p:spPr>
          <a:xfrm>
            <a:off x="3654136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8" name="object 18"/>
          <p:cNvSpPr/>
          <p:nvPr/>
        </p:nvSpPr>
        <p:spPr>
          <a:xfrm>
            <a:off x="3705051" y="6644882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9" name="object 19"/>
          <p:cNvSpPr/>
          <p:nvPr/>
        </p:nvSpPr>
        <p:spPr>
          <a:xfrm>
            <a:off x="3705051" y="6613086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0" name="object 20"/>
          <p:cNvSpPr/>
          <p:nvPr/>
        </p:nvSpPr>
        <p:spPr>
          <a:xfrm>
            <a:off x="853249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1" name="object 21"/>
          <p:cNvSpPr/>
          <p:nvPr/>
        </p:nvSpPr>
        <p:spPr>
          <a:xfrm>
            <a:off x="8487813" y="6644882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1744</TotalTime>
  <Words>2981</Words>
  <Application>Microsoft Office PowerPoint</Application>
  <PresentationFormat>Widescreen</PresentationFormat>
  <Paragraphs>310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Arial</vt:lpstr>
      <vt:lpstr>british_council</vt:lpstr>
      <vt:lpstr>Calibri</vt:lpstr>
      <vt:lpstr>Cambria</vt:lpstr>
      <vt:lpstr>Century Gothic</vt:lpstr>
      <vt:lpstr>Comic Sans MS</vt:lpstr>
      <vt:lpstr>open sans</vt:lpstr>
      <vt:lpstr>proxima nova</vt:lpstr>
      <vt:lpstr>Rajdhani</vt:lpstr>
      <vt:lpstr>Rockwell</vt:lpstr>
      <vt:lpstr>Times New Roman</vt:lpstr>
      <vt:lpstr>Wingdings 3</vt:lpstr>
      <vt:lpstr>Slice</vt:lpstr>
      <vt:lpstr> Speak Fluently &amp; Confidently  B1- Course  2</vt:lpstr>
      <vt:lpstr>Session 1-Social Media and the Internet</vt:lpstr>
      <vt:lpstr>Session 1-Social Media and the Inernet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1-Social Media and the Internet</vt:lpstr>
      <vt:lpstr>Session 1-Social Media and the Internet</vt:lpstr>
      <vt:lpstr>Session 1-Social Media and the Internet</vt:lpstr>
      <vt:lpstr>Session 1-Social Media and the Internet</vt:lpstr>
      <vt:lpstr>Session 1-Social Media and the Internet</vt:lpstr>
      <vt:lpstr>Session 1-Social Media and the Internet</vt:lpstr>
      <vt:lpstr>9.  Social Media</vt:lpstr>
      <vt:lpstr>9.  Social Media</vt:lpstr>
      <vt:lpstr>9.  Social Media</vt:lpstr>
      <vt:lpstr>Session 1-Social Media and the Internet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98</cp:revision>
  <cp:lastPrinted>2021-05-18T05:21:02Z</cp:lastPrinted>
  <dcterms:created xsi:type="dcterms:W3CDTF">2020-10-01T06:52:49Z</dcterms:created>
  <dcterms:modified xsi:type="dcterms:W3CDTF">2022-04-23T06:58:56Z</dcterms:modified>
</cp:coreProperties>
</file>