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4" r:id="rId3"/>
    <p:sldId id="263" r:id="rId4"/>
    <p:sldId id="339" r:id="rId5"/>
    <p:sldId id="257" r:id="rId6"/>
    <p:sldId id="258" r:id="rId7"/>
    <p:sldId id="259" r:id="rId8"/>
    <p:sldId id="260" r:id="rId9"/>
    <p:sldId id="261" r:id="rId10"/>
    <p:sldId id="262" r:id="rId11"/>
    <p:sldId id="269" r:id="rId12"/>
    <p:sldId id="340" r:id="rId13"/>
    <p:sldId id="336" r:id="rId14"/>
    <p:sldId id="341" r:id="rId15"/>
    <p:sldId id="342" r:id="rId16"/>
    <p:sldId id="343" r:id="rId17"/>
    <p:sldId id="344" r:id="rId18"/>
    <p:sldId id="345" r:id="rId19"/>
    <p:sldId id="346" r:id="rId20"/>
    <p:sldId id="338" r:id="rId21"/>
    <p:sldId id="337" r:id="rId22"/>
    <p:sldId id="332" r:id="rId23"/>
    <p:sldId id="334" r:id="rId24"/>
    <p:sldId id="335" r:id="rId25"/>
    <p:sldId id="347" r:id="rId26"/>
    <p:sldId id="348" r:id="rId27"/>
    <p:sldId id="349" r:id="rId28"/>
    <p:sldId id="271" r:id="rId29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accent6">
                <a:lumMod val="40000"/>
                <a:lumOff val="60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hobbies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eakpipe.com/espressoenglish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8862" y="769793"/>
            <a:ext cx="4324901" cy="1886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Finally, what do you say 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have </a:t>
            </a:r>
            <a:r>
              <a:rPr sz="886" dirty="0">
                <a:latin typeface="Cambria"/>
                <a:cs typeface="Cambria"/>
              </a:rPr>
              <a:t>no </a:t>
            </a:r>
            <a:r>
              <a:rPr sz="886" spc="-3" dirty="0">
                <a:latin typeface="Cambria"/>
                <a:cs typeface="Cambria"/>
              </a:rPr>
              <a:t>preference? Here are a few</a:t>
            </a:r>
            <a:r>
              <a:rPr sz="886" spc="7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options: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7" dirty="0">
                <a:latin typeface="Cambria"/>
                <a:cs typeface="Cambria"/>
              </a:rPr>
              <a:t>Which </a:t>
            </a:r>
            <a:r>
              <a:rPr sz="886" b="1" spc="-3" dirty="0">
                <a:latin typeface="Cambria"/>
                <a:cs typeface="Cambria"/>
              </a:rPr>
              <a:t>one </a:t>
            </a:r>
            <a:r>
              <a:rPr sz="886" b="1" dirty="0">
                <a:latin typeface="Cambria"/>
                <a:cs typeface="Cambria"/>
              </a:rPr>
              <a:t>do </a:t>
            </a:r>
            <a:r>
              <a:rPr sz="886" b="1" spc="-3" dirty="0">
                <a:latin typeface="Cambria"/>
                <a:cs typeface="Cambria"/>
              </a:rPr>
              <a:t>you </a:t>
            </a:r>
            <a:r>
              <a:rPr sz="886" b="1" spc="-7" dirty="0">
                <a:latin typeface="Cambria"/>
                <a:cs typeface="Cambria"/>
              </a:rPr>
              <a:t>prefer? </a:t>
            </a:r>
            <a:r>
              <a:rPr sz="886" b="1" spc="-3" dirty="0">
                <a:latin typeface="Cambria"/>
                <a:cs typeface="Cambria"/>
              </a:rPr>
              <a:t>Which one </a:t>
            </a:r>
            <a:r>
              <a:rPr sz="886" b="1" dirty="0">
                <a:latin typeface="Cambria"/>
                <a:cs typeface="Cambria"/>
              </a:rPr>
              <a:t>do </a:t>
            </a:r>
            <a:r>
              <a:rPr sz="886" b="1" spc="-3" dirty="0">
                <a:latin typeface="Cambria"/>
                <a:cs typeface="Cambria"/>
              </a:rPr>
              <a:t>you like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better?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doesn’t matter </a:t>
            </a:r>
            <a:r>
              <a:rPr sz="886" b="1" spc="-7" dirty="0">
                <a:latin typeface="Cambria"/>
                <a:cs typeface="Cambria"/>
              </a:rPr>
              <a:t>to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makes </a:t>
            </a:r>
            <a:r>
              <a:rPr sz="886" b="1" dirty="0">
                <a:latin typeface="Cambria"/>
                <a:cs typeface="Cambria"/>
              </a:rPr>
              <a:t>no </a:t>
            </a:r>
            <a:r>
              <a:rPr sz="886" b="1" spc="-3" dirty="0">
                <a:latin typeface="Cambria"/>
                <a:cs typeface="Cambria"/>
              </a:rPr>
              <a:t>difference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“It’s all the same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don’t care. / I couldn’t care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less.”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These phrases – especially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second one – are a little </a:t>
            </a:r>
            <a:r>
              <a:rPr sz="886" i="1" dirty="0">
                <a:latin typeface="Cambria"/>
                <a:cs typeface="Cambria"/>
              </a:rPr>
              <a:t>bit</a:t>
            </a:r>
            <a:r>
              <a:rPr sz="886" i="1" spc="6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rude.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“It's up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you. / It's your decision. / It's your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call.”</a:t>
            </a:r>
            <a:endParaRPr sz="886" dirty="0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Say these when you don’t have a preference, and you </a:t>
            </a:r>
            <a:r>
              <a:rPr sz="886" i="1" spc="3" dirty="0">
                <a:latin typeface="Cambria"/>
                <a:cs typeface="Cambria"/>
              </a:rPr>
              <a:t>want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other </a:t>
            </a:r>
            <a:r>
              <a:rPr sz="886" i="1" spc="-7" dirty="0">
                <a:latin typeface="Cambria"/>
                <a:cs typeface="Cambria"/>
              </a:rPr>
              <a:t>person to  </a:t>
            </a:r>
            <a:r>
              <a:rPr sz="886" i="1" spc="-3" dirty="0">
                <a:latin typeface="Cambria"/>
                <a:cs typeface="Cambria"/>
              </a:rPr>
              <a:t>make the</a:t>
            </a:r>
            <a:r>
              <a:rPr sz="886" i="1" spc="-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decision.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 dirty="0">
              <a:latin typeface="Times New Roman"/>
              <a:cs typeface="Times New Roman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D56577E-F202-403D-A30B-95FC354C9E5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144139" y="9274250"/>
            <a:ext cx="1486535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rgbClr val="0462C1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1755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Oliveira</a:t>
            </a:r>
            <a:r>
              <a:rPr lang="pt-BR" u="none" spc="-50">
                <a:solidFill>
                  <a:srgbClr val="000000"/>
                </a:solidFill>
              </a:rPr>
              <a:t> </a:t>
            </a:r>
            <a:r>
              <a:rPr lang="pt-BR" u="none" spc="-5">
                <a:solidFill>
                  <a:srgbClr val="000000"/>
                </a:solidFill>
              </a:rPr>
              <a:t>2013</a:t>
            </a:r>
            <a:endParaRPr spc="-3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9831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5368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696524"/>
            <a:ext cx="11942859" cy="5685613"/>
          </a:xfrm>
        </p:spPr>
        <p:txBody>
          <a:bodyPr>
            <a:normAutofit fontScale="40000" lnSpcReduction="20000"/>
          </a:bodyPr>
          <a:lstStyle/>
          <a:p>
            <a:pPr marL="0" indent="0" algn="l" fontAlgn="base">
              <a:buNone/>
            </a:pPr>
            <a:r>
              <a:rPr lang="en-US" sz="32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Likes In English</a:t>
            </a:r>
          </a:p>
          <a:p>
            <a:pPr marL="0" indent="0" algn="l" fontAlgn="base">
              <a:buNone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Here are some English phrases and words to say what you like: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adore    e.g. 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love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like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enjoy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into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have a soft spot for something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I’m quite keen on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444444"/>
                </a:solidFill>
                <a:effectLst/>
                <a:latin typeface="inherit"/>
              </a:rPr>
              <a:t>I think …. is/are brilliant …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having a massage after work. It helps me to relax.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LOVE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shopping for clothes in the sales. I’ve got some great bargains.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I’M INTO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making music.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inviting my friends around for dinner. I ENJOY cooking a special meal for them.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LIKE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ice-cream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HAVE A SOFT SPOT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for Sarah</a:t>
            </a:r>
          </a:p>
          <a:p>
            <a:pPr algn="l" fontAlgn="base"/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I’m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QUITE KEEN ON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learning new languages</a:t>
            </a: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 THINK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Mark’s idea </a:t>
            </a:r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IS BRILLIANT</a:t>
            </a:r>
            <a:endParaRPr lang="en-US" sz="2800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sz="2800" b="1" i="0" dirty="0">
                <a:solidFill>
                  <a:srgbClr val="F06465"/>
                </a:solidFill>
                <a:effectLst/>
                <a:latin typeface="inherit"/>
              </a:rPr>
              <a:t>ADORE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here suggests a strong feeling of pleasure.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338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br>
              <a:rPr lang="en-US" sz="1800" b="1" dirty="0"/>
            </a:b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40000" lnSpcReduction="20000"/>
          </a:bodyPr>
          <a:lstStyle/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Lato" panose="020F0502020204030203" pitchFamily="34" charset="0"/>
              </a:rPr>
              <a:t>Expressing Dislikes In English</a:t>
            </a:r>
          </a:p>
          <a:p>
            <a:pPr algn="l" fontAlgn="base"/>
            <a:r>
              <a:rPr lang="en-US" sz="4000" b="0" i="0" dirty="0">
                <a:solidFill>
                  <a:schemeClr val="bg1"/>
                </a:solidFill>
                <a:effectLst/>
                <a:latin typeface="inherit"/>
              </a:rPr>
              <a:t>Here are some words in English to express things that you don’t like: I detest, I hate, I loathe, I’m not keen on, I can’t stand, I can’t bear …</a:t>
            </a:r>
          </a:p>
          <a:p>
            <a:pPr algn="l" fontAlgn="base"/>
            <a:r>
              <a:rPr lang="en-US" sz="4000" b="0" i="0" u="sng" dirty="0">
                <a:solidFill>
                  <a:schemeClr val="bg1"/>
                </a:solidFill>
                <a:effectLst/>
                <a:latin typeface="inherit"/>
              </a:rPr>
              <a:t>For example:</a:t>
            </a:r>
            <a:endParaRPr lang="en-US" sz="4000" b="0" i="0" dirty="0">
              <a:solidFill>
                <a:schemeClr val="bg1"/>
              </a:solidFill>
              <a:effectLst/>
              <a:latin typeface="inherit"/>
            </a:endParaRP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watching soap operas.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being stuck in a traffic jam.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Mondays!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visiting the dentist.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Paula’s new boyfriend</a:t>
            </a: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Shopping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DRIVES ME CRAZY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Both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CAN’T STAND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 I CAN’T BEAR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mean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 HATE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.</a:t>
            </a:r>
          </a:p>
          <a:p>
            <a:pPr algn="l" fontAlgn="base"/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DETEST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and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LOATHE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sz="4000" dirty="0">
                <a:solidFill>
                  <a:schemeClr val="bg1"/>
                </a:solidFill>
                <a:latin typeface="inherit"/>
              </a:rPr>
              <a:t>suggest strong feelings. These are things that you really don’t like doing, whereas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I’M NOT KEEN ON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expresses a preference.</a:t>
            </a:r>
          </a:p>
          <a:p>
            <a:pPr marL="0" indent="0" algn="l" fontAlgn="base">
              <a:buNone/>
            </a:pPr>
            <a:r>
              <a:rPr lang="en-US" sz="4000" b="1" i="0" u="sng" dirty="0">
                <a:solidFill>
                  <a:srgbClr val="FFFF00"/>
                </a:solidFill>
                <a:effectLst/>
                <a:latin typeface="inherit"/>
              </a:rPr>
              <a:t>Note: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 We can use pronouns, nouns or verb </a:t>
            </a:r>
            <a:r>
              <a:rPr lang="en-US" sz="4000" b="1" i="0" dirty="0">
                <a:solidFill>
                  <a:srgbClr val="F06465"/>
                </a:solidFill>
                <a:effectLst/>
                <a:latin typeface="inherit"/>
              </a:rPr>
              <a:t>+ING</a:t>
            </a:r>
            <a: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  <a:t> when we are expressing likes and dislikes in English:</a:t>
            </a:r>
          </a:p>
          <a:p>
            <a:pPr algn="l" fontAlgn="base"/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love it.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I hate football.</a:t>
            </a:r>
            <a:br>
              <a:rPr lang="en-US" sz="4000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sz="4000" b="0" i="1" dirty="0">
                <a:solidFill>
                  <a:srgbClr val="444444"/>
                </a:solidFill>
                <a:effectLst/>
                <a:latin typeface="inherit"/>
              </a:rPr>
              <a:t>Waiting in queues drives me crazy.</a:t>
            </a:r>
            <a:endParaRPr lang="en-US" sz="4000" b="0" i="0" dirty="0">
              <a:solidFill>
                <a:srgbClr val="444444"/>
              </a:solidFill>
              <a:effectLst/>
              <a:latin typeface="inherit"/>
            </a:endParaRPr>
          </a:p>
          <a:p>
            <a:pPr marL="2286000" lvl="5" indent="0" fontAlgn="base">
              <a:buNone/>
            </a:pPr>
            <a:endParaRPr lang="en-US" sz="3200" b="0" i="0" dirty="0">
              <a:solidFill>
                <a:srgbClr val="444444"/>
              </a:solidFill>
              <a:effectLst/>
              <a:latin typeface="inherit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26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15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108316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122863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137411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151958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166730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195201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209541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4226052" y="306428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/>
          <p:nvPr/>
        </p:nvSpPr>
        <p:spPr>
          <a:xfrm>
            <a:off x="4226052" y="3207674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4226052" y="396222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4226052" y="410770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4" name="object 14"/>
          <p:cNvSpPr/>
          <p:nvPr/>
        </p:nvSpPr>
        <p:spPr>
          <a:xfrm>
            <a:off x="4226052" y="453398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5" name="object 15"/>
          <p:cNvSpPr/>
          <p:nvPr/>
        </p:nvSpPr>
        <p:spPr>
          <a:xfrm>
            <a:off x="4226052" y="495793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6" name="object 16"/>
          <p:cNvSpPr txBox="1"/>
          <p:nvPr/>
        </p:nvSpPr>
        <p:spPr>
          <a:xfrm>
            <a:off x="4061321" y="621549"/>
            <a:ext cx="4009159" cy="45293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“What do you </a:t>
            </a:r>
            <a:r>
              <a:rPr sz="818" b="1" dirty="0">
                <a:latin typeface="Cambria"/>
                <a:cs typeface="Cambria"/>
              </a:rPr>
              <a:t>like </a:t>
            </a:r>
            <a:r>
              <a:rPr sz="818" b="1" spc="-7" dirty="0">
                <a:latin typeface="Cambria"/>
                <a:cs typeface="Cambria"/>
              </a:rPr>
              <a:t>to </a:t>
            </a:r>
            <a:r>
              <a:rPr sz="818" b="1" spc="-3" dirty="0">
                <a:latin typeface="Cambria"/>
                <a:cs typeface="Cambria"/>
              </a:rPr>
              <a:t>do outside </a:t>
            </a:r>
            <a:r>
              <a:rPr sz="818" b="1" spc="-7" dirty="0">
                <a:latin typeface="Cambria"/>
                <a:cs typeface="Cambria"/>
              </a:rPr>
              <a:t>of</a:t>
            </a:r>
            <a:r>
              <a:rPr sz="818" b="1" spc="-3" dirty="0">
                <a:latin typeface="Cambria"/>
                <a:cs typeface="Cambria"/>
              </a:rPr>
              <a:t> work/school?”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answer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question,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can</a:t>
            </a:r>
            <a:r>
              <a:rPr sz="818" spc="-41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say: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852"/>
              </a:spcBef>
            </a:pPr>
            <a:r>
              <a:rPr sz="818" b="1" dirty="0">
                <a:latin typeface="Cambria"/>
                <a:cs typeface="Cambria"/>
              </a:rPr>
              <a:t>“I like… </a:t>
            </a:r>
            <a:r>
              <a:rPr sz="818" spc="-3" dirty="0">
                <a:latin typeface="Cambria"/>
                <a:cs typeface="Cambria"/>
              </a:rPr>
              <a:t>[reading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read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2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literature]”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“I </a:t>
            </a:r>
            <a:r>
              <a:rPr sz="818" b="1" spc="-3" dirty="0">
                <a:latin typeface="Cambria"/>
                <a:cs typeface="Cambria"/>
              </a:rPr>
              <a:t>love… </a:t>
            </a:r>
            <a:r>
              <a:rPr sz="818" spc="-3" dirty="0">
                <a:latin typeface="Cambria"/>
                <a:cs typeface="Cambria"/>
              </a:rPr>
              <a:t>[painting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3" dirty="0">
                <a:latin typeface="Cambria"/>
                <a:cs typeface="Cambria"/>
              </a:rPr>
              <a:t>to paint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14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art]”</a:t>
            </a: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“I </a:t>
            </a:r>
            <a:r>
              <a:rPr sz="818" b="1" spc="-3" dirty="0">
                <a:latin typeface="Cambria"/>
                <a:cs typeface="Cambria"/>
              </a:rPr>
              <a:t>enjoy...</a:t>
            </a:r>
            <a:r>
              <a:rPr sz="818" b="1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[surfing]”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spc="-3" dirty="0">
                <a:latin typeface="Cambria"/>
                <a:cs typeface="Cambria"/>
              </a:rPr>
              <a:t>“I’m really </a:t>
            </a:r>
            <a:r>
              <a:rPr sz="818" b="1" spc="-7" dirty="0">
                <a:latin typeface="Cambria"/>
                <a:cs typeface="Cambria"/>
              </a:rPr>
              <a:t>into…</a:t>
            </a:r>
            <a:r>
              <a:rPr sz="818" b="1" spc="5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[photography/chess/gardening]”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77"/>
              </a:spcBef>
            </a:pPr>
            <a:r>
              <a:rPr sz="818" b="1" spc="-3" dirty="0">
                <a:latin typeface="Cambria"/>
                <a:cs typeface="Cambria"/>
              </a:rPr>
              <a:t>“I’m </a:t>
            </a:r>
            <a:r>
              <a:rPr sz="818" b="1" dirty="0">
                <a:latin typeface="Cambria"/>
                <a:cs typeface="Cambria"/>
              </a:rPr>
              <a:t>interested </a:t>
            </a:r>
            <a:r>
              <a:rPr sz="818" b="1" spc="-3" dirty="0">
                <a:latin typeface="Cambria"/>
                <a:cs typeface="Cambria"/>
              </a:rPr>
              <a:t>in…</a:t>
            </a:r>
            <a:r>
              <a:rPr sz="818" b="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[astronomy/cooking/computers]”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Be careful not to say “I’m interesting </a:t>
            </a:r>
            <a:r>
              <a:rPr sz="818" i="1" dirty="0">
                <a:latin typeface="Cambria"/>
                <a:cs typeface="Cambria"/>
              </a:rPr>
              <a:t>in…” – </a:t>
            </a:r>
            <a:r>
              <a:rPr sz="818" i="1" spc="-3" dirty="0">
                <a:latin typeface="Cambria"/>
                <a:cs typeface="Cambria"/>
              </a:rPr>
              <a:t>it’s </a:t>
            </a:r>
            <a:r>
              <a:rPr sz="818" i="1" dirty="0">
                <a:latin typeface="Cambria"/>
                <a:cs typeface="Cambria"/>
              </a:rPr>
              <a:t>a </a:t>
            </a:r>
            <a:r>
              <a:rPr sz="818" i="1" spc="-3" dirty="0">
                <a:latin typeface="Cambria"/>
                <a:cs typeface="Cambria"/>
              </a:rPr>
              <a:t>very common</a:t>
            </a:r>
            <a:r>
              <a:rPr sz="818" i="1" spc="41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error!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4"/>
              </a:spcBef>
            </a:pPr>
            <a:r>
              <a:rPr sz="818" b="1" dirty="0">
                <a:latin typeface="Cambria"/>
                <a:cs typeface="Cambria"/>
              </a:rPr>
              <a:t>“I spend </a:t>
            </a:r>
            <a:r>
              <a:rPr sz="818" b="1" spc="-3" dirty="0">
                <a:latin typeface="Cambria"/>
                <a:cs typeface="Cambria"/>
              </a:rPr>
              <a:t>a </a:t>
            </a:r>
            <a:r>
              <a:rPr sz="818" b="1" spc="-7" dirty="0">
                <a:latin typeface="Cambria"/>
                <a:cs typeface="Cambria"/>
              </a:rPr>
              <a:t>lot of </a:t>
            </a:r>
            <a:r>
              <a:rPr sz="818" b="1" dirty="0">
                <a:latin typeface="Cambria"/>
                <a:cs typeface="Cambria"/>
              </a:rPr>
              <a:t>time…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[fishing]”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47"/>
              </a:spcBef>
            </a:pPr>
            <a:r>
              <a:rPr sz="818" b="1" spc="-3" dirty="0">
                <a:latin typeface="Cambria"/>
                <a:cs typeface="Cambria"/>
              </a:rPr>
              <a:t>“My </a:t>
            </a:r>
            <a:r>
              <a:rPr sz="818" b="1" dirty="0">
                <a:latin typeface="Cambria"/>
                <a:cs typeface="Cambria"/>
              </a:rPr>
              <a:t>newest </a:t>
            </a:r>
            <a:r>
              <a:rPr sz="818" b="1" spc="-3" dirty="0">
                <a:latin typeface="Cambria"/>
                <a:cs typeface="Cambria"/>
              </a:rPr>
              <a:t>passion </a:t>
            </a:r>
            <a:r>
              <a:rPr sz="818" b="1" dirty="0">
                <a:latin typeface="Cambria"/>
                <a:cs typeface="Cambria"/>
              </a:rPr>
              <a:t>is… </a:t>
            </a:r>
            <a:r>
              <a:rPr sz="818" spc="-3" dirty="0">
                <a:latin typeface="Cambria"/>
                <a:cs typeface="Cambria"/>
              </a:rPr>
              <a:t>[blogging/woodworking/bird</a:t>
            </a:r>
            <a:r>
              <a:rPr sz="818" spc="-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watching]”</a:t>
            </a:r>
          </a:p>
          <a:p>
            <a:pPr marL="8659" marR="3464">
              <a:lnSpc>
                <a:spcPct val="112599"/>
              </a:lnSpc>
              <a:spcBef>
                <a:spcPts val="692"/>
              </a:spcBef>
            </a:pPr>
            <a:r>
              <a:rPr sz="818" spc="-3" dirty="0">
                <a:latin typeface="Cambria"/>
                <a:cs typeface="Cambria"/>
              </a:rPr>
              <a:t>After “like” and “love,”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“to” form </a:t>
            </a:r>
            <a:r>
              <a:rPr sz="818" dirty="0">
                <a:latin typeface="Cambria"/>
                <a:cs typeface="Cambria"/>
              </a:rPr>
              <a:t>or the </a:t>
            </a:r>
            <a:r>
              <a:rPr sz="818" spc="-3" dirty="0">
                <a:latin typeface="Cambria"/>
                <a:cs typeface="Cambria"/>
              </a:rPr>
              <a:t>“ing” form </a:t>
            </a:r>
            <a:r>
              <a:rPr sz="818" dirty="0">
                <a:latin typeface="Cambria"/>
                <a:cs typeface="Cambria"/>
              </a:rPr>
              <a:t>of </a:t>
            </a:r>
            <a:r>
              <a:rPr sz="818" spc="-7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verb </a:t>
            </a:r>
            <a:r>
              <a:rPr sz="818" dirty="0">
                <a:latin typeface="Cambria"/>
                <a:cs typeface="Cambria"/>
              </a:rPr>
              <a:t>(or </a:t>
            </a:r>
            <a:r>
              <a:rPr sz="818" spc="-3" dirty="0">
                <a:latin typeface="Cambria"/>
                <a:cs typeface="Cambria"/>
              </a:rPr>
              <a:t>a </a:t>
            </a:r>
            <a:r>
              <a:rPr sz="818" dirty="0">
                <a:latin typeface="Cambria"/>
                <a:cs typeface="Cambria"/>
              </a:rPr>
              <a:t>noun) –  </a:t>
            </a:r>
            <a:r>
              <a:rPr sz="818" spc="-3" dirty="0">
                <a:latin typeface="Cambria"/>
                <a:cs typeface="Cambria"/>
              </a:rPr>
              <a:t>but after “enjoy” and </a:t>
            </a:r>
            <a:r>
              <a:rPr sz="818" dirty="0">
                <a:latin typeface="Cambria"/>
                <a:cs typeface="Cambria"/>
              </a:rPr>
              <a:t>in the other </a:t>
            </a:r>
            <a:r>
              <a:rPr sz="818" spc="-7" dirty="0">
                <a:latin typeface="Cambria"/>
                <a:cs typeface="Cambria"/>
              </a:rPr>
              <a:t>phrases, </a:t>
            </a:r>
            <a:r>
              <a:rPr sz="818" spc="7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can only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a noun </a:t>
            </a:r>
            <a:r>
              <a:rPr sz="818" spc="3" dirty="0">
                <a:latin typeface="Cambria"/>
                <a:cs typeface="Cambria"/>
              </a:rPr>
              <a:t>or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verb </a:t>
            </a:r>
            <a:r>
              <a:rPr sz="818" dirty="0">
                <a:latin typeface="Cambria"/>
                <a:cs typeface="Cambria"/>
              </a:rPr>
              <a:t>in the –ing  form.</a:t>
            </a:r>
          </a:p>
          <a:p>
            <a:pPr marL="8659">
              <a:spcBef>
                <a:spcPts val="801"/>
              </a:spcBef>
            </a:pPr>
            <a:r>
              <a:rPr sz="818" dirty="0">
                <a:latin typeface="Cambria"/>
                <a:cs typeface="Cambria"/>
              </a:rPr>
              <a:t>For a </a:t>
            </a:r>
            <a:r>
              <a:rPr sz="818" spc="-3" dirty="0">
                <a:latin typeface="Cambria"/>
                <a:cs typeface="Cambria"/>
              </a:rPr>
              <a:t>hobby that you’ve started recently,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</a:t>
            </a:r>
            <a:r>
              <a:rPr sz="818" spc="14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say:</a:t>
            </a:r>
            <a:endParaRPr sz="818" dirty="0">
              <a:latin typeface="Cambria"/>
              <a:cs typeface="Cambria"/>
            </a:endParaRPr>
          </a:p>
          <a:p>
            <a:pPr marL="320378" marR="1430877">
              <a:lnSpc>
                <a:spcPct val="114999"/>
              </a:lnSpc>
              <a:spcBef>
                <a:spcPts val="706"/>
              </a:spcBef>
            </a:pPr>
            <a:r>
              <a:rPr sz="818" b="1" spc="-3" dirty="0">
                <a:latin typeface="Cambria"/>
                <a:cs typeface="Cambria"/>
              </a:rPr>
              <a:t>I've been </a:t>
            </a:r>
            <a:r>
              <a:rPr sz="818" b="1" spc="-7" dirty="0">
                <a:latin typeface="Cambria"/>
                <a:cs typeface="Cambria"/>
              </a:rPr>
              <a:t>getting </a:t>
            </a:r>
            <a:r>
              <a:rPr sz="818" b="1" dirty="0">
                <a:latin typeface="Cambria"/>
                <a:cs typeface="Cambria"/>
              </a:rPr>
              <a:t>into</a:t>
            </a:r>
            <a:r>
              <a:rPr sz="818" dirty="0">
                <a:latin typeface="Cambria"/>
                <a:cs typeface="Cambria"/>
              </a:rPr>
              <a:t>[cooking </a:t>
            </a:r>
            <a:r>
              <a:rPr sz="818" spc="-3" dirty="0">
                <a:latin typeface="Cambria"/>
                <a:cs typeface="Cambria"/>
              </a:rPr>
              <a:t>and baking] </a:t>
            </a:r>
            <a:r>
              <a:rPr sz="818" b="1" spc="-7" dirty="0">
                <a:latin typeface="Cambria"/>
                <a:cs typeface="Cambria"/>
              </a:rPr>
              <a:t>lately.  </a:t>
            </a:r>
            <a:r>
              <a:rPr sz="818" b="1" spc="-3" dirty="0">
                <a:latin typeface="Cambria"/>
                <a:cs typeface="Cambria"/>
              </a:rPr>
              <a:t>I've taken up</a:t>
            </a:r>
            <a:r>
              <a:rPr sz="818" b="1" spc="-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[sailing].</a:t>
            </a:r>
            <a:endParaRPr sz="818" dirty="0">
              <a:latin typeface="Cambria"/>
              <a:cs typeface="Cambria"/>
            </a:endParaRPr>
          </a:p>
          <a:p>
            <a:pPr marL="8659" marR="92650">
              <a:lnSpc>
                <a:spcPct val="113300"/>
              </a:lnSpc>
              <a:spcBef>
                <a:spcPts val="685"/>
              </a:spcBef>
            </a:pPr>
            <a:r>
              <a:rPr sz="818" dirty="0">
                <a:latin typeface="Cambria"/>
                <a:cs typeface="Cambria"/>
              </a:rPr>
              <a:t>There </a:t>
            </a:r>
            <a:r>
              <a:rPr sz="818" spc="-3" dirty="0">
                <a:latin typeface="Cambria"/>
                <a:cs typeface="Cambria"/>
              </a:rPr>
              <a:t>are </a:t>
            </a:r>
            <a:r>
              <a:rPr sz="818" dirty="0">
                <a:latin typeface="Cambria"/>
                <a:cs typeface="Cambria"/>
              </a:rPr>
              <a:t>hundreds </a:t>
            </a:r>
            <a:r>
              <a:rPr sz="818" spc="-3" dirty="0">
                <a:latin typeface="Cambria"/>
                <a:cs typeface="Cambria"/>
              </a:rPr>
              <a:t>and hundreds </a:t>
            </a:r>
            <a:r>
              <a:rPr sz="818" dirty="0">
                <a:latin typeface="Cambria"/>
                <a:cs typeface="Cambria"/>
              </a:rPr>
              <a:t>of </a:t>
            </a:r>
            <a:r>
              <a:rPr sz="818" spc="-7" dirty="0">
                <a:latin typeface="Cambria"/>
                <a:cs typeface="Cambria"/>
              </a:rPr>
              <a:t>hobbies, </a:t>
            </a:r>
            <a:r>
              <a:rPr sz="818" dirty="0">
                <a:latin typeface="Cambria"/>
                <a:cs typeface="Cambria"/>
              </a:rPr>
              <a:t>and you </a:t>
            </a:r>
            <a:r>
              <a:rPr sz="818" spc="-3" dirty="0">
                <a:latin typeface="Cambria"/>
                <a:cs typeface="Cambria"/>
              </a:rPr>
              <a:t>can read an extensive list here:  </a:t>
            </a:r>
            <a:r>
              <a:rPr sz="818" u="sng" spc="-3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http://en.wikipedia.org/wiki/List_of_hobbies </a:t>
            </a:r>
            <a:r>
              <a:rPr sz="818" dirty="0">
                <a:latin typeface="Cambria"/>
                <a:cs typeface="Cambria"/>
              </a:rPr>
              <a:t>- </a:t>
            </a:r>
            <a:r>
              <a:rPr sz="818" spc="-3" dirty="0">
                <a:latin typeface="Cambria"/>
                <a:cs typeface="Cambria"/>
              </a:rPr>
              <a:t>but these are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dirty="0">
                <a:latin typeface="Cambria"/>
                <a:cs typeface="Cambria"/>
              </a:rPr>
              <a:t>of the </a:t>
            </a:r>
            <a:r>
              <a:rPr sz="818" spc="-3" dirty="0">
                <a:latin typeface="Cambria"/>
                <a:cs typeface="Cambria"/>
              </a:rPr>
              <a:t>most</a:t>
            </a:r>
            <a:r>
              <a:rPr sz="818" spc="7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common:</a:t>
            </a:r>
            <a:endParaRPr sz="818" dirty="0">
              <a:latin typeface="Cambria"/>
              <a:cs typeface="Cambria"/>
            </a:endParaRPr>
          </a:p>
          <a:p>
            <a:pPr marL="8659">
              <a:spcBef>
                <a:spcPts val="798"/>
              </a:spcBef>
            </a:pP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Indoor</a:t>
            </a:r>
            <a:r>
              <a:rPr sz="886" b="1" spc="-48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886" dirty="0">
              <a:latin typeface="Cambria"/>
              <a:cs typeface="Cambria"/>
            </a:endParaRPr>
          </a:p>
          <a:p>
            <a:pPr marL="320378" marR="2824953">
              <a:lnSpc>
                <a:spcPct val="116700"/>
              </a:lnSpc>
              <a:spcBef>
                <a:spcPts val="17"/>
              </a:spcBef>
            </a:pPr>
            <a:r>
              <a:rPr sz="818" b="1" spc="-3" dirty="0">
                <a:latin typeface="Cambria"/>
                <a:cs typeface="Cambria"/>
              </a:rPr>
              <a:t>blogging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44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writing  </a:t>
            </a:r>
            <a:r>
              <a:rPr sz="818" b="1" dirty="0">
                <a:latin typeface="Cambria"/>
                <a:cs typeface="Cambria"/>
              </a:rPr>
              <a:t>baking /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spc="-7" dirty="0">
                <a:latin typeface="Cambria"/>
                <a:cs typeface="Cambria"/>
              </a:rPr>
              <a:t>cooking</a:t>
            </a:r>
            <a:endParaRPr sz="818" dirty="0">
              <a:latin typeface="Cambria"/>
              <a:cs typeface="Cambria"/>
            </a:endParaRPr>
          </a:p>
          <a:p>
            <a:pPr marL="320378" marR="1068503">
              <a:lnSpc>
                <a:spcPct val="111700"/>
              </a:lnSpc>
            </a:pPr>
            <a:r>
              <a:rPr sz="818" i="1" dirty="0">
                <a:latin typeface="Cambria"/>
                <a:cs typeface="Cambria"/>
              </a:rPr>
              <a:t>baking is making </a:t>
            </a:r>
            <a:r>
              <a:rPr sz="818" i="1" spc="-3" dirty="0">
                <a:latin typeface="Cambria"/>
                <a:cs typeface="Cambria"/>
              </a:rPr>
              <a:t>bread, </a:t>
            </a:r>
            <a:r>
              <a:rPr sz="818" i="1" dirty="0">
                <a:latin typeface="Cambria"/>
                <a:cs typeface="Cambria"/>
              </a:rPr>
              <a:t>cake, </a:t>
            </a:r>
            <a:r>
              <a:rPr sz="818" i="1" spc="-3" dirty="0">
                <a:latin typeface="Cambria"/>
                <a:cs typeface="Cambria"/>
              </a:rPr>
              <a:t>muffins, cupcakes, cookies, </a:t>
            </a:r>
            <a:r>
              <a:rPr sz="818" i="1" dirty="0">
                <a:latin typeface="Cambria"/>
                <a:cs typeface="Cambria"/>
              </a:rPr>
              <a:t>etc.  </a:t>
            </a:r>
            <a:r>
              <a:rPr sz="818" i="1" spc="-3" dirty="0">
                <a:latin typeface="Cambria"/>
                <a:cs typeface="Cambria"/>
              </a:rPr>
              <a:t>cooking involves </a:t>
            </a:r>
            <a:r>
              <a:rPr sz="818" i="1" spc="-7" dirty="0">
                <a:latin typeface="Cambria"/>
                <a:cs typeface="Cambria"/>
              </a:rPr>
              <a:t>all </a:t>
            </a:r>
            <a:r>
              <a:rPr sz="818" i="1" spc="-3" dirty="0">
                <a:latin typeface="Cambria"/>
                <a:cs typeface="Cambria"/>
              </a:rPr>
              <a:t>other types of</a:t>
            </a:r>
            <a:r>
              <a:rPr sz="818" i="1" spc="1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food</a:t>
            </a:r>
            <a:endParaRPr sz="818" dirty="0">
              <a:latin typeface="Cambria"/>
              <a:cs typeface="Cambria"/>
            </a:endParaRPr>
          </a:p>
          <a:p>
            <a:pPr marL="320378" marR="884935">
              <a:lnSpc>
                <a:spcPct val="111700"/>
              </a:lnSpc>
              <a:spcBef>
                <a:spcPts val="68"/>
              </a:spcBef>
            </a:pPr>
            <a:r>
              <a:rPr sz="818" b="1" spc="-3" dirty="0">
                <a:latin typeface="Cambria"/>
                <a:cs typeface="Cambria"/>
              </a:rPr>
              <a:t>collecting cards, coins, art, </a:t>
            </a:r>
            <a:r>
              <a:rPr sz="818" b="1" dirty="0">
                <a:latin typeface="Cambria"/>
                <a:cs typeface="Cambria"/>
              </a:rPr>
              <a:t>antiques, </a:t>
            </a:r>
            <a:r>
              <a:rPr sz="818" b="1" spc="-3" dirty="0">
                <a:latin typeface="Cambria"/>
                <a:cs typeface="Cambria"/>
              </a:rPr>
              <a:t>stamps, rocks, vintage  books/cars/clothing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“vintage” items </a:t>
            </a:r>
            <a:r>
              <a:rPr sz="818" i="1" spc="-7" dirty="0">
                <a:latin typeface="Cambria"/>
                <a:cs typeface="Cambria"/>
              </a:rPr>
              <a:t>are </a:t>
            </a:r>
            <a:r>
              <a:rPr sz="818" i="1" spc="-3" dirty="0">
                <a:latin typeface="Cambria"/>
                <a:cs typeface="Cambria"/>
              </a:rPr>
              <a:t>those </a:t>
            </a:r>
            <a:r>
              <a:rPr sz="818" i="1" spc="-7" dirty="0">
                <a:latin typeface="Cambria"/>
                <a:cs typeface="Cambria"/>
              </a:rPr>
              <a:t>of </a:t>
            </a:r>
            <a:r>
              <a:rPr sz="818" i="1" spc="-3" dirty="0">
                <a:latin typeface="Cambria"/>
                <a:cs typeface="Cambria"/>
              </a:rPr>
              <a:t>an old/classic</a:t>
            </a:r>
            <a:r>
              <a:rPr sz="818" i="1" spc="2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style</a:t>
            </a:r>
            <a:endParaRPr sz="818" dirty="0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dirty="0">
                <a:latin typeface="Cambria"/>
                <a:cs typeface="Cambria"/>
              </a:rPr>
              <a:t>sewing / </a:t>
            </a:r>
            <a:r>
              <a:rPr sz="818" b="1" spc="-3" dirty="0">
                <a:latin typeface="Cambria"/>
                <a:cs typeface="Cambria"/>
              </a:rPr>
              <a:t>crocheting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65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knitting</a:t>
            </a:r>
            <a:endParaRPr sz="818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1829407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4373274" y="1829406"/>
            <a:ext cx="3721677" cy="264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mbria"/>
                <a:cs typeface="Cambria"/>
              </a:rPr>
              <a:t>drawing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painting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photography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1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scrapbooking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“scrapbooking” means arranging </a:t>
            </a:r>
            <a:r>
              <a:rPr sz="818" i="1" spc="-7" dirty="0">
                <a:latin typeface="Cambria"/>
                <a:cs typeface="Cambria"/>
              </a:rPr>
              <a:t>photos </a:t>
            </a:r>
            <a:r>
              <a:rPr sz="818" i="1" dirty="0">
                <a:latin typeface="Cambria"/>
                <a:cs typeface="Cambria"/>
              </a:rPr>
              <a:t>in a book in </a:t>
            </a:r>
            <a:r>
              <a:rPr sz="818" i="1" spc="-3" dirty="0">
                <a:latin typeface="Cambria"/>
                <a:cs typeface="Cambria"/>
              </a:rPr>
              <a:t>an artistic way, with</a:t>
            </a:r>
            <a:r>
              <a:rPr sz="818" i="1" spc="61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decorations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6052" y="316818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331366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383753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398093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 txBox="1"/>
          <p:nvPr/>
        </p:nvSpPr>
        <p:spPr>
          <a:xfrm>
            <a:off x="4061321" y="3147365"/>
            <a:ext cx="3149311" cy="9492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 marR="3464">
              <a:lnSpc>
                <a:spcPct val="116700"/>
              </a:lnSpc>
            </a:pPr>
            <a:r>
              <a:rPr sz="818" b="1" spc="-3" dirty="0">
                <a:latin typeface="Cambria"/>
                <a:cs typeface="Cambria"/>
              </a:rPr>
              <a:t>tinkering with electronics/computers, playing </a:t>
            </a:r>
            <a:r>
              <a:rPr sz="818" b="1" dirty="0">
                <a:latin typeface="Cambria"/>
                <a:cs typeface="Cambria"/>
              </a:rPr>
              <a:t>video </a:t>
            </a:r>
            <a:r>
              <a:rPr sz="818" b="1" spc="-3" dirty="0">
                <a:latin typeface="Cambria"/>
                <a:cs typeface="Cambria"/>
              </a:rPr>
              <a:t>games  woodworking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dirty="0">
                <a:latin typeface="Cambria"/>
                <a:cs typeface="Cambria"/>
              </a:rPr>
              <a:t>making things </a:t>
            </a:r>
            <a:r>
              <a:rPr sz="818" i="1" spc="-7" dirty="0">
                <a:latin typeface="Cambria"/>
                <a:cs typeface="Cambria"/>
              </a:rPr>
              <a:t>with</a:t>
            </a:r>
            <a:r>
              <a:rPr sz="818" i="1" spc="-61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wood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794"/>
              </a:spcBef>
            </a:pPr>
            <a:r>
              <a:rPr sz="886" b="1" spc="-3" dirty="0">
                <a:solidFill>
                  <a:srgbClr val="4F81BC"/>
                </a:solidFill>
                <a:latin typeface="Cambria"/>
                <a:cs typeface="Cambria"/>
              </a:rPr>
              <a:t>Outdoor and athletic</a:t>
            </a:r>
            <a:r>
              <a:rPr sz="886" b="1" spc="-37" dirty="0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sz="886" b="1" dirty="0">
                <a:solidFill>
                  <a:srgbClr val="4F81BC"/>
                </a:solidFill>
                <a:latin typeface="Cambria"/>
                <a:cs typeface="Cambria"/>
              </a:rPr>
              <a:t>hobbies:</a:t>
            </a:r>
            <a:endParaRPr sz="886">
              <a:latin typeface="Cambria"/>
              <a:cs typeface="Cambria"/>
            </a:endParaRPr>
          </a:p>
          <a:p>
            <a:pPr marL="320378" marR="2008856">
              <a:lnSpc>
                <a:spcPct val="114999"/>
              </a:lnSpc>
              <a:spcBef>
                <a:spcPts val="34"/>
              </a:spcBef>
            </a:pPr>
            <a:r>
              <a:rPr sz="818" b="1" dirty="0">
                <a:latin typeface="Cambria"/>
                <a:cs typeface="Cambria"/>
              </a:rPr>
              <a:t>bird </a:t>
            </a:r>
            <a:r>
              <a:rPr sz="818" b="1" spc="-3" dirty="0">
                <a:latin typeface="Cambria"/>
                <a:cs typeface="Cambria"/>
              </a:rPr>
              <a:t>watching  camping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hiking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226052" y="5616892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4373274" y="5616892"/>
            <a:ext cx="1401041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18" b="1" spc="-3" dirty="0">
                <a:latin typeface="Cambria"/>
                <a:cs typeface="Cambria"/>
              </a:rPr>
              <a:t>gardening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fishing </a:t>
            </a:r>
            <a:r>
              <a:rPr sz="818" b="1" dirty="0">
                <a:latin typeface="Cambria"/>
                <a:cs typeface="Cambria"/>
              </a:rPr>
              <a:t>/</a:t>
            </a:r>
            <a:r>
              <a:rPr sz="818" b="1" spc="-1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hunting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082761" y="623454"/>
            <a:ext cx="4052455" cy="11010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2" name="object 12"/>
          <p:cNvSpPr/>
          <p:nvPr/>
        </p:nvSpPr>
        <p:spPr>
          <a:xfrm>
            <a:off x="4082761" y="2201833"/>
            <a:ext cx="4052455" cy="8594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3" name="object 13"/>
          <p:cNvSpPr/>
          <p:nvPr/>
        </p:nvSpPr>
        <p:spPr>
          <a:xfrm>
            <a:off x="4667250" y="4214553"/>
            <a:ext cx="2870489" cy="1298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190629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205177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219724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234271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280225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365032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494962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5795616"/>
            <a:ext cx="95596" cy="1267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 txBox="1"/>
          <p:nvPr/>
        </p:nvSpPr>
        <p:spPr>
          <a:xfrm>
            <a:off x="4061321" y="1906299"/>
            <a:ext cx="3743758" cy="428989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jogging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64"/>
              </a:spcBef>
            </a:pPr>
            <a:r>
              <a:rPr sz="818" b="1" spc="-7" dirty="0">
                <a:latin typeface="Cambria"/>
                <a:cs typeface="Cambria"/>
              </a:rPr>
              <a:t>rock</a:t>
            </a:r>
            <a:r>
              <a:rPr sz="818" b="1" spc="-3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climbing</a:t>
            </a:r>
            <a:endParaRPr sz="818">
              <a:latin typeface="Cambria"/>
              <a:cs typeface="Cambria"/>
            </a:endParaRPr>
          </a:p>
          <a:p>
            <a:pPr marL="320378" marR="1959500">
              <a:lnSpc>
                <a:spcPct val="116700"/>
              </a:lnSpc>
            </a:pPr>
            <a:r>
              <a:rPr sz="818" b="1" dirty="0">
                <a:latin typeface="Cambria"/>
                <a:cs typeface="Cambria"/>
              </a:rPr>
              <a:t>sailing / </a:t>
            </a:r>
            <a:r>
              <a:rPr sz="818" b="1" spc="-3" dirty="0">
                <a:latin typeface="Cambria"/>
                <a:cs typeface="Cambria"/>
              </a:rPr>
              <a:t>surfing </a:t>
            </a:r>
            <a:r>
              <a:rPr sz="818" b="1" dirty="0">
                <a:latin typeface="Cambria"/>
                <a:cs typeface="Cambria"/>
              </a:rPr>
              <a:t>/ </a:t>
            </a:r>
            <a:r>
              <a:rPr sz="818" b="1" spc="-3" dirty="0">
                <a:latin typeface="Cambria"/>
                <a:cs typeface="Cambria"/>
              </a:rPr>
              <a:t>water</a:t>
            </a:r>
            <a:r>
              <a:rPr sz="818" b="1" spc="-6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sports  skateboarding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805"/>
              </a:spcBef>
            </a:pPr>
            <a:r>
              <a:rPr sz="818" spc="-3" dirty="0">
                <a:latin typeface="Cambria"/>
                <a:cs typeface="Cambria"/>
              </a:rPr>
              <a:t>Here are some ways to talk specifically about sports and</a:t>
            </a:r>
            <a:r>
              <a:rPr sz="818" spc="5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music: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"Do you play any</a:t>
            </a:r>
            <a:r>
              <a:rPr sz="818" b="1" spc="-3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sports?"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26"/>
              </a:spcBef>
              <a:buFont typeface="Courier New"/>
              <a:buChar char="o"/>
              <a:tabLst>
                <a:tab pos="632530" algn="l"/>
                <a:tab pos="1487159" algn="l"/>
              </a:tabLst>
            </a:pPr>
            <a:r>
              <a:rPr sz="818" spc="-3" dirty="0">
                <a:latin typeface="Cambria"/>
                <a:cs typeface="Cambria"/>
              </a:rPr>
              <a:t>"Yes, </a:t>
            </a:r>
            <a:r>
              <a:rPr sz="818" dirty="0">
                <a:latin typeface="Cambria"/>
                <a:cs typeface="Cambria"/>
              </a:rPr>
              <a:t>I</a:t>
            </a:r>
            <a:r>
              <a:rPr sz="818" spc="-3" dirty="0">
                <a:latin typeface="Cambria"/>
                <a:cs typeface="Cambria"/>
              </a:rPr>
              <a:t> play</a:t>
            </a:r>
            <a:r>
              <a:rPr sz="818" dirty="0">
                <a:latin typeface="Cambria"/>
                <a:cs typeface="Cambria"/>
              </a:rPr>
              <a:t> </a:t>
            </a:r>
            <a:r>
              <a:rPr sz="818" spc="7" dirty="0">
                <a:latin typeface="Cambria"/>
                <a:cs typeface="Cambria"/>
              </a:rPr>
              <a:t>___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dirty="0">
                <a:latin typeface="Cambria"/>
                <a:cs typeface="Cambria"/>
              </a:rPr>
              <a:t>_."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do yoga / </a:t>
            </a:r>
            <a:r>
              <a:rPr sz="818" spc="-3" dirty="0">
                <a:latin typeface="Cambria"/>
                <a:cs typeface="Cambria"/>
              </a:rPr>
              <a:t>martial arts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pilates."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I </a:t>
            </a:r>
            <a:r>
              <a:rPr sz="818" spc="-3" dirty="0">
                <a:latin typeface="Cambria"/>
                <a:cs typeface="Cambria"/>
              </a:rPr>
              <a:t>prefer working out at </a:t>
            </a:r>
            <a:r>
              <a:rPr sz="818" dirty="0">
                <a:latin typeface="Cambria"/>
                <a:cs typeface="Cambria"/>
              </a:rPr>
              <a:t>the</a:t>
            </a:r>
            <a:r>
              <a:rPr sz="818" spc="-2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gym."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</a:t>
            </a:r>
            <a:r>
              <a:rPr sz="818" spc="-3" dirty="0">
                <a:latin typeface="Cambria"/>
                <a:cs typeface="Cambria"/>
              </a:rPr>
              <a:t>I'm </a:t>
            </a:r>
            <a:r>
              <a:rPr sz="818" spc="-7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very</a:t>
            </a:r>
            <a:r>
              <a:rPr sz="818" spc="-1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athletic."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"No, </a:t>
            </a:r>
            <a:r>
              <a:rPr sz="818" spc="-3" dirty="0">
                <a:latin typeface="Cambria"/>
                <a:cs typeface="Cambria"/>
              </a:rPr>
              <a:t>but </a:t>
            </a:r>
            <a:r>
              <a:rPr sz="818" dirty="0">
                <a:latin typeface="Cambria"/>
                <a:cs typeface="Cambria"/>
              </a:rPr>
              <a:t>I love </a:t>
            </a:r>
            <a:r>
              <a:rPr sz="818" spc="-3" dirty="0">
                <a:latin typeface="Cambria"/>
                <a:cs typeface="Cambria"/>
              </a:rPr>
              <a:t>to watch! I'm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big fan </a:t>
            </a:r>
            <a:r>
              <a:rPr sz="818" spc="7" dirty="0">
                <a:latin typeface="Cambria"/>
                <a:cs typeface="Cambria"/>
              </a:rPr>
              <a:t>of… </a:t>
            </a:r>
            <a:r>
              <a:rPr sz="818" spc="-3" dirty="0">
                <a:latin typeface="Cambria"/>
                <a:cs typeface="Cambria"/>
              </a:rPr>
              <a:t>[sport </a:t>
            </a:r>
            <a:r>
              <a:rPr sz="818" dirty="0">
                <a:latin typeface="Cambria"/>
                <a:cs typeface="Cambria"/>
              </a:rPr>
              <a:t>/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team]."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77"/>
              </a:spcBef>
            </a:pPr>
            <a:r>
              <a:rPr sz="818" b="1" spc="-3" dirty="0">
                <a:latin typeface="Cambria"/>
                <a:cs typeface="Cambria"/>
              </a:rPr>
              <a:t>"Do you play </a:t>
            </a:r>
            <a:r>
              <a:rPr sz="818" b="1" dirty="0">
                <a:latin typeface="Cambria"/>
                <a:cs typeface="Cambria"/>
              </a:rPr>
              <a:t>a </a:t>
            </a:r>
            <a:r>
              <a:rPr sz="818" b="1" spc="-3" dirty="0">
                <a:latin typeface="Cambria"/>
                <a:cs typeface="Cambria"/>
              </a:rPr>
              <a:t>musical</a:t>
            </a:r>
            <a:r>
              <a:rPr sz="818" b="1" spc="-7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instrument?"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  <a:tab pos="1487159" algn="l"/>
              </a:tabLst>
            </a:pPr>
            <a:r>
              <a:rPr sz="818" spc="-3" dirty="0">
                <a:latin typeface="Cambria"/>
                <a:cs typeface="Cambria"/>
              </a:rPr>
              <a:t>"Yes, </a:t>
            </a:r>
            <a:r>
              <a:rPr sz="818" dirty="0">
                <a:latin typeface="Cambria"/>
                <a:cs typeface="Cambria"/>
              </a:rPr>
              <a:t>I</a:t>
            </a:r>
            <a:r>
              <a:rPr sz="818" spc="-3" dirty="0">
                <a:latin typeface="Cambria"/>
                <a:cs typeface="Cambria"/>
              </a:rPr>
              <a:t> play</a:t>
            </a:r>
            <a:r>
              <a:rPr sz="818" dirty="0">
                <a:latin typeface="Cambria"/>
                <a:cs typeface="Cambria"/>
              </a:rPr>
              <a:t> </a:t>
            </a:r>
            <a:r>
              <a:rPr sz="818" spc="7" dirty="0">
                <a:latin typeface="Cambria"/>
                <a:cs typeface="Cambria"/>
              </a:rPr>
              <a:t>___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dirty="0">
                <a:latin typeface="Cambria"/>
                <a:cs typeface="Cambria"/>
              </a:rPr>
              <a:t>_."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spc="-3" dirty="0">
                <a:latin typeface="Cambria"/>
                <a:cs typeface="Cambria"/>
              </a:rPr>
              <a:t>"I've played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piano </a:t>
            </a:r>
            <a:r>
              <a:rPr sz="818" dirty="0">
                <a:latin typeface="Cambria"/>
                <a:cs typeface="Cambria"/>
              </a:rPr>
              <a:t>for </a:t>
            </a:r>
            <a:r>
              <a:rPr sz="818" spc="-7" dirty="0">
                <a:latin typeface="Cambria"/>
                <a:cs typeface="Cambria"/>
              </a:rPr>
              <a:t>several</a:t>
            </a:r>
            <a:r>
              <a:rPr sz="818" spc="2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years."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  <a:tab pos="1296231" algn="l"/>
                <a:tab pos="1509239" algn="l"/>
              </a:tabLst>
            </a:pPr>
            <a:r>
              <a:rPr sz="818" dirty="0">
                <a:latin typeface="Cambria"/>
                <a:cs typeface="Cambria"/>
              </a:rPr>
              <a:t>"I'm</a:t>
            </a:r>
            <a:r>
              <a:rPr sz="818" spc="3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taking</a:t>
            </a:r>
            <a:r>
              <a:rPr sz="818" u="sng" spc="-3" dirty="0">
                <a:latin typeface="Cambria"/>
                <a:cs typeface="Cambria"/>
              </a:rPr>
              <a:t> 	</a:t>
            </a:r>
            <a:r>
              <a:rPr sz="818" spc="7" dirty="0">
                <a:latin typeface="Cambria"/>
                <a:cs typeface="Cambria"/>
              </a:rPr>
              <a:t>_</a:t>
            </a:r>
            <a:r>
              <a:rPr sz="818" u="sng" spc="7" dirty="0">
                <a:latin typeface="Cambria"/>
                <a:cs typeface="Cambria"/>
              </a:rPr>
              <a:t> 	</a:t>
            </a:r>
            <a:r>
              <a:rPr sz="818" spc="-7" dirty="0">
                <a:latin typeface="Cambria"/>
                <a:cs typeface="Cambria"/>
              </a:rPr>
              <a:t>lessons."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"I'm in a</a:t>
            </a:r>
            <a:r>
              <a:rPr sz="818" spc="-7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band."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sing </a:t>
            </a:r>
            <a:r>
              <a:rPr sz="818" dirty="0">
                <a:latin typeface="Cambria"/>
                <a:cs typeface="Cambria"/>
              </a:rPr>
              <a:t>in a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choir."</a:t>
            </a:r>
            <a:endParaRPr sz="818">
              <a:latin typeface="Cambria"/>
              <a:cs typeface="Cambria"/>
            </a:endParaRPr>
          </a:p>
          <a:p>
            <a:pPr marL="8659" marR="3464">
              <a:lnSpc>
                <a:spcPct val="111700"/>
              </a:lnSpc>
              <a:spcBef>
                <a:spcPts val="689"/>
              </a:spcBef>
            </a:pPr>
            <a:r>
              <a:rPr sz="818" spc="-3" dirty="0">
                <a:latin typeface="Cambria"/>
                <a:cs typeface="Cambria"/>
              </a:rPr>
              <a:t>In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dialogue, </a:t>
            </a:r>
            <a:r>
              <a:rPr sz="818" dirty="0">
                <a:latin typeface="Cambria"/>
                <a:cs typeface="Cambria"/>
              </a:rPr>
              <a:t>there </a:t>
            </a:r>
            <a:r>
              <a:rPr sz="818" spc="-3" dirty="0">
                <a:latin typeface="Cambria"/>
                <a:cs typeface="Cambria"/>
              </a:rPr>
              <a:t>are </a:t>
            </a:r>
            <a:r>
              <a:rPr sz="818" dirty="0">
                <a:latin typeface="Cambria"/>
                <a:cs typeface="Cambria"/>
              </a:rPr>
              <a:t>two </a:t>
            </a:r>
            <a:r>
              <a:rPr sz="818" spc="-3" dirty="0">
                <a:latin typeface="Cambria"/>
                <a:cs typeface="Cambria"/>
              </a:rPr>
              <a:t>“follow-up” questions that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can </a:t>
            </a:r>
            <a:r>
              <a:rPr sz="818" spc="-3" dirty="0">
                <a:latin typeface="Cambria"/>
                <a:cs typeface="Cambria"/>
              </a:rPr>
              <a:t>use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ask </a:t>
            </a:r>
            <a:r>
              <a:rPr sz="818" dirty="0">
                <a:latin typeface="Cambria"/>
                <a:cs typeface="Cambria"/>
              </a:rPr>
              <a:t>for more  </a:t>
            </a:r>
            <a:r>
              <a:rPr sz="818" spc="-3" dirty="0">
                <a:latin typeface="Cambria"/>
                <a:cs typeface="Cambria"/>
              </a:rPr>
              <a:t>information, </a:t>
            </a:r>
            <a:r>
              <a:rPr sz="818" spc="-7" dirty="0">
                <a:latin typeface="Cambria"/>
                <a:cs typeface="Cambria"/>
              </a:rPr>
              <a:t>after </a:t>
            </a:r>
            <a:r>
              <a:rPr sz="818" dirty="0">
                <a:latin typeface="Cambria"/>
                <a:cs typeface="Cambria"/>
              </a:rPr>
              <a:t>the other </a:t>
            </a:r>
            <a:r>
              <a:rPr sz="818" spc="-3" dirty="0">
                <a:latin typeface="Cambria"/>
                <a:cs typeface="Cambria"/>
              </a:rPr>
              <a:t>person tells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7" dirty="0">
                <a:latin typeface="Cambria"/>
                <a:cs typeface="Cambria"/>
              </a:rPr>
              <a:t>their</a:t>
            </a:r>
            <a:r>
              <a:rPr sz="818" spc="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hobbies: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"How'd you </a:t>
            </a:r>
            <a:r>
              <a:rPr sz="818" b="1" dirty="0">
                <a:latin typeface="Cambria"/>
                <a:cs typeface="Cambria"/>
              </a:rPr>
              <a:t>get </a:t>
            </a:r>
            <a:r>
              <a:rPr sz="818" b="1" spc="-3" dirty="0">
                <a:latin typeface="Cambria"/>
                <a:cs typeface="Cambria"/>
              </a:rPr>
              <a:t>into that?" </a:t>
            </a:r>
            <a:r>
              <a:rPr sz="818" i="1" dirty="0">
                <a:latin typeface="Cambria"/>
                <a:cs typeface="Cambria"/>
              </a:rPr>
              <a:t>(= how did </a:t>
            </a:r>
            <a:r>
              <a:rPr sz="818" i="1" spc="-3" dirty="0">
                <a:latin typeface="Cambria"/>
                <a:cs typeface="Cambria"/>
              </a:rPr>
              <a:t>you become interested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it?)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read an article </a:t>
            </a:r>
            <a:r>
              <a:rPr sz="818" dirty="0">
                <a:latin typeface="Cambria"/>
                <a:cs typeface="Cambria"/>
              </a:rPr>
              <a:t>/ </a:t>
            </a:r>
            <a:r>
              <a:rPr sz="818" spc="-7" dirty="0">
                <a:latin typeface="Cambria"/>
                <a:cs typeface="Cambria"/>
              </a:rPr>
              <a:t>saw </a:t>
            </a:r>
            <a:r>
              <a:rPr sz="818" dirty="0">
                <a:latin typeface="Cambria"/>
                <a:cs typeface="Cambria"/>
              </a:rPr>
              <a:t>a TV </a:t>
            </a:r>
            <a:r>
              <a:rPr sz="818" spc="-3" dirty="0">
                <a:latin typeface="Cambria"/>
                <a:cs typeface="Cambria"/>
              </a:rPr>
              <a:t>show that </a:t>
            </a:r>
            <a:r>
              <a:rPr sz="818" dirty="0">
                <a:latin typeface="Cambria"/>
                <a:cs typeface="Cambria"/>
              </a:rPr>
              <a:t>piqued my</a:t>
            </a:r>
            <a:r>
              <a:rPr sz="818" spc="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interest."</a:t>
            </a:r>
            <a:endParaRPr sz="818">
              <a:latin typeface="Cambria"/>
              <a:cs typeface="Cambria"/>
            </a:endParaRPr>
          </a:p>
          <a:p>
            <a:pPr marL="632097">
              <a:spcBef>
                <a:spcPts val="133"/>
              </a:spcBef>
            </a:pPr>
            <a:r>
              <a:rPr sz="818" i="1" spc="-3" dirty="0">
                <a:latin typeface="Cambria"/>
                <a:cs typeface="Cambria"/>
              </a:rPr>
              <a:t>“piqued </a:t>
            </a:r>
            <a:r>
              <a:rPr sz="818" i="1" dirty="0">
                <a:latin typeface="Cambria"/>
                <a:cs typeface="Cambria"/>
              </a:rPr>
              <a:t>my </a:t>
            </a:r>
            <a:r>
              <a:rPr sz="818" i="1" spc="-3" dirty="0">
                <a:latin typeface="Cambria"/>
                <a:cs typeface="Cambria"/>
              </a:rPr>
              <a:t>interest” = made </a:t>
            </a:r>
            <a:r>
              <a:rPr sz="818" i="1" dirty="0">
                <a:latin typeface="Cambria"/>
                <a:cs typeface="Cambria"/>
              </a:rPr>
              <a:t>me </a:t>
            </a:r>
            <a:r>
              <a:rPr sz="818" i="1" spc="-3" dirty="0">
                <a:latin typeface="Cambria"/>
                <a:cs typeface="Cambria"/>
              </a:rPr>
              <a:t>interested </a:t>
            </a:r>
            <a:r>
              <a:rPr sz="818" i="1" dirty="0">
                <a:latin typeface="Cambria"/>
                <a:cs typeface="Cambria"/>
              </a:rPr>
              <a:t>in learning</a:t>
            </a:r>
            <a:r>
              <a:rPr sz="818" i="1" spc="-2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more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took a</a:t>
            </a:r>
            <a:r>
              <a:rPr sz="818" spc="-65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class."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just </a:t>
            </a:r>
            <a:r>
              <a:rPr sz="818" dirty="0">
                <a:latin typeface="Cambria"/>
                <a:cs typeface="Cambria"/>
              </a:rPr>
              <a:t>thought </a:t>
            </a:r>
            <a:r>
              <a:rPr sz="818" spc="-7" dirty="0">
                <a:latin typeface="Cambria"/>
                <a:cs typeface="Cambria"/>
              </a:rPr>
              <a:t>it'd </a:t>
            </a:r>
            <a:r>
              <a:rPr sz="818" spc="-3" dirty="0">
                <a:latin typeface="Cambria"/>
                <a:cs typeface="Cambria"/>
              </a:rPr>
              <a:t>be interesting to </a:t>
            </a:r>
            <a:r>
              <a:rPr sz="818" dirty="0">
                <a:latin typeface="Cambria"/>
                <a:cs typeface="Cambria"/>
              </a:rPr>
              <a:t>try it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out."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"My </a:t>
            </a:r>
            <a:r>
              <a:rPr sz="818" spc="-3" dirty="0">
                <a:latin typeface="Cambria"/>
                <a:cs typeface="Cambria"/>
              </a:rPr>
              <a:t>friend introduced </a:t>
            </a:r>
            <a:r>
              <a:rPr sz="818" dirty="0">
                <a:latin typeface="Cambria"/>
                <a:cs typeface="Cambria"/>
              </a:rPr>
              <a:t>me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it </a:t>
            </a:r>
            <a:r>
              <a:rPr sz="818" spc="-3" dirty="0">
                <a:latin typeface="Cambria"/>
                <a:cs typeface="Cambria"/>
              </a:rPr>
              <a:t>(and I've </a:t>
            </a:r>
            <a:r>
              <a:rPr sz="818" spc="-7" dirty="0">
                <a:latin typeface="Cambria"/>
                <a:cs typeface="Cambria"/>
              </a:rPr>
              <a:t>been </a:t>
            </a:r>
            <a:r>
              <a:rPr sz="818" spc="3" dirty="0">
                <a:latin typeface="Cambria"/>
                <a:cs typeface="Cambria"/>
              </a:rPr>
              <a:t>doing </a:t>
            </a:r>
            <a:r>
              <a:rPr sz="818" dirty="0">
                <a:latin typeface="Cambria"/>
                <a:cs typeface="Cambria"/>
              </a:rPr>
              <a:t>it </a:t>
            </a:r>
            <a:r>
              <a:rPr sz="818" spc="-7" dirty="0">
                <a:latin typeface="Cambria"/>
                <a:cs typeface="Cambria"/>
              </a:rPr>
              <a:t>ever</a:t>
            </a:r>
            <a:r>
              <a:rPr sz="818" spc="10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since)."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60"/>
              </a:spcBef>
            </a:pPr>
            <a:r>
              <a:rPr sz="818" b="1" spc="-7" dirty="0">
                <a:latin typeface="Cambria"/>
                <a:cs typeface="Cambria"/>
              </a:rPr>
              <a:t>"How </a:t>
            </a:r>
            <a:r>
              <a:rPr sz="818" b="1" spc="-3" dirty="0">
                <a:latin typeface="Cambria"/>
                <a:cs typeface="Cambria"/>
              </a:rPr>
              <a:t>long </a:t>
            </a:r>
            <a:r>
              <a:rPr sz="818" b="1" dirty="0">
                <a:latin typeface="Cambria"/>
                <a:cs typeface="Cambria"/>
              </a:rPr>
              <a:t>have </a:t>
            </a:r>
            <a:r>
              <a:rPr sz="818" b="1" spc="-3" dirty="0">
                <a:latin typeface="Cambria"/>
                <a:cs typeface="Cambria"/>
              </a:rPr>
              <a:t>you </a:t>
            </a:r>
            <a:r>
              <a:rPr sz="818" b="1" dirty="0">
                <a:latin typeface="Cambria"/>
                <a:cs typeface="Cambria"/>
              </a:rPr>
              <a:t>been </a:t>
            </a:r>
            <a:r>
              <a:rPr sz="818" b="1" spc="-3" dirty="0">
                <a:latin typeface="Cambria"/>
                <a:cs typeface="Cambria"/>
              </a:rPr>
              <a:t>doing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that?"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"I </a:t>
            </a:r>
            <a:r>
              <a:rPr sz="818" spc="-3" dirty="0">
                <a:latin typeface="Cambria"/>
                <a:cs typeface="Cambria"/>
              </a:rPr>
              <a:t>just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started."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30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"For 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spc="-7" dirty="0">
                <a:latin typeface="Cambria"/>
                <a:cs typeface="Cambria"/>
              </a:rPr>
              <a:t>years." </a:t>
            </a:r>
            <a:r>
              <a:rPr sz="818" spc="-3" dirty="0">
                <a:latin typeface="Cambria"/>
                <a:cs typeface="Cambria"/>
              </a:rPr>
              <a:t>(for </a:t>
            </a:r>
            <a:r>
              <a:rPr sz="818" dirty="0">
                <a:latin typeface="Cambria"/>
                <a:cs typeface="Cambria"/>
              </a:rPr>
              <a:t>+ time</a:t>
            </a:r>
            <a:r>
              <a:rPr sz="818" spc="-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period)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375006" y="623455"/>
            <a:ext cx="3454977" cy="11774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5315556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546102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574781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 txBox="1"/>
          <p:nvPr/>
        </p:nvSpPr>
        <p:spPr>
          <a:xfrm>
            <a:off x="4061321" y="617393"/>
            <a:ext cx="4045960" cy="54691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32097" indent="-155859">
              <a:buFont typeface="Courier New"/>
              <a:buChar char="o"/>
              <a:tabLst>
                <a:tab pos="632530" algn="l"/>
              </a:tabLst>
            </a:pPr>
            <a:r>
              <a:rPr sz="818" dirty="0">
                <a:latin typeface="Cambria"/>
                <a:cs typeface="Cambria"/>
              </a:rPr>
              <a:t>"Since I </a:t>
            </a:r>
            <a:r>
              <a:rPr sz="818" spc="-3" dirty="0">
                <a:latin typeface="Cambria"/>
                <a:cs typeface="Cambria"/>
              </a:rPr>
              <a:t>was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kid." (since </a:t>
            </a:r>
            <a:r>
              <a:rPr sz="818" dirty="0">
                <a:latin typeface="Cambria"/>
                <a:cs typeface="Cambria"/>
              </a:rPr>
              <a:t>+ point in the</a:t>
            </a:r>
            <a:r>
              <a:rPr sz="818" spc="-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past)</a:t>
            </a:r>
            <a:endParaRPr sz="818">
              <a:latin typeface="Cambria"/>
              <a:cs typeface="Cambria"/>
            </a:endParaRPr>
          </a:p>
          <a:p>
            <a:pPr marL="632097" indent="-155859">
              <a:spcBef>
                <a:spcPts val="112"/>
              </a:spcBef>
              <a:buFont typeface="Courier New"/>
              <a:buChar char="o"/>
              <a:tabLst>
                <a:tab pos="632530" algn="l"/>
              </a:tabLst>
            </a:pPr>
            <a:r>
              <a:rPr sz="818" spc="-3" dirty="0">
                <a:latin typeface="Cambria"/>
                <a:cs typeface="Cambria"/>
              </a:rPr>
              <a:t>"Ever since </a:t>
            </a:r>
            <a:r>
              <a:rPr sz="818" dirty="0">
                <a:latin typeface="Cambria"/>
                <a:cs typeface="Cambria"/>
              </a:rPr>
              <a:t>I </a:t>
            </a:r>
            <a:r>
              <a:rPr sz="818" spc="-3" dirty="0">
                <a:latin typeface="Cambria"/>
                <a:cs typeface="Cambria"/>
              </a:rPr>
              <a:t>was </a:t>
            </a:r>
            <a:r>
              <a:rPr sz="818" dirty="0">
                <a:latin typeface="Cambria"/>
                <a:cs typeface="Cambria"/>
              </a:rPr>
              <a:t>in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college."</a:t>
            </a:r>
            <a:endParaRPr sz="818">
              <a:latin typeface="Cambria"/>
              <a:cs typeface="Cambria"/>
            </a:endParaRPr>
          </a:p>
          <a:p>
            <a:pPr>
              <a:spcBef>
                <a:spcPts val="20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#2 - Benefits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of</a:t>
            </a:r>
            <a:r>
              <a:rPr sz="955" b="1" spc="-20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Hobbies</a:t>
            </a:r>
            <a:endParaRPr sz="955">
              <a:latin typeface="Cambria"/>
              <a:cs typeface="Cambria"/>
            </a:endParaRPr>
          </a:p>
          <a:p>
            <a:pPr marL="8659">
              <a:spcBef>
                <a:spcPts val="150"/>
              </a:spcBef>
            </a:pPr>
            <a:r>
              <a:rPr sz="818" i="1" spc="-3" dirty="0">
                <a:latin typeface="Cambria"/>
                <a:cs typeface="Cambria"/>
              </a:rPr>
              <a:t>Erica’s wondering </a:t>
            </a:r>
            <a:r>
              <a:rPr sz="818" i="1" dirty="0">
                <a:latin typeface="Cambria"/>
                <a:cs typeface="Cambria"/>
              </a:rPr>
              <a:t>which new hobby </a:t>
            </a:r>
            <a:r>
              <a:rPr sz="818" i="1" spc="-3" dirty="0">
                <a:latin typeface="Cambria"/>
                <a:cs typeface="Cambria"/>
              </a:rPr>
              <a:t>to take up. </a:t>
            </a:r>
            <a:r>
              <a:rPr sz="818" i="1" dirty="0">
                <a:latin typeface="Cambria"/>
                <a:cs typeface="Cambria"/>
              </a:rPr>
              <a:t>Listen </a:t>
            </a:r>
            <a:r>
              <a:rPr sz="818" i="1" spc="-3" dirty="0">
                <a:latin typeface="Cambria"/>
                <a:cs typeface="Cambria"/>
              </a:rPr>
              <a:t>to </a:t>
            </a:r>
            <a:r>
              <a:rPr sz="818" i="1" dirty="0">
                <a:latin typeface="Cambria"/>
                <a:cs typeface="Cambria"/>
              </a:rPr>
              <a:t>her </a:t>
            </a:r>
            <a:r>
              <a:rPr sz="818" i="1" spc="-3" dirty="0">
                <a:latin typeface="Cambria"/>
                <a:cs typeface="Cambria"/>
              </a:rPr>
              <a:t>conversation with</a:t>
            </a:r>
            <a:r>
              <a:rPr sz="818" i="1" spc="-20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Natalie.</a:t>
            </a:r>
            <a:endParaRPr sz="818">
              <a:latin typeface="Cambria"/>
              <a:cs typeface="Cambria"/>
            </a:endParaRPr>
          </a:p>
          <a:p>
            <a:pPr marL="8659" marR="188330">
              <a:lnSpc>
                <a:spcPct val="111700"/>
              </a:lnSpc>
              <a:spcBef>
                <a:spcPts val="699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spc="-3" dirty="0">
                <a:latin typeface="Cambria"/>
                <a:cs typeface="Cambria"/>
              </a:rPr>
              <a:t>Ever since I quit </a:t>
            </a:r>
            <a:r>
              <a:rPr sz="818" dirty="0">
                <a:latin typeface="Cambria"/>
                <a:cs typeface="Cambria"/>
              </a:rPr>
              <a:t>my </a:t>
            </a:r>
            <a:r>
              <a:rPr sz="818" spc="-3" dirty="0">
                <a:latin typeface="Cambria"/>
                <a:cs typeface="Cambria"/>
              </a:rPr>
              <a:t>job, </a:t>
            </a:r>
            <a:r>
              <a:rPr sz="818" dirty="0">
                <a:latin typeface="Cambria"/>
                <a:cs typeface="Cambria"/>
              </a:rPr>
              <a:t>I’ve </a:t>
            </a:r>
            <a:r>
              <a:rPr sz="818" spc="-3" dirty="0">
                <a:latin typeface="Cambria"/>
                <a:cs typeface="Cambria"/>
              </a:rPr>
              <a:t>had a </a:t>
            </a:r>
            <a:r>
              <a:rPr sz="818" dirty="0">
                <a:latin typeface="Cambria"/>
                <a:cs typeface="Cambria"/>
              </a:rPr>
              <a:t>lot </a:t>
            </a:r>
            <a:r>
              <a:rPr sz="818" spc="3" dirty="0">
                <a:latin typeface="Cambria"/>
                <a:cs typeface="Cambria"/>
              </a:rPr>
              <a:t>of </a:t>
            </a:r>
            <a:r>
              <a:rPr sz="818" spc="-3" dirty="0">
                <a:latin typeface="Cambria"/>
                <a:cs typeface="Cambria"/>
              </a:rPr>
              <a:t>time </a:t>
            </a:r>
            <a:r>
              <a:rPr sz="818" dirty="0">
                <a:latin typeface="Cambria"/>
                <a:cs typeface="Cambria"/>
              </a:rPr>
              <a:t>on </a:t>
            </a:r>
            <a:r>
              <a:rPr sz="818" spc="3" dirty="0">
                <a:latin typeface="Cambria"/>
                <a:cs typeface="Cambria"/>
              </a:rPr>
              <a:t>my </a:t>
            </a:r>
            <a:r>
              <a:rPr sz="818" spc="-3" dirty="0">
                <a:latin typeface="Cambria"/>
                <a:cs typeface="Cambria"/>
              </a:rPr>
              <a:t>hands. I really need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find a  new</a:t>
            </a:r>
            <a:r>
              <a:rPr sz="818" spc="-55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hobby.</a:t>
            </a:r>
            <a:endParaRPr sz="818">
              <a:latin typeface="Cambria"/>
              <a:cs typeface="Cambria"/>
            </a:endParaRPr>
          </a:p>
          <a:p>
            <a:pPr marL="8659" marR="1302293">
              <a:lnSpc>
                <a:spcPct val="181700"/>
              </a:lnSpc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3" dirty="0">
                <a:latin typeface="Cambria"/>
                <a:cs typeface="Cambria"/>
              </a:rPr>
              <a:t>Well, what’s something you’ve always wanted </a:t>
            </a:r>
            <a:r>
              <a:rPr sz="818" dirty="0">
                <a:latin typeface="Cambria"/>
                <a:cs typeface="Cambria"/>
              </a:rPr>
              <a:t>to try?  </a:t>
            </a: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spc="-3" dirty="0">
                <a:latin typeface="Cambria"/>
                <a:cs typeface="Cambria"/>
              </a:rPr>
              <a:t>I’d </a:t>
            </a:r>
            <a:r>
              <a:rPr sz="818" dirty="0">
                <a:latin typeface="Cambria"/>
                <a:cs typeface="Cambria"/>
              </a:rPr>
              <a:t>love to </a:t>
            </a:r>
            <a:r>
              <a:rPr sz="818" spc="-3" dirty="0">
                <a:latin typeface="Cambria"/>
                <a:cs typeface="Cambria"/>
              </a:rPr>
              <a:t>learn how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dance… but I think I’m </a:t>
            </a:r>
            <a:r>
              <a:rPr sz="818" dirty="0">
                <a:latin typeface="Cambria"/>
                <a:cs typeface="Cambria"/>
              </a:rPr>
              <a:t>too</a:t>
            </a:r>
            <a:r>
              <a:rPr sz="818" spc="5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shy!</a:t>
            </a:r>
            <a:endParaRPr sz="818">
              <a:latin typeface="Cambria"/>
              <a:cs typeface="Cambria"/>
            </a:endParaRPr>
          </a:p>
          <a:p>
            <a:pPr marL="8659" marR="3464">
              <a:lnSpc>
                <a:spcPts val="1786"/>
              </a:lnSpc>
              <a:spcBef>
                <a:spcPts val="191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dirty="0">
                <a:latin typeface="Cambria"/>
                <a:cs typeface="Cambria"/>
              </a:rPr>
              <a:t>Oh, </a:t>
            </a:r>
            <a:r>
              <a:rPr sz="818" spc="-3" dirty="0">
                <a:latin typeface="Cambria"/>
                <a:cs typeface="Cambria"/>
              </a:rPr>
              <a:t>don’t let </a:t>
            </a:r>
            <a:r>
              <a:rPr sz="818" spc="-7" dirty="0">
                <a:latin typeface="Cambria"/>
                <a:cs typeface="Cambria"/>
              </a:rPr>
              <a:t>that </a:t>
            </a:r>
            <a:r>
              <a:rPr sz="818" spc="-3" dirty="0">
                <a:latin typeface="Cambria"/>
                <a:cs typeface="Cambria"/>
              </a:rPr>
              <a:t>stop </a:t>
            </a:r>
            <a:r>
              <a:rPr sz="818" dirty="0">
                <a:latin typeface="Cambria"/>
                <a:cs typeface="Cambria"/>
              </a:rPr>
              <a:t>you! </a:t>
            </a:r>
            <a:r>
              <a:rPr sz="818" spc="-3" dirty="0">
                <a:latin typeface="Cambria"/>
                <a:cs typeface="Cambria"/>
              </a:rPr>
              <a:t>If I had </a:t>
            </a:r>
            <a:r>
              <a:rPr sz="818" spc="-7" dirty="0">
                <a:latin typeface="Cambria"/>
                <a:cs typeface="Cambria"/>
              </a:rPr>
              <a:t>more </a:t>
            </a:r>
            <a:r>
              <a:rPr sz="818" spc="-3" dirty="0">
                <a:latin typeface="Cambria"/>
                <a:cs typeface="Cambria"/>
              </a:rPr>
              <a:t>free time, I’d definitely </a:t>
            </a:r>
            <a:r>
              <a:rPr sz="818" dirty="0">
                <a:latin typeface="Cambria"/>
                <a:cs typeface="Cambria"/>
              </a:rPr>
              <a:t>take </a:t>
            </a:r>
            <a:r>
              <a:rPr sz="818" spc="-3" dirty="0">
                <a:latin typeface="Cambria"/>
                <a:cs typeface="Cambria"/>
              </a:rPr>
              <a:t>dance classes.  </a:t>
            </a: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So </a:t>
            </a:r>
            <a:r>
              <a:rPr sz="818" spc="-7" dirty="0">
                <a:latin typeface="Cambria"/>
                <a:cs typeface="Cambria"/>
              </a:rPr>
              <a:t>what </a:t>
            </a:r>
            <a:r>
              <a:rPr sz="818" dirty="0">
                <a:latin typeface="Cambria"/>
                <a:cs typeface="Cambria"/>
              </a:rPr>
              <a:t>do </a:t>
            </a:r>
            <a:r>
              <a:rPr sz="818" spc="-7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like </a:t>
            </a:r>
            <a:r>
              <a:rPr sz="818" spc="-3" dirty="0">
                <a:latin typeface="Cambria"/>
                <a:cs typeface="Cambria"/>
              </a:rPr>
              <a:t>to </a:t>
            </a:r>
            <a:r>
              <a:rPr sz="818" spc="-7" dirty="0">
                <a:latin typeface="Cambria"/>
                <a:cs typeface="Cambria"/>
              </a:rPr>
              <a:t>do </a:t>
            </a:r>
            <a:r>
              <a:rPr sz="818" dirty="0">
                <a:latin typeface="Cambria"/>
                <a:cs typeface="Cambria"/>
              </a:rPr>
              <a:t>for</a:t>
            </a:r>
            <a:r>
              <a:rPr sz="818" spc="17" dirty="0">
                <a:latin typeface="Cambria"/>
                <a:cs typeface="Cambria"/>
              </a:rPr>
              <a:t> </a:t>
            </a:r>
            <a:r>
              <a:rPr sz="818" spc="-7" dirty="0">
                <a:latin typeface="Cambria"/>
                <a:cs typeface="Cambria"/>
              </a:rPr>
              <a:t>fun?</a:t>
            </a:r>
            <a:endParaRPr sz="818">
              <a:latin typeface="Cambria"/>
              <a:cs typeface="Cambria"/>
            </a:endParaRPr>
          </a:p>
          <a:p>
            <a:pPr marL="8659" marR="128151">
              <a:lnSpc>
                <a:spcPct val="113300"/>
              </a:lnSpc>
              <a:spcBef>
                <a:spcPts val="477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3" dirty="0">
                <a:latin typeface="Cambria"/>
                <a:cs typeface="Cambria"/>
              </a:rPr>
              <a:t>I’ve gotten </a:t>
            </a:r>
            <a:r>
              <a:rPr sz="818" dirty="0">
                <a:latin typeface="Cambria"/>
                <a:cs typeface="Cambria"/>
              </a:rPr>
              <a:t>into </a:t>
            </a:r>
            <a:r>
              <a:rPr sz="818" spc="-3" dirty="0">
                <a:latin typeface="Cambria"/>
                <a:cs typeface="Cambria"/>
              </a:rPr>
              <a:t>yoga; </a:t>
            </a:r>
            <a:r>
              <a:rPr sz="818" dirty="0">
                <a:latin typeface="Cambria"/>
                <a:cs typeface="Cambria"/>
              </a:rPr>
              <a:t>it’s </a:t>
            </a:r>
            <a:r>
              <a:rPr sz="818" spc="-3" dirty="0">
                <a:latin typeface="Cambria"/>
                <a:cs typeface="Cambria"/>
              </a:rPr>
              <a:t>a great way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relieve stress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fantastic </a:t>
            </a:r>
            <a:r>
              <a:rPr sz="818" dirty="0">
                <a:latin typeface="Cambria"/>
                <a:cs typeface="Cambria"/>
              </a:rPr>
              <a:t>workout.  </a:t>
            </a:r>
            <a:r>
              <a:rPr sz="818" spc="-3" dirty="0">
                <a:latin typeface="Cambria"/>
                <a:cs typeface="Cambria"/>
              </a:rPr>
              <a:t>And I’ve always enjoyed </a:t>
            </a:r>
            <a:r>
              <a:rPr sz="818" dirty="0">
                <a:latin typeface="Cambria"/>
                <a:cs typeface="Cambria"/>
              </a:rPr>
              <a:t>writing, </a:t>
            </a:r>
            <a:r>
              <a:rPr sz="818" spc="-7" dirty="0">
                <a:latin typeface="Cambria"/>
                <a:cs typeface="Cambria"/>
              </a:rPr>
              <a:t>so </a:t>
            </a:r>
            <a:r>
              <a:rPr sz="818" spc="-3" dirty="0">
                <a:latin typeface="Cambria"/>
                <a:cs typeface="Cambria"/>
              </a:rPr>
              <a:t>I’m going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start </a:t>
            </a:r>
            <a:r>
              <a:rPr sz="818" dirty="0">
                <a:latin typeface="Cambria"/>
                <a:cs typeface="Cambria"/>
              </a:rPr>
              <a:t>a</a:t>
            </a:r>
            <a:r>
              <a:rPr sz="818" spc="27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blog.</a:t>
            </a:r>
            <a:endParaRPr sz="818">
              <a:latin typeface="Cambria"/>
              <a:cs typeface="Cambria"/>
            </a:endParaRPr>
          </a:p>
          <a:p>
            <a:pPr marL="8659" marR="278382">
              <a:lnSpc>
                <a:spcPct val="111700"/>
              </a:lnSpc>
              <a:spcBef>
                <a:spcPts val="689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Oh, </a:t>
            </a:r>
            <a:r>
              <a:rPr sz="818" spc="-3" dirty="0">
                <a:latin typeface="Cambria"/>
                <a:cs typeface="Cambria"/>
              </a:rPr>
              <a:t>good </a:t>
            </a:r>
            <a:r>
              <a:rPr sz="818" spc="-7" dirty="0">
                <a:latin typeface="Cambria"/>
                <a:cs typeface="Cambria"/>
              </a:rPr>
              <a:t>for </a:t>
            </a:r>
            <a:r>
              <a:rPr sz="818" dirty="0">
                <a:latin typeface="Cambria"/>
                <a:cs typeface="Cambria"/>
              </a:rPr>
              <a:t>you! </a:t>
            </a:r>
            <a:r>
              <a:rPr sz="818" spc="-3" dirty="0">
                <a:latin typeface="Cambria"/>
                <a:cs typeface="Cambria"/>
              </a:rPr>
              <a:t>You </a:t>
            </a:r>
            <a:r>
              <a:rPr sz="818" dirty="0">
                <a:latin typeface="Cambria"/>
                <a:cs typeface="Cambria"/>
              </a:rPr>
              <a:t>know, </a:t>
            </a:r>
            <a:r>
              <a:rPr sz="818" spc="-3" dirty="0">
                <a:latin typeface="Cambria"/>
                <a:cs typeface="Cambria"/>
              </a:rPr>
              <a:t>I had a </a:t>
            </a:r>
            <a:r>
              <a:rPr sz="818" dirty="0">
                <a:latin typeface="Cambria"/>
                <a:cs typeface="Cambria"/>
              </a:rPr>
              <a:t>ton </a:t>
            </a:r>
            <a:r>
              <a:rPr sz="818" spc="-7" dirty="0">
                <a:latin typeface="Cambria"/>
                <a:cs typeface="Cambria"/>
              </a:rPr>
              <a:t>of </a:t>
            </a:r>
            <a:r>
              <a:rPr sz="818" spc="-3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when </a:t>
            </a:r>
            <a:r>
              <a:rPr sz="818" spc="-3" dirty="0">
                <a:latin typeface="Cambria"/>
                <a:cs typeface="Cambria"/>
              </a:rPr>
              <a:t>I was a </a:t>
            </a:r>
            <a:r>
              <a:rPr sz="818" dirty="0">
                <a:latin typeface="Cambria"/>
                <a:cs typeface="Cambria"/>
              </a:rPr>
              <a:t>kid… </a:t>
            </a:r>
            <a:r>
              <a:rPr sz="818" spc="-3" dirty="0">
                <a:latin typeface="Cambria"/>
                <a:cs typeface="Cambria"/>
              </a:rPr>
              <a:t>I used </a:t>
            </a:r>
            <a:r>
              <a:rPr sz="818" dirty="0">
                <a:latin typeface="Cambria"/>
                <a:cs typeface="Cambria"/>
              </a:rPr>
              <a:t>to  collect </a:t>
            </a:r>
            <a:r>
              <a:rPr sz="818" spc="-3" dirty="0">
                <a:latin typeface="Cambria"/>
                <a:cs typeface="Cambria"/>
              </a:rPr>
              <a:t>coins, skateboard, play chess… but </a:t>
            </a:r>
            <a:r>
              <a:rPr sz="818" dirty="0">
                <a:latin typeface="Cambria"/>
                <a:cs typeface="Cambria"/>
              </a:rPr>
              <a:t>none of</a:t>
            </a:r>
            <a:r>
              <a:rPr sz="818" spc="-20" dirty="0">
                <a:latin typeface="Cambria"/>
                <a:cs typeface="Cambria"/>
              </a:rPr>
              <a:t> </a:t>
            </a:r>
            <a:r>
              <a:rPr sz="818" dirty="0">
                <a:latin typeface="Cambria"/>
                <a:cs typeface="Cambria"/>
              </a:rPr>
              <a:t>them</a:t>
            </a:r>
            <a:endParaRPr sz="818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18" spc="-3" dirty="0">
                <a:latin typeface="Cambria"/>
                <a:cs typeface="Cambria"/>
              </a:rPr>
              <a:t>really interest </a:t>
            </a:r>
            <a:r>
              <a:rPr sz="818" spc="3" dirty="0">
                <a:latin typeface="Cambria"/>
                <a:cs typeface="Cambria"/>
              </a:rPr>
              <a:t>me</a:t>
            </a:r>
            <a:r>
              <a:rPr sz="818" spc="-37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anymore.</a:t>
            </a:r>
            <a:endParaRPr sz="818">
              <a:latin typeface="Cambria"/>
              <a:cs typeface="Cambria"/>
            </a:endParaRPr>
          </a:p>
          <a:p>
            <a:pPr marL="8659" marR="1348617">
              <a:lnSpc>
                <a:spcPct val="112599"/>
              </a:lnSpc>
              <a:spcBef>
                <a:spcPts val="675"/>
              </a:spcBef>
            </a:pPr>
            <a:r>
              <a:rPr sz="818" b="1" spc="-3" dirty="0">
                <a:latin typeface="Cambria"/>
                <a:cs typeface="Cambria"/>
              </a:rPr>
              <a:t>Natalie: </a:t>
            </a:r>
            <a:r>
              <a:rPr sz="818" spc="-7" dirty="0">
                <a:latin typeface="Cambria"/>
                <a:cs typeface="Cambria"/>
              </a:rPr>
              <a:t>Hey </a:t>
            </a:r>
            <a:r>
              <a:rPr sz="818" dirty="0">
                <a:latin typeface="Cambria"/>
                <a:cs typeface="Cambria"/>
              </a:rPr>
              <a:t>– why don’t </a:t>
            </a:r>
            <a:r>
              <a:rPr sz="818" spc="-3" dirty="0">
                <a:latin typeface="Cambria"/>
                <a:cs typeface="Cambria"/>
              </a:rPr>
              <a:t>you take </a:t>
            </a:r>
            <a:r>
              <a:rPr sz="818" dirty="0">
                <a:latin typeface="Cambria"/>
                <a:cs typeface="Cambria"/>
              </a:rPr>
              <a:t>up </a:t>
            </a:r>
            <a:r>
              <a:rPr sz="818" spc="-3" dirty="0">
                <a:latin typeface="Cambria"/>
                <a:cs typeface="Cambria"/>
              </a:rPr>
              <a:t>a craft </a:t>
            </a:r>
            <a:r>
              <a:rPr sz="818" dirty="0">
                <a:latin typeface="Cambria"/>
                <a:cs typeface="Cambria"/>
              </a:rPr>
              <a:t>like </a:t>
            </a:r>
            <a:r>
              <a:rPr sz="818" spc="-3" dirty="0">
                <a:latin typeface="Cambria"/>
                <a:cs typeface="Cambria"/>
              </a:rPr>
              <a:t>pottery,  knitting, </a:t>
            </a:r>
            <a:r>
              <a:rPr sz="818" dirty="0">
                <a:latin typeface="Cambria"/>
                <a:cs typeface="Cambria"/>
              </a:rPr>
              <a:t>or </a:t>
            </a:r>
            <a:r>
              <a:rPr sz="818" spc="-3" dirty="0">
                <a:latin typeface="Cambria"/>
                <a:cs typeface="Cambria"/>
              </a:rPr>
              <a:t>jewelry-making? It’d be </a:t>
            </a:r>
            <a:r>
              <a:rPr sz="818" dirty="0">
                <a:latin typeface="Cambria"/>
                <a:cs typeface="Cambria"/>
              </a:rPr>
              <a:t>fun –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could </a:t>
            </a:r>
            <a:r>
              <a:rPr sz="818" spc="-7" dirty="0">
                <a:latin typeface="Cambria"/>
                <a:cs typeface="Cambria"/>
              </a:rPr>
              <a:t>even  </a:t>
            </a:r>
            <a:r>
              <a:rPr sz="818" spc="-3" dirty="0">
                <a:latin typeface="Cambria"/>
                <a:cs typeface="Cambria"/>
              </a:rPr>
              <a:t>sell </a:t>
            </a:r>
            <a:r>
              <a:rPr sz="818" dirty="0">
                <a:latin typeface="Cambria"/>
                <a:cs typeface="Cambria"/>
              </a:rPr>
              <a:t>your </a:t>
            </a:r>
            <a:r>
              <a:rPr sz="818" spc="-3" dirty="0">
                <a:latin typeface="Cambria"/>
                <a:cs typeface="Cambria"/>
              </a:rPr>
              <a:t>creations to make </a:t>
            </a:r>
            <a:r>
              <a:rPr sz="818" dirty="0">
                <a:latin typeface="Cambria"/>
                <a:cs typeface="Cambria"/>
              </a:rPr>
              <a:t>a little</a:t>
            </a:r>
            <a:r>
              <a:rPr sz="818" spc="-4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money.</a:t>
            </a:r>
            <a:endParaRPr sz="818">
              <a:latin typeface="Cambria"/>
              <a:cs typeface="Cambria"/>
            </a:endParaRPr>
          </a:p>
          <a:p>
            <a:pPr marL="8659" marR="1446896">
              <a:lnSpc>
                <a:spcPct val="1117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Erica: </a:t>
            </a:r>
            <a:r>
              <a:rPr sz="818" dirty="0">
                <a:latin typeface="Cambria"/>
                <a:cs typeface="Cambria"/>
              </a:rPr>
              <a:t>That’s </a:t>
            </a:r>
            <a:r>
              <a:rPr sz="818" spc="-3" dirty="0">
                <a:latin typeface="Cambria"/>
                <a:cs typeface="Cambria"/>
              </a:rPr>
              <a:t>actually </a:t>
            </a:r>
            <a:r>
              <a:rPr sz="818" dirty="0">
                <a:latin typeface="Cambria"/>
                <a:cs typeface="Cambria"/>
              </a:rPr>
              <a:t>not </a:t>
            </a:r>
            <a:r>
              <a:rPr sz="818" spc="-3" dirty="0">
                <a:latin typeface="Cambria"/>
                <a:cs typeface="Cambria"/>
              </a:rPr>
              <a:t>a </a:t>
            </a:r>
            <a:r>
              <a:rPr sz="818" spc="-7" dirty="0">
                <a:latin typeface="Cambria"/>
                <a:cs typeface="Cambria"/>
              </a:rPr>
              <a:t>bad </a:t>
            </a:r>
            <a:r>
              <a:rPr sz="818" spc="-3" dirty="0">
                <a:latin typeface="Cambria"/>
                <a:cs typeface="Cambria"/>
              </a:rPr>
              <a:t>idea. I’ve always wanted </a:t>
            </a:r>
            <a:r>
              <a:rPr sz="818" dirty="0">
                <a:latin typeface="Cambria"/>
                <a:cs typeface="Cambria"/>
              </a:rPr>
              <a:t>to  explore my </a:t>
            </a:r>
            <a:r>
              <a:rPr sz="818" spc="-3" dirty="0">
                <a:latin typeface="Cambria"/>
                <a:cs typeface="Cambria"/>
              </a:rPr>
              <a:t>artistic</a:t>
            </a:r>
            <a:r>
              <a:rPr sz="818" spc="-68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side.</a:t>
            </a:r>
            <a:endParaRPr sz="818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955">
              <a:latin typeface="Times New Roman"/>
              <a:cs typeface="Times New Roman"/>
            </a:endParaRPr>
          </a:p>
          <a:p>
            <a:pPr marL="8659">
              <a:spcBef>
                <a:spcPts val="648"/>
              </a:spcBef>
            </a:pP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Conversation Vocabulary </a:t>
            </a:r>
            <a:r>
              <a:rPr sz="955" b="1" spc="-7" dirty="0">
                <a:solidFill>
                  <a:srgbClr val="365F91"/>
                </a:solidFill>
                <a:latin typeface="Cambria"/>
                <a:cs typeface="Cambria"/>
              </a:rPr>
              <a:t>&amp;</a:t>
            </a:r>
            <a:r>
              <a:rPr sz="955" b="1" spc="-3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955">
              <a:latin typeface="Cambria"/>
              <a:cs typeface="Cambria"/>
            </a:endParaRPr>
          </a:p>
          <a:p>
            <a:pPr marL="8659" marR="69704">
              <a:lnSpc>
                <a:spcPct val="112500"/>
              </a:lnSpc>
              <a:spcBef>
                <a:spcPts val="27"/>
              </a:spcBef>
            </a:pPr>
            <a:r>
              <a:rPr sz="818" dirty="0">
                <a:latin typeface="Cambria"/>
                <a:cs typeface="Cambria"/>
              </a:rPr>
              <a:t>Erica </a:t>
            </a:r>
            <a:r>
              <a:rPr sz="818" spc="-3" dirty="0">
                <a:latin typeface="Cambria"/>
                <a:cs typeface="Cambria"/>
              </a:rPr>
              <a:t>starts </a:t>
            </a:r>
            <a:r>
              <a:rPr sz="818" dirty="0">
                <a:latin typeface="Cambria"/>
                <a:cs typeface="Cambria"/>
              </a:rPr>
              <a:t>out </a:t>
            </a:r>
            <a:r>
              <a:rPr sz="818" spc="-7" dirty="0">
                <a:latin typeface="Cambria"/>
                <a:cs typeface="Cambria"/>
              </a:rPr>
              <a:t>by </a:t>
            </a:r>
            <a:r>
              <a:rPr sz="818" spc="-3" dirty="0">
                <a:latin typeface="Cambria"/>
                <a:cs typeface="Cambria"/>
              </a:rPr>
              <a:t>saying she </a:t>
            </a:r>
            <a:r>
              <a:rPr sz="818" spc="3" dirty="0">
                <a:latin typeface="Cambria"/>
                <a:cs typeface="Cambria"/>
              </a:rPr>
              <a:t>has </a:t>
            </a:r>
            <a:r>
              <a:rPr sz="818" spc="-3" dirty="0">
                <a:latin typeface="Cambria"/>
                <a:cs typeface="Cambria"/>
              </a:rPr>
              <a:t>“a </a:t>
            </a:r>
            <a:r>
              <a:rPr sz="818" dirty="0">
                <a:latin typeface="Cambria"/>
                <a:cs typeface="Cambria"/>
              </a:rPr>
              <a:t>lot of time on her </a:t>
            </a:r>
            <a:r>
              <a:rPr sz="818" spc="-3" dirty="0">
                <a:latin typeface="Cambria"/>
                <a:cs typeface="Cambria"/>
              </a:rPr>
              <a:t>hands”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7" dirty="0">
                <a:latin typeface="Cambria"/>
                <a:cs typeface="Cambria"/>
              </a:rPr>
              <a:t>that </a:t>
            </a:r>
            <a:r>
              <a:rPr sz="818" spc="-3" dirty="0">
                <a:latin typeface="Cambria"/>
                <a:cs typeface="Cambria"/>
              </a:rPr>
              <a:t>means she </a:t>
            </a:r>
            <a:r>
              <a:rPr sz="818" spc="3" dirty="0">
                <a:latin typeface="Cambria"/>
                <a:cs typeface="Cambria"/>
              </a:rPr>
              <a:t>has </a:t>
            </a:r>
            <a:r>
              <a:rPr sz="818" dirty="0">
                <a:latin typeface="Cambria"/>
                <a:cs typeface="Cambria"/>
              </a:rPr>
              <a:t>a lot </a:t>
            </a:r>
            <a:r>
              <a:rPr sz="818" spc="3" dirty="0">
                <a:latin typeface="Cambria"/>
                <a:cs typeface="Cambria"/>
              </a:rPr>
              <a:t>of  </a:t>
            </a:r>
            <a:r>
              <a:rPr sz="818" spc="-3" dirty="0">
                <a:latin typeface="Cambria"/>
                <a:cs typeface="Cambria"/>
              </a:rPr>
              <a:t>free </a:t>
            </a:r>
            <a:r>
              <a:rPr sz="818" dirty="0">
                <a:latin typeface="Cambria"/>
                <a:cs typeface="Cambria"/>
              </a:rPr>
              <a:t>time with </a:t>
            </a:r>
            <a:r>
              <a:rPr sz="818" spc="-3" dirty="0">
                <a:latin typeface="Cambria"/>
                <a:cs typeface="Cambria"/>
              </a:rPr>
              <a:t>nothing </a:t>
            </a:r>
            <a:r>
              <a:rPr sz="818" spc="-10" dirty="0">
                <a:latin typeface="Cambria"/>
                <a:cs typeface="Cambria"/>
              </a:rPr>
              <a:t>to </a:t>
            </a:r>
            <a:r>
              <a:rPr sz="818" dirty="0">
                <a:latin typeface="Cambria"/>
                <a:cs typeface="Cambria"/>
              </a:rPr>
              <a:t>do. </a:t>
            </a:r>
            <a:r>
              <a:rPr sz="818" spc="-3" dirty="0">
                <a:latin typeface="Cambria"/>
                <a:cs typeface="Cambria"/>
              </a:rPr>
              <a:t>Here are </a:t>
            </a:r>
            <a:r>
              <a:rPr sz="818" dirty="0">
                <a:latin typeface="Cambria"/>
                <a:cs typeface="Cambria"/>
              </a:rPr>
              <a:t>a </a:t>
            </a:r>
            <a:r>
              <a:rPr sz="818" spc="-3" dirty="0">
                <a:latin typeface="Cambria"/>
                <a:cs typeface="Cambria"/>
              </a:rPr>
              <a:t>few </a:t>
            </a:r>
            <a:r>
              <a:rPr sz="818" dirty="0">
                <a:latin typeface="Cambria"/>
                <a:cs typeface="Cambria"/>
              </a:rPr>
              <a:t>more </a:t>
            </a:r>
            <a:r>
              <a:rPr sz="818" spc="-3" dirty="0">
                <a:latin typeface="Cambria"/>
                <a:cs typeface="Cambria"/>
              </a:rPr>
              <a:t>phrases </a:t>
            </a:r>
            <a:r>
              <a:rPr sz="818" dirty="0">
                <a:latin typeface="Cambria"/>
                <a:cs typeface="Cambria"/>
              </a:rPr>
              <a:t>for </a:t>
            </a:r>
            <a:r>
              <a:rPr sz="818" spc="-3" dirty="0">
                <a:latin typeface="Cambria"/>
                <a:cs typeface="Cambria"/>
              </a:rPr>
              <a:t>talking about present, </a:t>
            </a:r>
            <a:r>
              <a:rPr sz="818" spc="-7" dirty="0">
                <a:latin typeface="Cambria"/>
                <a:cs typeface="Cambria"/>
              </a:rPr>
              <a:t>past,  </a:t>
            </a:r>
            <a:r>
              <a:rPr sz="818" spc="-3" dirty="0">
                <a:latin typeface="Cambria"/>
                <a:cs typeface="Cambria"/>
              </a:rPr>
              <a:t>and potential future</a:t>
            </a:r>
            <a:r>
              <a:rPr sz="818" spc="-3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hobbies:</a:t>
            </a:r>
            <a:endParaRPr sz="818">
              <a:latin typeface="Cambria"/>
              <a:cs typeface="Cambria"/>
            </a:endParaRPr>
          </a:p>
          <a:p>
            <a:pPr marL="320378" marR="1028673">
              <a:lnSpc>
                <a:spcPct val="116700"/>
              </a:lnSpc>
              <a:spcBef>
                <a:spcPts val="685"/>
              </a:spcBef>
            </a:pPr>
            <a:r>
              <a:rPr sz="818" b="1" spc="-3" dirty="0">
                <a:latin typeface="Cambria"/>
                <a:cs typeface="Cambria"/>
              </a:rPr>
              <a:t>"I </a:t>
            </a:r>
            <a:r>
              <a:rPr sz="818" b="1" dirty="0">
                <a:latin typeface="Cambria"/>
                <a:cs typeface="Cambria"/>
              </a:rPr>
              <a:t>have a </a:t>
            </a:r>
            <a:r>
              <a:rPr sz="818" b="1" spc="-7" dirty="0">
                <a:latin typeface="Cambria"/>
                <a:cs typeface="Cambria"/>
              </a:rPr>
              <a:t>lot of </a:t>
            </a:r>
            <a:r>
              <a:rPr sz="818" b="1" dirty="0">
                <a:latin typeface="Cambria"/>
                <a:cs typeface="Cambria"/>
              </a:rPr>
              <a:t>time </a:t>
            </a:r>
            <a:r>
              <a:rPr sz="818" b="1" spc="-7" dirty="0">
                <a:latin typeface="Cambria"/>
                <a:cs typeface="Cambria"/>
              </a:rPr>
              <a:t>on </a:t>
            </a:r>
            <a:r>
              <a:rPr sz="818" b="1" spc="3" dirty="0">
                <a:latin typeface="Cambria"/>
                <a:cs typeface="Cambria"/>
              </a:rPr>
              <a:t>my </a:t>
            </a:r>
            <a:r>
              <a:rPr sz="818" b="1" spc="-3" dirty="0">
                <a:latin typeface="Cambria"/>
                <a:cs typeface="Cambria"/>
              </a:rPr>
              <a:t>hands.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need to find </a:t>
            </a:r>
            <a:r>
              <a:rPr sz="818" b="1" dirty="0">
                <a:latin typeface="Cambria"/>
                <a:cs typeface="Cambria"/>
              </a:rPr>
              <a:t>a </a:t>
            </a:r>
            <a:r>
              <a:rPr sz="818" b="1" spc="-3" dirty="0">
                <a:latin typeface="Cambria"/>
                <a:cs typeface="Cambria"/>
              </a:rPr>
              <a:t>hobby."  "I </a:t>
            </a:r>
            <a:r>
              <a:rPr sz="818" b="1" dirty="0">
                <a:latin typeface="Cambria"/>
                <a:cs typeface="Cambria"/>
              </a:rPr>
              <a:t>have a </a:t>
            </a:r>
            <a:r>
              <a:rPr sz="818" b="1" spc="-7" dirty="0">
                <a:latin typeface="Cambria"/>
                <a:cs typeface="Cambria"/>
              </a:rPr>
              <a:t>ton of </a:t>
            </a:r>
            <a:r>
              <a:rPr sz="818" b="1" spc="-3" dirty="0">
                <a:latin typeface="Cambria"/>
                <a:cs typeface="Cambria"/>
              </a:rPr>
              <a:t>different</a:t>
            </a:r>
            <a:r>
              <a:rPr sz="818" b="1" spc="-20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hobbies."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“a </a:t>
            </a:r>
            <a:r>
              <a:rPr sz="818" i="1" spc="-7" dirty="0">
                <a:latin typeface="Cambria"/>
                <a:cs typeface="Cambria"/>
              </a:rPr>
              <a:t>ton </a:t>
            </a:r>
            <a:r>
              <a:rPr sz="818" i="1" spc="-3" dirty="0">
                <a:latin typeface="Cambria"/>
                <a:cs typeface="Cambria"/>
              </a:rPr>
              <a:t>of” = </a:t>
            </a:r>
            <a:r>
              <a:rPr sz="818" i="1" dirty="0">
                <a:latin typeface="Cambria"/>
                <a:cs typeface="Cambria"/>
              </a:rPr>
              <a:t>a </a:t>
            </a:r>
            <a:r>
              <a:rPr sz="818" i="1" spc="-3" dirty="0">
                <a:latin typeface="Cambria"/>
                <a:cs typeface="Cambria"/>
              </a:rPr>
              <a:t>very </a:t>
            </a:r>
            <a:r>
              <a:rPr sz="818" i="1" spc="-7" dirty="0">
                <a:latin typeface="Cambria"/>
                <a:cs typeface="Cambria"/>
              </a:rPr>
              <a:t>large </a:t>
            </a:r>
            <a:r>
              <a:rPr sz="818" i="1" dirty="0">
                <a:latin typeface="Cambria"/>
                <a:cs typeface="Cambria"/>
              </a:rPr>
              <a:t>number</a:t>
            </a:r>
            <a:r>
              <a:rPr sz="818" i="1" spc="-3" dirty="0">
                <a:latin typeface="Cambria"/>
                <a:cs typeface="Cambria"/>
              </a:rPr>
              <a:t> </a:t>
            </a:r>
            <a:r>
              <a:rPr sz="818" i="1" spc="-7" dirty="0">
                <a:latin typeface="Cambria"/>
                <a:cs typeface="Cambria"/>
              </a:rPr>
              <a:t>of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81"/>
              </a:spcBef>
            </a:pPr>
            <a:r>
              <a:rPr sz="818" b="1" spc="-7" dirty="0">
                <a:latin typeface="Cambria"/>
                <a:cs typeface="Cambria"/>
              </a:rPr>
              <a:t>"If </a:t>
            </a:r>
            <a:r>
              <a:rPr sz="818" b="1" dirty="0">
                <a:latin typeface="Cambria"/>
                <a:cs typeface="Cambria"/>
              </a:rPr>
              <a:t>I had </a:t>
            </a:r>
            <a:r>
              <a:rPr sz="818" b="1" spc="-3" dirty="0">
                <a:latin typeface="Cambria"/>
                <a:cs typeface="Cambria"/>
              </a:rPr>
              <a:t>more free time, I'd</a:t>
            </a:r>
            <a:r>
              <a:rPr sz="818" b="1" spc="-24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_______."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6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for an imaginary situation </a:t>
            </a:r>
            <a:r>
              <a:rPr sz="818" i="1" dirty="0">
                <a:latin typeface="Cambria"/>
                <a:cs typeface="Cambria"/>
              </a:rPr>
              <a:t>– </a:t>
            </a:r>
            <a:r>
              <a:rPr sz="818" i="1" spc="-3" dirty="0">
                <a:latin typeface="Cambria"/>
                <a:cs typeface="Cambria"/>
              </a:rPr>
              <a:t>IF I </a:t>
            </a:r>
            <a:r>
              <a:rPr sz="818" i="1" dirty="0">
                <a:latin typeface="Cambria"/>
                <a:cs typeface="Cambria"/>
              </a:rPr>
              <a:t>had </a:t>
            </a:r>
            <a:r>
              <a:rPr sz="818" i="1" spc="-3" dirty="0">
                <a:latin typeface="Cambria"/>
                <a:cs typeface="Cambria"/>
              </a:rPr>
              <a:t>more free time, I</a:t>
            </a:r>
            <a:r>
              <a:rPr sz="818" i="1" spc="34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WOULD…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855835" y="3416011"/>
            <a:ext cx="1039091" cy="118196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226052" y="623628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/>
          <p:nvPr/>
        </p:nvSpPr>
        <p:spPr>
          <a:xfrm>
            <a:off x="4226052" y="10499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/>
          <p:nvPr/>
        </p:nvSpPr>
        <p:spPr>
          <a:xfrm>
            <a:off x="4226052" y="192915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5" name="object 5"/>
          <p:cNvSpPr/>
          <p:nvPr/>
        </p:nvSpPr>
        <p:spPr>
          <a:xfrm>
            <a:off x="4226052" y="2215949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6" name="object 6"/>
          <p:cNvSpPr/>
          <p:nvPr/>
        </p:nvSpPr>
        <p:spPr>
          <a:xfrm>
            <a:off x="4226052" y="2361680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7" name="object 7"/>
          <p:cNvSpPr/>
          <p:nvPr/>
        </p:nvSpPr>
        <p:spPr>
          <a:xfrm>
            <a:off x="4226052" y="2646391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8" name="object 8"/>
          <p:cNvSpPr/>
          <p:nvPr/>
        </p:nvSpPr>
        <p:spPr>
          <a:xfrm>
            <a:off x="4226052" y="279394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9" name="object 9"/>
          <p:cNvSpPr/>
          <p:nvPr/>
        </p:nvSpPr>
        <p:spPr>
          <a:xfrm>
            <a:off x="4226052" y="2939415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0" name="object 10"/>
          <p:cNvSpPr/>
          <p:nvPr/>
        </p:nvSpPr>
        <p:spPr>
          <a:xfrm>
            <a:off x="4226052" y="3082983"/>
            <a:ext cx="95596" cy="1267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11" name="object 11"/>
          <p:cNvSpPr txBox="1"/>
          <p:nvPr/>
        </p:nvSpPr>
        <p:spPr>
          <a:xfrm>
            <a:off x="4061321" y="623628"/>
            <a:ext cx="4045527" cy="308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20378"/>
            <a:r>
              <a:rPr sz="818" b="1" spc="-3" dirty="0">
                <a:latin typeface="Cambria"/>
                <a:cs typeface="Cambria"/>
              </a:rPr>
              <a:t>"I'd </a:t>
            </a:r>
            <a:r>
              <a:rPr sz="818" b="1" dirty="0">
                <a:latin typeface="Cambria"/>
                <a:cs typeface="Cambria"/>
              </a:rPr>
              <a:t>like </a:t>
            </a:r>
            <a:r>
              <a:rPr sz="818" b="1" spc="-3" dirty="0">
                <a:latin typeface="Cambria"/>
                <a:cs typeface="Cambria"/>
              </a:rPr>
              <a:t>to try</a:t>
            </a:r>
            <a:r>
              <a:rPr sz="818" b="1" spc="-58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________."</a:t>
            </a:r>
            <a:endParaRPr sz="818">
              <a:latin typeface="Cambria"/>
              <a:cs typeface="Cambria"/>
            </a:endParaRPr>
          </a:p>
          <a:p>
            <a:pPr marL="320378" marR="136810">
              <a:lnSpc>
                <a:spcPts val="1111"/>
              </a:lnSpc>
              <a:spcBef>
                <a:spcPts val="41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to </a:t>
            </a:r>
            <a:r>
              <a:rPr sz="818" i="1" spc="-7" dirty="0">
                <a:latin typeface="Cambria"/>
                <a:cs typeface="Cambria"/>
              </a:rPr>
              <a:t>talk </a:t>
            </a:r>
            <a:r>
              <a:rPr sz="818" i="1" dirty="0">
                <a:latin typeface="Cambria"/>
                <a:cs typeface="Cambria"/>
              </a:rPr>
              <a:t>about </a:t>
            </a:r>
            <a:r>
              <a:rPr sz="818" i="1" spc="-3" dirty="0">
                <a:latin typeface="Cambria"/>
                <a:cs typeface="Cambria"/>
              </a:rPr>
              <a:t>something you </a:t>
            </a:r>
            <a:r>
              <a:rPr sz="818" i="1" spc="-7" dirty="0">
                <a:latin typeface="Cambria"/>
                <a:cs typeface="Cambria"/>
              </a:rPr>
              <a:t>are </a:t>
            </a:r>
            <a:r>
              <a:rPr sz="818" i="1" spc="-3" dirty="0">
                <a:latin typeface="Cambria"/>
                <a:cs typeface="Cambria"/>
              </a:rPr>
              <a:t>interested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doing, but you </a:t>
            </a:r>
            <a:r>
              <a:rPr sz="818" i="1" dirty="0">
                <a:latin typeface="Cambria"/>
                <a:cs typeface="Cambria"/>
              </a:rPr>
              <a:t>haven’t  </a:t>
            </a:r>
            <a:r>
              <a:rPr sz="818" i="1" spc="-7" dirty="0">
                <a:latin typeface="Cambria"/>
                <a:cs typeface="Cambria"/>
              </a:rPr>
              <a:t>started</a:t>
            </a:r>
            <a:r>
              <a:rPr sz="818" i="1" spc="-55" dirty="0">
                <a:latin typeface="Cambria"/>
                <a:cs typeface="Cambria"/>
              </a:rPr>
              <a:t> </a:t>
            </a:r>
            <a:r>
              <a:rPr sz="818" i="1" dirty="0">
                <a:latin typeface="Cambria"/>
                <a:cs typeface="Cambria"/>
              </a:rPr>
              <a:t>yet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02"/>
              </a:spcBef>
            </a:pPr>
            <a:r>
              <a:rPr sz="818" b="1" spc="-3" dirty="0">
                <a:latin typeface="Cambria"/>
                <a:cs typeface="Cambria"/>
              </a:rPr>
              <a:t>"I </a:t>
            </a:r>
            <a:r>
              <a:rPr sz="818" b="1" dirty="0">
                <a:latin typeface="Cambria"/>
                <a:cs typeface="Cambria"/>
              </a:rPr>
              <a:t>used </a:t>
            </a:r>
            <a:r>
              <a:rPr sz="818" b="1" spc="-3" dirty="0">
                <a:latin typeface="Cambria"/>
                <a:cs typeface="Cambria"/>
              </a:rPr>
              <a:t>to </a:t>
            </a:r>
            <a:r>
              <a:rPr sz="818" b="1" dirty="0">
                <a:latin typeface="Cambria"/>
                <a:cs typeface="Cambria"/>
              </a:rPr>
              <a:t>_________, but </a:t>
            </a:r>
            <a:r>
              <a:rPr sz="818" b="1" spc="-7" dirty="0">
                <a:latin typeface="Cambria"/>
                <a:cs typeface="Cambria"/>
              </a:rPr>
              <a:t>not</a:t>
            </a:r>
            <a:r>
              <a:rPr sz="818" b="1" spc="-89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anymore."</a:t>
            </a:r>
            <a:endParaRPr sz="818">
              <a:latin typeface="Cambria"/>
              <a:cs typeface="Cambria"/>
            </a:endParaRPr>
          </a:p>
          <a:p>
            <a:pPr marL="320378" marR="3464">
              <a:lnSpc>
                <a:spcPts val="1111"/>
              </a:lnSpc>
              <a:spcBef>
                <a:spcPts val="41"/>
              </a:spcBef>
            </a:pPr>
            <a:r>
              <a:rPr sz="818" i="1" dirty="0">
                <a:latin typeface="Cambria"/>
                <a:cs typeface="Cambria"/>
              </a:rPr>
              <a:t>use this </a:t>
            </a:r>
            <a:r>
              <a:rPr sz="818" i="1" spc="-3" dirty="0">
                <a:latin typeface="Cambria"/>
                <a:cs typeface="Cambria"/>
              </a:rPr>
              <a:t>phrase to </a:t>
            </a:r>
            <a:r>
              <a:rPr sz="818" i="1" spc="-7" dirty="0">
                <a:latin typeface="Cambria"/>
                <a:cs typeface="Cambria"/>
              </a:rPr>
              <a:t>talk </a:t>
            </a:r>
            <a:r>
              <a:rPr sz="818" i="1" dirty="0">
                <a:latin typeface="Cambria"/>
                <a:cs typeface="Cambria"/>
              </a:rPr>
              <a:t>about </a:t>
            </a:r>
            <a:r>
              <a:rPr sz="818" i="1" spc="-3" dirty="0">
                <a:latin typeface="Cambria"/>
                <a:cs typeface="Cambria"/>
              </a:rPr>
              <a:t>something you </a:t>
            </a:r>
            <a:r>
              <a:rPr sz="818" i="1" dirty="0">
                <a:latin typeface="Cambria"/>
                <a:cs typeface="Cambria"/>
              </a:rPr>
              <a:t>did </a:t>
            </a:r>
            <a:r>
              <a:rPr sz="818" i="1" spc="-3" dirty="0">
                <a:latin typeface="Cambria"/>
                <a:cs typeface="Cambria"/>
              </a:rPr>
              <a:t>frequently </a:t>
            </a:r>
            <a:r>
              <a:rPr sz="818" i="1" dirty="0">
                <a:latin typeface="Cambria"/>
                <a:cs typeface="Cambria"/>
              </a:rPr>
              <a:t>in </a:t>
            </a:r>
            <a:r>
              <a:rPr sz="818" i="1" spc="-3" dirty="0">
                <a:latin typeface="Cambria"/>
                <a:cs typeface="Cambria"/>
              </a:rPr>
              <a:t>the </a:t>
            </a:r>
            <a:r>
              <a:rPr sz="818" i="1" spc="-7" dirty="0">
                <a:latin typeface="Cambria"/>
                <a:cs typeface="Cambria"/>
              </a:rPr>
              <a:t>past, </a:t>
            </a:r>
            <a:r>
              <a:rPr sz="818" i="1" spc="-3" dirty="0">
                <a:latin typeface="Cambria"/>
                <a:cs typeface="Cambria"/>
              </a:rPr>
              <a:t>but you don’t do  </a:t>
            </a:r>
            <a:r>
              <a:rPr sz="818" i="1" dirty="0">
                <a:latin typeface="Cambria"/>
                <a:cs typeface="Cambria"/>
              </a:rPr>
              <a:t>it</a:t>
            </a:r>
            <a:r>
              <a:rPr sz="818" i="1" spc="-68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now</a:t>
            </a:r>
            <a:endParaRPr sz="818">
              <a:latin typeface="Cambria"/>
              <a:cs typeface="Cambria"/>
            </a:endParaRPr>
          </a:p>
          <a:p>
            <a:pPr marL="8659" marR="106937">
              <a:lnSpc>
                <a:spcPct val="111800"/>
              </a:lnSpc>
              <a:spcBef>
                <a:spcPts val="627"/>
              </a:spcBef>
            </a:pPr>
            <a:r>
              <a:rPr sz="818" dirty="0">
                <a:latin typeface="Cambria"/>
                <a:cs typeface="Cambria"/>
              </a:rPr>
              <a:t>A couple of </a:t>
            </a:r>
            <a:r>
              <a:rPr sz="818" spc="-3" dirty="0">
                <a:latin typeface="Cambria"/>
                <a:cs typeface="Cambria"/>
              </a:rPr>
              <a:t>different benefits are also mentioned </a:t>
            </a:r>
            <a:r>
              <a:rPr sz="818" dirty="0">
                <a:latin typeface="Cambria"/>
                <a:cs typeface="Cambria"/>
              </a:rPr>
              <a:t>in the </a:t>
            </a:r>
            <a:r>
              <a:rPr sz="818" spc="-3" dirty="0">
                <a:latin typeface="Cambria"/>
                <a:cs typeface="Cambria"/>
              </a:rPr>
              <a:t>dialogue. Here are some different  answers to </a:t>
            </a:r>
            <a:r>
              <a:rPr sz="818" dirty="0">
                <a:latin typeface="Cambria"/>
                <a:cs typeface="Cambria"/>
              </a:rPr>
              <a:t>the </a:t>
            </a:r>
            <a:r>
              <a:rPr sz="818" spc="-3" dirty="0">
                <a:latin typeface="Cambria"/>
                <a:cs typeface="Cambria"/>
              </a:rPr>
              <a:t>question </a:t>
            </a:r>
            <a:r>
              <a:rPr sz="818" spc="3" dirty="0">
                <a:latin typeface="Cambria"/>
                <a:cs typeface="Cambria"/>
              </a:rPr>
              <a:t>of </a:t>
            </a:r>
            <a:r>
              <a:rPr sz="818" dirty="0">
                <a:latin typeface="Cambria"/>
                <a:cs typeface="Cambria"/>
              </a:rPr>
              <a:t>why you </a:t>
            </a:r>
            <a:r>
              <a:rPr sz="818" spc="-3" dirty="0">
                <a:latin typeface="Cambria"/>
                <a:cs typeface="Cambria"/>
              </a:rPr>
              <a:t>enjoy your</a:t>
            </a:r>
            <a:r>
              <a:rPr sz="818" spc="-44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hobby: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849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a </a:t>
            </a:r>
            <a:r>
              <a:rPr sz="818" b="1" spc="-3" dirty="0">
                <a:latin typeface="Cambria"/>
                <a:cs typeface="Cambria"/>
              </a:rPr>
              <a:t>great</a:t>
            </a:r>
            <a:r>
              <a:rPr sz="818" b="1" spc="-51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workout."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spc="-3" dirty="0">
                <a:latin typeface="Cambria"/>
                <a:cs typeface="Cambria"/>
              </a:rPr>
              <a:t>= it’s </a:t>
            </a:r>
            <a:r>
              <a:rPr sz="818" i="1" spc="-7" dirty="0">
                <a:latin typeface="Cambria"/>
                <a:cs typeface="Cambria"/>
              </a:rPr>
              <a:t>good</a:t>
            </a:r>
            <a:r>
              <a:rPr sz="818" i="1" spc="-37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exercise</a:t>
            </a:r>
            <a:endParaRPr sz="818">
              <a:latin typeface="Cambria"/>
              <a:cs typeface="Cambria"/>
            </a:endParaRPr>
          </a:p>
          <a:p>
            <a:pPr marL="320378" marR="1629165">
              <a:lnSpc>
                <a:spcPct val="116900"/>
              </a:lnSpc>
              <a:spcBef>
                <a:spcPts val="14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a </a:t>
            </a:r>
            <a:r>
              <a:rPr sz="818" b="1" spc="-3" dirty="0">
                <a:latin typeface="Cambria"/>
                <a:cs typeface="Cambria"/>
              </a:rPr>
              <a:t>great </a:t>
            </a:r>
            <a:r>
              <a:rPr sz="818" b="1" dirty="0">
                <a:latin typeface="Cambria"/>
                <a:cs typeface="Cambria"/>
              </a:rPr>
              <a:t>way </a:t>
            </a:r>
            <a:r>
              <a:rPr sz="818" b="1" spc="-3" dirty="0">
                <a:latin typeface="Cambria"/>
                <a:cs typeface="Cambria"/>
              </a:rPr>
              <a:t>to relieve </a:t>
            </a:r>
            <a:r>
              <a:rPr sz="818" b="1" dirty="0">
                <a:latin typeface="Cambria"/>
                <a:cs typeface="Cambria"/>
              </a:rPr>
              <a:t>stress.”  </a:t>
            </a: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 </a:t>
            </a:r>
            <a:r>
              <a:rPr sz="818" b="1" spc="-3" dirty="0">
                <a:latin typeface="Cambria"/>
                <a:cs typeface="Cambria"/>
              </a:rPr>
              <a:t>helps </a:t>
            </a:r>
            <a:r>
              <a:rPr sz="818" b="1" spc="-7" dirty="0">
                <a:latin typeface="Cambria"/>
                <a:cs typeface="Cambria"/>
              </a:rPr>
              <a:t>me </a:t>
            </a:r>
            <a:r>
              <a:rPr sz="818" b="1" spc="-3" dirty="0">
                <a:latin typeface="Cambria"/>
                <a:cs typeface="Cambria"/>
              </a:rPr>
              <a:t>clear </a:t>
            </a:r>
            <a:r>
              <a:rPr sz="818" b="1" spc="-7" dirty="0">
                <a:latin typeface="Cambria"/>
                <a:cs typeface="Cambria"/>
              </a:rPr>
              <a:t>my</a:t>
            </a:r>
            <a:r>
              <a:rPr sz="818" b="1" spc="3" dirty="0">
                <a:latin typeface="Cambria"/>
                <a:cs typeface="Cambria"/>
              </a:rPr>
              <a:t> </a:t>
            </a:r>
            <a:r>
              <a:rPr sz="818" b="1" dirty="0">
                <a:latin typeface="Cambria"/>
                <a:cs typeface="Cambria"/>
              </a:rPr>
              <a:t>mind."</a:t>
            </a:r>
            <a:endParaRPr sz="818">
              <a:latin typeface="Cambria"/>
              <a:cs typeface="Cambria"/>
            </a:endParaRPr>
          </a:p>
          <a:p>
            <a:pPr marL="320378">
              <a:spcBef>
                <a:spcPts val="112"/>
              </a:spcBef>
            </a:pPr>
            <a:r>
              <a:rPr sz="818" i="1" dirty="0">
                <a:latin typeface="Cambria"/>
                <a:cs typeface="Cambria"/>
              </a:rPr>
              <a:t>= it </a:t>
            </a:r>
            <a:r>
              <a:rPr sz="818" i="1" spc="-3" dirty="0">
                <a:latin typeface="Cambria"/>
                <a:cs typeface="Cambria"/>
              </a:rPr>
              <a:t>helps you forget your worries and</a:t>
            </a:r>
            <a:r>
              <a:rPr sz="818" i="1" spc="-7" dirty="0">
                <a:latin typeface="Cambria"/>
                <a:cs typeface="Cambria"/>
              </a:rPr>
              <a:t> </a:t>
            </a:r>
            <a:r>
              <a:rPr sz="818" i="1" spc="-3" dirty="0">
                <a:latin typeface="Cambria"/>
                <a:cs typeface="Cambria"/>
              </a:rPr>
              <a:t>concerns</a:t>
            </a:r>
            <a:endParaRPr sz="818">
              <a:latin typeface="Cambria"/>
              <a:cs typeface="Cambria"/>
            </a:endParaRPr>
          </a:p>
          <a:p>
            <a:pPr marL="320378" marR="2232687">
              <a:lnSpc>
                <a:spcPts val="1159"/>
              </a:lnSpc>
              <a:spcBef>
                <a:spcPts val="51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 </a:t>
            </a:r>
            <a:r>
              <a:rPr sz="818" b="1" spc="-3" dirty="0">
                <a:latin typeface="Cambria"/>
                <a:cs typeface="Cambria"/>
              </a:rPr>
              <a:t>helps </a:t>
            </a:r>
            <a:r>
              <a:rPr sz="818" b="1" spc="-7" dirty="0">
                <a:latin typeface="Cambria"/>
                <a:cs typeface="Cambria"/>
              </a:rPr>
              <a:t>me </a:t>
            </a:r>
            <a:r>
              <a:rPr sz="818" b="1" spc="-3" dirty="0">
                <a:latin typeface="Cambria"/>
                <a:cs typeface="Cambria"/>
              </a:rPr>
              <a:t>relax."  “…because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find </a:t>
            </a:r>
            <a:r>
              <a:rPr sz="818" b="1" dirty="0">
                <a:latin typeface="Cambria"/>
                <a:cs typeface="Cambria"/>
              </a:rPr>
              <a:t>it</a:t>
            </a:r>
            <a:r>
              <a:rPr sz="818" b="1" spc="-24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fascinating.”</a:t>
            </a:r>
            <a:endParaRPr sz="818">
              <a:latin typeface="Cambria"/>
              <a:cs typeface="Cambria"/>
            </a:endParaRPr>
          </a:p>
          <a:p>
            <a:pPr marL="320378" marR="885368">
              <a:lnSpc>
                <a:spcPts val="1132"/>
              </a:lnSpc>
              <a:spcBef>
                <a:spcPts val="3"/>
              </a:spcBef>
            </a:pPr>
            <a:r>
              <a:rPr sz="818" b="1" spc="-3" dirty="0">
                <a:latin typeface="Cambria"/>
                <a:cs typeface="Cambria"/>
              </a:rPr>
              <a:t>"...because </a:t>
            </a:r>
            <a:r>
              <a:rPr sz="818" b="1" dirty="0">
                <a:latin typeface="Cambria"/>
                <a:cs typeface="Cambria"/>
              </a:rPr>
              <a:t>it's </a:t>
            </a:r>
            <a:r>
              <a:rPr sz="818" b="1" spc="-3" dirty="0">
                <a:latin typeface="Cambria"/>
                <a:cs typeface="Cambria"/>
              </a:rPr>
              <a:t>fun/interesting/exciting/(other adjectives)."  "...because </a:t>
            </a:r>
            <a:r>
              <a:rPr sz="818" b="1" dirty="0">
                <a:latin typeface="Cambria"/>
                <a:cs typeface="Cambria"/>
              </a:rPr>
              <a:t>I </a:t>
            </a:r>
            <a:r>
              <a:rPr sz="818" b="1" spc="-3" dirty="0">
                <a:latin typeface="Cambria"/>
                <a:cs typeface="Cambria"/>
              </a:rPr>
              <a:t>can </a:t>
            </a:r>
            <a:r>
              <a:rPr sz="818" b="1" dirty="0">
                <a:latin typeface="Cambria"/>
                <a:cs typeface="Cambria"/>
              </a:rPr>
              <a:t>earn a </a:t>
            </a:r>
            <a:r>
              <a:rPr sz="818" b="1" spc="-7" dirty="0">
                <a:latin typeface="Cambria"/>
                <a:cs typeface="Cambria"/>
              </a:rPr>
              <a:t>little </a:t>
            </a:r>
            <a:r>
              <a:rPr sz="818" b="1" spc="-3" dirty="0">
                <a:latin typeface="Cambria"/>
                <a:cs typeface="Cambria"/>
              </a:rPr>
              <a:t>extra money </a:t>
            </a:r>
            <a:r>
              <a:rPr sz="818" b="1" spc="-7" dirty="0">
                <a:latin typeface="Cambria"/>
                <a:cs typeface="Cambria"/>
              </a:rPr>
              <a:t>on </a:t>
            </a:r>
            <a:r>
              <a:rPr sz="818" b="1" spc="-3" dirty="0">
                <a:latin typeface="Cambria"/>
                <a:cs typeface="Cambria"/>
              </a:rPr>
              <a:t>the</a:t>
            </a:r>
            <a:r>
              <a:rPr sz="818" b="1" spc="20" dirty="0">
                <a:latin typeface="Cambria"/>
                <a:cs typeface="Cambria"/>
              </a:rPr>
              <a:t> </a:t>
            </a:r>
            <a:r>
              <a:rPr sz="818" b="1" spc="-3" dirty="0">
                <a:latin typeface="Cambria"/>
                <a:cs typeface="Cambria"/>
              </a:rPr>
              <a:t>side."</a:t>
            </a:r>
            <a:endParaRPr sz="818">
              <a:latin typeface="Cambria"/>
              <a:cs typeface="Cambria"/>
            </a:endParaRPr>
          </a:p>
          <a:p>
            <a:pPr marL="8659" marR="97845">
              <a:lnSpc>
                <a:spcPct val="112500"/>
              </a:lnSpc>
              <a:spcBef>
                <a:spcPts val="631"/>
              </a:spcBef>
            </a:pPr>
            <a:r>
              <a:rPr sz="818" spc="-3" dirty="0">
                <a:latin typeface="Cambria"/>
                <a:cs typeface="Cambria"/>
              </a:rPr>
              <a:t>Today’s speaking exercise </a:t>
            </a:r>
            <a:r>
              <a:rPr sz="818" spc="7" dirty="0">
                <a:latin typeface="Cambria"/>
                <a:cs typeface="Cambria"/>
              </a:rPr>
              <a:t>is </a:t>
            </a:r>
            <a:r>
              <a:rPr sz="818" dirty="0">
                <a:latin typeface="Cambria"/>
                <a:cs typeface="Cambria"/>
              </a:rPr>
              <a:t>to </a:t>
            </a:r>
            <a:r>
              <a:rPr sz="818" spc="-3" dirty="0">
                <a:latin typeface="Cambria"/>
                <a:cs typeface="Cambria"/>
              </a:rPr>
              <a:t>tell </a:t>
            </a:r>
            <a:r>
              <a:rPr sz="818" dirty="0">
                <a:latin typeface="Cambria"/>
                <a:cs typeface="Cambria"/>
              </a:rPr>
              <a:t>me </a:t>
            </a:r>
            <a:r>
              <a:rPr sz="818" spc="-3" dirty="0">
                <a:latin typeface="Cambria"/>
                <a:cs typeface="Cambria"/>
              </a:rPr>
              <a:t>about your </a:t>
            </a:r>
            <a:r>
              <a:rPr sz="818" spc="-7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– </a:t>
            </a:r>
            <a:r>
              <a:rPr sz="818" spc="-3" dirty="0">
                <a:latin typeface="Cambria"/>
                <a:cs typeface="Cambria"/>
              </a:rPr>
              <a:t>talk </a:t>
            </a:r>
            <a:r>
              <a:rPr sz="818" dirty="0">
                <a:latin typeface="Cambria"/>
                <a:cs typeface="Cambria"/>
              </a:rPr>
              <a:t>about some </a:t>
            </a:r>
            <a:r>
              <a:rPr sz="818" spc="-3" dirty="0">
                <a:latin typeface="Cambria"/>
                <a:cs typeface="Cambria"/>
              </a:rPr>
              <a:t>hobbies </a:t>
            </a:r>
            <a:r>
              <a:rPr sz="818" dirty="0">
                <a:latin typeface="Cambria"/>
                <a:cs typeface="Cambria"/>
              </a:rPr>
              <a:t>you  </a:t>
            </a:r>
            <a:r>
              <a:rPr sz="818" spc="-3" dirty="0">
                <a:latin typeface="Cambria"/>
                <a:cs typeface="Cambria"/>
              </a:rPr>
              <a:t>had </a:t>
            </a:r>
            <a:r>
              <a:rPr sz="818" dirty="0">
                <a:latin typeface="Cambria"/>
                <a:cs typeface="Cambria"/>
              </a:rPr>
              <a:t>in the </a:t>
            </a:r>
            <a:r>
              <a:rPr sz="818" spc="-7" dirty="0">
                <a:latin typeface="Cambria"/>
                <a:cs typeface="Cambria"/>
              </a:rPr>
              <a:t>past, </a:t>
            </a:r>
            <a:r>
              <a:rPr sz="818" spc="-3" dirty="0">
                <a:latin typeface="Cambria"/>
                <a:cs typeface="Cambria"/>
              </a:rPr>
              <a:t>some hobbies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have </a:t>
            </a:r>
            <a:r>
              <a:rPr sz="818" dirty="0">
                <a:latin typeface="Cambria"/>
                <a:cs typeface="Cambria"/>
              </a:rPr>
              <a:t>currently, </a:t>
            </a:r>
            <a:r>
              <a:rPr sz="818" spc="-3" dirty="0">
                <a:latin typeface="Cambria"/>
                <a:cs typeface="Cambria"/>
              </a:rPr>
              <a:t>and </a:t>
            </a:r>
            <a:r>
              <a:rPr sz="818" dirty="0">
                <a:latin typeface="Cambria"/>
                <a:cs typeface="Cambria"/>
              </a:rPr>
              <a:t>one </a:t>
            </a:r>
            <a:r>
              <a:rPr sz="818" spc="-3" dirty="0">
                <a:latin typeface="Cambria"/>
                <a:cs typeface="Cambria"/>
              </a:rPr>
              <a:t>hobby </a:t>
            </a:r>
            <a:r>
              <a:rPr sz="818" dirty="0">
                <a:latin typeface="Cambria"/>
                <a:cs typeface="Cambria"/>
              </a:rPr>
              <a:t>you’d like to try.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Click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</a:rPr>
              <a:t> </a:t>
            </a:r>
            <a:r>
              <a:rPr sz="818" u="sng" dirty="0">
                <a:solidFill>
                  <a:srgbClr val="0000FF"/>
                </a:solidFill>
                <a:latin typeface="Cambria"/>
                <a:cs typeface="Cambria"/>
                <a:hlinkClick r:id="rId3"/>
              </a:rPr>
              <a:t>here </a:t>
            </a:r>
            <a:r>
              <a:rPr sz="818" dirty="0">
                <a:latin typeface="Cambria"/>
                <a:cs typeface="Cambria"/>
              </a:rPr>
              <a:t>to record </a:t>
            </a:r>
            <a:r>
              <a:rPr sz="818" spc="-3" dirty="0">
                <a:latin typeface="Cambria"/>
                <a:cs typeface="Cambria"/>
              </a:rPr>
              <a:t>your </a:t>
            </a:r>
            <a:r>
              <a:rPr sz="818" spc="-7" dirty="0">
                <a:latin typeface="Cambria"/>
                <a:cs typeface="Cambria"/>
              </a:rPr>
              <a:t>message, </a:t>
            </a:r>
            <a:r>
              <a:rPr sz="818" spc="-3" dirty="0">
                <a:latin typeface="Cambria"/>
                <a:cs typeface="Cambria"/>
              </a:rPr>
              <a:t>and I’ll </a:t>
            </a:r>
            <a:r>
              <a:rPr sz="818" spc="-7" dirty="0">
                <a:latin typeface="Cambria"/>
                <a:cs typeface="Cambria"/>
              </a:rPr>
              <a:t>send </a:t>
            </a:r>
            <a:r>
              <a:rPr sz="818" dirty="0">
                <a:latin typeface="Cambria"/>
                <a:cs typeface="Cambria"/>
              </a:rPr>
              <a:t>you </a:t>
            </a:r>
            <a:r>
              <a:rPr sz="818" spc="-3" dirty="0">
                <a:latin typeface="Cambria"/>
                <a:cs typeface="Cambria"/>
              </a:rPr>
              <a:t>some tips </a:t>
            </a:r>
            <a:r>
              <a:rPr sz="818" dirty="0">
                <a:latin typeface="Cambria"/>
                <a:cs typeface="Cambria"/>
              </a:rPr>
              <a:t>on </a:t>
            </a:r>
            <a:r>
              <a:rPr sz="818" spc="-3" dirty="0">
                <a:latin typeface="Cambria"/>
                <a:cs typeface="Cambria"/>
              </a:rPr>
              <a:t>your</a:t>
            </a:r>
            <a:r>
              <a:rPr sz="818" spc="61" dirty="0">
                <a:latin typeface="Cambria"/>
                <a:cs typeface="Cambria"/>
              </a:rPr>
              <a:t> </a:t>
            </a:r>
            <a:r>
              <a:rPr sz="818" spc="-3" dirty="0">
                <a:latin typeface="Cambria"/>
                <a:cs typeface="Cambria"/>
              </a:rPr>
              <a:t>speaking.</a:t>
            </a:r>
            <a:endParaRPr sz="818">
              <a:latin typeface="Cambria"/>
              <a:cs typeface="Cambri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3143250" y="9275774"/>
            <a:ext cx="1485900" cy="3365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u="sng" kern="1200">
                <a:solidFill>
                  <a:schemeClr val="hlink"/>
                </a:solidFill>
                <a:latin typeface="Calibri"/>
                <a:ea typeface="+mn-ea"/>
                <a:cs typeface="Calibri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1150"/>
              </a:lnSpc>
            </a:pPr>
            <a:r>
              <a:rPr lang="pt-BR" spc="-5"/>
              <a:t>www.espressoenglish.net</a:t>
            </a:r>
          </a:p>
          <a:p>
            <a:pPr marL="73660">
              <a:spcBef>
                <a:spcPts val="25"/>
              </a:spcBef>
            </a:pPr>
            <a:r>
              <a:rPr lang="pt-BR" u="none">
                <a:solidFill>
                  <a:srgbClr val="000000"/>
                </a:solidFill>
              </a:rPr>
              <a:t>© </a:t>
            </a:r>
            <a:r>
              <a:rPr lang="pt-BR" u="none" spc="-5">
                <a:solidFill>
                  <a:srgbClr val="000000"/>
                </a:solidFill>
              </a:rPr>
              <a:t>Shayna </a:t>
            </a:r>
            <a:r>
              <a:rPr lang="pt-BR" u="none">
                <a:solidFill>
                  <a:srgbClr val="000000"/>
                </a:solidFill>
              </a:rPr>
              <a:t>Oliveira</a:t>
            </a:r>
            <a:r>
              <a:rPr lang="pt-BR" u="none" spc="-80">
                <a:solidFill>
                  <a:srgbClr val="000000"/>
                </a:solidFill>
              </a:rPr>
              <a:t> </a:t>
            </a:r>
            <a:r>
              <a:rPr lang="pt-BR" u="none" spc="-10">
                <a:solidFill>
                  <a:srgbClr val="000000"/>
                </a:solidFill>
              </a:rPr>
              <a:t>2013</a:t>
            </a:r>
            <a:endParaRPr spc="-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28AC5-5585-497D-868B-CD34FB45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58" y="422031"/>
            <a:ext cx="11179542" cy="596010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Into Something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if you’re into something, you’re really enjoying it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When I was young, I was really into my stamp collection. I took it really seriously.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He is really into his football.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Take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begin, to start a hobby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👧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I’m bored, nobody to play with, nowhere to go.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👩‍🦳 </a:t>
            </a:r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Why don’t you take up a hobby?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After enjoying taking photographs for a few years, I’ve decided to take up photography as a serious hobby.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Get Into Something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0000FF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become interested in something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Many people decide to take the step to get into running each year.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 Many people got into cooking during the lockdown and learnt how to make bread.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372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140" y="410819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							</a:t>
            </a:r>
            <a:r>
              <a:rPr lang="en-US" sz="3600" b="1" dirty="0">
                <a:solidFill>
                  <a:schemeClr val="accent2"/>
                </a:solidFill>
              </a:rPr>
              <a:t>Revision (2)</a:t>
            </a:r>
          </a:p>
          <a:p>
            <a:pPr marL="0" indent="0" algn="l">
              <a:buNone/>
            </a:pPr>
            <a:r>
              <a:rPr lang="en-US" sz="3600" b="1">
                <a:solidFill>
                  <a:schemeClr val="accent2"/>
                </a:solidFill>
              </a:rPr>
              <a:t>                Likes , Dislikes   &amp; Hobbies</a:t>
            </a:r>
            <a:endParaRPr lang="en-US" sz="3600" b="1" dirty="0">
              <a:solidFill>
                <a:schemeClr val="accent2"/>
              </a:solidFill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27032" y="12746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 – Revision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E528AC5-5585-497D-868B-CD34FB457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58" y="422031"/>
            <a:ext cx="11179542" cy="5960106"/>
          </a:xfrm>
        </p:spPr>
        <p:txBody>
          <a:bodyPr>
            <a:normAutofit fontScale="92500" lnSpcReduction="2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Turn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arrive for an activity or event</a:t>
            </a: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I turn up in the gym every day, I train hard and I see results.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Keep Up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continue the action that we’ve started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Previously I have found it difficult to keep up going to the gym.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You have to continue to go to places to keep up your interest in photography.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To keep it up means to keep your interest alive.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Back Out</a:t>
            </a:r>
          </a:p>
          <a:p>
            <a:pPr algn="l" fontAlgn="base"/>
            <a:r>
              <a:rPr lang="en-US" b="1" i="0" dirty="0">
                <a:solidFill>
                  <a:srgbClr val="0000FF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is the opposite of ‘keep up’, to leave, to withdraw, to lose your interest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You’re not probably too happy with the gym, the equipment is a little bit old. Maybe you don’t get along so much with the people there. So you decide to stop or to back out.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1" dirty="0">
                <a:solidFill>
                  <a:srgbClr val="444444"/>
                </a:solidFill>
                <a:effectLst/>
                <a:latin typeface="inherit"/>
              </a:rPr>
              <a:t>Running was really not for me so I decided to back out.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3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1127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421610" y="565160"/>
            <a:ext cx="929574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 of music do you like?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singers or bands?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music or musicians from other countries as well? If so, who or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Can you name some singers or groups that you dislike.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to watch TV?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programs or shows?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programs or shows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programs or which actors don't you like?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favorite kinds of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are your all time favorite movies?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are your favorite actors?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movies from other countries as well? If so, what kind?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actors from other countries as well? If so, who?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kinds of movies or which actors don't you like?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07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50813" y="567165"/>
            <a:ext cx="11942762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sports?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athletes?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sports from other countries as well? If so, what kind?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athletes from other countries as well? If so, who?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athletes don't you like?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reading?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reading books offline or online?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kinds of books?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your favorite book titles?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are your favorite authors?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423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2C1D360-B5A6-447D-9C08-D3E32907D6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24619" y="585643"/>
            <a:ext cx="11942762" cy="7094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least favorite color?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like house work?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hat is your least favorite chore?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Name a chore that you loathe.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pets? Do you have one?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 is your favorite pet?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like wearing make-up?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read beauty magazines? 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What’s your opinion of beauty pageants like Miss Universe?</a:t>
            </a:r>
          </a:p>
          <a:p>
            <a:pPr algn="l" fontAlgn="base"/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How have our ideas about beauty changed generally? What does this tell us?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“No Make-Up Day”: would this be a good idea?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713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79332" y="895159"/>
            <a:ext cx="929574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is a hobby?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have any hobbies? What are they?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824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How much free time do you usually have? What do you like to do with your free time? Do you prefer be active?</a:t>
            </a:r>
          </a:p>
          <a:p>
            <a:pPr marR="824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collect anything? If so, when did you start collecting? How large is your collection?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What kinds of things do people usually collect?</a:t>
            </a: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pPr marR="820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Sometimes, the things that people collect become valuable. Can you think of any examples? What ki gain the most value over time?</a:t>
            </a:r>
          </a:p>
          <a:p>
            <a:pPr marR="820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pPr marR="8670"/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Do you like to learn new skills? Can you give an example of something that you have learned to do t related to your work?</a:t>
            </a:r>
          </a:p>
          <a:p>
            <a:pPr marR="8670"/>
            <a:endParaRPr lang="en-US" sz="1800" b="0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Have you attended any classes to help you learn a new hobby? If not, would you like to?</a:t>
            </a:r>
            <a:endParaRPr lang="en-US" sz="1800" b="0" i="0" u="none" strike="noStrike" baseline="0" dirty="0">
              <a:solidFill>
                <a:srgbClr val="010101"/>
              </a:solidFill>
              <a:latin typeface="Times New Roman" panose="02020603050405020304" pitchFamily="18" charset="0"/>
            </a:endParaRPr>
          </a:p>
          <a:p>
            <a:endParaRPr lang="en-US" sz="1800" b="0" i="0" u="none" strike="noStrike" baseline="0" dirty="0">
              <a:latin typeface="Arial" panose="020B0604020202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10101"/>
                </a:solidFill>
                <a:latin typeface="Arial" panose="020B0604020202020204" pitchFamily="34" charset="0"/>
              </a:rPr>
              <a:t>Is there a hobby you are thinking about starting these days? What is </a:t>
            </a:r>
            <a:r>
              <a:rPr lang="en-US" sz="1800" b="1" i="0" u="none" strike="noStrike" baseline="0" dirty="0">
                <a:solidFill>
                  <a:srgbClr val="010101"/>
                </a:solidFill>
                <a:latin typeface="Times New Roman" panose="02020603050405020304" pitchFamily="18" charset="0"/>
              </a:rPr>
              <a:t>it?</a:t>
            </a:r>
            <a:endParaRPr lang="en-US" sz="1800" b="1" i="0" u="none" strike="noStrike" baseline="0" dirty="0">
              <a:solidFill>
                <a:srgbClr val="01010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927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8" y="-8687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13805"/>
            <a:ext cx="9295743" cy="630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long have you had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do people have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did you start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you make money from doing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many hours a week do you spend on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your hobby safe or dangerous?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Why do people need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can one do as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much time can one spend on his/her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What is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your hobby interfere with your work/study/personal life?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spend money on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Does your hobby influence your choice of friends?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a hobby save a child from bad peer influence?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a hobby be dangerous?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Have you got a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How long have you had your hobby?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expensive?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cheapest?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cost nothing at all?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5634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78" y="-8687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F155E4-506D-4B1C-9F0D-C4974145D59E}"/>
              </a:ext>
            </a:extLst>
          </p:cNvPr>
          <p:cNvSpPr txBox="1"/>
          <p:nvPr/>
        </p:nvSpPr>
        <p:spPr>
          <a:xfrm>
            <a:off x="109002" y="613805"/>
            <a:ext cx="9295743" cy="33391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popular in your country?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Is hunting a hobby or a sport in your country?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are the most popular with women in your country? With men?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Did you have any hobbies when you were a child?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Can you think of any hobbies which are popular with children and adults?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 you think a hobby is different from a sport?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hobbies you would like to try?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dangerous hobbies?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Are there any hobbies you can do in other countries, but not your own?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Which hobbies do you think are the most difficult?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9560009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/>
              <a:t>Session 6 – Revision 2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38BF0D-8176-4290-8B35-D336C8FB03A3}"/>
              </a:ext>
            </a:extLst>
          </p:cNvPr>
          <p:cNvSpPr txBox="1">
            <a:spLocks/>
          </p:cNvSpPr>
          <p:nvPr/>
        </p:nvSpPr>
        <p:spPr>
          <a:xfrm>
            <a:off x="605520" y="-2379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 – Revision 2</a:t>
            </a:r>
            <a:endParaRPr lang="en-US" sz="2000" b="1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74E0FD7-2886-4CA4-98DA-196F3285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EB4855-0A43-4456-97FA-F2634431DA8F}"/>
              </a:ext>
            </a:extLst>
          </p:cNvPr>
          <p:cNvSpPr txBox="1">
            <a:spLocks/>
          </p:cNvSpPr>
          <p:nvPr/>
        </p:nvSpPr>
        <p:spPr>
          <a:xfrm>
            <a:off x="711401" y="106531"/>
            <a:ext cx="9316267" cy="7961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/>
              <a:t>Session 6 – Revision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904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889664" cy="30194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 dirty="0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In this dialogue, we hear a </a:t>
            </a:r>
            <a:r>
              <a:rPr sz="886" spc="-7" dirty="0">
                <a:latin typeface="Cambria"/>
                <a:cs typeface="Cambria"/>
              </a:rPr>
              <a:t>number </a:t>
            </a:r>
            <a:r>
              <a:rPr sz="886" spc="-3" dirty="0">
                <a:latin typeface="Cambria"/>
                <a:cs typeface="Cambria"/>
              </a:rPr>
              <a:t>of phrases for expressing likes, dislikes,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preferences. You learned a few of these expressions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the lesson </a:t>
            </a:r>
            <a:r>
              <a:rPr sz="886" spc="-7" dirty="0">
                <a:latin typeface="Cambria"/>
                <a:cs typeface="Cambria"/>
              </a:rPr>
              <a:t>about hobbies </a:t>
            </a:r>
            <a:r>
              <a:rPr sz="886" spc="-3" dirty="0">
                <a:latin typeface="Cambria"/>
                <a:cs typeface="Cambria"/>
              </a:rPr>
              <a:t>-  </a:t>
            </a:r>
            <a:r>
              <a:rPr sz="886" spc="-7" dirty="0">
                <a:latin typeface="Cambria"/>
                <a:cs typeface="Cambria"/>
              </a:rPr>
              <a:t>but not </a:t>
            </a:r>
            <a:r>
              <a:rPr sz="886" spc="-3" dirty="0">
                <a:latin typeface="Cambria"/>
                <a:cs typeface="Cambria"/>
              </a:rPr>
              <a:t>every expression can be used </a:t>
            </a:r>
            <a:r>
              <a:rPr sz="886" dirty="0">
                <a:latin typeface="Cambria"/>
                <a:cs typeface="Cambria"/>
              </a:rPr>
              <a:t>in every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case.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Phrases for liking</a:t>
            </a:r>
            <a:r>
              <a:rPr sz="886" b="1" spc="-4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like...”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like… Italian food / rock music / learning</a:t>
            </a:r>
            <a:r>
              <a:rPr sz="886" i="1" spc="5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languages.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197162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-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like it a lot.” / “I really like…”  (more</a:t>
            </a:r>
            <a:r>
              <a:rPr sz="886" b="1" spc="4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common)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like… this restaurant / my teacher </a:t>
            </a:r>
            <a:r>
              <a:rPr sz="886" i="1" dirty="0">
                <a:latin typeface="Cambria"/>
                <a:cs typeface="Cambria"/>
              </a:rPr>
              <a:t>…a</a:t>
            </a:r>
            <a:r>
              <a:rPr sz="886" i="1" spc="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lot.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really like… my new apartment / </a:t>
            </a:r>
            <a:r>
              <a:rPr sz="886" i="1" dirty="0">
                <a:latin typeface="Cambria"/>
                <a:cs typeface="Cambria"/>
              </a:rPr>
              <a:t>playing </a:t>
            </a:r>
            <a:r>
              <a:rPr sz="886" i="1" spc="-3" dirty="0">
                <a:latin typeface="Cambria"/>
                <a:cs typeface="Cambria"/>
              </a:rPr>
              <a:t>tennis / my boyfriend’s</a:t>
            </a:r>
            <a:r>
              <a:rPr sz="886" i="1" spc="8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parents.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22729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really</a:t>
            </a:r>
            <a:r>
              <a:rPr sz="886" i="1" spc="-1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love…”</a:t>
            </a:r>
            <a:endParaRPr sz="886" dirty="0">
              <a:latin typeface="Cambria"/>
              <a:cs typeface="Cambria"/>
            </a:endParaRPr>
          </a:p>
          <a:p>
            <a:pPr marL="319945" marR="719118">
              <a:lnSpc>
                <a:spcPct val="112300"/>
              </a:lnSpc>
              <a:tabLst>
                <a:tab pos="1910577" algn="l"/>
              </a:tabLst>
            </a:pPr>
            <a:r>
              <a:rPr sz="886" i="1" spc="-3" dirty="0">
                <a:latin typeface="Cambria"/>
                <a:cs typeface="Cambria"/>
              </a:rPr>
              <a:t>I love your </a:t>
            </a:r>
            <a:r>
              <a:rPr sz="886" i="1" spc="-7" dirty="0">
                <a:latin typeface="Cambria"/>
                <a:cs typeface="Cambria"/>
              </a:rPr>
              <a:t>haircut! </a:t>
            </a:r>
            <a:r>
              <a:rPr sz="886" i="1" spc="-3" dirty="0">
                <a:latin typeface="Cambria"/>
                <a:cs typeface="Cambria"/>
              </a:rPr>
              <a:t>/ I love to </a:t>
            </a:r>
            <a:r>
              <a:rPr sz="886" i="1" spc="-7" dirty="0">
                <a:latin typeface="Cambria"/>
                <a:cs typeface="Cambria"/>
              </a:rPr>
              <a:t>read. </a:t>
            </a:r>
            <a:r>
              <a:rPr sz="886" i="1" spc="-3" dirty="0">
                <a:latin typeface="Cambria"/>
                <a:cs typeface="Cambria"/>
              </a:rPr>
              <a:t>/ I love the way he writes.  Your sentence: I love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dirty="0">
                <a:latin typeface="Cambria"/>
                <a:cs typeface="Cambria"/>
              </a:rPr>
              <a:t> 	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absolutely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love…”</a:t>
            </a:r>
            <a:endParaRPr sz="886" dirty="0">
              <a:latin typeface="Cambria"/>
              <a:cs typeface="Cambria"/>
            </a:endParaRPr>
          </a:p>
          <a:p>
            <a:pPr marL="319945" marR="271022">
              <a:lnSpc>
                <a:spcPct val="112300"/>
              </a:lnSpc>
              <a:tabLst>
                <a:tab pos="2498947" algn="l"/>
              </a:tabLst>
            </a:pPr>
            <a:r>
              <a:rPr sz="886" i="1" spc="-3" dirty="0">
                <a:latin typeface="Cambria"/>
                <a:cs typeface="Cambria"/>
              </a:rPr>
              <a:t>I absolutely love this dress. / I absolutely love traveling with my family.  Your sentence: I absolutely</a:t>
            </a:r>
            <a:r>
              <a:rPr sz="886" i="1" spc="-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love </a:t>
            </a:r>
            <a:r>
              <a:rPr sz="886" i="1" u="sng" spc="-3" dirty="0">
                <a:latin typeface="Cambria"/>
                <a:cs typeface="Cambria"/>
              </a:rPr>
              <a:t> </a:t>
            </a:r>
            <a:r>
              <a:rPr sz="886" i="1" u="sng" dirty="0">
                <a:latin typeface="Cambria"/>
                <a:cs typeface="Cambria"/>
              </a:rPr>
              <a:t>	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4672656"/>
            <a:ext cx="4061980" cy="1543493"/>
          </a:xfrm>
          <a:prstGeom prst="rect">
            <a:avLst/>
          </a:prstGeom>
        </p:spPr>
        <p:txBody>
          <a:bodyPr vert="horz" wrap="square" lIns="0" tIns="16885" rIns="0" bIns="0" rtlCol="0">
            <a:spAutoFit/>
          </a:bodyPr>
          <a:lstStyle/>
          <a:p>
            <a:pPr marL="8659">
              <a:spcBef>
                <a:spcPts val="133"/>
              </a:spcBef>
            </a:pPr>
            <a:r>
              <a:rPr sz="886" spc="-3" dirty="0">
                <a:latin typeface="Cambria"/>
                <a:cs typeface="Cambria"/>
              </a:rPr>
              <a:t>These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spc="-3" dirty="0">
                <a:latin typeface="Cambria"/>
                <a:cs typeface="Cambria"/>
              </a:rPr>
              <a:t>the most common expressions.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like” is the weakest,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“I</a:t>
            </a:r>
            <a:r>
              <a:rPr sz="886" spc="9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absolutely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love…” is the strongest. You can use “like”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“love” for both </a:t>
            </a:r>
            <a:r>
              <a:rPr sz="886" dirty="0">
                <a:latin typeface="Cambria"/>
                <a:cs typeface="Cambria"/>
              </a:rPr>
              <a:t>nouns (like</a:t>
            </a:r>
            <a:r>
              <a:rPr sz="886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food,</a:t>
            </a:r>
            <a:endParaRPr sz="886" dirty="0">
              <a:latin typeface="Cambria"/>
              <a:cs typeface="Cambria"/>
            </a:endParaRPr>
          </a:p>
          <a:p>
            <a:pPr marL="8659" marR="3464">
              <a:lnSpc>
                <a:spcPct val="1125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houses/apartments, music, movies, books, etc.) and verbs (reading, learning, playing  tennis,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etc.)</a:t>
            </a:r>
            <a:endParaRPr sz="886" dirty="0">
              <a:latin typeface="Cambria"/>
              <a:cs typeface="Cambria"/>
            </a:endParaRPr>
          </a:p>
          <a:p>
            <a:pPr marL="8659" marR="10391">
              <a:lnSpc>
                <a:spcPct val="112300"/>
              </a:lnSpc>
              <a:spcBef>
                <a:spcPts val="675"/>
              </a:spcBef>
            </a:pPr>
            <a:r>
              <a:rPr sz="886" spc="-3" dirty="0">
                <a:latin typeface="Cambria"/>
                <a:cs typeface="Cambria"/>
              </a:rPr>
              <a:t>As mentioned in a </a:t>
            </a:r>
            <a:r>
              <a:rPr sz="886" dirty="0">
                <a:latin typeface="Cambria"/>
                <a:cs typeface="Cambria"/>
              </a:rPr>
              <a:t>previous </a:t>
            </a:r>
            <a:r>
              <a:rPr sz="886" spc="-3" dirty="0">
                <a:latin typeface="Cambria"/>
                <a:cs typeface="Cambria"/>
              </a:rPr>
              <a:t>lesson, </a:t>
            </a:r>
            <a:r>
              <a:rPr sz="886" dirty="0">
                <a:latin typeface="Cambria"/>
                <a:cs typeface="Cambria"/>
              </a:rPr>
              <a:t>after </a:t>
            </a:r>
            <a:r>
              <a:rPr sz="886" spc="-3" dirty="0">
                <a:latin typeface="Cambria"/>
                <a:cs typeface="Cambria"/>
              </a:rPr>
              <a:t>“like” and “love”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</a:t>
            </a:r>
            <a:r>
              <a:rPr sz="886" spc="-7" dirty="0">
                <a:latin typeface="Cambria"/>
                <a:cs typeface="Cambria"/>
              </a:rPr>
              <a:t>use </a:t>
            </a:r>
            <a:r>
              <a:rPr sz="886" spc="3" dirty="0">
                <a:latin typeface="Cambria"/>
                <a:cs typeface="Cambria"/>
              </a:rPr>
              <a:t>either </a:t>
            </a:r>
            <a:r>
              <a:rPr sz="886" spc="-7" dirty="0">
                <a:latin typeface="Cambria"/>
                <a:cs typeface="Cambria"/>
              </a:rPr>
              <a:t>the </a:t>
            </a:r>
            <a:r>
              <a:rPr sz="886" spc="-3" dirty="0">
                <a:latin typeface="Cambria"/>
                <a:cs typeface="Cambria"/>
              </a:rPr>
              <a:t>“to”  form or the –ing form of the verb with no difference in meaning. I like to read = I </a:t>
            </a:r>
            <a:r>
              <a:rPr sz="886" spc="-7" dirty="0">
                <a:latin typeface="Cambria"/>
                <a:cs typeface="Cambria"/>
              </a:rPr>
              <a:t>like  </a:t>
            </a:r>
            <a:r>
              <a:rPr sz="886" spc="-3" dirty="0">
                <a:latin typeface="Cambria"/>
                <a:cs typeface="Cambria"/>
              </a:rPr>
              <a:t>reading.</a:t>
            </a:r>
            <a:endParaRPr sz="886" dirty="0">
              <a:latin typeface="Cambria"/>
              <a:cs typeface="Cambria"/>
            </a:endParaRPr>
          </a:p>
          <a:p>
            <a:pPr marL="8659" marR="85290">
              <a:lnSpc>
                <a:spcPct val="113100"/>
              </a:lnSpc>
              <a:spcBef>
                <a:spcPts val="668"/>
              </a:spcBef>
            </a:pPr>
            <a:r>
              <a:rPr sz="886" spc="-3" dirty="0">
                <a:latin typeface="Cambria"/>
                <a:cs typeface="Cambria"/>
              </a:rPr>
              <a:t>By the way, be careful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make the common mistake of saying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very much  this city” – the correct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say it </a:t>
            </a:r>
            <a:r>
              <a:rPr sz="886" dirty="0">
                <a:latin typeface="Cambria"/>
                <a:cs typeface="Cambria"/>
              </a:rPr>
              <a:t>is: “I like </a:t>
            </a:r>
            <a:r>
              <a:rPr sz="886" spc="-3" dirty="0">
                <a:latin typeface="Cambria"/>
                <a:cs typeface="Cambria"/>
              </a:rPr>
              <a:t>this city very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much.”</a:t>
            </a:r>
            <a:endParaRPr sz="886" dirty="0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466" y="3653444"/>
            <a:ext cx="1058574" cy="935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3977986" cy="53923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Here are a few phrases for liking things that are used in more specific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situations: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fond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phrase is used when you </a:t>
            </a:r>
            <a:r>
              <a:rPr sz="886" i="1" spc="-7" dirty="0">
                <a:latin typeface="Cambria"/>
                <a:cs typeface="Cambria"/>
              </a:rPr>
              <a:t>have </a:t>
            </a:r>
            <a:r>
              <a:rPr sz="886" i="1" spc="-3" dirty="0">
                <a:latin typeface="Cambria"/>
                <a:cs typeface="Cambria"/>
              </a:rPr>
              <a:t>a special, warm, emotional attachment</a:t>
            </a:r>
            <a:r>
              <a:rPr sz="886" i="1" spc="102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something. For example, you could say, “I’m fond of this photo.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was </a:t>
            </a:r>
            <a:r>
              <a:rPr sz="886" i="1" spc="3" dirty="0">
                <a:latin typeface="Cambria"/>
                <a:cs typeface="Cambria"/>
              </a:rPr>
              <a:t>taken</a:t>
            </a:r>
            <a:r>
              <a:rPr sz="886" i="1" spc="7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on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6"/>
              </a:spcBef>
            </a:pPr>
            <a:r>
              <a:rPr sz="886" i="1" spc="-3" dirty="0">
                <a:latin typeface="Cambria"/>
                <a:cs typeface="Cambria"/>
              </a:rPr>
              <a:t>our honeymoon.” The expression “I’m fond of…” can also be used for</a:t>
            </a:r>
            <a:r>
              <a:rPr sz="886" i="1" spc="119" dirty="0">
                <a:latin typeface="Cambria"/>
                <a:cs typeface="Cambria"/>
              </a:rPr>
              <a:t> </a:t>
            </a:r>
            <a:r>
              <a:rPr sz="886" b="1" i="1" spc="-3" dirty="0">
                <a:latin typeface="Cambria"/>
                <a:cs typeface="Cambria"/>
              </a:rPr>
              <a:t>people.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536179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fond</a:t>
            </a:r>
            <a:r>
              <a:rPr sz="886" i="1" spc="-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of </a:t>
            </a:r>
            <a:r>
              <a:rPr sz="886" u="sng" spc="-7" dirty="0">
                <a:latin typeface="Times New Roman"/>
                <a:cs typeface="Times New Roman"/>
              </a:rPr>
              <a:t> </a:t>
            </a:r>
            <a:r>
              <a:rPr sz="886" u="sng" spc="-3" dirty="0">
                <a:latin typeface="Times New Roman"/>
                <a:cs typeface="Times New Roman"/>
              </a:rPr>
              <a:t>	</a:t>
            </a:r>
            <a:endParaRPr sz="886"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crazy about...” / “I’m really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into…”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Both of these phrases are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informal.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68511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crazy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about </a:t>
            </a:r>
            <a:r>
              <a:rPr sz="886" u="sng" spc="-3" dirty="0">
                <a:latin typeface="Times New Roman"/>
                <a:cs typeface="Times New Roman"/>
              </a:rPr>
              <a:t> </a:t>
            </a:r>
            <a:r>
              <a:rPr sz="886" u="sng" dirty="0">
                <a:latin typeface="Times New Roman"/>
                <a:cs typeface="Times New Roman"/>
              </a:rPr>
              <a:t>	</a:t>
            </a:r>
            <a:endParaRPr sz="886">
              <a:latin typeface="Times New Roman"/>
              <a:cs typeface="Times New Roman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“It's right </a:t>
            </a:r>
            <a:r>
              <a:rPr sz="886" b="1" spc="-7" dirty="0">
                <a:latin typeface="Cambria"/>
                <a:cs typeface="Cambria"/>
              </a:rPr>
              <a:t>up </a:t>
            </a:r>
            <a:r>
              <a:rPr sz="886" b="1" spc="-3" dirty="0">
                <a:latin typeface="Cambria"/>
                <a:cs typeface="Cambria"/>
              </a:rPr>
              <a:t>[one’s] alley.”</a:t>
            </a:r>
            <a:endParaRPr sz="886">
              <a:latin typeface="Cambria"/>
              <a:cs typeface="Cambria"/>
            </a:endParaRPr>
          </a:p>
          <a:p>
            <a:pPr marL="319945" marR="92650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expression means that </a:t>
            </a:r>
            <a:r>
              <a:rPr sz="886" i="1" dirty="0">
                <a:latin typeface="Cambria"/>
                <a:cs typeface="Cambria"/>
              </a:rPr>
              <a:t>some </a:t>
            </a:r>
            <a:r>
              <a:rPr sz="886" i="1" spc="-3" dirty="0">
                <a:latin typeface="Cambria"/>
                <a:cs typeface="Cambria"/>
              </a:rPr>
              <a:t>activity 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perfect for a person’s personality  and interests. If </a:t>
            </a:r>
            <a:r>
              <a:rPr sz="886" i="1" spc="-7" dirty="0">
                <a:latin typeface="Cambria"/>
                <a:cs typeface="Cambria"/>
              </a:rPr>
              <a:t>Denise </a:t>
            </a:r>
            <a:r>
              <a:rPr sz="886" i="1" spc="-3" dirty="0">
                <a:latin typeface="Cambria"/>
                <a:cs typeface="Cambria"/>
              </a:rPr>
              <a:t>enjoys marketing and design, </a:t>
            </a:r>
            <a:r>
              <a:rPr sz="886" i="1" spc="-7" dirty="0">
                <a:latin typeface="Cambria"/>
                <a:cs typeface="Cambria"/>
              </a:rPr>
              <a:t>then </a:t>
            </a:r>
            <a:r>
              <a:rPr sz="886" i="1" spc="-3" dirty="0">
                <a:latin typeface="Cambria"/>
                <a:cs typeface="Cambria"/>
              </a:rPr>
              <a:t>the new website  project is “right up her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alley.”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1320043" algn="l"/>
                <a:tab pos="1760779" algn="l"/>
              </a:tabLst>
            </a:pPr>
            <a:r>
              <a:rPr sz="886" i="1" spc="-3" dirty="0">
                <a:latin typeface="Cambria"/>
                <a:cs typeface="Cambria"/>
              </a:rPr>
              <a:t>Your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sentence: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-3" dirty="0">
                <a:latin typeface="Cambria"/>
                <a:cs typeface="Cambria"/>
              </a:rPr>
              <a:t>is right up my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alley.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didn’t </a:t>
            </a:r>
            <a:r>
              <a:rPr sz="886" b="1" dirty="0">
                <a:latin typeface="Cambria"/>
                <a:cs typeface="Cambria"/>
              </a:rPr>
              <a:t>like </a:t>
            </a:r>
            <a:r>
              <a:rPr sz="886" b="1" spc="-3" dirty="0">
                <a:latin typeface="Cambria"/>
                <a:cs typeface="Cambria"/>
              </a:rPr>
              <a:t>it </a:t>
            </a:r>
            <a:r>
              <a:rPr sz="886" b="1" spc="3" dirty="0">
                <a:latin typeface="Cambria"/>
                <a:cs typeface="Cambria"/>
              </a:rPr>
              <a:t>at </a:t>
            </a:r>
            <a:r>
              <a:rPr sz="886" b="1" spc="-3" dirty="0">
                <a:latin typeface="Cambria"/>
                <a:cs typeface="Cambria"/>
              </a:rPr>
              <a:t>first, but then it grew </a:t>
            </a:r>
            <a:r>
              <a:rPr sz="886" b="1" dirty="0">
                <a:latin typeface="Cambria"/>
                <a:cs typeface="Cambria"/>
              </a:rPr>
              <a:t>on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this phrase when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3" dirty="0">
                <a:latin typeface="Cambria"/>
                <a:cs typeface="Cambria"/>
              </a:rPr>
              <a:t>didn’t like something initially, but then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7" dirty="0">
                <a:latin typeface="Cambria"/>
                <a:cs typeface="Cambria"/>
              </a:rPr>
              <a:t>began</a:t>
            </a:r>
            <a:r>
              <a:rPr sz="886" i="1" spc="119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like it as time</a:t>
            </a:r>
            <a:r>
              <a:rPr sz="886" i="1" spc="-3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passed.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269054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didn’t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at first, but then it grew on</a:t>
            </a:r>
            <a:r>
              <a:rPr sz="886" i="1" spc="3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me.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261">
              <a:latin typeface="Times New Roman"/>
              <a:cs typeface="Times New Roman"/>
            </a:endParaRPr>
          </a:p>
          <a:p>
            <a:pPr marL="8659"/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Phrases for disliking</a:t>
            </a:r>
            <a:r>
              <a:rPr sz="886" b="1" spc="-3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something: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We don't usually </a:t>
            </a:r>
            <a:r>
              <a:rPr sz="886" spc="-7" dirty="0">
                <a:latin typeface="Cambria"/>
                <a:cs typeface="Cambria"/>
              </a:rPr>
              <a:t>say </a:t>
            </a:r>
            <a:r>
              <a:rPr sz="886" dirty="0">
                <a:latin typeface="Cambria"/>
                <a:cs typeface="Cambria"/>
              </a:rPr>
              <a:t>"I </a:t>
            </a:r>
            <a:r>
              <a:rPr sz="886" spc="-3" dirty="0">
                <a:latin typeface="Cambria"/>
                <a:cs typeface="Cambria"/>
              </a:rPr>
              <a:t>dislike"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English. </a:t>
            </a:r>
            <a:r>
              <a:rPr sz="886" dirty="0">
                <a:latin typeface="Cambria"/>
                <a:cs typeface="Cambria"/>
              </a:rPr>
              <a:t>It's </a:t>
            </a:r>
            <a:r>
              <a:rPr sz="886" spc="-3" dirty="0">
                <a:latin typeface="Cambria"/>
                <a:cs typeface="Cambria"/>
              </a:rPr>
              <a:t>more typical to </a:t>
            </a:r>
            <a:r>
              <a:rPr sz="886" dirty="0">
                <a:latin typeface="Cambria"/>
                <a:cs typeface="Cambria"/>
              </a:rPr>
              <a:t>say </a:t>
            </a:r>
            <a:r>
              <a:rPr sz="886" spc="-7" dirty="0">
                <a:latin typeface="Cambria"/>
                <a:cs typeface="Cambria"/>
              </a:rPr>
              <a:t>"I </a:t>
            </a:r>
            <a:r>
              <a:rPr sz="886" spc="-3" dirty="0">
                <a:latin typeface="Cambria"/>
                <a:cs typeface="Cambria"/>
              </a:rPr>
              <a:t>don't like..."  However, depending on the situation, you might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your dislike more  indirectly. These phrases are diplomatic and </a:t>
            </a:r>
            <a:r>
              <a:rPr sz="886" dirty="0">
                <a:latin typeface="Cambria"/>
                <a:cs typeface="Cambria"/>
              </a:rPr>
              <a:t>polite ways to </a:t>
            </a:r>
            <a:r>
              <a:rPr sz="886" spc="-3" dirty="0">
                <a:latin typeface="Cambria"/>
                <a:cs typeface="Cambria"/>
              </a:rPr>
              <a:t>say you don’t like  something: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not a big fan</a:t>
            </a:r>
            <a:r>
              <a:rPr sz="886" b="1" spc="-34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of...”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not a big fan of horror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movies.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49149" algn="l"/>
                <a:tab pos="2558260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not a big</a:t>
            </a:r>
            <a:r>
              <a:rPr sz="886" i="1" spc="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fan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of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“I'm not crazy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about...”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I’m not crazy about this</a:t>
            </a:r>
            <a:r>
              <a:rPr sz="886" i="1" spc="-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painting.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964794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</a:t>
            </a:r>
            <a:r>
              <a:rPr sz="886" i="1" dirty="0">
                <a:latin typeface="Cambria"/>
                <a:cs typeface="Cambria"/>
              </a:rPr>
              <a:t>I’m </a:t>
            </a:r>
            <a:r>
              <a:rPr sz="886" i="1" spc="-3" dirty="0">
                <a:latin typeface="Cambria"/>
                <a:cs typeface="Cambria"/>
              </a:rPr>
              <a:t>not</a:t>
            </a:r>
            <a:r>
              <a:rPr sz="886" i="1" spc="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crazy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about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don't </a:t>
            </a:r>
            <a:r>
              <a:rPr sz="886" b="1" dirty="0">
                <a:latin typeface="Cambria"/>
                <a:cs typeface="Cambria"/>
              </a:rPr>
              <a:t>care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for...”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 don’t care for spicy</a:t>
            </a:r>
            <a:r>
              <a:rPr sz="886" i="1" spc="-27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food.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  <a:tabLst>
                <a:tab pos="2743127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don’t</a:t>
            </a:r>
            <a:r>
              <a:rPr sz="886" i="1" spc="4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care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for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17185" y="624147"/>
            <a:ext cx="3454977" cy="14932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“I don’t really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like…”</a:t>
            </a:r>
            <a:endParaRPr sz="886">
              <a:latin typeface="Cambria"/>
              <a:cs typeface="Cambria"/>
            </a:endParaRPr>
          </a:p>
          <a:p>
            <a:pPr marL="164085" marR="371898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I don’t really like going to parties </a:t>
            </a:r>
            <a:r>
              <a:rPr sz="886" i="1" dirty="0">
                <a:latin typeface="Cambria"/>
                <a:cs typeface="Cambria"/>
              </a:rPr>
              <a:t>where </a:t>
            </a:r>
            <a:r>
              <a:rPr sz="886" i="1" spc="-3" dirty="0">
                <a:latin typeface="Cambria"/>
                <a:cs typeface="Cambria"/>
              </a:rPr>
              <a:t>I don’t know anybody.  I don’t really like my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sister-in-law.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really like video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games.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  <a:tabLst>
                <a:tab pos="2182899" algn="l"/>
                <a:tab pos="2850063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 don’t</a:t>
            </a:r>
            <a:r>
              <a:rPr sz="886" i="1" spc="4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really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u="sng" spc="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164085" indent="-155427">
              <a:spcBef>
                <a:spcPts val="177"/>
              </a:spcBef>
              <a:buFont typeface="Symbol"/>
              <a:buChar char=""/>
              <a:tabLst>
                <a:tab pos="164085" algn="l"/>
                <a:tab pos="164518" algn="l"/>
              </a:tabLst>
            </a:pPr>
            <a:r>
              <a:rPr sz="886" b="1" spc="-3" dirty="0">
                <a:latin typeface="Cambria"/>
                <a:cs typeface="Cambria"/>
              </a:rPr>
              <a:t>“It's not </a:t>
            </a:r>
            <a:r>
              <a:rPr sz="886" b="1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thing. / It's not </a:t>
            </a:r>
            <a:r>
              <a:rPr sz="886" b="1" dirty="0">
                <a:latin typeface="Cambria"/>
                <a:cs typeface="Cambria"/>
              </a:rPr>
              <a:t>my cup of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dirty="0">
                <a:latin typeface="Cambria"/>
                <a:cs typeface="Cambria"/>
              </a:rPr>
              <a:t>tea.”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Skiing is not my</a:t>
            </a:r>
            <a:r>
              <a:rPr sz="886" i="1" spc="-3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thing.</a:t>
            </a:r>
            <a:endParaRPr sz="886">
              <a:latin typeface="Cambria"/>
              <a:cs typeface="Cambria"/>
            </a:endParaRPr>
          </a:p>
          <a:p>
            <a:pPr marL="16408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Going to nightclubs is not my cup of tea.</a:t>
            </a:r>
            <a:endParaRPr sz="886">
              <a:latin typeface="Cambria"/>
              <a:cs typeface="Cambria"/>
            </a:endParaRPr>
          </a:p>
          <a:p>
            <a:pPr marL="164085" marR="3464">
              <a:lnSpc>
                <a:spcPct val="112300"/>
              </a:lnSpc>
              <a:tabLst>
                <a:tab pos="1164183" algn="l"/>
                <a:tab pos="1771603" algn="l"/>
              </a:tabLst>
            </a:pPr>
            <a:r>
              <a:rPr sz="886" i="1" spc="-3" dirty="0">
                <a:latin typeface="Cambria"/>
                <a:cs typeface="Cambria"/>
              </a:rPr>
              <a:t>These expressions </a:t>
            </a:r>
            <a:r>
              <a:rPr sz="886" i="1" dirty="0">
                <a:latin typeface="Cambria"/>
                <a:cs typeface="Cambria"/>
              </a:rPr>
              <a:t>are </a:t>
            </a:r>
            <a:r>
              <a:rPr sz="886" i="1" spc="-3" dirty="0">
                <a:latin typeface="Cambria"/>
                <a:cs typeface="Cambria"/>
              </a:rPr>
              <a:t>used only for activities, not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people or objects.  Your</a:t>
            </a:r>
            <a:r>
              <a:rPr sz="886" i="1" spc="3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sentence: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not my</a:t>
            </a:r>
            <a:r>
              <a:rPr sz="886" i="1" spc="-6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thing.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3303232"/>
            <a:ext cx="3894426" cy="27658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>
              <a:lnSpc>
                <a:spcPct val="112400"/>
              </a:lnSpc>
            </a:pPr>
            <a:r>
              <a:rPr sz="886" spc="-3" dirty="0">
                <a:latin typeface="Cambria"/>
                <a:cs typeface="Cambria"/>
              </a:rPr>
              <a:t>The first three phrases are most typically </a:t>
            </a:r>
            <a:r>
              <a:rPr sz="886" dirty="0">
                <a:latin typeface="Cambria"/>
                <a:cs typeface="Cambria"/>
              </a:rPr>
              <a:t>used </a:t>
            </a:r>
            <a:r>
              <a:rPr sz="886" spc="-3" dirty="0">
                <a:latin typeface="Cambria"/>
                <a:cs typeface="Cambria"/>
              </a:rPr>
              <a:t>with </a:t>
            </a:r>
            <a:r>
              <a:rPr sz="886" b="1" spc="-7" dirty="0">
                <a:latin typeface="Cambria"/>
                <a:cs typeface="Cambria"/>
              </a:rPr>
              <a:t>objects. </a:t>
            </a: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phrases are  used for </a:t>
            </a:r>
            <a:r>
              <a:rPr sz="886" b="1" spc="-7" dirty="0">
                <a:latin typeface="Cambria"/>
                <a:cs typeface="Cambria"/>
              </a:rPr>
              <a:t>activities. </a:t>
            </a:r>
            <a:r>
              <a:rPr sz="886" spc="-3" dirty="0">
                <a:latin typeface="Cambria"/>
                <a:cs typeface="Cambria"/>
              </a:rPr>
              <a:t>And the phrase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really like…” can be used for </a:t>
            </a:r>
            <a:r>
              <a:rPr sz="886" b="1" spc="-3" dirty="0">
                <a:latin typeface="Cambria"/>
                <a:cs typeface="Cambria"/>
              </a:rPr>
              <a:t>people,  objects, </a:t>
            </a:r>
            <a:r>
              <a:rPr sz="886" spc="-3" dirty="0">
                <a:latin typeface="Cambria"/>
                <a:cs typeface="Cambria"/>
              </a:rPr>
              <a:t>or</a:t>
            </a:r>
            <a:r>
              <a:rPr sz="886" spc="-20" dirty="0">
                <a:latin typeface="Cambria"/>
                <a:cs typeface="Cambria"/>
              </a:rPr>
              <a:t> </a:t>
            </a:r>
            <a:r>
              <a:rPr sz="886" b="1" spc="-7" dirty="0">
                <a:latin typeface="Cambria"/>
                <a:cs typeface="Cambria"/>
              </a:rPr>
              <a:t>activities.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If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</a:t>
            </a:r>
            <a:r>
              <a:rPr sz="886" i="1" spc="-3" dirty="0">
                <a:latin typeface="Cambria"/>
                <a:cs typeface="Cambria"/>
              </a:rPr>
              <a:t>strong </a:t>
            </a:r>
            <a:r>
              <a:rPr sz="886" spc="-3" dirty="0">
                <a:latin typeface="Cambria"/>
                <a:cs typeface="Cambria"/>
              </a:rPr>
              <a:t>dislike,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dirty="0">
                <a:latin typeface="Cambria"/>
                <a:cs typeface="Cambria"/>
              </a:rPr>
              <a:t>can </a:t>
            </a:r>
            <a:r>
              <a:rPr sz="886" spc="-3" dirty="0">
                <a:latin typeface="Cambria"/>
                <a:cs typeface="Cambria"/>
              </a:rPr>
              <a:t>use these</a:t>
            </a:r>
            <a:r>
              <a:rPr sz="886" spc="6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phrases: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862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can't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stand...”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I can’t stand Margaret. She talks too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much!</a:t>
            </a:r>
            <a:endParaRPr sz="886">
              <a:latin typeface="Cambria"/>
              <a:cs typeface="Cambria"/>
            </a:endParaRPr>
          </a:p>
          <a:p>
            <a:pPr marL="319945" marR="665866">
              <a:lnSpc>
                <a:spcPct val="112300"/>
              </a:lnSpc>
              <a:tabLst>
                <a:tab pos="2672990" algn="l"/>
              </a:tabLst>
            </a:pPr>
            <a:r>
              <a:rPr sz="886" i="1" spc="-3" dirty="0">
                <a:latin typeface="Cambria"/>
                <a:cs typeface="Cambria"/>
              </a:rPr>
              <a:t>I can’t stand it when people call me and </a:t>
            </a:r>
            <a:r>
              <a:rPr sz="886" i="1" dirty="0">
                <a:latin typeface="Cambria"/>
                <a:cs typeface="Cambria"/>
              </a:rPr>
              <a:t>don’t </a:t>
            </a:r>
            <a:r>
              <a:rPr sz="886" i="1" spc="-3" dirty="0">
                <a:latin typeface="Cambria"/>
                <a:cs typeface="Cambria"/>
              </a:rPr>
              <a:t>leave a message.  Your sentence: I</a:t>
            </a:r>
            <a:r>
              <a:rPr sz="886" i="1" spc="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can’t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stand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don't like </a:t>
            </a:r>
            <a:r>
              <a:rPr sz="886" b="1" dirty="0">
                <a:latin typeface="Cambria"/>
                <a:cs typeface="Cambria"/>
              </a:rPr>
              <a:t>it </a:t>
            </a:r>
            <a:r>
              <a:rPr sz="886" b="1" spc="-3" dirty="0">
                <a:latin typeface="Cambria"/>
                <a:cs typeface="Cambria"/>
              </a:rPr>
              <a:t>at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all.”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like this hotel </a:t>
            </a:r>
            <a:r>
              <a:rPr sz="886" i="1" dirty="0">
                <a:latin typeface="Cambria"/>
                <a:cs typeface="Cambria"/>
              </a:rPr>
              <a:t>at</a:t>
            </a:r>
            <a:r>
              <a:rPr sz="886" i="1" spc="-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don’t like Peter at all. He </a:t>
            </a:r>
            <a:r>
              <a:rPr sz="886" i="1" dirty="0">
                <a:latin typeface="Cambria"/>
                <a:cs typeface="Cambria"/>
              </a:rPr>
              <a:t>seems</a:t>
            </a:r>
            <a:r>
              <a:rPr sz="886" i="1" spc="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dishonest.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  <a:tabLst>
                <a:tab pos="2337892" algn="l"/>
              </a:tabLst>
            </a:pPr>
            <a:r>
              <a:rPr sz="886" i="1" spc="-3" dirty="0">
                <a:latin typeface="Cambria"/>
                <a:cs typeface="Cambria"/>
              </a:rPr>
              <a:t>Your sentence: I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don’t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like</a:t>
            </a:r>
            <a:r>
              <a:rPr sz="886" u="sng" spc="-3" dirty="0">
                <a:latin typeface="Times New Roman"/>
                <a:cs typeface="Times New Roman"/>
              </a:rPr>
              <a:t> 	</a:t>
            </a:r>
            <a:r>
              <a:rPr sz="886" i="1" spc="-3" dirty="0">
                <a:latin typeface="Cambria"/>
                <a:cs typeface="Cambria"/>
              </a:rPr>
              <a:t>_ at</a:t>
            </a:r>
            <a:r>
              <a:rPr sz="886" i="1" spc="-5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all.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</a:t>
            </a:r>
            <a:r>
              <a:rPr sz="886" b="1" spc="-5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hate...”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</a:t>
            </a:r>
            <a:r>
              <a:rPr sz="886" i="1" spc="-3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tomatoes.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 </a:t>
            </a:r>
            <a:r>
              <a:rPr sz="886" i="1" spc="-3" dirty="0">
                <a:latin typeface="Cambria"/>
                <a:cs typeface="Cambria"/>
              </a:rPr>
              <a:t>going out in the</a:t>
            </a:r>
            <a:r>
              <a:rPr sz="886" i="1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rain.</a:t>
            </a:r>
            <a:endParaRPr sz="886">
              <a:latin typeface="Cambria"/>
              <a:cs typeface="Cambria"/>
            </a:endParaRPr>
          </a:p>
          <a:p>
            <a:pPr marL="319945" marR="1523959">
              <a:lnSpc>
                <a:spcPct val="112300"/>
              </a:lnSpc>
              <a:tabLst>
                <a:tab pos="2322739" algn="l"/>
              </a:tabLst>
            </a:pPr>
            <a:r>
              <a:rPr sz="886" i="1" spc="-3" dirty="0">
                <a:latin typeface="Cambria"/>
                <a:cs typeface="Cambria"/>
              </a:rPr>
              <a:t>I </a:t>
            </a:r>
            <a:r>
              <a:rPr sz="886" i="1" spc="-7" dirty="0">
                <a:latin typeface="Cambria"/>
                <a:cs typeface="Cambria"/>
              </a:rPr>
              <a:t>hate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7" dirty="0">
                <a:latin typeface="Cambria"/>
                <a:cs typeface="Cambria"/>
              </a:rPr>
              <a:t>when </a:t>
            </a:r>
            <a:r>
              <a:rPr sz="886" i="1" spc="-3" dirty="0">
                <a:latin typeface="Cambria"/>
                <a:cs typeface="Cambria"/>
              </a:rPr>
              <a:t>my </a:t>
            </a:r>
            <a:r>
              <a:rPr sz="886" i="1" dirty="0">
                <a:latin typeface="Cambria"/>
                <a:cs typeface="Cambria"/>
              </a:rPr>
              <a:t>kids </a:t>
            </a:r>
            <a:r>
              <a:rPr sz="886" i="1" spc="-3" dirty="0">
                <a:latin typeface="Cambria"/>
                <a:cs typeface="Cambria"/>
              </a:rPr>
              <a:t>fight with each other.  Your sentence: I</a:t>
            </a:r>
            <a:r>
              <a:rPr sz="886" i="1" spc="1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hate </a:t>
            </a:r>
            <a:r>
              <a:rPr sz="886" i="1" spc="3" dirty="0">
                <a:latin typeface="Cambria"/>
                <a:cs typeface="Cambria"/>
              </a:rPr>
              <a:t>_</a:t>
            </a:r>
            <a:r>
              <a:rPr sz="886" i="1" u="sng" spc="3" dirty="0">
                <a:latin typeface="Cambria"/>
                <a:cs typeface="Cambria"/>
              </a:rPr>
              <a:t> 	</a:t>
            </a:r>
            <a:r>
              <a:rPr sz="886" i="1" spc="-3" dirty="0">
                <a:latin typeface="Cambria"/>
                <a:cs typeface="Cambria"/>
              </a:rPr>
              <a:t>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3466" y="2154035"/>
            <a:ext cx="1058574" cy="105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0" y="601162"/>
            <a:ext cx="4496525" cy="177734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07370">
              <a:lnSpc>
                <a:spcPct val="112400"/>
              </a:lnSpc>
            </a:pPr>
            <a:r>
              <a:rPr sz="886" spc="-3" dirty="0">
                <a:latin typeface="Cambria"/>
                <a:cs typeface="Cambria"/>
              </a:rPr>
              <a:t>The expression “I </a:t>
            </a:r>
            <a:r>
              <a:rPr sz="886" dirty="0">
                <a:latin typeface="Cambria"/>
                <a:cs typeface="Cambria"/>
              </a:rPr>
              <a:t>can’t </a:t>
            </a:r>
            <a:r>
              <a:rPr sz="886" spc="-3" dirty="0">
                <a:latin typeface="Cambria"/>
                <a:cs typeface="Cambria"/>
              </a:rPr>
              <a:t>stand…” is used </a:t>
            </a:r>
            <a:r>
              <a:rPr sz="886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annoying </a:t>
            </a:r>
            <a:r>
              <a:rPr sz="886" spc="-3" dirty="0">
                <a:latin typeface="Cambria"/>
                <a:cs typeface="Cambria"/>
              </a:rPr>
              <a:t>things.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like it </a:t>
            </a:r>
            <a:r>
              <a:rPr sz="886" dirty="0">
                <a:latin typeface="Cambria"/>
                <a:cs typeface="Cambria"/>
              </a:rPr>
              <a:t>at  </a:t>
            </a:r>
            <a:r>
              <a:rPr sz="886" spc="-3" dirty="0">
                <a:latin typeface="Cambria"/>
                <a:cs typeface="Cambria"/>
              </a:rPr>
              <a:t>all” is a strong </a:t>
            </a:r>
            <a:r>
              <a:rPr sz="886" dirty="0">
                <a:latin typeface="Cambria"/>
                <a:cs typeface="Cambria"/>
              </a:rPr>
              <a:t>statement </a:t>
            </a:r>
            <a:r>
              <a:rPr sz="886" spc="-3" dirty="0">
                <a:latin typeface="Cambria"/>
                <a:cs typeface="Cambria"/>
              </a:rPr>
              <a:t>of dislike, and </a:t>
            </a:r>
            <a:r>
              <a:rPr sz="886" dirty="0">
                <a:latin typeface="Cambria"/>
                <a:cs typeface="Cambria"/>
              </a:rPr>
              <a:t>“I hate…” </a:t>
            </a:r>
            <a:r>
              <a:rPr sz="886" spc="-3" dirty="0">
                <a:latin typeface="Cambria"/>
                <a:cs typeface="Cambria"/>
              </a:rPr>
              <a:t>is the strongest statement. A few  other words for “hate”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b="1" spc="-7" dirty="0">
                <a:latin typeface="Cambria"/>
                <a:cs typeface="Cambria"/>
              </a:rPr>
              <a:t>loathe, </a:t>
            </a:r>
            <a:r>
              <a:rPr sz="886" b="1" spc="-3" dirty="0">
                <a:latin typeface="Cambria"/>
                <a:cs typeface="Cambria"/>
              </a:rPr>
              <a:t>detest, </a:t>
            </a:r>
            <a:r>
              <a:rPr sz="886" spc="-3" dirty="0">
                <a:latin typeface="Cambria"/>
                <a:cs typeface="Cambria"/>
              </a:rPr>
              <a:t>and </a:t>
            </a:r>
            <a:r>
              <a:rPr sz="886" b="1" spc="-3" dirty="0">
                <a:latin typeface="Cambria"/>
                <a:cs typeface="Cambria"/>
              </a:rPr>
              <a:t>despise, </a:t>
            </a:r>
            <a:r>
              <a:rPr sz="886" spc="-3" dirty="0">
                <a:latin typeface="Cambria"/>
                <a:cs typeface="Cambria"/>
              </a:rPr>
              <a:t>although these are </a:t>
            </a:r>
            <a:r>
              <a:rPr sz="886" spc="-7" dirty="0">
                <a:latin typeface="Cambria"/>
                <a:cs typeface="Cambria"/>
              </a:rPr>
              <a:t>less  </a:t>
            </a:r>
            <a:r>
              <a:rPr sz="886" spc="-3" dirty="0">
                <a:latin typeface="Cambria"/>
                <a:cs typeface="Cambria"/>
              </a:rPr>
              <a:t>common.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8"/>
              </a:spcBef>
            </a:pPr>
            <a:r>
              <a:rPr sz="886" spc="-3" dirty="0">
                <a:latin typeface="Cambria"/>
                <a:cs typeface="Cambria"/>
              </a:rPr>
              <a:t>One very common structure is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say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hate it when…” or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can’t stand it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when…”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then describe the situation that angers or annoys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you.</a:t>
            </a:r>
            <a:endParaRPr sz="886" dirty="0">
              <a:latin typeface="Cambria"/>
              <a:cs typeface="Cambria"/>
            </a:endParaRPr>
          </a:p>
          <a:p>
            <a:pPr marL="8659" marR="54118">
              <a:lnSpc>
                <a:spcPct val="112400"/>
              </a:lnSpc>
              <a:spcBef>
                <a:spcPts val="675"/>
              </a:spcBef>
            </a:pPr>
            <a:r>
              <a:rPr sz="886" spc="-3" dirty="0">
                <a:latin typeface="Cambria"/>
                <a:cs typeface="Cambria"/>
              </a:rPr>
              <a:t>In the conversation, we actually </a:t>
            </a:r>
            <a:r>
              <a:rPr sz="886" dirty="0">
                <a:latin typeface="Cambria"/>
                <a:cs typeface="Cambria"/>
              </a:rPr>
              <a:t>heard </a:t>
            </a:r>
            <a:r>
              <a:rPr sz="886" spc="-3" dirty="0">
                <a:latin typeface="Cambria"/>
                <a:cs typeface="Cambria"/>
              </a:rPr>
              <a:t>a </a:t>
            </a:r>
            <a:r>
              <a:rPr sz="886" i="1" spc="-7" dirty="0">
                <a:latin typeface="Cambria"/>
                <a:cs typeface="Cambria"/>
              </a:rPr>
              <a:t>less </a:t>
            </a:r>
            <a:r>
              <a:rPr sz="886" spc="-3" dirty="0">
                <a:latin typeface="Cambria"/>
                <a:cs typeface="Cambria"/>
              </a:rPr>
              <a:t>strong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use the word “hate” –  Denise said, </a:t>
            </a:r>
            <a:r>
              <a:rPr sz="886" dirty="0">
                <a:latin typeface="Cambria"/>
                <a:cs typeface="Cambria"/>
              </a:rPr>
              <a:t>“I hate to </a:t>
            </a:r>
            <a:r>
              <a:rPr sz="886" spc="-3" dirty="0">
                <a:latin typeface="Cambria"/>
                <a:cs typeface="Cambria"/>
              </a:rPr>
              <a:t>delay the project any further.” This way of using the word  “hate” means something </a:t>
            </a:r>
            <a:r>
              <a:rPr sz="886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like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don’t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delay the project any further” or 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think it’s unfortunate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delay the </a:t>
            </a:r>
            <a:r>
              <a:rPr sz="886" dirty="0">
                <a:latin typeface="Cambria"/>
                <a:cs typeface="Cambria"/>
              </a:rPr>
              <a:t>project </a:t>
            </a:r>
            <a:r>
              <a:rPr sz="886" spc="-3" dirty="0">
                <a:latin typeface="Cambria"/>
                <a:cs typeface="Cambria"/>
              </a:rPr>
              <a:t>any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further.”</a:t>
            </a:r>
          </a:p>
          <a:p>
            <a:pPr>
              <a:spcBef>
                <a:spcPts val="31"/>
              </a:spcBef>
            </a:pPr>
            <a:endParaRPr sz="15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6008"/>
            <a:ext cx="3921269" cy="54907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057" dirty="0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In this dialogue, we hear a few different phrases used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preference. They  are the same in </a:t>
            </a:r>
            <a:r>
              <a:rPr sz="886" spc="-7" dirty="0">
                <a:latin typeface="Cambria"/>
                <a:cs typeface="Cambria"/>
              </a:rPr>
              <a:t>meaning, but </a:t>
            </a:r>
            <a:r>
              <a:rPr sz="886" dirty="0">
                <a:latin typeface="Cambria"/>
                <a:cs typeface="Cambria"/>
              </a:rPr>
              <a:t>there </a:t>
            </a:r>
            <a:r>
              <a:rPr sz="886" spc="-3" dirty="0">
                <a:latin typeface="Cambria"/>
                <a:cs typeface="Cambria"/>
              </a:rPr>
              <a:t>are a </a:t>
            </a:r>
            <a:r>
              <a:rPr sz="886" spc="-7" dirty="0">
                <a:latin typeface="Cambria"/>
                <a:cs typeface="Cambria"/>
              </a:rPr>
              <a:t>few </a:t>
            </a:r>
            <a:r>
              <a:rPr sz="886" spc="-3" dirty="0">
                <a:latin typeface="Cambria"/>
                <a:cs typeface="Cambria"/>
              </a:rPr>
              <a:t>details that are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different.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After the expressions </a:t>
            </a:r>
            <a:r>
              <a:rPr sz="886" b="1" spc="-3" dirty="0">
                <a:latin typeface="Cambria"/>
                <a:cs typeface="Cambria"/>
              </a:rPr>
              <a:t>I prefer… </a:t>
            </a:r>
            <a:r>
              <a:rPr sz="886" spc="-3" dirty="0">
                <a:latin typeface="Cambria"/>
                <a:cs typeface="Cambria"/>
              </a:rPr>
              <a:t>and </a:t>
            </a:r>
            <a:r>
              <a:rPr sz="886" b="1" dirty="0">
                <a:latin typeface="Cambria"/>
                <a:cs typeface="Cambria"/>
              </a:rPr>
              <a:t>I’d </a:t>
            </a:r>
            <a:r>
              <a:rPr sz="886" b="1" spc="-3" dirty="0">
                <a:latin typeface="Cambria"/>
                <a:cs typeface="Cambria"/>
              </a:rPr>
              <a:t>prefer…</a:t>
            </a:r>
            <a:r>
              <a:rPr sz="886" spc="-3" dirty="0">
                <a:latin typeface="Cambria"/>
                <a:cs typeface="Cambria"/>
              </a:rPr>
              <a:t>, you can use a noun or a</a:t>
            </a:r>
            <a:r>
              <a:rPr sz="886" spc="8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verb: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spc="-3" dirty="0">
                <a:latin typeface="Cambria"/>
                <a:cs typeface="Cambria"/>
              </a:rPr>
              <a:t>the blue shirt. It’s nicer than the red</a:t>
            </a:r>
            <a:r>
              <a:rPr sz="886" spc="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</a:t>
            </a:r>
            <a:r>
              <a:rPr sz="886" i="1" spc="-44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noun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spc="-3" dirty="0">
                <a:latin typeface="Cambria"/>
                <a:cs typeface="Cambria"/>
              </a:rPr>
              <a:t>running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-3" dirty="0">
                <a:latin typeface="Cambria"/>
                <a:cs typeface="Cambria"/>
              </a:rPr>
              <a:t> swimming.”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 -ing </a:t>
            </a:r>
            <a:r>
              <a:rPr sz="886" i="1" dirty="0">
                <a:latin typeface="Cambria"/>
                <a:cs typeface="Cambria"/>
              </a:rPr>
              <a:t>form </a:t>
            </a:r>
            <a:r>
              <a:rPr sz="886" i="1" spc="-3" dirty="0">
                <a:latin typeface="Cambria"/>
                <a:cs typeface="Cambria"/>
              </a:rPr>
              <a:t>of </a:t>
            </a:r>
            <a:r>
              <a:rPr sz="886" i="1" spc="-7" dirty="0">
                <a:latin typeface="Cambria"/>
                <a:cs typeface="Cambria"/>
              </a:rPr>
              <a:t>the</a:t>
            </a:r>
            <a:r>
              <a:rPr sz="886" i="1" spc="-24" dirty="0">
                <a:latin typeface="Cambria"/>
                <a:cs typeface="Cambria"/>
              </a:rPr>
              <a:t> </a:t>
            </a:r>
            <a:r>
              <a:rPr sz="886" i="1" dirty="0">
                <a:latin typeface="Cambria"/>
                <a:cs typeface="Cambria"/>
              </a:rPr>
              <a:t>verb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prefer </a:t>
            </a:r>
            <a:r>
              <a:rPr sz="886" dirty="0">
                <a:latin typeface="Cambria"/>
                <a:cs typeface="Cambria"/>
              </a:rPr>
              <a:t>to wake </a:t>
            </a:r>
            <a:r>
              <a:rPr sz="886" spc="-3" dirty="0">
                <a:latin typeface="Cambria"/>
                <a:cs typeface="Cambria"/>
              </a:rPr>
              <a:t>up</a:t>
            </a:r>
            <a:r>
              <a:rPr sz="886" spc="-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early.”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prefer + to form of the verb – used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 general</a:t>
            </a:r>
            <a:r>
              <a:rPr sz="886" i="1" spc="3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preference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I’d prefer </a:t>
            </a:r>
            <a:r>
              <a:rPr sz="886" spc="-3" dirty="0">
                <a:latin typeface="Cambria"/>
                <a:cs typeface="Cambria"/>
              </a:rPr>
              <a:t>to </a:t>
            </a:r>
            <a:r>
              <a:rPr sz="886" dirty="0">
                <a:latin typeface="Cambria"/>
                <a:cs typeface="Cambria"/>
              </a:rPr>
              <a:t>check </a:t>
            </a:r>
            <a:r>
              <a:rPr sz="886" spc="-3" dirty="0">
                <a:latin typeface="Cambria"/>
                <a:cs typeface="Cambria"/>
              </a:rPr>
              <a:t>with the </a:t>
            </a:r>
            <a:r>
              <a:rPr sz="886" spc="-7" dirty="0">
                <a:latin typeface="Cambria"/>
                <a:cs typeface="Cambria"/>
              </a:rPr>
              <a:t>boss </a:t>
            </a:r>
            <a:r>
              <a:rPr sz="886" spc="-3" dirty="0">
                <a:latin typeface="Cambria"/>
                <a:cs typeface="Cambria"/>
              </a:rPr>
              <a:t>before making this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decision.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u="sng" spc="-3" dirty="0">
                <a:latin typeface="Cambria"/>
                <a:cs typeface="Cambria"/>
              </a:rPr>
              <a:t>I’d </a:t>
            </a:r>
            <a:r>
              <a:rPr sz="886" i="1" spc="-3" dirty="0">
                <a:latin typeface="Cambria"/>
                <a:cs typeface="Cambria"/>
              </a:rPr>
              <a:t>prefer + to form of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verb – used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a specific</a:t>
            </a:r>
            <a:r>
              <a:rPr sz="886" i="1" spc="5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situation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27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After the expression </a:t>
            </a:r>
            <a:r>
              <a:rPr sz="886" b="1" dirty="0">
                <a:latin typeface="Cambria"/>
                <a:cs typeface="Cambria"/>
              </a:rPr>
              <a:t>“I’d </a:t>
            </a:r>
            <a:r>
              <a:rPr sz="886" b="1" spc="-3" dirty="0">
                <a:latin typeface="Cambria"/>
                <a:cs typeface="Cambria"/>
              </a:rPr>
              <a:t>rather…”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only use a verb – WITHOUT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“to”:</a:t>
            </a: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</a:t>
            </a:r>
            <a:r>
              <a:rPr sz="886" spc="-3" dirty="0">
                <a:latin typeface="Cambria"/>
                <a:cs typeface="Cambria"/>
              </a:rPr>
              <a:t>watch TV than do my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homework.”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</a:t>
            </a:r>
            <a:r>
              <a:rPr sz="886" spc="-3" dirty="0">
                <a:latin typeface="Cambria"/>
                <a:cs typeface="Cambria"/>
              </a:rPr>
              <a:t>live in a house than in </a:t>
            </a:r>
            <a:r>
              <a:rPr sz="886" dirty="0">
                <a:latin typeface="Cambria"/>
                <a:cs typeface="Cambria"/>
              </a:rPr>
              <a:t>an</a:t>
            </a:r>
            <a:r>
              <a:rPr sz="886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apartment.”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not </a:t>
            </a:r>
            <a:r>
              <a:rPr sz="886" spc="-3" dirty="0">
                <a:latin typeface="Cambria"/>
                <a:cs typeface="Cambria"/>
              </a:rPr>
              <a:t>go </a:t>
            </a:r>
            <a:r>
              <a:rPr sz="886" dirty="0">
                <a:latin typeface="Cambria"/>
                <a:cs typeface="Cambria"/>
              </a:rPr>
              <a:t>to the </a:t>
            </a:r>
            <a:r>
              <a:rPr sz="886" spc="-3" dirty="0">
                <a:latin typeface="Cambria"/>
                <a:cs typeface="Cambria"/>
              </a:rPr>
              <a:t>party; I’m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dirty="0">
                <a:latin typeface="Cambria"/>
                <a:cs typeface="Cambria"/>
              </a:rPr>
              <a:t>feeling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well.”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“I’d rather not </a:t>
            </a:r>
            <a:r>
              <a:rPr sz="886" spc="-3" dirty="0">
                <a:latin typeface="Cambria"/>
                <a:cs typeface="Cambria"/>
              </a:rPr>
              <a:t>spend more than $1000 on a new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computer.”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14"/>
              </a:spcBef>
              <a:buFont typeface="Symbol"/>
              <a:buChar char=""/>
            </a:pPr>
            <a:endParaRPr sz="1023" dirty="0">
              <a:latin typeface="Times New Roman"/>
              <a:cs typeface="Times New Roman"/>
            </a:endParaRPr>
          </a:p>
          <a:p>
            <a:pPr marL="8659" marR="69271">
              <a:lnSpc>
                <a:spcPct val="112300"/>
              </a:lnSpc>
              <a:spcBef>
                <a:spcPts val="3"/>
              </a:spcBef>
            </a:pPr>
            <a:r>
              <a:rPr sz="886" spc="-3" dirty="0">
                <a:latin typeface="Cambria"/>
                <a:cs typeface="Cambria"/>
              </a:rPr>
              <a:t>The expression </a:t>
            </a:r>
            <a:r>
              <a:rPr sz="886" dirty="0">
                <a:latin typeface="Cambria"/>
                <a:cs typeface="Cambria"/>
              </a:rPr>
              <a:t>“</a:t>
            </a:r>
            <a:r>
              <a:rPr sz="886" b="1" dirty="0">
                <a:latin typeface="Cambria"/>
                <a:cs typeface="Cambria"/>
              </a:rPr>
              <a:t>I </a:t>
            </a:r>
            <a:r>
              <a:rPr sz="886" b="1" spc="-3" dirty="0">
                <a:latin typeface="Cambria"/>
                <a:cs typeface="Cambria"/>
              </a:rPr>
              <a:t>tend </a:t>
            </a:r>
            <a:r>
              <a:rPr sz="886" b="1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favor…” </a:t>
            </a:r>
            <a:r>
              <a:rPr sz="886" spc="-3" dirty="0">
                <a:latin typeface="Cambria"/>
                <a:cs typeface="Cambria"/>
              </a:rPr>
              <a:t>is </a:t>
            </a:r>
            <a:r>
              <a:rPr sz="886" dirty="0">
                <a:latin typeface="Cambria"/>
                <a:cs typeface="Cambria"/>
              </a:rPr>
              <a:t>used </a:t>
            </a:r>
            <a:r>
              <a:rPr sz="886" spc="-3" dirty="0">
                <a:latin typeface="Cambria"/>
                <a:cs typeface="Cambria"/>
              </a:rPr>
              <a:t>for general preferences – preferences  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usually have all the time,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just in </a:t>
            </a:r>
            <a:r>
              <a:rPr sz="886" spc="-7" dirty="0">
                <a:latin typeface="Cambria"/>
                <a:cs typeface="Cambria"/>
              </a:rPr>
              <a:t>one </a:t>
            </a:r>
            <a:r>
              <a:rPr sz="886" spc="-3" dirty="0">
                <a:latin typeface="Cambria"/>
                <a:cs typeface="Cambria"/>
              </a:rPr>
              <a:t>specific</a:t>
            </a:r>
            <a:r>
              <a:rPr sz="886" spc="8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situation: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59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tend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favor tea over</a:t>
            </a:r>
            <a:r>
              <a:rPr sz="886" spc="-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coffee.”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tend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favor sci-fi movies over</a:t>
            </a:r>
            <a:r>
              <a:rPr sz="886" spc="3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fantasy.”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“There are </a:t>
            </a:r>
            <a:r>
              <a:rPr sz="886" spc="-3" dirty="0">
                <a:latin typeface="Cambria"/>
                <a:cs typeface="Cambria"/>
              </a:rPr>
              <a:t>a lot of great </a:t>
            </a:r>
            <a:r>
              <a:rPr sz="886" dirty="0">
                <a:latin typeface="Cambria"/>
                <a:cs typeface="Cambria"/>
              </a:rPr>
              <a:t>dishes </a:t>
            </a:r>
            <a:r>
              <a:rPr sz="886" spc="-3" dirty="0">
                <a:latin typeface="Cambria"/>
                <a:cs typeface="Cambria"/>
              </a:rPr>
              <a:t>at this restaurant, </a:t>
            </a:r>
            <a:r>
              <a:rPr sz="886" spc="-7" dirty="0">
                <a:latin typeface="Cambria"/>
                <a:cs typeface="Cambria"/>
              </a:rPr>
              <a:t>but </a:t>
            </a:r>
            <a:r>
              <a:rPr sz="886" spc="-3" dirty="0">
                <a:latin typeface="Cambria"/>
                <a:cs typeface="Cambria"/>
              </a:rPr>
              <a:t>I tend to favor</a:t>
            </a:r>
            <a:r>
              <a:rPr sz="886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the</a:t>
            </a:r>
            <a:endParaRPr sz="886" dirty="0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seafood.”</a:t>
            </a:r>
            <a:endParaRPr sz="886" dirty="0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125" dirty="0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A simple and informal way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express your preference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is: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86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the first design </a:t>
            </a:r>
            <a:r>
              <a:rPr sz="886" b="1" spc="-7" dirty="0">
                <a:latin typeface="Cambria"/>
                <a:cs typeface="Cambria"/>
              </a:rPr>
              <a:t>better </a:t>
            </a:r>
            <a:r>
              <a:rPr sz="886" spc="-3" dirty="0">
                <a:latin typeface="Cambria"/>
                <a:cs typeface="Cambria"/>
              </a:rPr>
              <a:t>than the second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one.”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rock music </a:t>
            </a:r>
            <a:r>
              <a:rPr sz="886" b="1" spc="-3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than country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music.”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reading poetry </a:t>
            </a:r>
            <a:r>
              <a:rPr sz="886" b="1" spc="-3" dirty="0">
                <a:latin typeface="Cambria"/>
                <a:cs typeface="Cambria"/>
              </a:rPr>
              <a:t>a </a:t>
            </a:r>
            <a:r>
              <a:rPr sz="886" b="1" spc="-7" dirty="0">
                <a:latin typeface="Cambria"/>
                <a:cs typeface="Cambria"/>
              </a:rPr>
              <a:t>lot </a:t>
            </a:r>
            <a:r>
              <a:rPr sz="886" b="1" spc="-3" dirty="0">
                <a:latin typeface="Cambria"/>
                <a:cs typeface="Cambria"/>
              </a:rPr>
              <a:t>better/more </a:t>
            </a:r>
            <a:r>
              <a:rPr sz="886" dirty="0">
                <a:latin typeface="Cambria"/>
                <a:cs typeface="Cambria"/>
              </a:rPr>
              <a:t>than </a:t>
            </a:r>
            <a:r>
              <a:rPr sz="886" spc="-3" dirty="0">
                <a:latin typeface="Cambria"/>
                <a:cs typeface="Cambria"/>
              </a:rPr>
              <a:t>reading</a:t>
            </a:r>
            <a:r>
              <a:rPr sz="886" spc="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novels.”</a:t>
            </a:r>
            <a:endParaRPr sz="886" dirty="0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like broccoli </a:t>
            </a:r>
            <a:r>
              <a:rPr sz="886" b="1" spc="-3" dirty="0">
                <a:latin typeface="Cambria"/>
                <a:cs typeface="Cambria"/>
              </a:rPr>
              <a:t>a little better/more </a:t>
            </a:r>
            <a:r>
              <a:rPr sz="886" spc="-3" dirty="0">
                <a:latin typeface="Cambria"/>
                <a:cs typeface="Cambria"/>
              </a:rPr>
              <a:t>than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cauliflower.”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1916</TotalTime>
  <Words>4535</Words>
  <Application>Microsoft Office PowerPoint</Application>
  <PresentationFormat>Widescreen</PresentationFormat>
  <Paragraphs>421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Cambria</vt:lpstr>
      <vt:lpstr>Century Gothic</vt:lpstr>
      <vt:lpstr>Comic Sans MS</vt:lpstr>
      <vt:lpstr>Courier New</vt:lpstr>
      <vt:lpstr>inherit</vt:lpstr>
      <vt:lpstr>Lato</vt:lpstr>
      <vt:lpstr>Symbol</vt:lpstr>
      <vt:lpstr>Times New Roman</vt:lpstr>
      <vt:lpstr>Wingdings 3</vt:lpstr>
      <vt:lpstr>Slice</vt:lpstr>
      <vt:lpstr> Speak Fluently &amp; Confidently  A2- Course 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 – Revision 2</vt:lpstr>
      <vt:lpstr>Session 6 – Revision 2</vt:lpstr>
      <vt:lpstr>Session 6 – Revision 2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 – Revision 2</vt:lpstr>
      <vt:lpstr>Session 6 – Revision 2</vt:lpstr>
      <vt:lpstr>Session 6 – Revision 2</vt:lpstr>
      <vt:lpstr>Session 6 – Revision 2</vt:lpstr>
      <vt:lpstr>Session 6 – Revision 2</vt:lpstr>
      <vt:lpstr>Session 6 – Revision 2</vt:lpstr>
      <vt:lpstr>Session 6 – Revision 2</vt:lpstr>
      <vt:lpstr>Session 6 – Revision 2</vt:lpstr>
      <vt:lpstr>Session 6 – Revision 2</vt:lpstr>
      <vt:lpstr>Session 6 – Revision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106</cp:revision>
  <cp:lastPrinted>2021-05-18T05:21:02Z</cp:lastPrinted>
  <dcterms:created xsi:type="dcterms:W3CDTF">2020-10-01T06:52:49Z</dcterms:created>
  <dcterms:modified xsi:type="dcterms:W3CDTF">2022-04-26T09:12:41Z</dcterms:modified>
</cp:coreProperties>
</file>