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3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337" r:id="rId14"/>
    <p:sldId id="336" r:id="rId15"/>
    <p:sldId id="273" r:id="rId16"/>
    <p:sldId id="332" r:id="rId17"/>
    <p:sldId id="334" r:id="rId18"/>
    <p:sldId id="335" r:id="rId19"/>
    <p:sldId id="271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3952442" cy="188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Finally, what do you say 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have </a:t>
            </a:r>
            <a:r>
              <a:rPr sz="886" dirty="0">
                <a:latin typeface="Cambria"/>
                <a:cs typeface="Cambria"/>
              </a:rPr>
              <a:t>no </a:t>
            </a:r>
            <a:r>
              <a:rPr sz="886" spc="-3" dirty="0">
                <a:latin typeface="Cambria"/>
                <a:cs typeface="Cambria"/>
              </a:rPr>
              <a:t>preference? Here are a few</a:t>
            </a:r>
            <a:r>
              <a:rPr sz="886" spc="7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options: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7" dirty="0">
                <a:latin typeface="Cambria"/>
                <a:cs typeface="Cambria"/>
              </a:rPr>
              <a:t>Which </a:t>
            </a:r>
            <a:r>
              <a:rPr sz="886" b="1" spc="-3" dirty="0">
                <a:latin typeface="Cambria"/>
                <a:cs typeface="Cambria"/>
              </a:rPr>
              <a:t>one </a:t>
            </a:r>
            <a:r>
              <a:rPr sz="886" b="1" dirty="0">
                <a:latin typeface="Cambria"/>
                <a:cs typeface="Cambria"/>
              </a:rPr>
              <a:t>do </a:t>
            </a:r>
            <a:r>
              <a:rPr sz="886" b="1" spc="-3" dirty="0">
                <a:latin typeface="Cambria"/>
                <a:cs typeface="Cambria"/>
              </a:rPr>
              <a:t>you </a:t>
            </a:r>
            <a:r>
              <a:rPr sz="886" b="1" spc="-7" dirty="0">
                <a:latin typeface="Cambria"/>
                <a:cs typeface="Cambria"/>
              </a:rPr>
              <a:t>prefer? </a:t>
            </a:r>
            <a:r>
              <a:rPr sz="886" b="1" spc="-3" dirty="0">
                <a:latin typeface="Cambria"/>
                <a:cs typeface="Cambria"/>
              </a:rPr>
              <a:t>Which one </a:t>
            </a:r>
            <a:r>
              <a:rPr sz="886" b="1" dirty="0">
                <a:latin typeface="Cambria"/>
                <a:cs typeface="Cambria"/>
              </a:rPr>
              <a:t>do </a:t>
            </a:r>
            <a:r>
              <a:rPr sz="886" b="1" spc="-3" dirty="0">
                <a:latin typeface="Cambria"/>
                <a:cs typeface="Cambria"/>
              </a:rPr>
              <a:t>you like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better?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doesn’t matter </a:t>
            </a:r>
            <a:r>
              <a:rPr sz="886" b="1" spc="-7" dirty="0">
                <a:latin typeface="Cambria"/>
                <a:cs typeface="Cambria"/>
              </a:rPr>
              <a:t>to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makes </a:t>
            </a:r>
            <a:r>
              <a:rPr sz="886" b="1" dirty="0">
                <a:latin typeface="Cambria"/>
                <a:cs typeface="Cambria"/>
              </a:rPr>
              <a:t>no </a:t>
            </a:r>
            <a:r>
              <a:rPr sz="886" b="1" spc="-3" dirty="0">
                <a:latin typeface="Cambria"/>
                <a:cs typeface="Cambria"/>
              </a:rPr>
              <a:t>difference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“It’s all the same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don’t care. / I couldn’t care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less.”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These phrases – especially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second one – are a little </a:t>
            </a:r>
            <a:r>
              <a:rPr sz="886" i="1" dirty="0">
                <a:latin typeface="Cambria"/>
                <a:cs typeface="Cambria"/>
              </a:rPr>
              <a:t>bit</a:t>
            </a:r>
            <a:r>
              <a:rPr sz="886" i="1" spc="6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rude.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“It's up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you. / It's your decision. / It's your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call.”</a:t>
            </a:r>
            <a:endParaRPr sz="886" dirty="0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Say these when you don’t have a preference, and you </a:t>
            </a:r>
            <a:r>
              <a:rPr sz="886" i="1" spc="3" dirty="0">
                <a:latin typeface="Cambria"/>
                <a:cs typeface="Cambria"/>
              </a:rPr>
              <a:t>want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other </a:t>
            </a:r>
            <a:r>
              <a:rPr sz="886" i="1" spc="-7" dirty="0">
                <a:latin typeface="Cambria"/>
                <a:cs typeface="Cambria"/>
              </a:rPr>
              <a:t>person to  </a:t>
            </a:r>
            <a:r>
              <a:rPr sz="886" i="1" spc="-3" dirty="0">
                <a:latin typeface="Cambria"/>
                <a:cs typeface="Cambria"/>
              </a:rPr>
              <a:t>make the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decision.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D56577E-F202-403D-A30B-95FC354C9E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3200" b="1" i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algn="l" fontAlgn="base"/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adore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696524"/>
            <a:ext cx="11942859" cy="5685613"/>
          </a:xfrm>
        </p:spPr>
        <p:txBody>
          <a:bodyPr>
            <a:normAutofit fontScale="40000" lnSpcReduction="20000"/>
          </a:bodyPr>
          <a:lstStyle/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    e.g.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having a massage after work. It helps me to relax.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shopping for clothes in the sales. I’ve got some great bargains.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I’M INTO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making music.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inviting my friends around for dinner. I ENJOY cooking a special meal for them.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ice-cream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HAVE A SOFT SPOT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for Sarah</a:t>
            </a: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I’m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QUITE KEEN 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learning new languages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THINK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Mark’s idea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IS BRILLIANT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here suggests a strong feeling of pleasure.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Dislikes In English</a:t>
            </a:r>
          </a:p>
          <a:p>
            <a:pPr algn="l" fontAlgn="base"/>
            <a:r>
              <a:rPr lang="en-US" sz="4000" b="0" i="0" dirty="0">
                <a:solidFill>
                  <a:schemeClr val="bg1"/>
                </a:solidFill>
                <a:effectLst/>
                <a:latin typeface="inherit"/>
              </a:rPr>
              <a:t>Here are some words in English to express things that you don’t like: I detest, I hate, I loathe, I’m not keen on, I can’t stand, I can’t bear …</a:t>
            </a:r>
          </a:p>
          <a:p>
            <a:pPr algn="l" fontAlgn="base"/>
            <a:r>
              <a:rPr lang="en-US" sz="4000" b="0" i="0" u="sng" dirty="0">
                <a:solidFill>
                  <a:schemeClr val="bg1"/>
                </a:solidFill>
                <a:effectLst/>
                <a:latin typeface="inherit"/>
              </a:rPr>
              <a:t>For example:</a:t>
            </a:r>
            <a:endParaRPr lang="en-US" sz="40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watching soap operas.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being stuck in a traffic jam.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Mondays!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visiting the dentist.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Paula’s new boyfriend</a:t>
            </a: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Shopping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DRIVES ME CRAZY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Both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 I CAN’T BEAR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mean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sz="4000" dirty="0">
                <a:solidFill>
                  <a:schemeClr val="bg1"/>
                </a:solidFill>
                <a:latin typeface="inherit"/>
              </a:rPr>
              <a:t>suggest strong feelings. These are things that you really don’t like doing, whereas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expresses a preference.</a:t>
            </a:r>
          </a:p>
          <a:p>
            <a:pPr marL="0" indent="0" algn="l" fontAlgn="base">
              <a:buNone/>
            </a:pPr>
            <a:r>
              <a:rPr lang="en-US" sz="4000" b="1" i="0" u="sng" dirty="0">
                <a:solidFill>
                  <a:srgbClr val="FFFF00"/>
                </a:solidFill>
                <a:effectLst/>
                <a:latin typeface="inherit"/>
              </a:rPr>
              <a:t>Note: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 We can use pronouns, nouns or verb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+ING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when we are expressing likes and dislikes in English:</a:t>
            </a:r>
          </a:p>
          <a:p>
            <a:pPr algn="l" fontAlgn="base"/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love it.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hate football.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Waiting in queues drives me crazy.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2286000" lvl="5" indent="0" fontAlgn="base">
              <a:buNone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95159"/>
            <a:ext cx="9295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567165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2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585643"/>
            <a:ext cx="1194276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1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Likes, Dislikes, </a:t>
            </a:r>
            <a:r>
              <a:rPr lang="en-US" sz="3600" b="1" dirty="0">
                <a:solidFill>
                  <a:schemeClr val="bg1"/>
                </a:solidFill>
                <a:latin typeface="Cambria"/>
                <a:cs typeface="Cambria"/>
              </a:rPr>
              <a:t>&amp; 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Preferences</a:t>
            </a:r>
            <a:r>
              <a:rPr lang="en-US" sz="3600" b="1" dirty="0">
                <a:solidFill>
                  <a:schemeClr val="bg1"/>
                </a:solidFill>
              </a:rPr>
              <a:t>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Likes, Dislikes, </a:t>
            </a:r>
            <a:r>
              <a:rPr lang="en-US" sz="3600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9087D1-B02D-476A-8AD4-F1145A5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579314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3: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2699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344410"/>
            <a:ext cx="4051156" cy="4624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 – Expressing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Likes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091" b="1" spc="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Dislikes</a:t>
            </a:r>
            <a:endParaRPr sz="1091" dirty="0">
              <a:latin typeface="Cambria"/>
              <a:cs typeface="Cambria"/>
            </a:endParaRPr>
          </a:p>
          <a:p>
            <a:pPr marL="8659" marR="361074">
              <a:lnSpc>
                <a:spcPct val="112300"/>
              </a:lnSpc>
              <a:spcBef>
                <a:spcPts val="48"/>
              </a:spcBef>
            </a:pPr>
            <a:r>
              <a:rPr sz="886" i="1" spc="-3" dirty="0">
                <a:latin typeface="Cambria"/>
                <a:cs typeface="Cambria"/>
              </a:rPr>
              <a:t>Denise and Robert are business partners. They're evaluating a new design for a  website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their </a:t>
            </a:r>
            <a:r>
              <a:rPr sz="886" i="1" dirty="0">
                <a:latin typeface="Cambria"/>
                <a:cs typeface="Cambria"/>
              </a:rPr>
              <a:t>online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store.</a:t>
            </a:r>
            <a:endParaRPr sz="886" dirty="0">
              <a:latin typeface="Cambria"/>
              <a:cs typeface="Cambria"/>
            </a:endParaRPr>
          </a:p>
          <a:p>
            <a:pPr marL="8659" marR="105205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The designer sent </a:t>
            </a:r>
            <a:r>
              <a:rPr sz="886" dirty="0">
                <a:latin typeface="Cambria"/>
                <a:cs typeface="Cambria"/>
              </a:rPr>
              <a:t>us three </a:t>
            </a:r>
            <a:r>
              <a:rPr sz="886" spc="-3" dirty="0">
                <a:latin typeface="Cambria"/>
                <a:cs typeface="Cambria"/>
              </a:rPr>
              <a:t>possibilities for the site. Here's the first one – I  think it looks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good.</a:t>
            </a:r>
            <a:endParaRPr sz="886" dirty="0">
              <a:latin typeface="Cambria"/>
              <a:cs typeface="Cambria"/>
            </a:endParaRPr>
          </a:p>
          <a:p>
            <a:pPr marL="8659" marR="93949">
              <a:lnSpc>
                <a:spcPct val="112300"/>
              </a:lnSpc>
              <a:spcBef>
                <a:spcPts val="689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Hmm... I </a:t>
            </a:r>
            <a:r>
              <a:rPr sz="886" spc="-7" dirty="0">
                <a:latin typeface="Cambria"/>
                <a:cs typeface="Cambria"/>
              </a:rPr>
              <a:t>like </a:t>
            </a:r>
            <a:r>
              <a:rPr sz="886" spc="-3" dirty="0">
                <a:latin typeface="Cambria"/>
                <a:cs typeface="Cambria"/>
              </a:rPr>
              <a:t>the colors,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I'm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crazy about the format. It seems kinda  disorganized.</a:t>
            </a:r>
            <a:endParaRPr sz="886" dirty="0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Actually, I </a:t>
            </a:r>
            <a:r>
              <a:rPr sz="886" dirty="0">
                <a:latin typeface="Cambria"/>
                <a:cs typeface="Cambria"/>
              </a:rPr>
              <a:t>didn't </a:t>
            </a:r>
            <a:r>
              <a:rPr sz="886" spc="-3" dirty="0">
                <a:latin typeface="Cambria"/>
                <a:cs typeface="Cambria"/>
              </a:rPr>
              <a:t>like it at first either, but then it grew </a:t>
            </a:r>
            <a:r>
              <a:rPr sz="886" spc="-7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me. The design is a  bit unusual, but once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start exploring the website, it's easy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get the hang of it.  </a:t>
            </a:r>
            <a:r>
              <a:rPr sz="886" i="1" spc="-3" dirty="0">
                <a:latin typeface="Cambria"/>
                <a:cs typeface="Cambria"/>
              </a:rPr>
              <a:t>(get the hang of it = learn a new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skill)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Let me see the </a:t>
            </a:r>
            <a:r>
              <a:rPr sz="886" spc="-7" dirty="0">
                <a:latin typeface="Cambria"/>
                <a:cs typeface="Cambria"/>
              </a:rPr>
              <a:t>next </a:t>
            </a:r>
            <a:r>
              <a:rPr sz="886" spc="-3" dirty="0">
                <a:latin typeface="Cambria"/>
                <a:cs typeface="Cambria"/>
              </a:rPr>
              <a:t>one.</a:t>
            </a:r>
            <a:endParaRPr sz="886" dirty="0">
              <a:latin typeface="Cambria"/>
              <a:cs typeface="Cambria"/>
            </a:endParaRPr>
          </a:p>
          <a:p>
            <a:pPr marL="8659" marR="148067">
              <a:lnSpc>
                <a:spcPct val="1124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I love the way this design highlights the photos of our products. They're  really eye-catching. </a:t>
            </a:r>
            <a:r>
              <a:rPr sz="886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 don't care for the font </a:t>
            </a:r>
            <a:r>
              <a:rPr sz="886" dirty="0">
                <a:latin typeface="Cambria"/>
                <a:cs typeface="Cambria"/>
              </a:rPr>
              <a:t>he </a:t>
            </a:r>
            <a:r>
              <a:rPr sz="886" spc="-3" dirty="0">
                <a:latin typeface="Cambria"/>
                <a:cs typeface="Cambria"/>
              </a:rPr>
              <a:t>used; </a:t>
            </a:r>
            <a:r>
              <a:rPr sz="886" dirty="0">
                <a:latin typeface="Cambria"/>
                <a:cs typeface="Cambria"/>
              </a:rPr>
              <a:t>it's </a:t>
            </a:r>
            <a:r>
              <a:rPr sz="886" spc="-3" dirty="0">
                <a:latin typeface="Cambria"/>
                <a:cs typeface="Cambria"/>
              </a:rPr>
              <a:t>too small and hard </a:t>
            </a:r>
            <a:r>
              <a:rPr sz="886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read.</a:t>
            </a:r>
            <a:endParaRPr sz="886" dirty="0">
              <a:latin typeface="Cambria"/>
              <a:cs typeface="Cambria"/>
            </a:endParaRPr>
          </a:p>
          <a:p>
            <a:pPr marL="8659" marR="90918">
              <a:lnSpc>
                <a:spcPct val="1123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This </a:t>
            </a:r>
            <a:r>
              <a:rPr sz="886" spc="-7" dirty="0">
                <a:latin typeface="Cambria"/>
                <a:cs typeface="Cambria"/>
              </a:rPr>
              <a:t>one </a:t>
            </a:r>
            <a:r>
              <a:rPr sz="886" spc="-3" dirty="0">
                <a:latin typeface="Cambria"/>
                <a:cs typeface="Cambria"/>
              </a:rPr>
              <a:t>has potential. We can just ask him to increase the size of the text.  But I don't like the </a:t>
            </a:r>
            <a:r>
              <a:rPr sz="886" spc="-7" dirty="0">
                <a:latin typeface="Cambria"/>
                <a:cs typeface="Cambria"/>
              </a:rPr>
              <a:t>logo </a:t>
            </a:r>
            <a:r>
              <a:rPr sz="886" spc="-3" dirty="0">
                <a:latin typeface="Cambria"/>
                <a:cs typeface="Cambria"/>
              </a:rPr>
              <a:t>at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all.</a:t>
            </a:r>
            <a:endParaRPr sz="886" dirty="0">
              <a:latin typeface="Cambria"/>
              <a:cs typeface="Cambria"/>
            </a:endParaRPr>
          </a:p>
          <a:p>
            <a:pPr marL="8659" marR="97412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Okay... well... </a:t>
            </a:r>
            <a:r>
              <a:rPr sz="886" dirty="0">
                <a:latin typeface="Cambria"/>
                <a:cs typeface="Cambria"/>
              </a:rPr>
              <a:t>here's </a:t>
            </a:r>
            <a:r>
              <a:rPr sz="886" spc="-3" dirty="0">
                <a:latin typeface="Cambria"/>
                <a:cs typeface="Cambria"/>
              </a:rPr>
              <a:t>number three. I'm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a big fan of </a:t>
            </a:r>
            <a:r>
              <a:rPr sz="886" dirty="0">
                <a:latin typeface="Cambria"/>
                <a:cs typeface="Cambria"/>
              </a:rPr>
              <a:t>this </a:t>
            </a:r>
            <a:r>
              <a:rPr sz="886" spc="-3" dirty="0">
                <a:latin typeface="Cambria"/>
                <a:cs typeface="Cambria"/>
              </a:rPr>
              <a:t>look; I think it's  too formal. What do you think of it?</a:t>
            </a:r>
            <a:endParaRPr sz="886" dirty="0">
              <a:latin typeface="Cambria"/>
              <a:cs typeface="Cambria"/>
            </a:endParaRPr>
          </a:p>
          <a:p>
            <a:pPr marL="8659" marR="3896">
              <a:lnSpc>
                <a:spcPct val="1124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Well, don't rule it out yet - the design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pretty sophisticated. I'd rather </a:t>
            </a:r>
            <a:r>
              <a:rPr sz="886" spc="-7" dirty="0">
                <a:latin typeface="Cambria"/>
                <a:cs typeface="Cambria"/>
              </a:rPr>
              <a:t>have  </a:t>
            </a:r>
            <a:r>
              <a:rPr sz="886" spc="-3" dirty="0">
                <a:latin typeface="Cambria"/>
                <a:cs typeface="Cambria"/>
              </a:rPr>
              <a:t>a professional-looking website </a:t>
            </a:r>
            <a:r>
              <a:rPr sz="886" dirty="0">
                <a:latin typeface="Cambria"/>
                <a:cs typeface="Cambria"/>
              </a:rPr>
              <a:t>than </a:t>
            </a:r>
            <a:r>
              <a:rPr sz="886" spc="-3" dirty="0">
                <a:latin typeface="Cambria"/>
                <a:cs typeface="Cambria"/>
              </a:rPr>
              <a:t>one that looks amateurish. I can't stand the  animated logo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the top though. It's distracting. Could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ask </a:t>
            </a:r>
            <a:r>
              <a:rPr sz="886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designer to take  it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out?</a:t>
            </a:r>
            <a:endParaRPr sz="886" dirty="0">
              <a:latin typeface="Cambria"/>
              <a:cs typeface="Cambria"/>
            </a:endParaRPr>
          </a:p>
          <a:p>
            <a:pPr marL="8659" marR="37233">
              <a:lnSpc>
                <a:spcPct val="112300"/>
              </a:lnSpc>
              <a:spcBef>
                <a:spcPts val="689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Well, I don’t mind the animation… but if it bothers you, I guess </a:t>
            </a:r>
            <a:r>
              <a:rPr sz="886" dirty="0">
                <a:latin typeface="Cambria"/>
                <a:cs typeface="Cambria"/>
              </a:rPr>
              <a:t>I'll </a:t>
            </a:r>
            <a:r>
              <a:rPr sz="886" spc="-3" dirty="0">
                <a:latin typeface="Cambria"/>
                <a:cs typeface="Cambria"/>
              </a:rPr>
              <a:t>ask him  to make some changes and </a:t>
            </a:r>
            <a:r>
              <a:rPr sz="886" dirty="0">
                <a:latin typeface="Cambria"/>
                <a:cs typeface="Cambria"/>
              </a:rPr>
              <a:t>then </a:t>
            </a:r>
            <a:r>
              <a:rPr sz="886" spc="-3" dirty="0">
                <a:latin typeface="Cambria"/>
                <a:cs typeface="Cambria"/>
              </a:rPr>
              <a:t>send </a:t>
            </a:r>
            <a:r>
              <a:rPr sz="886" spc="3" dirty="0">
                <a:latin typeface="Cambria"/>
                <a:cs typeface="Cambria"/>
              </a:rPr>
              <a:t>us </a:t>
            </a:r>
            <a:r>
              <a:rPr sz="886" spc="-3" dirty="0">
                <a:latin typeface="Cambria"/>
                <a:cs typeface="Cambria"/>
              </a:rPr>
              <a:t>new designs. But I hate </a:t>
            </a:r>
            <a:r>
              <a:rPr sz="886" spc="-7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delay the project  any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further…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889664" cy="301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 dirty="0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In this dialogue, we hear a </a:t>
            </a:r>
            <a:r>
              <a:rPr sz="886" spc="-7" dirty="0">
                <a:latin typeface="Cambria"/>
                <a:cs typeface="Cambria"/>
              </a:rPr>
              <a:t>number </a:t>
            </a:r>
            <a:r>
              <a:rPr sz="886" spc="-3" dirty="0">
                <a:latin typeface="Cambria"/>
                <a:cs typeface="Cambria"/>
              </a:rPr>
              <a:t>of phrases for expressing likes, dislikes,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preferences. You learned a few of these expressions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the lesson </a:t>
            </a:r>
            <a:r>
              <a:rPr sz="886" spc="-7" dirty="0">
                <a:latin typeface="Cambria"/>
                <a:cs typeface="Cambria"/>
              </a:rPr>
              <a:t>about hobbies </a:t>
            </a:r>
            <a:r>
              <a:rPr sz="886" spc="-3" dirty="0">
                <a:latin typeface="Cambria"/>
                <a:cs typeface="Cambria"/>
              </a:rPr>
              <a:t>-  </a:t>
            </a:r>
            <a:r>
              <a:rPr sz="886" spc="-7" dirty="0">
                <a:latin typeface="Cambria"/>
                <a:cs typeface="Cambria"/>
              </a:rPr>
              <a:t>but not </a:t>
            </a:r>
            <a:r>
              <a:rPr sz="886" spc="-3" dirty="0">
                <a:latin typeface="Cambria"/>
                <a:cs typeface="Cambria"/>
              </a:rPr>
              <a:t>every expression can be used </a:t>
            </a:r>
            <a:r>
              <a:rPr sz="886" dirty="0">
                <a:latin typeface="Cambria"/>
                <a:cs typeface="Cambria"/>
              </a:rPr>
              <a:t>in every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case.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Phrases for liking</a:t>
            </a:r>
            <a:r>
              <a:rPr sz="886"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like...”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like… Italian food / rock music / learning</a:t>
            </a:r>
            <a:r>
              <a:rPr sz="886" i="1" spc="5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languages.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-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like it a lot.” / “I really like…”  (more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common)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like… this restaurant / my teacher </a:t>
            </a:r>
            <a:r>
              <a:rPr sz="886" i="1" dirty="0">
                <a:latin typeface="Cambria"/>
                <a:cs typeface="Cambria"/>
              </a:rPr>
              <a:t>…a</a:t>
            </a:r>
            <a:r>
              <a:rPr sz="886" i="1" spc="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lot.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really like… my new apartment / </a:t>
            </a:r>
            <a:r>
              <a:rPr sz="886" i="1" dirty="0">
                <a:latin typeface="Cambria"/>
                <a:cs typeface="Cambria"/>
              </a:rPr>
              <a:t>playing </a:t>
            </a:r>
            <a:r>
              <a:rPr sz="886" i="1" spc="-3" dirty="0">
                <a:latin typeface="Cambria"/>
                <a:cs typeface="Cambria"/>
              </a:rPr>
              <a:t>tennis / my boyfriend’s</a:t>
            </a:r>
            <a:r>
              <a:rPr sz="886" i="1" spc="8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parents.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22729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really</a:t>
            </a:r>
            <a:r>
              <a:rPr sz="886" i="1" spc="-1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love…”</a:t>
            </a:r>
            <a:endParaRPr sz="886" dirty="0"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r>
              <a:rPr sz="886" i="1" spc="-3" dirty="0">
                <a:latin typeface="Cambria"/>
                <a:cs typeface="Cambria"/>
              </a:rPr>
              <a:t>I love your </a:t>
            </a:r>
            <a:r>
              <a:rPr sz="886" i="1" spc="-7" dirty="0">
                <a:latin typeface="Cambria"/>
                <a:cs typeface="Cambria"/>
              </a:rPr>
              <a:t>haircut! </a:t>
            </a:r>
            <a:r>
              <a:rPr sz="886" i="1" spc="-3" dirty="0">
                <a:latin typeface="Cambria"/>
                <a:cs typeface="Cambria"/>
              </a:rPr>
              <a:t>/ I love to </a:t>
            </a:r>
            <a:r>
              <a:rPr sz="886" i="1" spc="-7" dirty="0">
                <a:latin typeface="Cambria"/>
                <a:cs typeface="Cambria"/>
              </a:rPr>
              <a:t>read. </a:t>
            </a:r>
            <a:r>
              <a:rPr sz="886" i="1" spc="-3" dirty="0">
                <a:latin typeface="Cambria"/>
                <a:cs typeface="Cambria"/>
              </a:rPr>
              <a:t>/ I love the way he writes.  Your sentence: I love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dirty="0">
                <a:latin typeface="Cambria"/>
                <a:cs typeface="Cambria"/>
              </a:rPr>
              <a:t> 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absolutely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love…”</a:t>
            </a:r>
            <a:endParaRPr sz="886" dirty="0"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r>
              <a:rPr sz="886" i="1" spc="-3" dirty="0">
                <a:latin typeface="Cambria"/>
                <a:cs typeface="Cambria"/>
              </a:rPr>
              <a:t>I absolutely love this dress. / I absolutely love traveling with my family.  Your sentence: I absolutely</a:t>
            </a:r>
            <a:r>
              <a:rPr sz="886" i="1" spc="-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love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4672656"/>
            <a:ext cx="4061980" cy="1543493"/>
          </a:xfrm>
          <a:prstGeom prst="rect">
            <a:avLst/>
          </a:prstGeom>
        </p:spPr>
        <p:txBody>
          <a:bodyPr vert="horz" wrap="square" lIns="0" tIns="16885" rIns="0" bIns="0" rtlCol="0">
            <a:spAutoFit/>
          </a:bodyPr>
          <a:lstStyle/>
          <a:p>
            <a:pPr marL="8659">
              <a:spcBef>
                <a:spcPts val="133"/>
              </a:spcBef>
            </a:pPr>
            <a:r>
              <a:rPr sz="886" spc="-3" dirty="0">
                <a:latin typeface="Cambria"/>
                <a:cs typeface="Cambria"/>
              </a:rPr>
              <a:t>These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spc="-3" dirty="0">
                <a:latin typeface="Cambria"/>
                <a:cs typeface="Cambria"/>
              </a:rPr>
              <a:t>the most common expressions.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like” is the weakest,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“I</a:t>
            </a:r>
            <a:r>
              <a:rPr sz="886" spc="9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absolutely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love…” is the strongest. You can use “like”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“love” for both </a:t>
            </a:r>
            <a:r>
              <a:rPr sz="886" dirty="0">
                <a:latin typeface="Cambria"/>
                <a:cs typeface="Cambria"/>
              </a:rPr>
              <a:t>nouns (like</a:t>
            </a:r>
            <a:r>
              <a:rPr sz="886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food,</a:t>
            </a:r>
            <a:endParaRPr sz="886" dirty="0">
              <a:latin typeface="Cambria"/>
              <a:cs typeface="Cambria"/>
            </a:endParaRPr>
          </a:p>
          <a:p>
            <a:pPr marL="8659" marR="3464">
              <a:lnSpc>
                <a:spcPct val="1125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houses/apartments, music, movies, books, etc.) and verbs (reading, learning, playing  tennis,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etc.)</a:t>
            </a:r>
            <a:endParaRPr sz="886" dirty="0">
              <a:latin typeface="Cambria"/>
              <a:cs typeface="Cambria"/>
            </a:endParaRPr>
          </a:p>
          <a:p>
            <a:pPr marL="8659" marR="10391">
              <a:lnSpc>
                <a:spcPct val="112300"/>
              </a:lnSpc>
              <a:spcBef>
                <a:spcPts val="675"/>
              </a:spcBef>
            </a:pPr>
            <a:r>
              <a:rPr sz="886" spc="-3" dirty="0">
                <a:latin typeface="Cambria"/>
                <a:cs typeface="Cambria"/>
              </a:rPr>
              <a:t>As mentioned in a </a:t>
            </a:r>
            <a:r>
              <a:rPr sz="886" dirty="0">
                <a:latin typeface="Cambria"/>
                <a:cs typeface="Cambria"/>
              </a:rPr>
              <a:t>previous </a:t>
            </a:r>
            <a:r>
              <a:rPr sz="886" spc="-3" dirty="0">
                <a:latin typeface="Cambria"/>
                <a:cs typeface="Cambria"/>
              </a:rPr>
              <a:t>lesson, </a:t>
            </a:r>
            <a:r>
              <a:rPr sz="886" dirty="0">
                <a:latin typeface="Cambria"/>
                <a:cs typeface="Cambria"/>
              </a:rPr>
              <a:t>after </a:t>
            </a:r>
            <a:r>
              <a:rPr sz="886" spc="-3" dirty="0">
                <a:latin typeface="Cambria"/>
                <a:cs typeface="Cambria"/>
              </a:rPr>
              <a:t>“like” and “love”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</a:t>
            </a:r>
            <a:r>
              <a:rPr sz="886" spc="-7" dirty="0">
                <a:latin typeface="Cambria"/>
                <a:cs typeface="Cambria"/>
              </a:rPr>
              <a:t>use </a:t>
            </a:r>
            <a:r>
              <a:rPr sz="886" spc="3" dirty="0">
                <a:latin typeface="Cambria"/>
                <a:cs typeface="Cambria"/>
              </a:rPr>
              <a:t>either </a:t>
            </a:r>
            <a:r>
              <a:rPr sz="886" spc="-7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“to”  form or the –ing form of the verb with no difference in meaning. I like to read = I </a:t>
            </a:r>
            <a:r>
              <a:rPr sz="886" spc="-7" dirty="0">
                <a:latin typeface="Cambria"/>
                <a:cs typeface="Cambria"/>
              </a:rPr>
              <a:t>like  </a:t>
            </a:r>
            <a:r>
              <a:rPr sz="886" spc="-3" dirty="0">
                <a:latin typeface="Cambria"/>
                <a:cs typeface="Cambria"/>
              </a:rPr>
              <a:t>reading.</a:t>
            </a:r>
            <a:endParaRPr sz="886" dirty="0">
              <a:latin typeface="Cambria"/>
              <a:cs typeface="Cambria"/>
            </a:endParaRP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sz="886" spc="-3" dirty="0">
                <a:latin typeface="Cambria"/>
                <a:cs typeface="Cambria"/>
              </a:rPr>
              <a:t>By the way, be careful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 the common mistake of saying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very much  this city” – the correct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say it </a:t>
            </a:r>
            <a:r>
              <a:rPr sz="886" dirty="0">
                <a:latin typeface="Cambria"/>
                <a:cs typeface="Cambria"/>
              </a:rPr>
              <a:t>is: “I like </a:t>
            </a:r>
            <a:r>
              <a:rPr sz="886" spc="-3" dirty="0">
                <a:latin typeface="Cambria"/>
                <a:cs typeface="Cambria"/>
              </a:rPr>
              <a:t>this city very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much.”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466" y="3653444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3977986" cy="539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Here are a few phrases for liking things that are used in more specific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situations: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fond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phrase is used when you </a:t>
            </a:r>
            <a:r>
              <a:rPr sz="886" i="1" spc="-7" dirty="0">
                <a:latin typeface="Cambria"/>
                <a:cs typeface="Cambria"/>
              </a:rPr>
              <a:t>have </a:t>
            </a:r>
            <a:r>
              <a:rPr sz="886" i="1" spc="-3" dirty="0">
                <a:latin typeface="Cambria"/>
                <a:cs typeface="Cambria"/>
              </a:rPr>
              <a:t>a special, warm, emotional attachment</a:t>
            </a:r>
            <a:r>
              <a:rPr sz="886" i="1" spc="102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something. For example, you could say, “I’m fond of this photo.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was </a:t>
            </a:r>
            <a:r>
              <a:rPr sz="886" i="1" spc="3" dirty="0">
                <a:latin typeface="Cambria"/>
                <a:cs typeface="Cambria"/>
              </a:rPr>
              <a:t>taken</a:t>
            </a:r>
            <a:r>
              <a:rPr sz="886" i="1" spc="7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on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6"/>
              </a:spcBef>
            </a:pPr>
            <a:r>
              <a:rPr sz="886" i="1" spc="-3" dirty="0">
                <a:latin typeface="Cambria"/>
                <a:cs typeface="Cambria"/>
              </a:rPr>
              <a:t>our honeymoon.” The expression “I’m fond of…” can also be used for</a:t>
            </a:r>
            <a:r>
              <a:rPr sz="886" i="1" spc="119" dirty="0">
                <a:latin typeface="Cambria"/>
                <a:cs typeface="Cambria"/>
              </a:rPr>
              <a:t> </a:t>
            </a:r>
            <a:r>
              <a:rPr sz="886" b="1" i="1" spc="-3" dirty="0">
                <a:latin typeface="Cambria"/>
                <a:cs typeface="Cambria"/>
              </a:rPr>
              <a:t>people.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fond</a:t>
            </a:r>
            <a:r>
              <a:rPr sz="886" i="1" spc="-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of </a:t>
            </a:r>
            <a:r>
              <a:rPr sz="886" u="sng" spc="-7" dirty="0">
                <a:latin typeface="Times New Roman"/>
                <a:cs typeface="Times New Roman"/>
              </a:rPr>
              <a:t> </a:t>
            </a:r>
            <a:r>
              <a:rPr sz="886" u="sng" spc="-3" dirty="0">
                <a:latin typeface="Times New Roman"/>
                <a:cs typeface="Times New Roman"/>
              </a:rPr>
              <a:t>	</a:t>
            </a:r>
            <a:endParaRPr sz="886"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crazy about...” / “I’m really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into…”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Both of these phrases are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informal.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crazy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about </a:t>
            </a:r>
            <a:r>
              <a:rPr sz="886" u="sng" spc="-3" dirty="0">
                <a:latin typeface="Times New Roman"/>
                <a:cs typeface="Times New Roman"/>
              </a:rPr>
              <a:t> </a:t>
            </a:r>
            <a:r>
              <a:rPr sz="886" u="sng" dirty="0">
                <a:latin typeface="Times New Roman"/>
                <a:cs typeface="Times New Roman"/>
              </a:rPr>
              <a:t>	</a:t>
            </a:r>
            <a:endParaRPr sz="886"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“It's right </a:t>
            </a:r>
            <a:r>
              <a:rPr sz="886" b="1" spc="-7" dirty="0">
                <a:latin typeface="Cambria"/>
                <a:cs typeface="Cambria"/>
              </a:rPr>
              <a:t>up </a:t>
            </a:r>
            <a:r>
              <a:rPr sz="886" b="1" spc="-3" dirty="0">
                <a:latin typeface="Cambria"/>
                <a:cs typeface="Cambria"/>
              </a:rPr>
              <a:t>[one’s] alley.”</a:t>
            </a:r>
            <a:endParaRPr sz="886">
              <a:latin typeface="Cambria"/>
              <a:cs typeface="Cambria"/>
            </a:endParaRPr>
          </a:p>
          <a:p>
            <a:pPr marL="319945" marR="92650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expression means that </a:t>
            </a:r>
            <a:r>
              <a:rPr sz="886" i="1" dirty="0">
                <a:latin typeface="Cambria"/>
                <a:cs typeface="Cambria"/>
              </a:rPr>
              <a:t>some </a:t>
            </a:r>
            <a:r>
              <a:rPr sz="886" i="1" spc="-3" dirty="0">
                <a:latin typeface="Cambria"/>
                <a:cs typeface="Cambria"/>
              </a:rPr>
              <a:t>activity 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perfect for a person’s personality  and interests. If </a:t>
            </a:r>
            <a:r>
              <a:rPr sz="886" i="1" spc="-7" dirty="0">
                <a:latin typeface="Cambria"/>
                <a:cs typeface="Cambria"/>
              </a:rPr>
              <a:t>Denise </a:t>
            </a:r>
            <a:r>
              <a:rPr sz="886" i="1" spc="-3" dirty="0">
                <a:latin typeface="Cambria"/>
                <a:cs typeface="Cambria"/>
              </a:rPr>
              <a:t>enjoys marketing and design, </a:t>
            </a:r>
            <a:r>
              <a:rPr sz="886" i="1" spc="-7" dirty="0">
                <a:latin typeface="Cambria"/>
                <a:cs typeface="Cambria"/>
              </a:rPr>
              <a:t>then </a:t>
            </a:r>
            <a:r>
              <a:rPr sz="886" i="1" spc="-3" dirty="0">
                <a:latin typeface="Cambria"/>
                <a:cs typeface="Cambria"/>
              </a:rPr>
              <a:t>the new website  project is “right up her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alley.”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r>
              <a:rPr sz="886" i="1" spc="-3" dirty="0">
                <a:latin typeface="Cambria"/>
                <a:cs typeface="Cambria"/>
              </a:rPr>
              <a:t>Your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sentence: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-3" dirty="0">
                <a:latin typeface="Cambria"/>
                <a:cs typeface="Cambria"/>
              </a:rPr>
              <a:t>is right up my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alley.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didn’t </a:t>
            </a:r>
            <a:r>
              <a:rPr sz="886" b="1" dirty="0">
                <a:latin typeface="Cambria"/>
                <a:cs typeface="Cambria"/>
              </a:rPr>
              <a:t>like </a:t>
            </a:r>
            <a:r>
              <a:rPr sz="886" b="1" spc="-3" dirty="0">
                <a:latin typeface="Cambria"/>
                <a:cs typeface="Cambria"/>
              </a:rPr>
              <a:t>it </a:t>
            </a:r>
            <a:r>
              <a:rPr sz="886" b="1" spc="3" dirty="0">
                <a:latin typeface="Cambria"/>
                <a:cs typeface="Cambria"/>
              </a:rPr>
              <a:t>at </a:t>
            </a:r>
            <a:r>
              <a:rPr sz="886" b="1" spc="-3" dirty="0">
                <a:latin typeface="Cambria"/>
                <a:cs typeface="Cambria"/>
              </a:rPr>
              <a:t>first, but then it grew </a:t>
            </a:r>
            <a:r>
              <a:rPr sz="886" b="1" dirty="0">
                <a:latin typeface="Cambria"/>
                <a:cs typeface="Cambria"/>
              </a:rPr>
              <a:t>on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this phrase when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3" dirty="0">
                <a:latin typeface="Cambria"/>
                <a:cs typeface="Cambria"/>
              </a:rPr>
              <a:t>didn’t like something initially, but then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7" dirty="0">
                <a:latin typeface="Cambria"/>
                <a:cs typeface="Cambria"/>
              </a:rPr>
              <a:t>began</a:t>
            </a:r>
            <a:r>
              <a:rPr sz="886" i="1" spc="119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like it as time</a:t>
            </a:r>
            <a:r>
              <a:rPr sz="886" i="1" spc="-3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passed.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didn’t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at first, but then it grew on</a:t>
            </a:r>
            <a:r>
              <a:rPr sz="886" i="1" spc="3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me.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261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Phrases for disliking</a:t>
            </a:r>
            <a:r>
              <a:rPr sz="886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We don't usually </a:t>
            </a:r>
            <a:r>
              <a:rPr sz="886" spc="-7" dirty="0">
                <a:latin typeface="Cambria"/>
                <a:cs typeface="Cambria"/>
              </a:rPr>
              <a:t>say </a:t>
            </a:r>
            <a:r>
              <a:rPr sz="886" dirty="0">
                <a:latin typeface="Cambria"/>
                <a:cs typeface="Cambria"/>
              </a:rPr>
              <a:t>"I </a:t>
            </a:r>
            <a:r>
              <a:rPr sz="886" spc="-3" dirty="0">
                <a:latin typeface="Cambria"/>
                <a:cs typeface="Cambria"/>
              </a:rPr>
              <a:t>dislike"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English. </a:t>
            </a:r>
            <a:r>
              <a:rPr sz="886" dirty="0">
                <a:latin typeface="Cambria"/>
                <a:cs typeface="Cambria"/>
              </a:rPr>
              <a:t>It's </a:t>
            </a:r>
            <a:r>
              <a:rPr sz="886" spc="-3" dirty="0">
                <a:latin typeface="Cambria"/>
                <a:cs typeface="Cambria"/>
              </a:rPr>
              <a:t>more typical to </a:t>
            </a:r>
            <a:r>
              <a:rPr sz="886" dirty="0">
                <a:latin typeface="Cambria"/>
                <a:cs typeface="Cambria"/>
              </a:rPr>
              <a:t>say </a:t>
            </a:r>
            <a:r>
              <a:rPr sz="886" spc="-7" dirty="0">
                <a:latin typeface="Cambria"/>
                <a:cs typeface="Cambria"/>
              </a:rPr>
              <a:t>"I </a:t>
            </a:r>
            <a:r>
              <a:rPr sz="886" spc="-3" dirty="0">
                <a:latin typeface="Cambria"/>
                <a:cs typeface="Cambria"/>
              </a:rPr>
              <a:t>don't like..."  However, depending on the situation, you might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your dislike more  indirectly. These phrases are diplomatic and </a:t>
            </a:r>
            <a:r>
              <a:rPr sz="886" dirty="0">
                <a:latin typeface="Cambria"/>
                <a:cs typeface="Cambria"/>
              </a:rPr>
              <a:t>polite ways to </a:t>
            </a:r>
            <a:r>
              <a:rPr sz="886" spc="-3" dirty="0">
                <a:latin typeface="Cambria"/>
                <a:cs typeface="Cambria"/>
              </a:rPr>
              <a:t>say you don’t like  something: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not a big fan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of...”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not a big fan of horror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movies.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not a big</a:t>
            </a:r>
            <a:r>
              <a:rPr sz="886" i="1" spc="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fan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of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not crazy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about...”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not crazy about this</a:t>
            </a:r>
            <a:r>
              <a:rPr sz="886" i="1" spc="-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painting.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964794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not</a:t>
            </a:r>
            <a:r>
              <a:rPr sz="886" i="1" spc="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crazy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about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don't </a:t>
            </a:r>
            <a:r>
              <a:rPr sz="886" b="1" dirty="0">
                <a:latin typeface="Cambria"/>
                <a:cs typeface="Cambria"/>
              </a:rPr>
              <a:t>care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for...”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 don’t care for spicy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food.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don’t</a:t>
            </a:r>
            <a:r>
              <a:rPr sz="886" i="1" spc="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care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for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624147"/>
            <a:ext cx="3454977" cy="1493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“I don’t really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like…”</a:t>
            </a:r>
            <a:endParaRPr sz="886">
              <a:latin typeface="Cambria"/>
              <a:cs typeface="Cambria"/>
            </a:endParaRPr>
          </a:p>
          <a:p>
            <a:pPr marL="164085" marR="371898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I don’t really like going to parties </a:t>
            </a:r>
            <a:r>
              <a:rPr sz="886" i="1" dirty="0">
                <a:latin typeface="Cambria"/>
                <a:cs typeface="Cambria"/>
              </a:rPr>
              <a:t>where </a:t>
            </a:r>
            <a:r>
              <a:rPr sz="886" i="1" spc="-3" dirty="0">
                <a:latin typeface="Cambria"/>
                <a:cs typeface="Cambria"/>
              </a:rPr>
              <a:t>I don’t know anybody.  I don’t really like my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sister-in-law.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really like video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games.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  <a:tabLst>
                <a:tab pos="2182899" algn="l"/>
                <a:tab pos="2850063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don’t</a:t>
            </a:r>
            <a:r>
              <a:rPr sz="886" i="1" spc="4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really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“It's not </a:t>
            </a:r>
            <a:r>
              <a:rPr sz="886" b="1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thing. / It's not </a:t>
            </a:r>
            <a:r>
              <a:rPr sz="886" b="1" dirty="0">
                <a:latin typeface="Cambria"/>
                <a:cs typeface="Cambria"/>
              </a:rPr>
              <a:t>my cup of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tea.”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Skiing is not my</a:t>
            </a:r>
            <a:r>
              <a:rPr sz="886" i="1" spc="-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thing.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Going to nightclubs is not my cup of tea.</a:t>
            </a:r>
            <a:endParaRPr sz="886"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sz="886" i="1" spc="-3" dirty="0">
                <a:latin typeface="Cambria"/>
                <a:cs typeface="Cambria"/>
              </a:rPr>
              <a:t>These expressions </a:t>
            </a:r>
            <a:r>
              <a:rPr sz="886" i="1" dirty="0">
                <a:latin typeface="Cambria"/>
                <a:cs typeface="Cambria"/>
              </a:rPr>
              <a:t>are </a:t>
            </a:r>
            <a:r>
              <a:rPr sz="886" i="1" spc="-3" dirty="0">
                <a:latin typeface="Cambria"/>
                <a:cs typeface="Cambria"/>
              </a:rPr>
              <a:t>used only for activities, not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people or objects.  Your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sentence: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not my</a:t>
            </a:r>
            <a:r>
              <a:rPr sz="886" i="1" spc="-6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3303232"/>
            <a:ext cx="3894426" cy="2765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400"/>
              </a:lnSpc>
            </a:pPr>
            <a:r>
              <a:rPr sz="886" spc="-3" dirty="0">
                <a:latin typeface="Cambria"/>
                <a:cs typeface="Cambria"/>
              </a:rPr>
              <a:t>The first three phrases are most typically </a:t>
            </a:r>
            <a:r>
              <a:rPr sz="886" dirty="0">
                <a:latin typeface="Cambria"/>
                <a:cs typeface="Cambria"/>
              </a:rPr>
              <a:t>used </a:t>
            </a:r>
            <a:r>
              <a:rPr sz="886" spc="-3" dirty="0">
                <a:latin typeface="Cambria"/>
                <a:cs typeface="Cambria"/>
              </a:rPr>
              <a:t>with </a:t>
            </a:r>
            <a:r>
              <a:rPr sz="886" b="1" spc="-7" dirty="0">
                <a:latin typeface="Cambria"/>
                <a:cs typeface="Cambria"/>
              </a:rPr>
              <a:t>objects. </a:t>
            </a: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phrases are  used for </a:t>
            </a:r>
            <a:r>
              <a:rPr sz="886" b="1" spc="-7" dirty="0">
                <a:latin typeface="Cambria"/>
                <a:cs typeface="Cambria"/>
              </a:rPr>
              <a:t>activities. </a:t>
            </a:r>
            <a:r>
              <a:rPr sz="886" spc="-3" dirty="0">
                <a:latin typeface="Cambria"/>
                <a:cs typeface="Cambria"/>
              </a:rPr>
              <a:t>And the phrase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really like…” can be used for </a:t>
            </a:r>
            <a:r>
              <a:rPr sz="886" b="1" spc="-3" dirty="0">
                <a:latin typeface="Cambria"/>
                <a:cs typeface="Cambria"/>
              </a:rPr>
              <a:t>people,  objects, </a:t>
            </a:r>
            <a:r>
              <a:rPr sz="886" spc="-3" dirty="0">
                <a:latin typeface="Cambria"/>
                <a:cs typeface="Cambria"/>
              </a:rPr>
              <a:t>or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activities.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</a:t>
            </a:r>
            <a:r>
              <a:rPr sz="886" i="1" spc="-3" dirty="0">
                <a:latin typeface="Cambria"/>
                <a:cs typeface="Cambria"/>
              </a:rPr>
              <a:t>strong </a:t>
            </a:r>
            <a:r>
              <a:rPr sz="886" spc="-3" dirty="0">
                <a:latin typeface="Cambria"/>
                <a:cs typeface="Cambria"/>
              </a:rPr>
              <a:t>dislike,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can </a:t>
            </a:r>
            <a:r>
              <a:rPr sz="886" spc="-3" dirty="0">
                <a:latin typeface="Cambria"/>
                <a:cs typeface="Cambria"/>
              </a:rPr>
              <a:t>use these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phrases: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can't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stand...”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 can’t stand Margaret. She talks too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much!</a:t>
            </a:r>
            <a:endParaRPr sz="886"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886" i="1" spc="-3" dirty="0">
                <a:latin typeface="Cambria"/>
                <a:cs typeface="Cambria"/>
              </a:rPr>
              <a:t>I can’t stand it when people call me and </a:t>
            </a:r>
            <a:r>
              <a:rPr sz="886" i="1" dirty="0">
                <a:latin typeface="Cambria"/>
                <a:cs typeface="Cambria"/>
              </a:rPr>
              <a:t>don’t </a:t>
            </a:r>
            <a:r>
              <a:rPr sz="886" i="1" spc="-3" dirty="0">
                <a:latin typeface="Cambria"/>
                <a:cs typeface="Cambria"/>
              </a:rPr>
              <a:t>leave a message.  Your sentence: I</a:t>
            </a:r>
            <a:r>
              <a:rPr sz="886" i="1" spc="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can’t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stand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don't like </a:t>
            </a:r>
            <a:r>
              <a:rPr sz="886" b="1" dirty="0">
                <a:latin typeface="Cambria"/>
                <a:cs typeface="Cambria"/>
              </a:rPr>
              <a:t>it </a:t>
            </a:r>
            <a:r>
              <a:rPr sz="886" b="1" spc="-3" dirty="0">
                <a:latin typeface="Cambria"/>
                <a:cs typeface="Cambria"/>
              </a:rPr>
              <a:t>at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all.”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like this hotel </a:t>
            </a:r>
            <a:r>
              <a:rPr sz="886" i="1" dirty="0">
                <a:latin typeface="Cambria"/>
                <a:cs typeface="Cambria"/>
              </a:rPr>
              <a:t>at</a:t>
            </a:r>
            <a:r>
              <a:rPr sz="886" i="1" spc="-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like Peter at all. He </a:t>
            </a:r>
            <a:r>
              <a:rPr sz="886" i="1" dirty="0">
                <a:latin typeface="Cambria"/>
                <a:cs typeface="Cambria"/>
              </a:rPr>
              <a:t>seems</a:t>
            </a:r>
            <a:r>
              <a:rPr sz="886" i="1" spc="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dishonest.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3789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don’t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_ at</a:t>
            </a:r>
            <a:r>
              <a:rPr sz="886" i="1" spc="-5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hate...”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</a:t>
            </a:r>
            <a:r>
              <a:rPr sz="886" i="1" spc="-3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tomatoes.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 </a:t>
            </a:r>
            <a:r>
              <a:rPr sz="886" i="1" spc="-3" dirty="0">
                <a:latin typeface="Cambria"/>
                <a:cs typeface="Cambria"/>
              </a:rPr>
              <a:t>going out in the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rain.</a:t>
            </a:r>
            <a:endParaRPr sz="886">
              <a:latin typeface="Cambria"/>
              <a:cs typeface="Cambria"/>
            </a:endParaRPr>
          </a:p>
          <a:p>
            <a:pPr marL="319945" marR="1523959">
              <a:lnSpc>
                <a:spcPct val="112300"/>
              </a:lnSpc>
              <a:tabLst>
                <a:tab pos="2322739" algn="l"/>
              </a:tabLst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7" dirty="0">
                <a:latin typeface="Cambria"/>
                <a:cs typeface="Cambria"/>
              </a:rPr>
              <a:t>when </a:t>
            </a:r>
            <a:r>
              <a:rPr sz="886" i="1" spc="-3" dirty="0">
                <a:latin typeface="Cambria"/>
                <a:cs typeface="Cambria"/>
              </a:rPr>
              <a:t>my </a:t>
            </a:r>
            <a:r>
              <a:rPr sz="886" i="1" dirty="0">
                <a:latin typeface="Cambria"/>
                <a:cs typeface="Cambria"/>
              </a:rPr>
              <a:t>kids </a:t>
            </a:r>
            <a:r>
              <a:rPr sz="886" i="1" spc="-3" dirty="0">
                <a:latin typeface="Cambria"/>
                <a:cs typeface="Cambria"/>
              </a:rPr>
              <a:t>fight with each other.  Your sentence: I</a:t>
            </a:r>
            <a:r>
              <a:rPr sz="886" i="1" spc="1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hate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466" y="215403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01162"/>
            <a:ext cx="4051156" cy="5559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07370">
              <a:lnSpc>
                <a:spcPct val="112400"/>
              </a:lnSpc>
            </a:pPr>
            <a:r>
              <a:rPr sz="886" spc="-3" dirty="0">
                <a:latin typeface="Cambria"/>
                <a:cs typeface="Cambria"/>
              </a:rPr>
              <a:t>The expression “I </a:t>
            </a:r>
            <a:r>
              <a:rPr sz="886" dirty="0">
                <a:latin typeface="Cambria"/>
                <a:cs typeface="Cambria"/>
              </a:rPr>
              <a:t>can’t </a:t>
            </a:r>
            <a:r>
              <a:rPr sz="886" spc="-3" dirty="0">
                <a:latin typeface="Cambria"/>
                <a:cs typeface="Cambria"/>
              </a:rPr>
              <a:t>stand…” is used </a:t>
            </a:r>
            <a:r>
              <a:rPr sz="886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annoying </a:t>
            </a:r>
            <a:r>
              <a:rPr sz="886" spc="-3" dirty="0">
                <a:latin typeface="Cambria"/>
                <a:cs typeface="Cambria"/>
              </a:rPr>
              <a:t>things.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like it </a:t>
            </a:r>
            <a:r>
              <a:rPr sz="886" dirty="0">
                <a:latin typeface="Cambria"/>
                <a:cs typeface="Cambria"/>
              </a:rPr>
              <a:t>at  </a:t>
            </a:r>
            <a:r>
              <a:rPr sz="886" spc="-3" dirty="0">
                <a:latin typeface="Cambria"/>
                <a:cs typeface="Cambria"/>
              </a:rPr>
              <a:t>all” is a strong </a:t>
            </a:r>
            <a:r>
              <a:rPr sz="886" dirty="0">
                <a:latin typeface="Cambria"/>
                <a:cs typeface="Cambria"/>
              </a:rPr>
              <a:t>statement </a:t>
            </a:r>
            <a:r>
              <a:rPr sz="886" spc="-3" dirty="0">
                <a:latin typeface="Cambria"/>
                <a:cs typeface="Cambria"/>
              </a:rPr>
              <a:t>of dislike, and </a:t>
            </a:r>
            <a:r>
              <a:rPr sz="886" dirty="0">
                <a:latin typeface="Cambria"/>
                <a:cs typeface="Cambria"/>
              </a:rPr>
              <a:t>“I hate…” </a:t>
            </a:r>
            <a:r>
              <a:rPr sz="886" spc="-3" dirty="0">
                <a:latin typeface="Cambria"/>
                <a:cs typeface="Cambria"/>
              </a:rPr>
              <a:t>is the strongest statement. A few  other words for “hate”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b="1" spc="-7" dirty="0">
                <a:latin typeface="Cambria"/>
                <a:cs typeface="Cambria"/>
              </a:rPr>
              <a:t>loathe, </a:t>
            </a:r>
            <a:r>
              <a:rPr sz="886" b="1" spc="-3" dirty="0">
                <a:latin typeface="Cambria"/>
                <a:cs typeface="Cambria"/>
              </a:rPr>
              <a:t>detest, </a:t>
            </a:r>
            <a:r>
              <a:rPr sz="886" spc="-3" dirty="0">
                <a:latin typeface="Cambria"/>
                <a:cs typeface="Cambria"/>
              </a:rPr>
              <a:t>and </a:t>
            </a:r>
            <a:r>
              <a:rPr sz="886" b="1" spc="-3" dirty="0">
                <a:latin typeface="Cambria"/>
                <a:cs typeface="Cambria"/>
              </a:rPr>
              <a:t>despise, </a:t>
            </a:r>
            <a:r>
              <a:rPr sz="886" spc="-3" dirty="0">
                <a:latin typeface="Cambria"/>
                <a:cs typeface="Cambria"/>
              </a:rPr>
              <a:t>although these are </a:t>
            </a:r>
            <a:r>
              <a:rPr sz="886" spc="-7" dirty="0">
                <a:latin typeface="Cambria"/>
                <a:cs typeface="Cambria"/>
              </a:rPr>
              <a:t>less  </a:t>
            </a:r>
            <a:r>
              <a:rPr sz="886" spc="-3" dirty="0">
                <a:latin typeface="Cambria"/>
                <a:cs typeface="Cambria"/>
              </a:rPr>
              <a:t>common.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spc="-3" dirty="0">
                <a:latin typeface="Cambria"/>
                <a:cs typeface="Cambria"/>
              </a:rPr>
              <a:t>One very common structure is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say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hate it when…” or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can’t stand it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when…”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then describe the situation that angers or annoys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you.</a:t>
            </a:r>
            <a:endParaRPr sz="886"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r>
              <a:rPr sz="886" spc="-3" dirty="0">
                <a:latin typeface="Cambria"/>
                <a:cs typeface="Cambria"/>
              </a:rPr>
              <a:t>In the conversation, we actually </a:t>
            </a:r>
            <a:r>
              <a:rPr sz="886" dirty="0">
                <a:latin typeface="Cambria"/>
                <a:cs typeface="Cambria"/>
              </a:rPr>
              <a:t>heard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i="1" spc="-7" dirty="0">
                <a:latin typeface="Cambria"/>
                <a:cs typeface="Cambria"/>
              </a:rPr>
              <a:t>less </a:t>
            </a:r>
            <a:r>
              <a:rPr sz="886" spc="-3" dirty="0">
                <a:latin typeface="Cambria"/>
                <a:cs typeface="Cambria"/>
              </a:rPr>
              <a:t>strong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 the word “hate” –  Denise said, </a:t>
            </a:r>
            <a:r>
              <a:rPr sz="886" dirty="0">
                <a:latin typeface="Cambria"/>
                <a:cs typeface="Cambria"/>
              </a:rPr>
              <a:t>“I hate to </a:t>
            </a:r>
            <a:r>
              <a:rPr sz="886" spc="-3" dirty="0">
                <a:latin typeface="Cambria"/>
                <a:cs typeface="Cambria"/>
              </a:rPr>
              <a:t>delay the project any further.” This way of using the word  “hate” means something </a:t>
            </a:r>
            <a:r>
              <a:rPr sz="886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like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delay the project any further” or 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think it’s unfortunate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delay the </a:t>
            </a:r>
            <a:r>
              <a:rPr sz="886" dirty="0">
                <a:latin typeface="Cambria"/>
                <a:cs typeface="Cambria"/>
              </a:rPr>
              <a:t>project </a:t>
            </a:r>
            <a:r>
              <a:rPr sz="886" spc="-3" dirty="0">
                <a:latin typeface="Cambria"/>
                <a:cs typeface="Cambria"/>
              </a:rPr>
              <a:t>any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further.”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#2: Expressing</a:t>
            </a:r>
            <a:r>
              <a:rPr sz="1091" b="1" spc="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Preferences</a:t>
            </a:r>
            <a:endParaRPr sz="1091">
              <a:latin typeface="Cambria"/>
              <a:cs typeface="Cambria"/>
            </a:endParaRPr>
          </a:p>
          <a:p>
            <a:pPr marL="8659" marR="128584">
              <a:lnSpc>
                <a:spcPct val="112300"/>
              </a:lnSpc>
              <a:spcBef>
                <a:spcPts val="37"/>
              </a:spcBef>
            </a:pPr>
            <a:r>
              <a:rPr sz="886" i="1" spc="-3" dirty="0">
                <a:latin typeface="Cambria"/>
                <a:cs typeface="Cambria"/>
              </a:rPr>
              <a:t>After weeks </a:t>
            </a:r>
            <a:r>
              <a:rPr sz="886" i="1" dirty="0">
                <a:latin typeface="Cambria"/>
                <a:cs typeface="Cambria"/>
              </a:rPr>
              <a:t>of work, </a:t>
            </a:r>
            <a:r>
              <a:rPr sz="886" i="1" spc="-3" dirty="0">
                <a:latin typeface="Cambria"/>
                <a:cs typeface="Cambria"/>
              </a:rPr>
              <a:t>Denise and Robert </a:t>
            </a:r>
            <a:r>
              <a:rPr sz="886" i="1" spc="-7" dirty="0">
                <a:latin typeface="Cambria"/>
                <a:cs typeface="Cambria"/>
              </a:rPr>
              <a:t>have two </a:t>
            </a:r>
            <a:r>
              <a:rPr sz="886" i="1" spc="-3" dirty="0">
                <a:latin typeface="Cambria"/>
                <a:cs typeface="Cambria"/>
              </a:rPr>
              <a:t>designs and need </a:t>
            </a:r>
            <a:r>
              <a:rPr sz="886" i="1" dirty="0">
                <a:latin typeface="Cambria"/>
                <a:cs typeface="Cambria"/>
              </a:rPr>
              <a:t>to </a:t>
            </a:r>
            <a:r>
              <a:rPr sz="886" i="1" spc="-3" dirty="0">
                <a:latin typeface="Cambria"/>
                <a:cs typeface="Cambria"/>
              </a:rPr>
              <a:t>make the final  </a:t>
            </a:r>
            <a:r>
              <a:rPr sz="886" i="1" spc="-7" dirty="0">
                <a:latin typeface="Cambria"/>
                <a:cs typeface="Cambria"/>
              </a:rPr>
              <a:t>decision </a:t>
            </a:r>
            <a:r>
              <a:rPr sz="886" i="1" spc="-3" dirty="0">
                <a:latin typeface="Cambria"/>
                <a:cs typeface="Cambria"/>
              </a:rPr>
              <a:t>between</a:t>
            </a:r>
            <a:r>
              <a:rPr sz="886" i="1" spc="-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them.</a:t>
            </a:r>
            <a:endParaRPr sz="886">
              <a:latin typeface="Cambria"/>
              <a:cs typeface="Cambria"/>
            </a:endParaRPr>
          </a:p>
          <a:p>
            <a:pPr marL="8659" marR="77930">
              <a:lnSpc>
                <a:spcPct val="113100"/>
              </a:lnSpc>
              <a:spcBef>
                <a:spcPts val="668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Okay, here are the final designs - let's call them A and B. Which one do </a:t>
            </a:r>
            <a:r>
              <a:rPr sz="886" spc="-7" dirty="0">
                <a:latin typeface="Cambria"/>
                <a:cs typeface="Cambria"/>
              </a:rPr>
              <a:t>you  </a:t>
            </a:r>
            <a:r>
              <a:rPr sz="886" spc="-3" dirty="0">
                <a:latin typeface="Cambria"/>
                <a:cs typeface="Cambria"/>
              </a:rPr>
              <a:t>prefer?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124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They're really quite different. Design A </a:t>
            </a:r>
            <a:r>
              <a:rPr sz="886" dirty="0">
                <a:latin typeface="Cambria"/>
                <a:cs typeface="Cambria"/>
              </a:rPr>
              <a:t>is very </a:t>
            </a:r>
            <a:r>
              <a:rPr sz="886" spc="-3" dirty="0">
                <a:latin typeface="Cambria"/>
                <a:cs typeface="Cambria"/>
              </a:rPr>
              <a:t>colorful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fun, and design  B has a more formal look. I </a:t>
            </a:r>
            <a:r>
              <a:rPr sz="886" spc="-7" dirty="0">
                <a:latin typeface="Cambria"/>
                <a:cs typeface="Cambria"/>
              </a:rPr>
              <a:t>like </a:t>
            </a:r>
            <a:r>
              <a:rPr sz="886" spc="-3" dirty="0">
                <a:latin typeface="Cambria"/>
                <a:cs typeface="Cambria"/>
              </a:rPr>
              <a:t>the logo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A better, but I prefer </a:t>
            </a:r>
            <a:r>
              <a:rPr sz="886" spc="-7" dirty="0">
                <a:latin typeface="Cambria"/>
                <a:cs typeface="Cambria"/>
              </a:rPr>
              <a:t>the layout </a:t>
            </a:r>
            <a:r>
              <a:rPr sz="886" spc="-3" dirty="0">
                <a:latin typeface="Cambria"/>
                <a:cs typeface="Cambria"/>
              </a:rPr>
              <a:t>of</a:t>
            </a:r>
            <a:r>
              <a:rPr sz="886" spc="102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B.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Robert, we need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just make a choice. I'd really rather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ask for </a:t>
            </a:r>
            <a:r>
              <a:rPr sz="886" spc="-7" dirty="0">
                <a:latin typeface="Cambria"/>
                <a:cs typeface="Cambria"/>
              </a:rPr>
              <a:t>any </a:t>
            </a:r>
            <a:r>
              <a:rPr sz="886" spc="7" dirty="0">
                <a:latin typeface="Cambria"/>
                <a:cs typeface="Cambria"/>
              </a:rPr>
              <a:t>more  </a:t>
            </a:r>
            <a:r>
              <a:rPr sz="886" spc="-3" dirty="0">
                <a:latin typeface="Cambria"/>
                <a:cs typeface="Cambria"/>
              </a:rPr>
              <a:t>changes. I think the designer's getting fed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up!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(fed up =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annoyed)</a:t>
            </a:r>
            <a:endParaRPr sz="886">
              <a:latin typeface="Cambria"/>
              <a:cs typeface="Cambria"/>
            </a:endParaRPr>
          </a:p>
          <a:p>
            <a:pPr marL="8659" marR="103473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Hold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now... I'd rather take our time and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rush the decision. What do 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think?</a:t>
            </a:r>
            <a:endParaRPr sz="886">
              <a:latin typeface="Cambria"/>
              <a:cs typeface="Cambria"/>
            </a:endParaRPr>
          </a:p>
          <a:p>
            <a:pPr marL="8659" marR="22079">
              <a:lnSpc>
                <a:spcPct val="1123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I strongly prefer A. It's still professional-looking, but it has more  personality. Plus, I like the way the menu is set up, and I think it's easier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navigate.</a:t>
            </a:r>
            <a:endParaRPr sz="886">
              <a:latin typeface="Cambria"/>
              <a:cs typeface="Cambria"/>
            </a:endParaRPr>
          </a:p>
          <a:p>
            <a:pPr marL="8659" marR="361507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See, that's where we differ. I tend to favor a more traditional format,  whereas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like to experiment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be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creative.</a:t>
            </a:r>
            <a:endParaRPr sz="886">
              <a:latin typeface="Cambria"/>
              <a:cs typeface="Cambria"/>
            </a:endParaRPr>
          </a:p>
          <a:p>
            <a:pPr marL="8659" marR="68838">
              <a:lnSpc>
                <a:spcPct val="1123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Denise: </a:t>
            </a:r>
            <a:r>
              <a:rPr sz="886" spc="-3" dirty="0">
                <a:latin typeface="Cambria"/>
                <a:cs typeface="Cambria"/>
              </a:rPr>
              <a:t>Actually, I asked a </a:t>
            </a:r>
            <a:r>
              <a:rPr sz="886" spc="-7" dirty="0">
                <a:latin typeface="Cambria"/>
                <a:cs typeface="Cambria"/>
              </a:rPr>
              <a:t>bunch </a:t>
            </a:r>
            <a:r>
              <a:rPr sz="886" spc="-3" dirty="0">
                <a:latin typeface="Cambria"/>
                <a:cs typeface="Cambria"/>
              </a:rPr>
              <a:t>of our employees too –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they all prefer Design  </a:t>
            </a:r>
            <a:r>
              <a:rPr sz="886" spc="-7" dirty="0">
                <a:latin typeface="Cambria"/>
                <a:cs typeface="Cambria"/>
              </a:rPr>
              <a:t>A.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886" b="1" spc="-3" dirty="0">
                <a:latin typeface="Cambria"/>
                <a:cs typeface="Cambria"/>
              </a:rPr>
              <a:t>Robert: </a:t>
            </a:r>
            <a:r>
              <a:rPr sz="886" spc="-3" dirty="0">
                <a:latin typeface="Cambria"/>
                <a:cs typeface="Cambria"/>
              </a:rPr>
              <a:t>Oh – well… I guess I'm outnumbered! </a:t>
            </a:r>
            <a:r>
              <a:rPr sz="886" spc="-7" dirty="0">
                <a:latin typeface="Cambria"/>
                <a:cs typeface="Cambria"/>
              </a:rPr>
              <a:t>All </a:t>
            </a:r>
            <a:r>
              <a:rPr sz="886" spc="-3" dirty="0">
                <a:latin typeface="Cambria"/>
                <a:cs typeface="Cambria"/>
              </a:rPr>
              <a:t>right then – let’s </a:t>
            </a:r>
            <a:r>
              <a:rPr sz="886" spc="-7" dirty="0">
                <a:latin typeface="Cambria"/>
                <a:cs typeface="Cambria"/>
              </a:rPr>
              <a:t>go </a:t>
            </a:r>
            <a:r>
              <a:rPr sz="886" spc="-3" dirty="0">
                <a:latin typeface="Cambria"/>
                <a:cs typeface="Cambria"/>
              </a:rPr>
              <a:t>with</a:t>
            </a:r>
            <a:r>
              <a:rPr sz="886" spc="13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921269" cy="5490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In this dialogue, we hear a few different phrases used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preference. They  are the same in </a:t>
            </a:r>
            <a:r>
              <a:rPr sz="886" spc="-7" dirty="0">
                <a:latin typeface="Cambria"/>
                <a:cs typeface="Cambria"/>
              </a:rPr>
              <a:t>meaning, but </a:t>
            </a:r>
            <a:r>
              <a:rPr sz="886" dirty="0">
                <a:latin typeface="Cambria"/>
                <a:cs typeface="Cambria"/>
              </a:rPr>
              <a:t>there </a:t>
            </a:r>
            <a:r>
              <a:rPr sz="886" spc="-3" dirty="0">
                <a:latin typeface="Cambria"/>
                <a:cs typeface="Cambria"/>
              </a:rPr>
              <a:t>are a </a:t>
            </a:r>
            <a:r>
              <a:rPr sz="886" spc="-7" dirty="0">
                <a:latin typeface="Cambria"/>
                <a:cs typeface="Cambria"/>
              </a:rPr>
              <a:t>few </a:t>
            </a:r>
            <a:r>
              <a:rPr sz="886" spc="-3" dirty="0">
                <a:latin typeface="Cambria"/>
                <a:cs typeface="Cambria"/>
              </a:rPr>
              <a:t>details that are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different.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After the expressions </a:t>
            </a:r>
            <a:r>
              <a:rPr sz="886" b="1" spc="-3" dirty="0">
                <a:latin typeface="Cambria"/>
                <a:cs typeface="Cambria"/>
              </a:rPr>
              <a:t>I prefer… </a:t>
            </a:r>
            <a:r>
              <a:rPr sz="886" spc="-3" dirty="0">
                <a:latin typeface="Cambria"/>
                <a:cs typeface="Cambria"/>
              </a:rPr>
              <a:t>and </a:t>
            </a:r>
            <a:r>
              <a:rPr sz="886" b="1" dirty="0">
                <a:latin typeface="Cambria"/>
                <a:cs typeface="Cambria"/>
              </a:rPr>
              <a:t>I’d </a:t>
            </a:r>
            <a:r>
              <a:rPr sz="886" b="1" spc="-3" dirty="0">
                <a:latin typeface="Cambria"/>
                <a:cs typeface="Cambria"/>
              </a:rPr>
              <a:t>prefer…</a:t>
            </a:r>
            <a:r>
              <a:rPr sz="886" spc="-3" dirty="0">
                <a:latin typeface="Cambria"/>
                <a:cs typeface="Cambria"/>
              </a:rPr>
              <a:t>, you can use a noun or a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verb: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spc="-3" dirty="0">
                <a:latin typeface="Cambria"/>
                <a:cs typeface="Cambria"/>
              </a:rPr>
              <a:t>the blue shirt. It’s nicer than the red</a:t>
            </a:r>
            <a:r>
              <a:rPr sz="886" spc="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</a:t>
            </a:r>
            <a:r>
              <a:rPr sz="886" i="1" spc="-4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noun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spc="-3" dirty="0">
                <a:latin typeface="Cambria"/>
                <a:cs typeface="Cambria"/>
              </a:rPr>
              <a:t>running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3" dirty="0">
                <a:latin typeface="Cambria"/>
                <a:cs typeface="Cambria"/>
              </a:rPr>
              <a:t> swimming.”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 -ing </a:t>
            </a:r>
            <a:r>
              <a:rPr sz="886" i="1" dirty="0">
                <a:latin typeface="Cambria"/>
                <a:cs typeface="Cambria"/>
              </a:rPr>
              <a:t>form </a:t>
            </a:r>
            <a:r>
              <a:rPr sz="886" i="1" spc="-3" dirty="0">
                <a:latin typeface="Cambria"/>
                <a:cs typeface="Cambria"/>
              </a:rPr>
              <a:t>of </a:t>
            </a:r>
            <a:r>
              <a:rPr sz="886" i="1" spc="-7" dirty="0">
                <a:latin typeface="Cambria"/>
                <a:cs typeface="Cambria"/>
              </a:rPr>
              <a:t>the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verb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dirty="0">
                <a:latin typeface="Cambria"/>
                <a:cs typeface="Cambria"/>
              </a:rPr>
              <a:t>to wake </a:t>
            </a:r>
            <a:r>
              <a:rPr sz="886" spc="-3" dirty="0">
                <a:latin typeface="Cambria"/>
                <a:cs typeface="Cambria"/>
              </a:rPr>
              <a:t>up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early.”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 to form of the verb – used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 general</a:t>
            </a:r>
            <a:r>
              <a:rPr sz="886" i="1" spc="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preference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I’d prefer </a:t>
            </a:r>
            <a:r>
              <a:rPr sz="886" spc="-3" dirty="0">
                <a:latin typeface="Cambria"/>
                <a:cs typeface="Cambria"/>
              </a:rPr>
              <a:t>to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with the </a:t>
            </a:r>
            <a:r>
              <a:rPr sz="886" spc="-7" dirty="0">
                <a:latin typeface="Cambria"/>
                <a:cs typeface="Cambria"/>
              </a:rPr>
              <a:t>boss </a:t>
            </a:r>
            <a:r>
              <a:rPr sz="886" spc="-3" dirty="0">
                <a:latin typeface="Cambria"/>
                <a:cs typeface="Cambria"/>
              </a:rPr>
              <a:t>before making this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decision.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u="sng" spc="-3" dirty="0">
                <a:latin typeface="Cambria"/>
                <a:cs typeface="Cambria"/>
              </a:rPr>
              <a:t>I’d </a:t>
            </a:r>
            <a:r>
              <a:rPr sz="886" i="1" spc="-3" dirty="0">
                <a:latin typeface="Cambria"/>
                <a:cs typeface="Cambria"/>
              </a:rPr>
              <a:t>prefer + to form of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verb – used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 specific</a:t>
            </a:r>
            <a:r>
              <a:rPr sz="886" i="1" spc="5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situation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After the expression </a:t>
            </a:r>
            <a:r>
              <a:rPr sz="886" b="1" dirty="0">
                <a:latin typeface="Cambria"/>
                <a:cs typeface="Cambria"/>
              </a:rPr>
              <a:t>“I’d </a:t>
            </a:r>
            <a:r>
              <a:rPr sz="886" b="1" spc="-3" dirty="0">
                <a:latin typeface="Cambria"/>
                <a:cs typeface="Cambria"/>
              </a:rPr>
              <a:t>rather…”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only use a verb – WITHOUT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“to”: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</a:t>
            </a:r>
            <a:r>
              <a:rPr sz="886" spc="-3" dirty="0">
                <a:latin typeface="Cambria"/>
                <a:cs typeface="Cambria"/>
              </a:rPr>
              <a:t>watch TV than do my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homework.”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</a:t>
            </a:r>
            <a:r>
              <a:rPr sz="886" spc="-3" dirty="0">
                <a:latin typeface="Cambria"/>
                <a:cs typeface="Cambria"/>
              </a:rPr>
              <a:t>live in a house than in </a:t>
            </a:r>
            <a:r>
              <a:rPr sz="886" dirty="0">
                <a:latin typeface="Cambria"/>
                <a:cs typeface="Cambria"/>
              </a:rPr>
              <a:t>an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apartment.”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not </a:t>
            </a:r>
            <a:r>
              <a:rPr sz="886" spc="-3" dirty="0">
                <a:latin typeface="Cambria"/>
                <a:cs typeface="Cambria"/>
              </a:rPr>
              <a:t>go </a:t>
            </a:r>
            <a:r>
              <a:rPr sz="886" dirty="0">
                <a:latin typeface="Cambria"/>
                <a:cs typeface="Cambria"/>
              </a:rPr>
              <a:t>to the </a:t>
            </a:r>
            <a:r>
              <a:rPr sz="886" spc="-3" dirty="0">
                <a:latin typeface="Cambria"/>
                <a:cs typeface="Cambria"/>
              </a:rPr>
              <a:t>party; I’m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dirty="0">
                <a:latin typeface="Cambria"/>
                <a:cs typeface="Cambria"/>
              </a:rPr>
              <a:t>feeling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well.”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not </a:t>
            </a:r>
            <a:r>
              <a:rPr sz="886" spc="-3" dirty="0">
                <a:latin typeface="Cambria"/>
                <a:cs typeface="Cambria"/>
              </a:rPr>
              <a:t>spend more than $1000 on a new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computer.”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  <a:buFont typeface="Symbol"/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69271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The expression </a:t>
            </a: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3" dirty="0">
                <a:latin typeface="Cambria"/>
                <a:cs typeface="Cambria"/>
              </a:rPr>
              <a:t>tend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favor…” </a:t>
            </a:r>
            <a:r>
              <a:rPr sz="886" spc="-3" dirty="0">
                <a:latin typeface="Cambria"/>
                <a:cs typeface="Cambria"/>
              </a:rPr>
              <a:t>is </a:t>
            </a:r>
            <a:r>
              <a:rPr sz="886" dirty="0">
                <a:latin typeface="Cambria"/>
                <a:cs typeface="Cambria"/>
              </a:rPr>
              <a:t>used </a:t>
            </a:r>
            <a:r>
              <a:rPr sz="886" spc="-3" dirty="0">
                <a:latin typeface="Cambria"/>
                <a:cs typeface="Cambria"/>
              </a:rPr>
              <a:t>for general preferences – preferences  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usually have all the time,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just in </a:t>
            </a:r>
            <a:r>
              <a:rPr sz="886" spc="-7" dirty="0">
                <a:latin typeface="Cambria"/>
                <a:cs typeface="Cambria"/>
              </a:rPr>
              <a:t>one </a:t>
            </a:r>
            <a:r>
              <a:rPr sz="886" spc="-3" dirty="0">
                <a:latin typeface="Cambria"/>
                <a:cs typeface="Cambria"/>
              </a:rPr>
              <a:t>specific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situation: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tend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favor tea over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coffee.”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tend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favor sci-fi movies over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fantasy.”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“There are </a:t>
            </a:r>
            <a:r>
              <a:rPr sz="886" spc="-3" dirty="0">
                <a:latin typeface="Cambria"/>
                <a:cs typeface="Cambria"/>
              </a:rPr>
              <a:t>a lot of great </a:t>
            </a:r>
            <a:r>
              <a:rPr sz="886" dirty="0">
                <a:latin typeface="Cambria"/>
                <a:cs typeface="Cambria"/>
              </a:rPr>
              <a:t>dishes </a:t>
            </a:r>
            <a:r>
              <a:rPr sz="886" spc="-3" dirty="0">
                <a:latin typeface="Cambria"/>
                <a:cs typeface="Cambria"/>
              </a:rPr>
              <a:t>at this restaurant,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 tend to favor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seafood.”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A simple and informal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your preference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the first design </a:t>
            </a:r>
            <a:r>
              <a:rPr sz="886" b="1" spc="-7" dirty="0">
                <a:latin typeface="Cambria"/>
                <a:cs typeface="Cambria"/>
              </a:rPr>
              <a:t>better </a:t>
            </a:r>
            <a:r>
              <a:rPr sz="886" spc="-3" dirty="0">
                <a:latin typeface="Cambria"/>
                <a:cs typeface="Cambria"/>
              </a:rPr>
              <a:t>than the second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rock music </a:t>
            </a:r>
            <a:r>
              <a:rPr sz="886" b="1" spc="-3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than country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music.”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reading poetry </a:t>
            </a:r>
            <a:r>
              <a:rPr sz="886" b="1" spc="-3" dirty="0">
                <a:latin typeface="Cambria"/>
                <a:cs typeface="Cambria"/>
              </a:rPr>
              <a:t>a </a:t>
            </a:r>
            <a:r>
              <a:rPr sz="886" b="1" spc="-7" dirty="0">
                <a:latin typeface="Cambria"/>
                <a:cs typeface="Cambria"/>
              </a:rPr>
              <a:t>lot </a:t>
            </a:r>
            <a:r>
              <a:rPr sz="886" b="1" spc="-3" dirty="0">
                <a:latin typeface="Cambria"/>
                <a:cs typeface="Cambria"/>
              </a:rPr>
              <a:t>better/more </a:t>
            </a:r>
            <a:r>
              <a:rPr sz="886" dirty="0">
                <a:latin typeface="Cambria"/>
                <a:cs typeface="Cambria"/>
              </a:rPr>
              <a:t>than </a:t>
            </a:r>
            <a:r>
              <a:rPr sz="886" spc="-3" dirty="0">
                <a:latin typeface="Cambria"/>
                <a:cs typeface="Cambria"/>
              </a:rPr>
              <a:t>reading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novels.”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broccoli </a:t>
            </a:r>
            <a:r>
              <a:rPr sz="886" b="1" spc="-3" dirty="0">
                <a:latin typeface="Cambria"/>
                <a:cs typeface="Cambria"/>
              </a:rPr>
              <a:t>a little better/more </a:t>
            </a:r>
            <a:r>
              <a:rPr sz="886" spc="-3" dirty="0">
                <a:latin typeface="Cambria"/>
                <a:cs typeface="Cambria"/>
              </a:rPr>
              <a:t>than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cauliflower.”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1896</TotalTime>
  <Words>3094</Words>
  <Application>Microsoft Office PowerPoint</Application>
  <PresentationFormat>Widescreen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Comic Sans MS</vt:lpstr>
      <vt:lpstr>inherit</vt:lpstr>
      <vt:lpstr>Lato</vt:lpstr>
      <vt:lpstr>Symbol</vt:lpstr>
      <vt:lpstr>Times New Roman</vt:lpstr>
      <vt:lpstr>Wingdings 3</vt:lpstr>
      <vt:lpstr>Slice</vt:lpstr>
      <vt:lpstr> Speak Fluently &amp; Confidently  A2- Course  1</vt:lpstr>
      <vt:lpstr>Session 3- Likes &amp; Dislikes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Likes &amp; Dislikes</vt:lpstr>
      <vt:lpstr>Session 3- Likes &amp; Dislikes</vt:lpstr>
      <vt:lpstr>Session 3- Likes &amp; Dislikes</vt:lpstr>
      <vt:lpstr>Session 3- Likes &amp; Dislikes</vt:lpstr>
      <vt:lpstr>Session 3- Likes &amp; Dislikes</vt:lpstr>
      <vt:lpstr>Session 3- Likes &amp; Dislikes</vt:lpstr>
      <vt:lpstr>Session 3- Likes &amp; Dislikes</vt:lpstr>
      <vt:lpstr>Session 3- Likes &amp; Dislikes</vt:lpstr>
      <vt:lpstr>Session 3- Likes &amp; Dislikes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106</cp:revision>
  <cp:lastPrinted>2021-05-18T05:21:02Z</cp:lastPrinted>
  <dcterms:created xsi:type="dcterms:W3CDTF">2020-10-01T06:52:49Z</dcterms:created>
  <dcterms:modified xsi:type="dcterms:W3CDTF">2022-04-26T08:56:43Z</dcterms:modified>
</cp:coreProperties>
</file>