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3" r:id="rId5"/>
    <p:sldId id="338" r:id="rId6"/>
    <p:sldId id="339" r:id="rId7"/>
    <p:sldId id="340" r:id="rId8"/>
    <p:sldId id="341" r:id="rId9"/>
    <p:sldId id="342" r:id="rId10"/>
    <p:sldId id="343" r:id="rId11"/>
    <p:sldId id="359" r:id="rId12"/>
    <p:sldId id="344" r:id="rId13"/>
    <p:sldId id="345" r:id="rId14"/>
    <p:sldId id="268" r:id="rId15"/>
    <p:sldId id="257" r:id="rId16"/>
    <p:sldId id="357" r:id="rId17"/>
    <p:sldId id="258" r:id="rId18"/>
    <p:sldId id="358" r:id="rId19"/>
    <p:sldId id="360" r:id="rId20"/>
    <p:sldId id="259" r:id="rId21"/>
    <p:sldId id="260" r:id="rId22"/>
    <p:sldId id="262" r:id="rId23"/>
    <p:sldId id="273" r:id="rId24"/>
    <p:sldId id="332" r:id="rId25"/>
    <p:sldId id="346" r:id="rId26"/>
    <p:sldId id="347" r:id="rId27"/>
    <p:sldId id="352" r:id="rId28"/>
    <p:sldId id="334" r:id="rId29"/>
    <p:sldId id="348" r:id="rId30"/>
    <p:sldId id="356" r:id="rId31"/>
    <p:sldId id="349" r:id="rId32"/>
    <p:sldId id="354" r:id="rId33"/>
    <p:sldId id="335" r:id="rId34"/>
    <p:sldId id="350" r:id="rId35"/>
    <p:sldId id="355" r:id="rId36"/>
    <p:sldId id="351" r:id="rId37"/>
    <p:sldId id="353" r:id="rId38"/>
    <p:sldId id="408" r:id="rId39"/>
    <p:sldId id="410" r:id="rId40"/>
    <p:sldId id="411" r:id="rId41"/>
    <p:sldId id="412" r:id="rId42"/>
    <p:sldId id="419" r:id="rId43"/>
    <p:sldId id="420" r:id="rId44"/>
    <p:sldId id="416" r:id="rId45"/>
    <p:sldId id="421" r:id="rId46"/>
    <p:sldId id="422" r:id="rId47"/>
    <p:sldId id="423" r:id="rId48"/>
    <p:sldId id="417" r:id="rId49"/>
    <p:sldId id="424" r:id="rId50"/>
    <p:sldId id="409" r:id="rId51"/>
    <p:sldId id="395" r:id="rId52"/>
    <p:sldId id="405" r:id="rId53"/>
    <p:sldId id="406" r:id="rId54"/>
    <p:sldId id="407" r:id="rId55"/>
    <p:sldId id="271" r:id="rId56"/>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593"/>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8" d="100"/>
          <a:sy n="98" d="100"/>
        </p:scale>
        <p:origin x="11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5/26/2022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E593"/>
        </a:soli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5/26/2022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hyperlink" Target="https://befluent.me/" TargetMode="External"/></Relationships>
</file>

<file path=ppt/slides/_rels/slide5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to B1-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788880"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6" name="TextBox 5">
            <a:extLst>
              <a:ext uri="{FF2B5EF4-FFF2-40B4-BE49-F238E27FC236}">
                <a16:creationId xmlns:a16="http://schemas.microsoft.com/office/drawing/2014/main" id="{AA2FC37E-44E1-4E99-8A2B-D82B16C48C27}"/>
              </a:ext>
            </a:extLst>
          </p:cNvPr>
          <p:cNvSpPr txBox="1"/>
          <p:nvPr/>
        </p:nvSpPr>
        <p:spPr>
          <a:xfrm>
            <a:off x="3051907" y="1697239"/>
            <a:ext cx="6990861" cy="3404906"/>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especially • with you • either</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mind • takes forever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050" dirty="0">
                <a:effectLst/>
                <a:latin typeface="Arial" panose="020B0604020202020204" pitchFamily="34" charset="0"/>
                <a:ea typeface="Times New Roman" panose="02020603050405020304" pitchFamily="18" charset="0"/>
                <a:cs typeface="Arial" panose="020B0604020202020204" pitchFamily="34" charset="0"/>
              </a:rPr>
              <a:t>Top of Form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Most people don’t     waiting in line, but not for too long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agree. I’m            on that point.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like surfing, but it         to get to the beach.</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love sports,          team sports like soccer.</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 not like golf, and my wife does not like it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5990822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6" name="TextBox 5">
            <a:extLst>
              <a:ext uri="{FF2B5EF4-FFF2-40B4-BE49-F238E27FC236}">
                <a16:creationId xmlns:a16="http://schemas.microsoft.com/office/drawing/2014/main" id="{AA2FC37E-44E1-4E99-8A2B-D82B16C48C27}"/>
              </a:ext>
            </a:extLst>
          </p:cNvPr>
          <p:cNvSpPr txBox="1"/>
          <p:nvPr/>
        </p:nvSpPr>
        <p:spPr>
          <a:xfrm>
            <a:off x="3051907" y="1697239"/>
            <a:ext cx="6990861" cy="3745321"/>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 Answers</a:t>
            </a:r>
          </a:p>
          <a:p>
            <a:pPr marL="0" marR="0">
              <a:lnSpc>
                <a:spcPct val="107000"/>
              </a:lnSpc>
              <a:spcBef>
                <a:spcPts val="0"/>
              </a:spcBef>
              <a:spcAft>
                <a:spcPts val="600"/>
              </a:spcAft>
            </a:pP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especially • with you • either</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mind • takes forever</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050" dirty="0">
                <a:effectLst/>
                <a:latin typeface="Arial" panose="020B0604020202020204" pitchFamily="34" charset="0"/>
                <a:ea typeface="Times New Roman" panose="02020603050405020304" pitchFamily="18" charset="0"/>
                <a:cs typeface="Arial" panose="020B0604020202020204" pitchFamily="34" charset="0"/>
              </a:rPr>
              <a:t>Top of Form</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Most people don’t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mind</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waiting in line, but not for too long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agree. I’m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with you</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on that point.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indent="-342900">
              <a:lnSpc>
                <a:spcPct val="107000"/>
              </a:lnSpc>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like surfing, but it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takes forever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to get to the beach.</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love sports,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especially</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team sports like soccer.</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do not like golf, and my wife does not like it  </a:t>
            </a: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either</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614671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pic>
        <p:nvPicPr>
          <p:cNvPr id="4" name="Picture 3">
            <a:extLst>
              <a:ext uri="{FF2B5EF4-FFF2-40B4-BE49-F238E27FC236}">
                <a16:creationId xmlns:a16="http://schemas.microsoft.com/office/drawing/2014/main" id="{2038ABC5-D672-4D39-888F-F69AA19F637F}"/>
              </a:ext>
            </a:extLst>
          </p:cNvPr>
          <p:cNvPicPr>
            <a:picLocks noChangeAspect="1"/>
          </p:cNvPicPr>
          <p:nvPr/>
        </p:nvPicPr>
        <p:blipFill>
          <a:blip r:embed="rId2"/>
          <a:stretch>
            <a:fillRect/>
          </a:stretch>
        </p:blipFill>
        <p:spPr>
          <a:xfrm>
            <a:off x="2248838" y="348996"/>
            <a:ext cx="5957316" cy="6509004"/>
          </a:xfrm>
          <a:prstGeom prst="rect">
            <a:avLst/>
          </a:prstGeom>
        </p:spPr>
      </p:pic>
    </p:spTree>
    <p:extLst>
      <p:ext uri="{BB962C8B-B14F-4D97-AF65-F5344CB8AC3E}">
        <p14:creationId xmlns:p14="http://schemas.microsoft.com/office/powerpoint/2010/main" val="2853078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pic>
        <p:nvPicPr>
          <p:cNvPr id="3" name="Picture 2">
            <a:extLst>
              <a:ext uri="{FF2B5EF4-FFF2-40B4-BE49-F238E27FC236}">
                <a16:creationId xmlns:a16="http://schemas.microsoft.com/office/drawing/2014/main" id="{3324B860-7B0A-46A3-A2FB-5C670AB7E29F}"/>
              </a:ext>
            </a:extLst>
          </p:cNvPr>
          <p:cNvPicPr>
            <a:picLocks noChangeAspect="1"/>
          </p:cNvPicPr>
          <p:nvPr/>
        </p:nvPicPr>
        <p:blipFill>
          <a:blip r:embed="rId2"/>
          <a:stretch>
            <a:fillRect/>
          </a:stretch>
        </p:blipFill>
        <p:spPr>
          <a:xfrm>
            <a:off x="3274707" y="0"/>
            <a:ext cx="5642585" cy="6858000"/>
          </a:xfrm>
          <a:prstGeom prst="rect">
            <a:avLst/>
          </a:prstGeom>
        </p:spPr>
      </p:pic>
    </p:spTree>
    <p:extLst>
      <p:ext uri="{BB962C8B-B14F-4D97-AF65-F5344CB8AC3E}">
        <p14:creationId xmlns:p14="http://schemas.microsoft.com/office/powerpoint/2010/main" val="812739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3-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336800" y="0"/>
            <a:ext cx="7924799" cy="5613011"/>
          </a:xfrm>
          <a:prstGeom prst="rect">
            <a:avLst/>
          </a:prstGeom>
        </p:spPr>
        <p:txBody>
          <a:bodyPr vert="horz" wrap="square" lIns="0" tIns="0" rIns="0" bIns="0" rtlCol="0">
            <a:spAutoFit/>
          </a:bodyPr>
          <a:lstStyle/>
          <a:p>
            <a:pPr marL="8659">
              <a:spcBef>
                <a:spcPts val="808"/>
              </a:spcBef>
            </a:pPr>
            <a:r>
              <a:rPr b="1" spc="-3" dirty="0">
                <a:solidFill>
                  <a:srgbClr val="365F91"/>
                </a:solidFill>
                <a:latin typeface="Cambria"/>
                <a:cs typeface="Cambria"/>
              </a:rPr>
              <a:t>Phrases for </a:t>
            </a:r>
            <a:r>
              <a:rPr b="1" u="sng" spc="-3" dirty="0">
                <a:solidFill>
                  <a:srgbClr val="365F91"/>
                </a:solidFill>
                <a:latin typeface="Cambria"/>
                <a:cs typeface="Cambria"/>
              </a:rPr>
              <a:t>liking</a:t>
            </a:r>
            <a:r>
              <a:rPr b="1" spc="-44" dirty="0">
                <a:solidFill>
                  <a:srgbClr val="365F91"/>
                </a:solidFill>
                <a:latin typeface="Cambria"/>
                <a:cs typeface="Cambria"/>
              </a:rPr>
              <a:t> </a:t>
            </a:r>
            <a:r>
              <a:rPr b="1" spc="-3" dirty="0">
                <a:solidFill>
                  <a:srgbClr val="365F91"/>
                </a:solidFill>
                <a:latin typeface="Cambria"/>
                <a:cs typeface="Cambria"/>
              </a:rPr>
              <a:t>something:</a:t>
            </a:r>
            <a:endParaRPr dirty="0">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like...”</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Italian food / rock music / learning</a:t>
            </a:r>
            <a:r>
              <a:rPr sz="1600" b="1" i="1" spc="58" dirty="0">
                <a:solidFill>
                  <a:schemeClr val="bg1"/>
                </a:solidFill>
                <a:latin typeface="Cambria"/>
                <a:cs typeface="Cambria"/>
              </a:rPr>
              <a:t> </a:t>
            </a:r>
            <a:r>
              <a:rPr sz="1600" b="1" i="1" spc="-3" dirty="0">
                <a:solidFill>
                  <a:schemeClr val="bg1"/>
                </a:solidFill>
                <a:latin typeface="Cambria"/>
                <a:cs typeface="Cambria"/>
              </a:rPr>
              <a:t>languages.</a:t>
            </a:r>
            <a:endParaRPr sz="1600" b="1" dirty="0">
              <a:solidFill>
                <a:schemeClr val="bg1"/>
              </a:solidFill>
              <a:latin typeface="Cambria"/>
              <a:cs typeface="Cambria"/>
            </a:endParaRPr>
          </a:p>
          <a:p>
            <a:pPr marL="319945">
              <a:spcBef>
                <a:spcPts val="130"/>
              </a:spcBef>
              <a:tabLst>
                <a:tab pos="1971622"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cs typeface="Cambria"/>
              </a:rPr>
              <a:t>Your sentence: I</a:t>
            </a:r>
            <a:r>
              <a:rPr sz="1600" b="1" i="1" spc="-37" dirty="0">
                <a:solidFill>
                  <a:srgbClr val="FF0000"/>
                </a:solidFill>
                <a:latin typeface="Cambria"/>
                <a:cs typeface="Cambria"/>
              </a:rPr>
              <a:t> </a:t>
            </a:r>
            <a:r>
              <a:rPr sz="1600" b="1" i="1" spc="-3" dirty="0">
                <a:solidFill>
                  <a:srgbClr val="FF0000"/>
                </a:solidFill>
                <a:latin typeface="Cambria"/>
                <a:cs typeface="Cambria"/>
              </a:rPr>
              <a:t>like</a:t>
            </a:r>
            <a:r>
              <a:rPr sz="1600" b="1" i="1" spc="3" dirty="0">
                <a:solidFill>
                  <a:srgbClr val="FF0000"/>
                </a:solidFill>
                <a:latin typeface="Cambria"/>
                <a:cs typeface="Cambria"/>
              </a:rPr>
              <a:t> </a:t>
            </a:r>
            <a:r>
              <a:rPr sz="1600" b="1" i="1" u="sng" spc="-3" dirty="0">
                <a:solidFill>
                  <a:srgbClr val="FF0000"/>
                </a:solidFill>
                <a:latin typeface="Cambria"/>
                <a:cs typeface="Cambria"/>
              </a:rPr>
              <a:t> </a:t>
            </a:r>
            <a:r>
              <a:rPr sz="1600" b="1" i="1" u="sng" dirty="0">
                <a:solidFill>
                  <a:srgbClr val="FF0000"/>
                </a:solidFill>
                <a:latin typeface="Cambria"/>
                <a:cs typeface="Cambria"/>
              </a:rPr>
              <a:t>	</a:t>
            </a:r>
            <a:endParaRPr lang="en-US" sz="1600" b="1" i="1" u="sng" dirty="0">
              <a:solidFill>
                <a:srgbClr val="FF0000"/>
              </a:solidFill>
              <a:latin typeface="Cambria"/>
              <a:cs typeface="Cambria"/>
            </a:endParaRPr>
          </a:p>
          <a:p>
            <a:pPr marL="319945">
              <a:spcBef>
                <a:spcPts val="130"/>
              </a:spcBef>
              <a:tabLst>
                <a:tab pos="1971622" algn="l"/>
              </a:tabLst>
            </a:pPr>
            <a:endParaRPr sz="1600" b="1" dirty="0">
              <a:solidFill>
                <a:schemeClr val="bg1"/>
              </a:solidFill>
              <a:latin typeface="Cambria"/>
              <a:cs typeface="Cambria"/>
            </a:endParaRPr>
          </a:p>
          <a:p>
            <a:pPr marL="319945" indent="-155427">
              <a:spcBef>
                <a:spcPts val="187"/>
              </a:spcBef>
              <a:buFont typeface="Symbol"/>
              <a:buChar char=""/>
              <a:tabLst>
                <a:tab pos="319945" algn="l"/>
                <a:tab pos="320378" algn="l"/>
              </a:tabLst>
            </a:pPr>
            <a:r>
              <a:rPr sz="1600" b="1" spc="-3" dirty="0">
                <a:solidFill>
                  <a:schemeClr val="bg1"/>
                </a:solidFill>
                <a:latin typeface="Cambria"/>
                <a:cs typeface="Cambria"/>
              </a:rPr>
              <a:t>“I like it a lot.” / “I really like…”  (more</a:t>
            </a:r>
            <a:r>
              <a:rPr sz="1600" b="1" spc="44" dirty="0">
                <a:solidFill>
                  <a:schemeClr val="bg1"/>
                </a:solidFill>
                <a:latin typeface="Cambria"/>
                <a:cs typeface="Cambria"/>
              </a:rPr>
              <a:t> </a:t>
            </a:r>
            <a:r>
              <a:rPr sz="1600" b="1" spc="-3" dirty="0">
                <a:solidFill>
                  <a:schemeClr val="bg1"/>
                </a:solidFill>
                <a:latin typeface="Cambria"/>
                <a:cs typeface="Cambria"/>
              </a:rPr>
              <a:t>common)</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like… this restaurant / my teacher </a:t>
            </a:r>
            <a:r>
              <a:rPr sz="1600" b="1" i="1" dirty="0">
                <a:solidFill>
                  <a:schemeClr val="bg1"/>
                </a:solidFill>
                <a:latin typeface="Cambria"/>
                <a:cs typeface="Cambria"/>
              </a:rPr>
              <a:t>…a</a:t>
            </a:r>
            <a:r>
              <a:rPr sz="1600" b="1" i="1" spc="24" dirty="0">
                <a:solidFill>
                  <a:schemeClr val="bg1"/>
                </a:solidFill>
                <a:latin typeface="Cambria"/>
                <a:cs typeface="Cambria"/>
              </a:rPr>
              <a:t> </a:t>
            </a:r>
            <a:r>
              <a:rPr sz="1600" b="1" i="1" spc="-3" dirty="0">
                <a:solidFill>
                  <a:schemeClr val="bg1"/>
                </a:solidFill>
                <a:latin typeface="Cambria"/>
                <a:cs typeface="Cambria"/>
              </a:rPr>
              <a:t>lot.</a:t>
            </a:r>
            <a:endParaRPr sz="1600" b="1" dirty="0">
              <a:solidFill>
                <a:schemeClr val="bg1"/>
              </a:solidFill>
              <a:latin typeface="Cambria"/>
              <a:cs typeface="Cambria"/>
            </a:endParaRPr>
          </a:p>
          <a:p>
            <a:pPr marL="319945">
              <a:spcBef>
                <a:spcPts val="130"/>
              </a:spcBef>
            </a:pPr>
            <a:r>
              <a:rPr sz="1600" b="1" i="1" spc="-3" dirty="0">
                <a:solidFill>
                  <a:schemeClr val="bg1"/>
                </a:solidFill>
                <a:latin typeface="Cambria"/>
                <a:cs typeface="Cambria"/>
              </a:rPr>
              <a:t>I really like… my new apartment / </a:t>
            </a:r>
            <a:r>
              <a:rPr sz="1600" b="1" i="1" dirty="0">
                <a:solidFill>
                  <a:schemeClr val="bg1"/>
                </a:solidFill>
                <a:latin typeface="Cambria"/>
                <a:cs typeface="Cambria"/>
              </a:rPr>
              <a:t>playing </a:t>
            </a:r>
            <a:r>
              <a:rPr sz="1600" b="1" i="1" spc="-3" dirty="0">
                <a:solidFill>
                  <a:schemeClr val="bg1"/>
                </a:solidFill>
                <a:latin typeface="Cambria"/>
                <a:cs typeface="Cambria"/>
              </a:rPr>
              <a:t>tennis / my boyfriend’s</a:t>
            </a:r>
            <a:r>
              <a:rPr sz="1600" b="1" i="1" spc="82" dirty="0">
                <a:solidFill>
                  <a:schemeClr val="bg1"/>
                </a:solidFill>
                <a:latin typeface="Cambria"/>
                <a:cs typeface="Cambria"/>
              </a:rPr>
              <a:t> </a:t>
            </a:r>
            <a:r>
              <a:rPr sz="1600" b="1" i="1" spc="-3" dirty="0">
                <a:solidFill>
                  <a:schemeClr val="bg1"/>
                </a:solidFill>
                <a:latin typeface="Cambria"/>
                <a:cs typeface="Cambria"/>
              </a:rPr>
              <a:t>parents.</a:t>
            </a:r>
            <a:endParaRPr sz="1600" b="1" dirty="0">
              <a:solidFill>
                <a:schemeClr val="bg1"/>
              </a:solidFill>
              <a:latin typeface="Cambria"/>
              <a:cs typeface="Cambria"/>
            </a:endParaRPr>
          </a:p>
          <a:p>
            <a:pPr marL="319945">
              <a:spcBef>
                <a:spcPts val="130"/>
              </a:spcBef>
              <a:tabLst>
                <a:tab pos="2222729" algn="l"/>
              </a:tabLst>
            </a:pPr>
            <a:endParaRPr lang="en-US" sz="1600" b="1" i="1" spc="-3" dirty="0">
              <a:solidFill>
                <a:schemeClr val="bg1"/>
              </a:solidFill>
              <a:latin typeface="Cambria"/>
              <a:cs typeface="Cambria"/>
            </a:endParaRPr>
          </a:p>
          <a:p>
            <a:pPr marL="319945">
              <a:spcBef>
                <a:spcPts val="130"/>
              </a:spcBef>
              <a:tabLst>
                <a:tab pos="1971622" algn="l"/>
              </a:tabLst>
            </a:pPr>
            <a:r>
              <a:rPr sz="1600" b="1" i="1" spc="-3" dirty="0">
                <a:solidFill>
                  <a:srgbClr val="FF0000"/>
                </a:solidFill>
                <a:latin typeface="Cambria"/>
              </a:rPr>
              <a:t>Your sentence: I really like  	</a:t>
            </a: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8"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719118">
              <a:lnSpc>
                <a:spcPct val="112300"/>
              </a:lnSpc>
              <a:tabLst>
                <a:tab pos="1910577" algn="l"/>
              </a:tabLst>
            </a:pPr>
            <a:r>
              <a:rPr sz="1600" b="1" i="1" spc="-3" dirty="0">
                <a:solidFill>
                  <a:schemeClr val="bg1"/>
                </a:solidFill>
                <a:latin typeface="Cambria"/>
                <a:cs typeface="Cambria"/>
              </a:rPr>
              <a:t>I love your </a:t>
            </a:r>
            <a:r>
              <a:rPr sz="1600" b="1" i="1" spc="-7" dirty="0">
                <a:solidFill>
                  <a:schemeClr val="bg1"/>
                </a:solidFill>
                <a:latin typeface="Cambria"/>
                <a:cs typeface="Cambria"/>
              </a:rPr>
              <a:t>haircut! </a:t>
            </a:r>
            <a:r>
              <a:rPr sz="1600" b="1" i="1" spc="-3" dirty="0">
                <a:solidFill>
                  <a:schemeClr val="bg1"/>
                </a:solidFill>
                <a:latin typeface="Cambria"/>
                <a:cs typeface="Cambria"/>
              </a:rPr>
              <a:t>/ I love to </a:t>
            </a:r>
            <a:r>
              <a:rPr sz="1600" b="1" i="1" spc="-7" dirty="0">
                <a:solidFill>
                  <a:schemeClr val="bg1"/>
                </a:solidFill>
                <a:latin typeface="Cambria"/>
                <a:cs typeface="Cambria"/>
              </a:rPr>
              <a:t>read. </a:t>
            </a:r>
            <a:r>
              <a:rPr sz="1600" b="1" i="1" spc="-3" dirty="0">
                <a:solidFill>
                  <a:schemeClr val="bg1"/>
                </a:solidFill>
                <a:latin typeface="Cambria"/>
                <a:cs typeface="Cambria"/>
              </a:rPr>
              <a:t>/ I love the way he writes.  </a:t>
            </a:r>
            <a:endParaRPr lang="en-US" sz="1600" b="1" i="1" spc="-3" dirty="0">
              <a:solidFill>
                <a:schemeClr val="bg1"/>
              </a:solidFill>
              <a:latin typeface="Cambria"/>
              <a:cs typeface="Cambria"/>
            </a:endParaRPr>
          </a:p>
          <a:p>
            <a:pPr marL="319945" marR="719118">
              <a:lnSpc>
                <a:spcPct val="112300"/>
              </a:lnSpc>
              <a:tabLst>
                <a:tab pos="191057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love _ 	</a:t>
            </a:r>
          </a:p>
          <a:p>
            <a:pPr marL="319945" indent="-155427">
              <a:spcBef>
                <a:spcPts val="181"/>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absolutely</a:t>
            </a:r>
            <a:r>
              <a:rPr sz="1600" b="1" spc="-34" dirty="0">
                <a:solidFill>
                  <a:schemeClr val="bg1"/>
                </a:solidFill>
                <a:latin typeface="Cambria"/>
                <a:cs typeface="Cambria"/>
              </a:rPr>
              <a:t> </a:t>
            </a:r>
            <a:r>
              <a:rPr sz="1600" b="1" spc="-3" dirty="0">
                <a:solidFill>
                  <a:schemeClr val="bg1"/>
                </a:solidFill>
                <a:latin typeface="Cambria"/>
                <a:cs typeface="Cambria"/>
              </a:rPr>
              <a:t>love…”</a:t>
            </a:r>
            <a:endParaRPr sz="1600" b="1" dirty="0">
              <a:solidFill>
                <a:schemeClr val="bg1"/>
              </a:solidFill>
              <a:latin typeface="Cambria"/>
              <a:cs typeface="Cambria"/>
            </a:endParaRPr>
          </a:p>
          <a:p>
            <a:pPr marL="319945" marR="271022">
              <a:lnSpc>
                <a:spcPct val="112300"/>
              </a:lnSpc>
              <a:tabLst>
                <a:tab pos="2498947" algn="l"/>
              </a:tabLst>
            </a:pPr>
            <a:r>
              <a:rPr sz="1600" b="1" i="1" spc="-3" dirty="0">
                <a:solidFill>
                  <a:schemeClr val="bg1"/>
                </a:solidFill>
                <a:latin typeface="Cambria"/>
                <a:cs typeface="Cambria"/>
              </a:rPr>
              <a:t>I absolutely love this dress. / I absolutely love traveling with my family.  </a:t>
            </a:r>
            <a:endParaRPr lang="en-US" sz="1600" b="1" i="1" spc="-3" dirty="0">
              <a:solidFill>
                <a:schemeClr val="bg1"/>
              </a:solidFill>
              <a:latin typeface="Cambria"/>
              <a:cs typeface="Cambria"/>
            </a:endParaRPr>
          </a:p>
          <a:p>
            <a:pPr marL="319945" marR="271022">
              <a:lnSpc>
                <a:spcPct val="112300"/>
              </a:lnSpc>
              <a:tabLst>
                <a:tab pos="2498947" algn="l"/>
              </a:tabLst>
            </a:pPr>
            <a:endParaRPr lang="en-US" sz="1600" b="1" i="1" spc="-3" dirty="0">
              <a:solidFill>
                <a:schemeClr val="bg1"/>
              </a:solidFill>
              <a:latin typeface="Cambria"/>
              <a:cs typeface="Cambria"/>
            </a:endParaRPr>
          </a:p>
          <a:p>
            <a:pPr marL="319945" marR="719118">
              <a:lnSpc>
                <a:spcPct val="112300"/>
              </a:lnSpc>
              <a:spcBef>
                <a:spcPts val="130"/>
              </a:spcBef>
              <a:tabLst>
                <a:tab pos="1971622" algn="l"/>
              </a:tabLst>
            </a:pPr>
            <a:r>
              <a:rPr sz="1600" b="1" i="1" spc="-3" dirty="0">
                <a:solidFill>
                  <a:srgbClr val="FF0000"/>
                </a:solidFill>
                <a:latin typeface="Cambria"/>
              </a:rPr>
              <a:t>Your sentence: I absolutely love  	</a:t>
            </a: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206504" y="1534201"/>
            <a:ext cx="8938234" cy="2727344"/>
          </a:xfrm>
          <a:prstGeom prst="rect">
            <a:avLst/>
          </a:prstGeom>
        </p:spPr>
        <p:txBody>
          <a:bodyPr vert="horz" wrap="square" lIns="0" tIns="16885" rIns="0" bIns="0" rtlCol="0">
            <a:spAutoFit/>
          </a:bodyPr>
          <a:lstStyle/>
          <a:p>
            <a:pPr marL="8659">
              <a:spcBef>
                <a:spcPts val="133"/>
              </a:spcBef>
            </a:pPr>
            <a:r>
              <a:rPr sz="1400" b="1" spc="-3" dirty="0">
                <a:solidFill>
                  <a:schemeClr val="bg1"/>
                </a:solidFill>
                <a:latin typeface="Cambria"/>
                <a:cs typeface="Cambria"/>
              </a:rPr>
              <a:t>These </a:t>
            </a:r>
            <a:r>
              <a:rPr sz="1400" b="1" dirty="0">
                <a:solidFill>
                  <a:schemeClr val="bg1"/>
                </a:solidFill>
                <a:latin typeface="Cambria"/>
                <a:cs typeface="Cambria"/>
              </a:rPr>
              <a:t>are </a:t>
            </a:r>
            <a:r>
              <a:rPr sz="1400" b="1" spc="-3" dirty="0">
                <a:solidFill>
                  <a:schemeClr val="bg1"/>
                </a:solidFill>
                <a:latin typeface="Cambria"/>
                <a:cs typeface="Cambria"/>
              </a:rPr>
              <a:t>the most common expressions. </a:t>
            </a:r>
            <a:r>
              <a:rPr sz="1400" b="1" dirty="0">
                <a:solidFill>
                  <a:schemeClr val="bg1"/>
                </a:solidFill>
                <a:latin typeface="Cambria"/>
                <a:cs typeface="Cambria"/>
              </a:rPr>
              <a:t>“I </a:t>
            </a:r>
            <a:r>
              <a:rPr sz="1400" b="1" spc="-3" dirty="0">
                <a:solidFill>
                  <a:schemeClr val="bg1"/>
                </a:solidFill>
                <a:latin typeface="Cambria"/>
                <a:cs typeface="Cambria"/>
              </a:rPr>
              <a:t>like” is </a:t>
            </a:r>
            <a:r>
              <a:rPr sz="1400" b="1" u="sng" spc="-3" dirty="0">
                <a:solidFill>
                  <a:schemeClr val="bg1"/>
                </a:solidFill>
                <a:latin typeface="Cambria"/>
                <a:cs typeface="Cambria"/>
              </a:rPr>
              <a:t>the weakest</a:t>
            </a:r>
            <a:r>
              <a:rPr sz="1400" b="1" spc="-3" dirty="0">
                <a:solidFill>
                  <a:schemeClr val="bg1"/>
                </a:solidFill>
                <a:latin typeface="Cambria"/>
                <a:cs typeface="Cambria"/>
              </a:rPr>
              <a:t>, </a:t>
            </a:r>
            <a:r>
              <a:rPr sz="1400" b="1" spc="-7" dirty="0">
                <a:solidFill>
                  <a:schemeClr val="bg1"/>
                </a:solidFill>
                <a:latin typeface="Cambria"/>
                <a:cs typeface="Cambria"/>
              </a:rPr>
              <a:t>and </a:t>
            </a:r>
            <a:r>
              <a:rPr sz="1400" b="1" dirty="0">
                <a:solidFill>
                  <a:schemeClr val="bg1"/>
                </a:solidFill>
                <a:latin typeface="Cambria"/>
                <a:cs typeface="Cambria"/>
              </a:rPr>
              <a:t>“I</a:t>
            </a:r>
            <a:r>
              <a:rPr sz="1400" b="1" spc="92" dirty="0">
                <a:solidFill>
                  <a:schemeClr val="bg1"/>
                </a:solidFill>
                <a:latin typeface="Cambria"/>
                <a:cs typeface="Cambria"/>
              </a:rPr>
              <a:t> </a:t>
            </a:r>
            <a:r>
              <a:rPr sz="1400" b="1" spc="-3" dirty="0">
                <a:solidFill>
                  <a:schemeClr val="bg1"/>
                </a:solidFill>
                <a:latin typeface="Cambria"/>
                <a:cs typeface="Cambria"/>
              </a:rPr>
              <a:t>absolutely</a:t>
            </a:r>
            <a:endParaRPr sz="1400" b="1" dirty="0">
              <a:solidFill>
                <a:schemeClr val="bg1"/>
              </a:solidFill>
              <a:latin typeface="Cambria"/>
              <a:cs typeface="Cambria"/>
            </a:endParaRPr>
          </a:p>
          <a:p>
            <a:pPr marL="8659">
              <a:spcBef>
                <a:spcPts val="130"/>
              </a:spcBef>
            </a:pPr>
            <a:r>
              <a:rPr sz="1400" b="1" spc="-3" dirty="0">
                <a:solidFill>
                  <a:schemeClr val="bg1"/>
                </a:solidFill>
                <a:latin typeface="Cambria"/>
                <a:cs typeface="Cambria"/>
              </a:rPr>
              <a:t>love…” is </a:t>
            </a:r>
            <a:r>
              <a:rPr sz="1400" b="1" u="sng" spc="-3" dirty="0">
                <a:solidFill>
                  <a:schemeClr val="bg1"/>
                </a:solidFill>
                <a:latin typeface="Cambria"/>
                <a:cs typeface="Cambria"/>
              </a:rPr>
              <a:t>the strongest. </a:t>
            </a:r>
            <a:endParaRPr lang="en-US" sz="1400" b="1" u="sng" spc="-3" dirty="0">
              <a:solidFill>
                <a:schemeClr val="bg1"/>
              </a:solidFill>
              <a:latin typeface="Cambria"/>
              <a:cs typeface="Cambria"/>
            </a:endParaRPr>
          </a:p>
          <a:p>
            <a:pPr marL="8659">
              <a:spcBef>
                <a:spcPts val="130"/>
              </a:spcBef>
            </a:pPr>
            <a:endParaRPr lang="en-US" sz="1400" b="1" u="sng" spc="-3" dirty="0">
              <a:solidFill>
                <a:schemeClr val="bg1"/>
              </a:solidFill>
              <a:latin typeface="Cambria"/>
              <a:cs typeface="Cambria"/>
            </a:endParaRPr>
          </a:p>
          <a:p>
            <a:pPr marL="8659">
              <a:spcBef>
                <a:spcPts val="130"/>
              </a:spcBef>
            </a:pPr>
            <a:r>
              <a:rPr sz="1400" b="1" spc="-3" dirty="0">
                <a:solidFill>
                  <a:schemeClr val="bg1"/>
                </a:solidFill>
                <a:latin typeface="Cambria"/>
                <a:cs typeface="Cambria"/>
              </a:rPr>
              <a:t>You can use “like” </a:t>
            </a:r>
            <a:r>
              <a:rPr sz="1400" b="1" spc="-7" dirty="0">
                <a:solidFill>
                  <a:schemeClr val="bg1"/>
                </a:solidFill>
                <a:latin typeface="Cambria"/>
                <a:cs typeface="Cambria"/>
              </a:rPr>
              <a:t>and </a:t>
            </a:r>
            <a:r>
              <a:rPr sz="1400" b="1" spc="-3" dirty="0">
                <a:solidFill>
                  <a:schemeClr val="bg1"/>
                </a:solidFill>
                <a:latin typeface="Cambria"/>
                <a:cs typeface="Cambria"/>
              </a:rPr>
              <a:t>“love” for both </a:t>
            </a:r>
            <a:r>
              <a:rPr sz="1400" b="1" dirty="0">
                <a:solidFill>
                  <a:srgbClr val="00B050"/>
                </a:solidFill>
                <a:latin typeface="Cambria"/>
                <a:cs typeface="Cambria"/>
              </a:rPr>
              <a:t>nouns</a:t>
            </a:r>
            <a:r>
              <a:rPr sz="1400" b="1" dirty="0">
                <a:solidFill>
                  <a:schemeClr val="bg1"/>
                </a:solidFill>
                <a:latin typeface="Cambria"/>
                <a:cs typeface="Cambria"/>
              </a:rPr>
              <a:t> (like</a:t>
            </a:r>
            <a:r>
              <a:rPr sz="1400" b="1" spc="75" dirty="0">
                <a:solidFill>
                  <a:schemeClr val="bg1"/>
                </a:solidFill>
                <a:latin typeface="Cambria"/>
                <a:cs typeface="Cambria"/>
              </a:rPr>
              <a:t> </a:t>
            </a:r>
            <a:r>
              <a:rPr sz="1400" b="1" spc="-3" dirty="0">
                <a:solidFill>
                  <a:schemeClr val="bg1"/>
                </a:solidFill>
                <a:latin typeface="Cambria"/>
                <a:cs typeface="Cambria"/>
              </a:rPr>
              <a:t>food,</a:t>
            </a:r>
            <a:r>
              <a:rPr lang="en-US" sz="1400" b="1" spc="-3" dirty="0">
                <a:solidFill>
                  <a:schemeClr val="bg1"/>
                </a:solidFill>
                <a:latin typeface="Cambria"/>
                <a:cs typeface="Cambria"/>
              </a:rPr>
              <a:t> </a:t>
            </a:r>
            <a:r>
              <a:rPr sz="1400" b="1" spc="-3" dirty="0">
                <a:solidFill>
                  <a:schemeClr val="bg1"/>
                </a:solidFill>
                <a:latin typeface="Cambria"/>
                <a:cs typeface="Cambria"/>
              </a:rPr>
              <a:t>houses/apartments, music, movies, books, etc.) and </a:t>
            </a:r>
            <a:r>
              <a:rPr sz="1400" b="1" spc="-3" dirty="0">
                <a:solidFill>
                  <a:srgbClr val="00B050"/>
                </a:solidFill>
                <a:latin typeface="Cambria"/>
                <a:cs typeface="Cambria"/>
              </a:rPr>
              <a:t>verbs </a:t>
            </a:r>
            <a:r>
              <a:rPr sz="1400" b="1" spc="-3" dirty="0">
                <a:solidFill>
                  <a:schemeClr val="bg1"/>
                </a:solidFill>
                <a:latin typeface="Cambria"/>
                <a:cs typeface="Cambria"/>
              </a:rPr>
              <a:t>(reading, learning, playing  tennis,</a:t>
            </a:r>
            <a:r>
              <a:rPr sz="1400" b="1" spc="-58" dirty="0">
                <a:solidFill>
                  <a:schemeClr val="bg1"/>
                </a:solidFill>
                <a:latin typeface="Cambria"/>
                <a:cs typeface="Cambria"/>
              </a:rPr>
              <a:t> </a:t>
            </a:r>
            <a:r>
              <a:rPr sz="1400" b="1" spc="-3" dirty="0">
                <a:solidFill>
                  <a:schemeClr val="bg1"/>
                </a:solidFill>
                <a:latin typeface="Cambria"/>
                <a:cs typeface="Cambria"/>
              </a:rPr>
              <a:t>etc.)</a:t>
            </a:r>
            <a:endParaRPr sz="1400" b="1" dirty="0">
              <a:solidFill>
                <a:schemeClr val="bg1"/>
              </a:solidFill>
              <a:latin typeface="Cambria"/>
              <a:cs typeface="Cambria"/>
            </a:endParaRPr>
          </a:p>
          <a:p>
            <a:pPr marL="8659" marR="10391">
              <a:lnSpc>
                <a:spcPct val="112300"/>
              </a:lnSpc>
              <a:spcBef>
                <a:spcPts val="675"/>
              </a:spcBef>
            </a:pPr>
            <a:r>
              <a:rPr sz="1400" b="1" spc="-3" dirty="0">
                <a:solidFill>
                  <a:schemeClr val="bg1"/>
                </a:solidFill>
                <a:latin typeface="Cambria"/>
                <a:cs typeface="Cambria"/>
              </a:rPr>
              <a:t>As mentioned in a </a:t>
            </a:r>
            <a:r>
              <a:rPr sz="1400" b="1" dirty="0">
                <a:solidFill>
                  <a:schemeClr val="bg1"/>
                </a:solidFill>
                <a:latin typeface="Cambria"/>
                <a:cs typeface="Cambria"/>
              </a:rPr>
              <a:t>previous </a:t>
            </a:r>
            <a:r>
              <a:rPr sz="1400" b="1" spc="-3" dirty="0">
                <a:solidFill>
                  <a:schemeClr val="bg1"/>
                </a:solidFill>
                <a:latin typeface="Cambria"/>
                <a:cs typeface="Cambria"/>
              </a:rPr>
              <a:t>lesson, </a:t>
            </a:r>
            <a:r>
              <a:rPr sz="1400" b="1" dirty="0">
                <a:solidFill>
                  <a:schemeClr val="bg1"/>
                </a:solidFill>
                <a:latin typeface="Cambria"/>
                <a:cs typeface="Cambria"/>
              </a:rPr>
              <a:t>after </a:t>
            </a:r>
            <a:r>
              <a:rPr sz="1400" b="1" spc="-3" dirty="0">
                <a:solidFill>
                  <a:schemeClr val="bg1"/>
                </a:solidFill>
                <a:latin typeface="Cambria"/>
                <a:cs typeface="Cambria"/>
              </a:rPr>
              <a:t>“like” and “love” </a:t>
            </a:r>
            <a:r>
              <a:rPr sz="1400" b="1" spc="-7" dirty="0">
                <a:solidFill>
                  <a:schemeClr val="bg1"/>
                </a:solidFill>
                <a:latin typeface="Cambria"/>
                <a:cs typeface="Cambria"/>
              </a:rPr>
              <a:t>you </a:t>
            </a:r>
            <a:r>
              <a:rPr sz="1400" b="1" spc="-3" dirty="0">
                <a:solidFill>
                  <a:schemeClr val="bg1"/>
                </a:solidFill>
                <a:latin typeface="Cambria"/>
                <a:cs typeface="Cambria"/>
              </a:rPr>
              <a:t>can </a:t>
            </a:r>
            <a:r>
              <a:rPr sz="1400" b="1" spc="-7" dirty="0">
                <a:solidFill>
                  <a:schemeClr val="bg1"/>
                </a:solidFill>
                <a:latin typeface="Cambria"/>
                <a:cs typeface="Cambria"/>
              </a:rPr>
              <a:t>use </a:t>
            </a:r>
            <a:r>
              <a:rPr sz="1400" b="1" spc="3" dirty="0">
                <a:solidFill>
                  <a:schemeClr val="bg1"/>
                </a:solidFill>
                <a:latin typeface="Cambria"/>
                <a:cs typeface="Cambria"/>
              </a:rPr>
              <a:t>either </a:t>
            </a:r>
            <a:r>
              <a:rPr sz="1400" b="1" spc="-7" dirty="0">
                <a:solidFill>
                  <a:schemeClr val="bg1"/>
                </a:solidFill>
                <a:latin typeface="Cambria"/>
                <a:cs typeface="Cambria"/>
              </a:rPr>
              <a:t>the </a:t>
            </a:r>
            <a:r>
              <a:rPr sz="1400" b="1" spc="-3" dirty="0">
                <a:solidFill>
                  <a:schemeClr val="bg1"/>
                </a:solidFill>
                <a:latin typeface="Cambria"/>
                <a:cs typeface="Cambria"/>
              </a:rPr>
              <a:t>“to”  form or the –ing form of the verb with no difference in meaning. I like to read = I </a:t>
            </a:r>
            <a:r>
              <a:rPr sz="1400" b="1" spc="-7" dirty="0">
                <a:solidFill>
                  <a:schemeClr val="bg1"/>
                </a:solidFill>
                <a:latin typeface="Cambria"/>
                <a:cs typeface="Cambria"/>
              </a:rPr>
              <a:t>like  </a:t>
            </a:r>
            <a:r>
              <a:rPr sz="1400" b="1" spc="-3" dirty="0">
                <a:solidFill>
                  <a:schemeClr val="bg1"/>
                </a:solidFill>
                <a:latin typeface="Cambria"/>
                <a:cs typeface="Cambria"/>
              </a:rPr>
              <a:t>reading.</a:t>
            </a:r>
            <a:endParaRPr sz="1400" b="1" dirty="0">
              <a:solidFill>
                <a:schemeClr val="bg1"/>
              </a:solidFill>
              <a:latin typeface="Cambria"/>
              <a:cs typeface="Cambria"/>
            </a:endParaRPr>
          </a:p>
          <a:p>
            <a:pPr marL="8659" marR="85290">
              <a:lnSpc>
                <a:spcPct val="113100"/>
              </a:lnSpc>
              <a:spcBef>
                <a:spcPts val="668"/>
              </a:spcBef>
            </a:pPr>
            <a:r>
              <a:rPr lang="en-US" sz="2000" b="1" u="sng" spc="-3" dirty="0">
                <a:solidFill>
                  <a:srgbClr val="C00000"/>
                </a:solidFill>
                <a:latin typeface="Cambria"/>
                <a:cs typeface="Cambria"/>
              </a:rPr>
              <a:t>Note: </a:t>
            </a:r>
          </a:p>
          <a:p>
            <a:pPr marL="8659" marR="85290">
              <a:lnSpc>
                <a:spcPct val="113100"/>
              </a:lnSpc>
              <a:spcBef>
                <a:spcPts val="668"/>
              </a:spcBef>
            </a:pPr>
            <a:r>
              <a:rPr lang="en-US" sz="1400" b="1" spc="-3" dirty="0">
                <a:solidFill>
                  <a:schemeClr val="bg1"/>
                </a:solidFill>
                <a:latin typeface="Cambria"/>
                <a:cs typeface="Cambria"/>
              </a:rPr>
              <a:t>B</a:t>
            </a:r>
            <a:r>
              <a:rPr sz="1400" b="1" spc="-3" dirty="0">
                <a:solidFill>
                  <a:schemeClr val="bg1"/>
                </a:solidFill>
                <a:latin typeface="Cambria"/>
                <a:cs typeface="Cambria"/>
              </a:rPr>
              <a:t>e careful </a:t>
            </a:r>
            <a:r>
              <a:rPr sz="1400" b="1" spc="-7" dirty="0">
                <a:solidFill>
                  <a:schemeClr val="bg1"/>
                </a:solidFill>
                <a:latin typeface="Cambria"/>
                <a:cs typeface="Cambria"/>
              </a:rPr>
              <a:t>not </a:t>
            </a:r>
            <a:r>
              <a:rPr sz="1400" b="1" dirty="0">
                <a:solidFill>
                  <a:schemeClr val="bg1"/>
                </a:solidFill>
                <a:latin typeface="Cambria"/>
                <a:cs typeface="Cambria"/>
              </a:rPr>
              <a:t>to </a:t>
            </a:r>
            <a:r>
              <a:rPr sz="1400" b="1" spc="-3" dirty="0">
                <a:solidFill>
                  <a:schemeClr val="bg1"/>
                </a:solidFill>
                <a:latin typeface="Cambria"/>
                <a:cs typeface="Cambria"/>
              </a:rPr>
              <a:t>make the common mistake of saying </a:t>
            </a:r>
            <a:r>
              <a:rPr sz="1400" b="1" dirty="0">
                <a:solidFill>
                  <a:schemeClr val="bg1"/>
                </a:solidFill>
                <a:latin typeface="Cambria"/>
                <a:cs typeface="Cambria"/>
              </a:rPr>
              <a:t>“I </a:t>
            </a:r>
            <a:r>
              <a:rPr sz="1400" b="1" spc="-3" dirty="0">
                <a:solidFill>
                  <a:schemeClr val="bg1"/>
                </a:solidFill>
                <a:latin typeface="Cambria"/>
                <a:cs typeface="Cambria"/>
              </a:rPr>
              <a:t>like very much  this city” – the correct way </a:t>
            </a:r>
            <a:r>
              <a:rPr sz="1400" b="1" dirty="0">
                <a:solidFill>
                  <a:schemeClr val="bg1"/>
                </a:solidFill>
                <a:latin typeface="Cambria"/>
                <a:cs typeface="Cambria"/>
              </a:rPr>
              <a:t>to </a:t>
            </a:r>
            <a:r>
              <a:rPr sz="1400" b="1" spc="-3" dirty="0">
                <a:solidFill>
                  <a:schemeClr val="bg1"/>
                </a:solidFill>
                <a:latin typeface="Cambria"/>
                <a:cs typeface="Cambria"/>
              </a:rPr>
              <a:t>say it </a:t>
            </a:r>
            <a:r>
              <a:rPr sz="1400" b="1" dirty="0">
                <a:solidFill>
                  <a:schemeClr val="bg1"/>
                </a:solidFill>
                <a:latin typeface="Cambria"/>
                <a:cs typeface="Cambria"/>
              </a:rPr>
              <a:t>is: “I like </a:t>
            </a:r>
            <a:r>
              <a:rPr sz="1400" b="1" spc="-3" dirty="0">
                <a:solidFill>
                  <a:schemeClr val="bg1"/>
                </a:solidFill>
                <a:latin typeface="Cambria"/>
                <a:cs typeface="Cambria"/>
              </a:rPr>
              <a:t>this city very</a:t>
            </a:r>
            <a:r>
              <a:rPr sz="1400" b="1" spc="61" dirty="0">
                <a:solidFill>
                  <a:schemeClr val="bg1"/>
                </a:solidFill>
                <a:latin typeface="Cambria"/>
                <a:cs typeface="Cambria"/>
              </a:rPr>
              <a:t> </a:t>
            </a:r>
            <a:r>
              <a:rPr sz="1400" b="1" spc="-3" dirty="0">
                <a:solidFill>
                  <a:schemeClr val="bg1"/>
                </a:solidFill>
                <a:latin typeface="Cambria"/>
                <a:cs typeface="Cambria"/>
              </a:rPr>
              <a:t>much.”</a:t>
            </a:r>
            <a:endParaRPr sz="1400" b="1" dirty="0">
              <a:solidFill>
                <a:schemeClr val="bg1"/>
              </a:solidFill>
              <a:latin typeface="Cambria"/>
              <a:cs typeface="Cambria"/>
            </a:endParaRPr>
          </a:p>
        </p:txBody>
      </p:sp>
      <p:sp>
        <p:nvSpPr>
          <p:cNvPr id="4" name="object 4"/>
          <p:cNvSpPr/>
          <p:nvPr/>
        </p:nvSpPr>
        <p:spPr>
          <a:xfrm>
            <a:off x="916884" y="2134745"/>
            <a:ext cx="1058574" cy="935182"/>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631520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24216" y="0"/>
            <a:ext cx="10267784" cy="6913944"/>
          </a:xfrm>
          <a:prstGeom prst="rect">
            <a:avLst/>
          </a:prstGeom>
        </p:spPr>
        <p:txBody>
          <a:bodyPr vert="horz" wrap="square" lIns="0" tIns="0" rIns="0" bIns="0" rtlCol="0">
            <a:spAutoFit/>
          </a:bodyPr>
          <a:lstStyle/>
          <a:p>
            <a:pPr marL="8659"/>
            <a:r>
              <a:rPr sz="1600" spc="-3" dirty="0">
                <a:solidFill>
                  <a:schemeClr val="bg1"/>
                </a:solidFill>
                <a:latin typeface="Cambria"/>
                <a:cs typeface="Cambria"/>
              </a:rPr>
              <a:t>Here are a few phrases for liking things that are </a:t>
            </a:r>
            <a:r>
              <a:rPr sz="1600" b="1" u="sng" spc="-3" dirty="0">
                <a:solidFill>
                  <a:schemeClr val="bg1"/>
                </a:solidFill>
                <a:latin typeface="Cambria"/>
                <a:cs typeface="Cambria"/>
              </a:rPr>
              <a:t>used in more specific</a:t>
            </a:r>
            <a:r>
              <a:rPr sz="1600" b="1" u="sng" spc="85" dirty="0">
                <a:solidFill>
                  <a:schemeClr val="bg1"/>
                </a:solidFill>
                <a:latin typeface="Cambria"/>
                <a:cs typeface="Cambria"/>
              </a:rPr>
              <a:t> </a:t>
            </a:r>
            <a:r>
              <a:rPr sz="1600" b="1" u="sng" spc="-3" dirty="0">
                <a:solidFill>
                  <a:schemeClr val="bg1"/>
                </a:solidFill>
                <a:latin typeface="Cambria"/>
                <a:cs typeface="Cambria"/>
              </a:rPr>
              <a:t>situations</a:t>
            </a:r>
            <a:r>
              <a:rPr sz="1600" spc="-3" dirty="0">
                <a:solidFill>
                  <a:schemeClr val="bg1"/>
                </a:solidFill>
                <a:latin typeface="Cambria"/>
                <a:cs typeface="Cambria"/>
              </a:rPr>
              <a:t>:</a:t>
            </a:r>
            <a:endParaRPr sz="1600" dirty="0">
              <a:solidFill>
                <a:schemeClr val="bg1"/>
              </a:solidFill>
              <a:latin typeface="Cambria"/>
              <a:cs typeface="Cambria"/>
            </a:endParaRPr>
          </a:p>
          <a:p>
            <a:pPr marL="319945" indent="-155427">
              <a:spcBef>
                <a:spcPts val="859"/>
              </a:spcBef>
              <a:buFont typeface="Symbol"/>
              <a:buChar char=""/>
              <a:tabLst>
                <a:tab pos="319945" algn="l"/>
                <a:tab pos="320378" algn="l"/>
              </a:tabLst>
            </a:pPr>
            <a:r>
              <a:rPr lang="en-US" sz="1600" b="1" spc="-3" dirty="0">
                <a:solidFill>
                  <a:schemeClr val="bg1"/>
                </a:solidFill>
                <a:latin typeface="Cambria"/>
                <a:cs typeface="Cambria"/>
              </a:rPr>
              <a:t>“I'm fond</a:t>
            </a:r>
            <a:r>
              <a:rPr lang="en-US" sz="1600" b="1" spc="-41" dirty="0">
                <a:solidFill>
                  <a:schemeClr val="bg1"/>
                </a:solidFill>
                <a:latin typeface="Cambria"/>
                <a:cs typeface="Cambria"/>
              </a:rPr>
              <a:t> </a:t>
            </a:r>
            <a:r>
              <a:rPr lang="en-US" sz="1600" b="1" spc="-3" dirty="0">
                <a:solidFill>
                  <a:schemeClr val="bg1"/>
                </a:solidFill>
                <a:latin typeface="Cambria"/>
                <a:cs typeface="Cambria"/>
              </a:rPr>
              <a:t>of...”</a:t>
            </a:r>
            <a:endParaRPr lang="en-US"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This phrase is used when you </a:t>
            </a:r>
            <a:r>
              <a:rPr sz="1600" i="1" spc="-7" dirty="0">
                <a:solidFill>
                  <a:schemeClr val="bg1"/>
                </a:solidFill>
                <a:latin typeface="Cambria"/>
                <a:cs typeface="Cambria"/>
              </a:rPr>
              <a:t>have </a:t>
            </a:r>
            <a:r>
              <a:rPr sz="1600" i="1" spc="-3" dirty="0">
                <a:solidFill>
                  <a:schemeClr val="bg1"/>
                </a:solidFill>
                <a:latin typeface="Cambria"/>
                <a:cs typeface="Cambria"/>
              </a:rPr>
              <a:t>a special, warm, emotional attachment</a:t>
            </a:r>
            <a:r>
              <a:rPr sz="1600" i="1" spc="102" dirty="0">
                <a:solidFill>
                  <a:schemeClr val="bg1"/>
                </a:solidFill>
                <a:latin typeface="Cambria"/>
                <a:cs typeface="Cambria"/>
              </a:rPr>
              <a:t> </a:t>
            </a:r>
            <a:r>
              <a:rPr sz="1600" i="1" spc="-7"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something. For example, you could say, “I’m fond of this photo. </a:t>
            </a:r>
            <a:r>
              <a:rPr sz="1600" i="1" dirty="0">
                <a:solidFill>
                  <a:schemeClr val="bg1"/>
                </a:solidFill>
                <a:latin typeface="Cambria"/>
                <a:cs typeface="Cambria"/>
              </a:rPr>
              <a:t>It </a:t>
            </a:r>
            <a:r>
              <a:rPr sz="1600" i="1" spc="-3" dirty="0">
                <a:solidFill>
                  <a:schemeClr val="bg1"/>
                </a:solidFill>
                <a:latin typeface="Cambria"/>
                <a:cs typeface="Cambria"/>
              </a:rPr>
              <a:t>was </a:t>
            </a:r>
            <a:r>
              <a:rPr sz="1600" i="1" spc="3" dirty="0">
                <a:solidFill>
                  <a:schemeClr val="bg1"/>
                </a:solidFill>
                <a:latin typeface="Cambria"/>
                <a:cs typeface="Cambria"/>
              </a:rPr>
              <a:t>taken</a:t>
            </a:r>
            <a:r>
              <a:rPr sz="1600" i="1" spc="78" dirty="0">
                <a:solidFill>
                  <a:schemeClr val="bg1"/>
                </a:solidFill>
                <a:latin typeface="Cambria"/>
                <a:cs typeface="Cambria"/>
              </a:rPr>
              <a:t> </a:t>
            </a:r>
            <a:r>
              <a:rPr sz="1600" i="1" spc="-3" dirty="0">
                <a:solidFill>
                  <a:schemeClr val="bg1"/>
                </a:solidFill>
                <a:latin typeface="Cambria"/>
                <a:cs typeface="Cambria"/>
              </a:rPr>
              <a:t>on</a:t>
            </a:r>
            <a:endParaRPr sz="1600" dirty="0">
              <a:solidFill>
                <a:schemeClr val="bg1"/>
              </a:solidFill>
              <a:latin typeface="Cambria"/>
              <a:cs typeface="Cambria"/>
            </a:endParaRPr>
          </a:p>
          <a:p>
            <a:pPr marL="319945">
              <a:spcBef>
                <a:spcPts val="136"/>
              </a:spcBef>
            </a:pPr>
            <a:r>
              <a:rPr sz="1600" i="1" spc="-3" dirty="0">
                <a:solidFill>
                  <a:schemeClr val="bg1"/>
                </a:solidFill>
                <a:latin typeface="Cambria"/>
                <a:cs typeface="Cambria"/>
              </a:rPr>
              <a:t>our honeymoon.” The expression “I’m fond of…” can also be used for</a:t>
            </a:r>
            <a:r>
              <a:rPr sz="1600" i="1" spc="119" dirty="0">
                <a:solidFill>
                  <a:schemeClr val="bg1"/>
                </a:solidFill>
                <a:latin typeface="Cambria"/>
                <a:cs typeface="Cambria"/>
              </a:rPr>
              <a:t> </a:t>
            </a:r>
            <a:r>
              <a:rPr sz="1600" b="1" i="1" spc="-3" dirty="0">
                <a:solidFill>
                  <a:schemeClr val="bg1"/>
                </a:solidFill>
                <a:latin typeface="Cambria"/>
                <a:cs typeface="Cambria"/>
              </a:rPr>
              <a:t>people.</a:t>
            </a:r>
            <a:endParaRPr sz="1600" dirty="0">
              <a:solidFill>
                <a:schemeClr val="bg1"/>
              </a:solidFill>
              <a:latin typeface="Cambria"/>
              <a:cs typeface="Cambria"/>
            </a:endParaRPr>
          </a:p>
          <a:p>
            <a:pPr marL="319945">
              <a:spcBef>
                <a:spcPts val="130"/>
              </a:spcBef>
              <a:tabLst>
                <a:tab pos="2536179" algn="l"/>
              </a:tabLst>
            </a:pPr>
            <a:endParaRPr lang="en-US" sz="1600" i="1" spc="-3" dirty="0">
              <a:solidFill>
                <a:schemeClr val="bg1"/>
              </a:solidFill>
              <a:latin typeface="Cambria"/>
              <a:cs typeface="Cambria"/>
            </a:endParaRPr>
          </a:p>
          <a:p>
            <a:pPr marL="319945">
              <a:spcBef>
                <a:spcPts val="130"/>
              </a:spcBef>
              <a:tabLst>
                <a:tab pos="2536179"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a:t>
            </a:r>
            <a:r>
              <a:rPr sz="1600" i="1" spc="-3" dirty="0">
                <a:solidFill>
                  <a:srgbClr val="FF0000"/>
                </a:solidFill>
                <a:latin typeface="Cambria"/>
                <a:cs typeface="Cambria"/>
              </a:rPr>
              <a:t>fond</a:t>
            </a:r>
            <a:r>
              <a:rPr sz="1600" i="1" spc="-31" dirty="0">
                <a:solidFill>
                  <a:srgbClr val="FF0000"/>
                </a:solidFill>
                <a:latin typeface="Cambria"/>
                <a:cs typeface="Cambria"/>
              </a:rPr>
              <a:t> </a:t>
            </a:r>
            <a:r>
              <a:rPr sz="1600" i="1" spc="-3" dirty="0">
                <a:solidFill>
                  <a:srgbClr val="FF0000"/>
                </a:solidFill>
                <a:latin typeface="Cambria"/>
                <a:cs typeface="Cambria"/>
              </a:rPr>
              <a:t>of </a:t>
            </a:r>
            <a:r>
              <a:rPr sz="1600" u="sng" spc="-7" dirty="0">
                <a:solidFill>
                  <a:srgbClr val="FF0000"/>
                </a:solidFill>
                <a:latin typeface="Times New Roman"/>
                <a:cs typeface="Times New Roman"/>
              </a:rPr>
              <a:t> </a:t>
            </a:r>
            <a:r>
              <a:rPr sz="1600" u="sng" spc="-3"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“I'm crazy about...” / “I’m really</a:t>
            </a:r>
            <a:r>
              <a:rPr sz="1600" b="1" spc="17" dirty="0">
                <a:solidFill>
                  <a:schemeClr val="bg1"/>
                </a:solidFill>
                <a:latin typeface="Cambria"/>
                <a:cs typeface="Cambria"/>
              </a:rPr>
              <a:t> </a:t>
            </a:r>
            <a:r>
              <a:rPr sz="1600" b="1" spc="-3" dirty="0">
                <a:solidFill>
                  <a:schemeClr val="bg1"/>
                </a:solidFill>
                <a:latin typeface="Cambria"/>
                <a:cs typeface="Cambria"/>
              </a:rPr>
              <a:t>into…”</a:t>
            </a:r>
            <a:endParaRPr sz="1600" dirty="0">
              <a:solidFill>
                <a:schemeClr val="bg1"/>
              </a:solidFill>
              <a:latin typeface="Cambria"/>
              <a:cs typeface="Cambria"/>
            </a:endParaRPr>
          </a:p>
          <a:p>
            <a:pPr marL="319945">
              <a:spcBef>
                <a:spcPts val="126"/>
              </a:spcBef>
            </a:pPr>
            <a:r>
              <a:rPr sz="1600" i="1" spc="-3" dirty="0">
                <a:solidFill>
                  <a:schemeClr val="bg1"/>
                </a:solidFill>
                <a:latin typeface="Cambria"/>
                <a:cs typeface="Cambria"/>
              </a:rPr>
              <a:t>Both of these phrases are</a:t>
            </a:r>
            <a:r>
              <a:rPr sz="1600" i="1" spc="7" dirty="0">
                <a:solidFill>
                  <a:schemeClr val="bg1"/>
                </a:solidFill>
                <a:latin typeface="Cambria"/>
                <a:cs typeface="Cambria"/>
              </a:rPr>
              <a:t> </a:t>
            </a:r>
            <a:r>
              <a:rPr sz="1600" i="1" spc="-3" dirty="0">
                <a:solidFill>
                  <a:schemeClr val="bg1"/>
                </a:solidFill>
                <a:latin typeface="Cambria"/>
                <a:cs typeface="Cambria"/>
              </a:rPr>
              <a:t>informal.</a:t>
            </a:r>
            <a:endParaRPr sz="1600" dirty="0">
              <a:solidFill>
                <a:schemeClr val="bg1"/>
              </a:solidFill>
              <a:latin typeface="Cambria"/>
              <a:cs typeface="Cambria"/>
            </a:endParaRPr>
          </a:p>
          <a:p>
            <a:pPr marL="319945">
              <a:spcBef>
                <a:spcPts val="126"/>
              </a:spcBef>
              <a:tabLst>
                <a:tab pos="2685112" algn="l"/>
              </a:tabLst>
            </a:pPr>
            <a:endParaRPr lang="en-US" sz="1600" i="1" spc="-3" dirty="0">
              <a:solidFill>
                <a:schemeClr val="bg1"/>
              </a:solidFill>
              <a:latin typeface="Cambria"/>
              <a:cs typeface="Cambria"/>
            </a:endParaRPr>
          </a:p>
          <a:p>
            <a:pPr marL="319945">
              <a:spcBef>
                <a:spcPts val="126"/>
              </a:spcBef>
              <a:tabLst>
                <a:tab pos="2685112" algn="l"/>
              </a:tabLst>
            </a:pPr>
            <a:r>
              <a:rPr sz="1600" i="1" spc="-3" dirty="0">
                <a:solidFill>
                  <a:srgbClr val="FF0000"/>
                </a:solidFill>
                <a:latin typeface="Cambria"/>
                <a:cs typeface="Cambria"/>
              </a:rPr>
              <a:t>Your sentence: </a:t>
            </a:r>
            <a:r>
              <a:rPr sz="1600" i="1" dirty="0">
                <a:solidFill>
                  <a:srgbClr val="FF0000"/>
                </a:solidFill>
                <a:latin typeface="Cambria"/>
                <a:cs typeface="Cambria"/>
              </a:rPr>
              <a:t>I’m crazy</a:t>
            </a:r>
            <a:r>
              <a:rPr sz="1600" i="1" spc="-27" dirty="0">
                <a:solidFill>
                  <a:srgbClr val="FF0000"/>
                </a:solidFill>
                <a:latin typeface="Cambria"/>
                <a:cs typeface="Cambria"/>
              </a:rPr>
              <a:t> </a:t>
            </a:r>
            <a:r>
              <a:rPr sz="1600" i="1" spc="-3" dirty="0">
                <a:solidFill>
                  <a:srgbClr val="FF0000"/>
                </a:solidFill>
                <a:latin typeface="Cambria"/>
                <a:cs typeface="Cambria"/>
              </a:rPr>
              <a:t>about </a:t>
            </a:r>
            <a:r>
              <a:rPr sz="1600" u="sng" spc="-3" dirty="0">
                <a:solidFill>
                  <a:srgbClr val="FF0000"/>
                </a:solidFill>
                <a:latin typeface="Times New Roman"/>
                <a:cs typeface="Times New Roman"/>
              </a:rPr>
              <a:t> </a:t>
            </a:r>
            <a:r>
              <a:rPr sz="1600" u="sng" dirty="0">
                <a:solidFill>
                  <a:srgbClr val="FF0000"/>
                </a:solidFill>
                <a:latin typeface="Times New Roman"/>
                <a:cs typeface="Times New Roman"/>
              </a:rPr>
              <a:t>	</a:t>
            </a:r>
            <a:endParaRPr sz="1600"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highlight>
                  <a:srgbClr val="FFFF00"/>
                </a:highlight>
                <a:latin typeface="Cambria"/>
                <a:cs typeface="Cambria"/>
              </a:rPr>
              <a:t>“It's right </a:t>
            </a:r>
            <a:r>
              <a:rPr sz="1600" b="1" spc="-7" dirty="0">
                <a:solidFill>
                  <a:schemeClr val="bg1"/>
                </a:solidFill>
                <a:highlight>
                  <a:srgbClr val="FFFF00"/>
                </a:highlight>
                <a:latin typeface="Cambria"/>
                <a:cs typeface="Cambria"/>
              </a:rPr>
              <a:t>up </a:t>
            </a:r>
            <a:r>
              <a:rPr sz="1600" b="1" spc="-3" dirty="0">
                <a:solidFill>
                  <a:schemeClr val="bg1"/>
                </a:solidFill>
                <a:highlight>
                  <a:srgbClr val="FFFF00"/>
                </a:highlight>
                <a:latin typeface="Cambria"/>
                <a:cs typeface="Cambria"/>
              </a:rPr>
              <a:t>[one’s] alley.”</a:t>
            </a:r>
            <a:endParaRPr sz="1600" dirty="0">
              <a:solidFill>
                <a:schemeClr val="bg1"/>
              </a:solidFill>
              <a:highlight>
                <a:srgbClr val="FFFF00"/>
              </a:highlight>
              <a:latin typeface="Cambria"/>
              <a:cs typeface="Cambria"/>
            </a:endParaRPr>
          </a:p>
          <a:p>
            <a:pPr marL="319945" marR="92650">
              <a:lnSpc>
                <a:spcPct val="112300"/>
              </a:lnSpc>
            </a:pPr>
            <a:r>
              <a:rPr sz="1600" i="1" spc="-3" dirty="0">
                <a:solidFill>
                  <a:schemeClr val="bg1"/>
                </a:solidFill>
                <a:latin typeface="Cambria"/>
                <a:cs typeface="Cambria"/>
              </a:rPr>
              <a:t>This expression means that </a:t>
            </a:r>
            <a:r>
              <a:rPr sz="1600" i="1" dirty="0">
                <a:solidFill>
                  <a:schemeClr val="bg1"/>
                </a:solidFill>
                <a:latin typeface="Cambria"/>
                <a:cs typeface="Cambria"/>
              </a:rPr>
              <a:t>some </a:t>
            </a:r>
            <a:r>
              <a:rPr sz="1600" i="1" spc="-3" dirty="0">
                <a:solidFill>
                  <a:schemeClr val="bg1"/>
                </a:solidFill>
                <a:latin typeface="Cambria"/>
                <a:cs typeface="Cambria"/>
              </a:rPr>
              <a:t>activity </a:t>
            </a:r>
            <a:r>
              <a:rPr sz="1600" i="1" dirty="0">
                <a:solidFill>
                  <a:schemeClr val="bg1"/>
                </a:solidFill>
                <a:latin typeface="Cambria"/>
                <a:cs typeface="Cambria"/>
              </a:rPr>
              <a:t>is </a:t>
            </a:r>
            <a:r>
              <a:rPr sz="1600" i="1" spc="-3" dirty="0">
                <a:solidFill>
                  <a:schemeClr val="bg1"/>
                </a:solidFill>
                <a:latin typeface="Cambria"/>
                <a:cs typeface="Cambria"/>
              </a:rPr>
              <a:t>perfect for a person’s personality  and interests. If </a:t>
            </a:r>
            <a:r>
              <a:rPr sz="1600" i="1" spc="-7" dirty="0">
                <a:solidFill>
                  <a:schemeClr val="bg1"/>
                </a:solidFill>
                <a:latin typeface="Cambria"/>
                <a:cs typeface="Cambria"/>
              </a:rPr>
              <a:t>Denise </a:t>
            </a:r>
            <a:r>
              <a:rPr sz="1600" i="1" spc="-3" dirty="0">
                <a:solidFill>
                  <a:schemeClr val="bg1"/>
                </a:solidFill>
                <a:latin typeface="Cambria"/>
                <a:cs typeface="Cambria"/>
              </a:rPr>
              <a:t>enjoys marketing and design, </a:t>
            </a:r>
            <a:r>
              <a:rPr sz="1600" i="1" spc="-7" dirty="0">
                <a:solidFill>
                  <a:schemeClr val="bg1"/>
                </a:solidFill>
                <a:latin typeface="Cambria"/>
                <a:cs typeface="Cambria"/>
              </a:rPr>
              <a:t>then </a:t>
            </a:r>
            <a:r>
              <a:rPr sz="1600" i="1" spc="-3" dirty="0">
                <a:solidFill>
                  <a:schemeClr val="bg1"/>
                </a:solidFill>
                <a:latin typeface="Cambria"/>
                <a:cs typeface="Cambria"/>
              </a:rPr>
              <a:t>the new website  project is “right up her</a:t>
            </a:r>
            <a:r>
              <a:rPr sz="1600" i="1" spc="3" dirty="0">
                <a:solidFill>
                  <a:schemeClr val="bg1"/>
                </a:solidFill>
                <a:latin typeface="Cambria"/>
                <a:cs typeface="Cambria"/>
              </a:rPr>
              <a:t> </a:t>
            </a:r>
            <a:r>
              <a:rPr sz="1600" i="1" spc="-3" dirty="0">
                <a:solidFill>
                  <a:schemeClr val="bg1"/>
                </a:solidFill>
                <a:latin typeface="Cambria"/>
                <a:cs typeface="Cambria"/>
              </a:rPr>
              <a:t>alley.”</a:t>
            </a:r>
            <a:endParaRPr sz="1600" dirty="0">
              <a:solidFill>
                <a:schemeClr val="bg1"/>
              </a:solidFill>
              <a:latin typeface="Cambria"/>
              <a:cs typeface="Cambria"/>
            </a:endParaRPr>
          </a:p>
          <a:p>
            <a:pPr marL="319945">
              <a:spcBef>
                <a:spcPts val="126"/>
              </a:spcBef>
              <a:tabLst>
                <a:tab pos="1320043" algn="l"/>
                <a:tab pos="1760779" algn="l"/>
              </a:tabLst>
            </a:pPr>
            <a:endParaRPr lang="en-US" sz="1600" i="1" spc="-3" dirty="0">
              <a:solidFill>
                <a:schemeClr val="bg1"/>
              </a:solidFill>
              <a:latin typeface="Cambria"/>
              <a:cs typeface="Cambria"/>
            </a:endParaRPr>
          </a:p>
          <a:p>
            <a:pPr marL="319945">
              <a:spcBef>
                <a:spcPts val="126"/>
              </a:spcBef>
              <a:tabLst>
                <a:tab pos="1320043" algn="l"/>
                <a:tab pos="1760779" algn="l"/>
              </a:tabLst>
            </a:pPr>
            <a:r>
              <a:rPr sz="1600" i="1" spc="-3" dirty="0">
                <a:solidFill>
                  <a:srgbClr val="FF0000"/>
                </a:solidFill>
                <a:latin typeface="Cambria"/>
                <a:cs typeface="Cambria"/>
              </a:rPr>
              <a:t>Your</a:t>
            </a:r>
            <a:r>
              <a:rPr sz="1600" i="1" spc="3" dirty="0">
                <a:solidFill>
                  <a:srgbClr val="FF0000"/>
                </a:solidFill>
                <a:latin typeface="Cambria"/>
                <a:cs typeface="Cambria"/>
              </a:rPr>
              <a:t> </a:t>
            </a:r>
            <a:r>
              <a:rPr sz="1600" i="1" spc="-3" dirty="0">
                <a:solidFill>
                  <a:srgbClr val="FF0000"/>
                </a:solidFill>
                <a:latin typeface="Cambria"/>
                <a:cs typeface="Cambria"/>
              </a:rPr>
              <a:t>sentence:</a:t>
            </a:r>
            <a:r>
              <a:rPr sz="1600" i="1" dirty="0">
                <a:solidFill>
                  <a:srgbClr val="FF0000"/>
                </a:solidFill>
                <a:latin typeface="Cambria"/>
                <a:cs typeface="Cambria"/>
              </a:rPr>
              <a:t> </a:t>
            </a:r>
            <a:r>
              <a:rPr sz="1600" i="1" spc="3" dirty="0">
                <a:solidFill>
                  <a:srgbClr val="FF0000"/>
                </a:solidFill>
                <a:latin typeface="Cambria"/>
                <a:cs typeface="Cambria"/>
              </a:rPr>
              <a:t>_</a:t>
            </a:r>
            <a:r>
              <a:rPr sz="1600" i="1" u="sng" spc="3" dirty="0">
                <a:solidFill>
                  <a:srgbClr val="FF0000"/>
                </a:solidFill>
                <a:latin typeface="Cambria"/>
                <a:cs typeface="Cambria"/>
              </a:rPr>
              <a:t> 	</a:t>
            </a:r>
            <a:r>
              <a:rPr sz="1600" i="1" spc="3" dirty="0">
                <a:solidFill>
                  <a:srgbClr val="FF0000"/>
                </a:solidFill>
                <a:latin typeface="Cambria"/>
                <a:cs typeface="Cambria"/>
              </a:rPr>
              <a:t>_</a:t>
            </a:r>
            <a:r>
              <a:rPr sz="1600" i="1" u="sng" spc="3" dirty="0">
                <a:solidFill>
                  <a:srgbClr val="FF0000"/>
                </a:solidFill>
                <a:latin typeface="Cambria"/>
                <a:cs typeface="Cambria"/>
              </a:rPr>
              <a:t> 	</a:t>
            </a:r>
            <a:r>
              <a:rPr sz="1600" i="1" spc="-3" dirty="0">
                <a:solidFill>
                  <a:srgbClr val="FF0000"/>
                </a:solidFill>
                <a:latin typeface="Cambria"/>
                <a:cs typeface="Cambria"/>
              </a:rPr>
              <a:t>is right up my</a:t>
            </a:r>
            <a:r>
              <a:rPr sz="1600" i="1" spc="-27" dirty="0">
                <a:solidFill>
                  <a:srgbClr val="FF0000"/>
                </a:solidFill>
                <a:latin typeface="Cambria"/>
                <a:cs typeface="Cambria"/>
              </a:rPr>
              <a:t> </a:t>
            </a:r>
            <a:r>
              <a:rPr sz="1600" i="1" spc="-3" dirty="0">
                <a:solidFill>
                  <a:srgbClr val="FF0000"/>
                </a:solidFill>
                <a:latin typeface="Cambria"/>
                <a:cs typeface="Cambria"/>
              </a:rPr>
              <a:t>alley.</a:t>
            </a:r>
            <a:endParaRPr sz="1600"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sz="1600" b="1" spc="-3" dirty="0">
              <a:solidFill>
                <a:schemeClr val="bg1"/>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 didn’t </a:t>
            </a:r>
            <a:r>
              <a:rPr sz="1600" b="1" dirty="0">
                <a:solidFill>
                  <a:schemeClr val="bg1"/>
                </a:solidFill>
                <a:latin typeface="Cambria"/>
                <a:cs typeface="Cambria"/>
              </a:rPr>
              <a:t>like </a:t>
            </a:r>
            <a:r>
              <a:rPr sz="1600" b="1" spc="-3" dirty="0">
                <a:solidFill>
                  <a:schemeClr val="bg1"/>
                </a:solidFill>
                <a:latin typeface="Cambria"/>
                <a:cs typeface="Cambria"/>
              </a:rPr>
              <a:t>it </a:t>
            </a:r>
            <a:r>
              <a:rPr sz="1600" b="1" spc="3" dirty="0">
                <a:solidFill>
                  <a:schemeClr val="bg1"/>
                </a:solidFill>
                <a:latin typeface="Cambria"/>
                <a:cs typeface="Cambria"/>
              </a:rPr>
              <a:t>at </a:t>
            </a:r>
            <a:r>
              <a:rPr sz="1600" b="1" spc="-3" dirty="0">
                <a:solidFill>
                  <a:schemeClr val="bg1"/>
                </a:solidFill>
                <a:latin typeface="Cambria"/>
                <a:cs typeface="Cambria"/>
              </a:rPr>
              <a:t>first, but then it grew </a:t>
            </a:r>
            <a:r>
              <a:rPr sz="1600" b="1" dirty="0">
                <a:solidFill>
                  <a:schemeClr val="bg1"/>
                </a:solidFill>
                <a:latin typeface="Cambria"/>
                <a:cs typeface="Cambria"/>
              </a:rPr>
              <a:t>on</a:t>
            </a:r>
            <a:r>
              <a:rPr sz="1600" b="1" spc="-14" dirty="0">
                <a:solidFill>
                  <a:schemeClr val="bg1"/>
                </a:solidFill>
                <a:latin typeface="Cambria"/>
                <a:cs typeface="Cambria"/>
              </a:rPr>
              <a:t> </a:t>
            </a:r>
            <a:r>
              <a:rPr sz="1600" b="1" spc="-3" dirty="0">
                <a:solidFill>
                  <a:schemeClr val="bg1"/>
                </a:solidFill>
                <a:latin typeface="Cambria"/>
                <a:cs typeface="Cambria"/>
              </a:rPr>
              <a:t>me.”</a:t>
            </a:r>
            <a:endParaRPr sz="1600" dirty="0">
              <a:solidFill>
                <a:schemeClr val="bg1"/>
              </a:solidFill>
              <a:latin typeface="Cambria"/>
              <a:cs typeface="Cambria"/>
            </a:endParaRPr>
          </a:p>
          <a:p>
            <a:pPr marL="319945">
              <a:spcBef>
                <a:spcPts val="130"/>
              </a:spcBef>
            </a:pPr>
            <a:r>
              <a:rPr sz="1600" i="1" spc="-7" dirty="0">
                <a:solidFill>
                  <a:schemeClr val="bg1"/>
                </a:solidFill>
                <a:latin typeface="Cambria"/>
                <a:cs typeface="Cambria"/>
              </a:rPr>
              <a:t>Use </a:t>
            </a:r>
            <a:r>
              <a:rPr sz="1600" i="1" spc="-3" dirty="0">
                <a:solidFill>
                  <a:schemeClr val="bg1"/>
                </a:solidFill>
                <a:latin typeface="Cambria"/>
                <a:cs typeface="Cambria"/>
              </a:rPr>
              <a:t>this phrase when </a:t>
            </a:r>
            <a:r>
              <a:rPr sz="1600" i="1" dirty="0">
                <a:solidFill>
                  <a:schemeClr val="bg1"/>
                </a:solidFill>
                <a:latin typeface="Cambria"/>
                <a:cs typeface="Cambria"/>
              </a:rPr>
              <a:t>you </a:t>
            </a:r>
            <a:r>
              <a:rPr sz="1600" i="1" spc="-3" dirty="0">
                <a:solidFill>
                  <a:schemeClr val="bg1"/>
                </a:solidFill>
                <a:latin typeface="Cambria"/>
                <a:cs typeface="Cambria"/>
              </a:rPr>
              <a:t>didn’t like something initially, but then </a:t>
            </a:r>
            <a:r>
              <a:rPr sz="1600" i="1" dirty="0">
                <a:solidFill>
                  <a:schemeClr val="bg1"/>
                </a:solidFill>
                <a:latin typeface="Cambria"/>
                <a:cs typeface="Cambria"/>
              </a:rPr>
              <a:t>you </a:t>
            </a:r>
            <a:r>
              <a:rPr sz="1600" i="1" spc="-7" dirty="0">
                <a:solidFill>
                  <a:schemeClr val="bg1"/>
                </a:solidFill>
                <a:latin typeface="Cambria"/>
                <a:cs typeface="Cambria"/>
              </a:rPr>
              <a:t>began</a:t>
            </a:r>
            <a:r>
              <a:rPr sz="1600" i="1" spc="119" dirty="0">
                <a:solidFill>
                  <a:schemeClr val="bg1"/>
                </a:solidFill>
                <a:latin typeface="Cambria"/>
                <a:cs typeface="Cambria"/>
              </a:rPr>
              <a:t> </a:t>
            </a:r>
            <a:r>
              <a:rPr sz="1600" i="1" spc="-3" dirty="0">
                <a:solidFill>
                  <a:schemeClr val="bg1"/>
                </a:solidFill>
                <a:latin typeface="Cambria"/>
                <a:cs typeface="Cambria"/>
              </a:rPr>
              <a:t>to</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like it as time</a:t>
            </a:r>
            <a:r>
              <a:rPr sz="1600" i="1" spc="-34" dirty="0">
                <a:solidFill>
                  <a:schemeClr val="bg1"/>
                </a:solidFill>
                <a:latin typeface="Cambria"/>
                <a:cs typeface="Cambria"/>
              </a:rPr>
              <a:t> </a:t>
            </a:r>
            <a:r>
              <a:rPr sz="1600" i="1" spc="-3" dirty="0">
                <a:solidFill>
                  <a:schemeClr val="bg1"/>
                </a:solidFill>
                <a:latin typeface="Cambria"/>
                <a:cs typeface="Cambria"/>
              </a:rPr>
              <a:t>passed.</a:t>
            </a:r>
            <a:endParaRPr sz="1600" dirty="0">
              <a:solidFill>
                <a:schemeClr val="bg1"/>
              </a:solidFill>
              <a:latin typeface="Cambria"/>
              <a:cs typeface="Cambria"/>
            </a:endParaRPr>
          </a:p>
          <a:p>
            <a:pPr marL="319945">
              <a:spcBef>
                <a:spcPts val="130"/>
              </a:spcBef>
              <a:tabLst>
                <a:tab pos="2269054" algn="l"/>
              </a:tabLst>
            </a:pPr>
            <a:endParaRPr lang="en-US" sz="1600" i="1" spc="-3" dirty="0">
              <a:solidFill>
                <a:schemeClr val="bg1"/>
              </a:solidFill>
              <a:latin typeface="Cambria"/>
              <a:cs typeface="Cambria"/>
            </a:endParaRPr>
          </a:p>
          <a:p>
            <a:pPr marL="319945">
              <a:spcBef>
                <a:spcPts val="130"/>
              </a:spcBef>
              <a:tabLst>
                <a:tab pos="2269054"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didn’t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at first, but then it grew on</a:t>
            </a:r>
            <a:r>
              <a:rPr sz="1600" i="1" spc="34" dirty="0">
                <a:solidFill>
                  <a:srgbClr val="FF0000"/>
                </a:solidFill>
                <a:latin typeface="Cambria"/>
                <a:cs typeface="Cambria"/>
              </a:rPr>
              <a:t> </a:t>
            </a:r>
            <a:r>
              <a:rPr sz="1600" i="1" spc="-7" dirty="0">
                <a:solidFill>
                  <a:srgbClr val="FF0000"/>
                </a:solidFill>
                <a:latin typeface="Cambria"/>
                <a:cs typeface="Cambria"/>
              </a:rPr>
              <a:t>me.</a:t>
            </a:r>
            <a:r>
              <a:rPr lang="en-US" sz="1600" i="1" spc="-7" dirty="0">
                <a:solidFill>
                  <a:srgbClr val="FF0000"/>
                </a:solidFill>
                <a:latin typeface="Cambria"/>
                <a:cs typeface="Cambria"/>
              </a:rPr>
              <a:t> </a:t>
            </a:r>
            <a:r>
              <a:rPr lang="en-US" sz="1600" i="1" spc="-7" dirty="0">
                <a:solidFill>
                  <a:srgbClr val="FF0000"/>
                </a:solidFill>
                <a:highlight>
                  <a:srgbClr val="808000"/>
                </a:highlight>
                <a:latin typeface="Cambria"/>
                <a:cs typeface="Cambria"/>
              </a:rPr>
              <a:t>Grow grew grown</a:t>
            </a:r>
            <a:endParaRPr sz="1600" dirty="0">
              <a:solidFill>
                <a:srgbClr val="FF0000"/>
              </a:solidFill>
              <a:highlight>
                <a:srgbClr val="808000"/>
              </a:highlight>
              <a:latin typeface="Cambria"/>
              <a:cs typeface="Cambria"/>
            </a:endParaRPr>
          </a:p>
          <a:p>
            <a:pPr>
              <a:spcBef>
                <a:spcPts val="3"/>
              </a:spcBef>
            </a:pPr>
            <a:endParaRPr sz="1261" dirty="0">
              <a:solidFill>
                <a:srgbClr val="FF0000"/>
              </a:solidFill>
              <a:latin typeface="Times New Roman"/>
              <a:cs typeface="Times New Roman"/>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760878" y="4833624"/>
            <a:ext cx="1058574" cy="1058054"/>
          </a:xfrm>
          <a:prstGeom prst="rect">
            <a:avLst/>
          </a:prstGeom>
          <a:blipFill>
            <a:blip r:embed="rId2" cstate="print"/>
            <a:stretch>
              <a:fillRect/>
            </a:stretch>
          </a:blipFill>
        </p:spPr>
        <p:txBody>
          <a:bodyPr wrap="square" lIns="0" tIns="0" rIns="0" bIns="0" rtlCol="0"/>
          <a:lstStyle/>
          <a:p>
            <a:endParaRPr sz="1227"/>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6879" y="0"/>
            <a:ext cx="10267784" cy="4635756"/>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a:t>
            </a:r>
            <a:r>
              <a:rPr lang="en-US" b="1" u="sng" spc="-3" dirty="0">
                <a:solidFill>
                  <a:srgbClr val="365F91"/>
                </a:solidFill>
                <a:latin typeface="Cambria"/>
                <a:cs typeface="Cambria"/>
              </a:rPr>
              <a:t>disliking</a:t>
            </a:r>
            <a:r>
              <a:rPr lang="en-US" b="1" u="sng"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8659" marR="3464">
              <a:lnSpc>
                <a:spcPct val="112300"/>
              </a:lnSpc>
            </a:pPr>
            <a:r>
              <a:rPr lang="en-US" spc="-3" dirty="0">
                <a:solidFill>
                  <a:schemeClr val="bg1"/>
                </a:solidFill>
                <a:highlight>
                  <a:srgbClr val="00FF00"/>
                </a:highlight>
                <a:latin typeface="Cambria"/>
                <a:cs typeface="Cambria"/>
              </a:rPr>
              <a:t>We don't usually </a:t>
            </a:r>
            <a:r>
              <a:rPr lang="en-US" spc="-7" dirty="0">
                <a:solidFill>
                  <a:schemeClr val="bg1"/>
                </a:solidFill>
                <a:highlight>
                  <a:srgbClr val="00FF00"/>
                </a:highlight>
                <a:latin typeface="Cambria"/>
                <a:cs typeface="Cambria"/>
              </a:rPr>
              <a:t>say </a:t>
            </a:r>
            <a:r>
              <a:rPr lang="en-US" dirty="0">
                <a:solidFill>
                  <a:schemeClr val="bg1"/>
                </a:solidFill>
                <a:highlight>
                  <a:srgbClr val="00FF00"/>
                </a:highlight>
                <a:latin typeface="Cambria"/>
                <a:cs typeface="Cambria"/>
              </a:rPr>
              <a:t>"I </a:t>
            </a:r>
            <a:r>
              <a:rPr lang="en-US" spc="-3" dirty="0">
                <a:solidFill>
                  <a:schemeClr val="bg1"/>
                </a:solidFill>
                <a:highlight>
                  <a:srgbClr val="00FF00"/>
                </a:highlight>
                <a:latin typeface="Cambria"/>
                <a:cs typeface="Cambria"/>
              </a:rPr>
              <a:t>dislike" </a:t>
            </a:r>
            <a:r>
              <a:rPr lang="en-US" dirty="0">
                <a:solidFill>
                  <a:schemeClr val="bg1"/>
                </a:solidFill>
                <a:highlight>
                  <a:srgbClr val="00FF00"/>
                </a:highlight>
                <a:latin typeface="Cambria"/>
                <a:cs typeface="Cambria"/>
              </a:rPr>
              <a:t>in </a:t>
            </a:r>
            <a:r>
              <a:rPr lang="en-US" spc="-3" dirty="0">
                <a:solidFill>
                  <a:schemeClr val="bg1"/>
                </a:solidFill>
                <a:highlight>
                  <a:srgbClr val="00FF00"/>
                </a:highlight>
                <a:latin typeface="Cambria"/>
                <a:cs typeface="Cambria"/>
              </a:rPr>
              <a:t>English. </a:t>
            </a:r>
            <a:r>
              <a:rPr lang="en-US" dirty="0">
                <a:solidFill>
                  <a:schemeClr val="bg1"/>
                </a:solidFill>
                <a:latin typeface="Cambria"/>
                <a:cs typeface="Cambria"/>
              </a:rPr>
              <a:t>It's </a:t>
            </a:r>
            <a:r>
              <a:rPr lang="en-US" spc="-3" dirty="0">
                <a:solidFill>
                  <a:schemeClr val="bg1"/>
                </a:solidFill>
                <a:latin typeface="Cambria"/>
                <a:cs typeface="Cambria"/>
              </a:rPr>
              <a:t>more typical to </a:t>
            </a:r>
            <a:r>
              <a:rPr lang="en-US" dirty="0">
                <a:solidFill>
                  <a:schemeClr val="bg1"/>
                </a:solidFill>
                <a:latin typeface="Cambria"/>
                <a:cs typeface="Cambria"/>
              </a:rPr>
              <a:t>say </a:t>
            </a:r>
            <a:r>
              <a:rPr lang="en-US" spc="-7" dirty="0">
                <a:solidFill>
                  <a:schemeClr val="bg1"/>
                </a:solidFill>
                <a:latin typeface="Cambria"/>
                <a:cs typeface="Cambria"/>
              </a:rPr>
              <a:t>"I </a:t>
            </a:r>
            <a:r>
              <a:rPr lang="en-US" spc="-3" dirty="0">
                <a:solidFill>
                  <a:schemeClr val="bg1"/>
                </a:solidFill>
                <a:latin typeface="Cambria"/>
                <a:cs typeface="Cambria"/>
              </a:rPr>
              <a:t>don't like..."  However, depending on the situation, you might want </a:t>
            </a:r>
            <a:r>
              <a:rPr lang="en-US" dirty="0">
                <a:solidFill>
                  <a:schemeClr val="bg1"/>
                </a:solidFill>
                <a:latin typeface="Cambria"/>
                <a:cs typeface="Cambria"/>
              </a:rPr>
              <a:t>to </a:t>
            </a:r>
            <a:r>
              <a:rPr lang="en-US" spc="-3" dirty="0">
                <a:solidFill>
                  <a:schemeClr val="bg1"/>
                </a:solidFill>
                <a:latin typeface="Cambria"/>
                <a:cs typeface="Cambria"/>
              </a:rPr>
              <a:t>express your dislike more  indirectly. These phrases are diplomatic and </a:t>
            </a:r>
            <a:r>
              <a:rPr lang="en-US" dirty="0">
                <a:solidFill>
                  <a:schemeClr val="bg1"/>
                </a:solidFill>
                <a:latin typeface="Cambria"/>
                <a:cs typeface="Cambria"/>
              </a:rPr>
              <a:t>polite ways to </a:t>
            </a:r>
            <a:r>
              <a:rPr lang="en-US" spc="-3" dirty="0">
                <a:solidFill>
                  <a:schemeClr val="bg1"/>
                </a:solidFill>
                <a:latin typeface="Cambria"/>
                <a:cs typeface="Cambria"/>
              </a:rPr>
              <a:t>say you don’t like  something:</a:t>
            </a:r>
          </a:p>
          <a:p>
            <a:pPr marL="8659" marR="3464">
              <a:lnSpc>
                <a:spcPct val="112300"/>
              </a:lnSpc>
            </a:pPr>
            <a:r>
              <a:rPr lang="en-US" b="1" spc="-3" dirty="0">
                <a:solidFill>
                  <a:schemeClr val="bg1"/>
                </a:solidFill>
                <a:latin typeface="Cambria"/>
                <a:cs typeface="Cambria"/>
              </a:rPr>
              <a:t>       “I'm not a big fan</a:t>
            </a:r>
            <a:r>
              <a:rPr lang="en-US" b="1" spc="-34" dirty="0">
                <a:solidFill>
                  <a:schemeClr val="bg1"/>
                </a:solidFill>
                <a:latin typeface="Cambria"/>
                <a:cs typeface="Cambria"/>
              </a:rPr>
              <a:t> </a:t>
            </a:r>
            <a:r>
              <a:rPr lang="en-US" b="1" dirty="0">
                <a:solidFill>
                  <a:schemeClr val="bg1"/>
                </a:solidFill>
                <a:latin typeface="Cambria"/>
                <a:cs typeface="Cambria"/>
              </a:rPr>
              <a:t>of...”</a:t>
            </a:r>
            <a:endParaRPr lang="en-US" dirty="0">
              <a:solidFill>
                <a:schemeClr val="bg1"/>
              </a:solidFill>
              <a:latin typeface="Cambria"/>
              <a:cs typeface="Cambria"/>
            </a:endParaRPr>
          </a:p>
          <a:p>
            <a:pPr marL="319945">
              <a:spcBef>
                <a:spcPts val="130"/>
              </a:spcBef>
            </a:pPr>
            <a:r>
              <a:rPr lang="en-US" i="1" spc="-3" dirty="0">
                <a:solidFill>
                  <a:schemeClr val="bg1"/>
                </a:solidFill>
                <a:latin typeface="Cambria"/>
                <a:cs typeface="Cambria"/>
              </a:rPr>
              <a:t>I’m not a big fan of horror</a:t>
            </a:r>
            <a:r>
              <a:rPr lang="en-US" i="1" spc="7" dirty="0">
                <a:solidFill>
                  <a:schemeClr val="bg1"/>
                </a:solidFill>
                <a:latin typeface="Cambria"/>
                <a:cs typeface="Cambria"/>
              </a:rPr>
              <a:t> </a:t>
            </a:r>
            <a:r>
              <a:rPr lang="en-US" i="1" spc="-3" dirty="0">
                <a:solidFill>
                  <a:schemeClr val="bg1"/>
                </a:solidFill>
                <a:latin typeface="Cambria"/>
                <a:cs typeface="Cambria"/>
              </a:rPr>
              <a:t>movies.</a:t>
            </a:r>
            <a:endParaRPr lang="en-US" dirty="0">
              <a:solidFill>
                <a:schemeClr val="bg1"/>
              </a:solidFill>
              <a:latin typeface="Cambria"/>
              <a:cs typeface="Cambria"/>
            </a:endParaRPr>
          </a:p>
          <a:p>
            <a:pPr marL="319945">
              <a:spcBef>
                <a:spcPts val="130"/>
              </a:spcBef>
              <a:tabLst>
                <a:tab pos="2349149" algn="l"/>
                <a:tab pos="2558260" algn="l"/>
              </a:tabLst>
            </a:pPr>
            <a:r>
              <a:rPr lang="en-US" i="1" spc="-3" dirty="0">
                <a:solidFill>
                  <a:srgbClr val="FF0000"/>
                </a:solidFill>
                <a:latin typeface="Cambria"/>
                <a:cs typeface="Cambria"/>
              </a:rPr>
              <a:t>Your sentence: </a:t>
            </a:r>
            <a:r>
              <a:rPr lang="en-US" i="1" dirty="0">
                <a:solidFill>
                  <a:srgbClr val="FF0000"/>
                </a:solidFill>
                <a:latin typeface="Cambria"/>
                <a:cs typeface="Cambria"/>
              </a:rPr>
              <a:t>I’m </a:t>
            </a:r>
            <a:r>
              <a:rPr lang="en-US" i="1" spc="-3" dirty="0">
                <a:solidFill>
                  <a:srgbClr val="FF0000"/>
                </a:solidFill>
                <a:latin typeface="Cambria"/>
                <a:cs typeface="Cambria"/>
              </a:rPr>
              <a:t>not a big</a:t>
            </a:r>
            <a:r>
              <a:rPr lang="en-US" i="1" spc="37" dirty="0">
                <a:solidFill>
                  <a:srgbClr val="FF0000"/>
                </a:solidFill>
                <a:latin typeface="Cambria"/>
                <a:cs typeface="Cambria"/>
              </a:rPr>
              <a:t> </a:t>
            </a:r>
            <a:r>
              <a:rPr lang="en-US" i="1" spc="-3" dirty="0">
                <a:solidFill>
                  <a:srgbClr val="FF0000"/>
                </a:solidFill>
                <a:latin typeface="Cambria"/>
                <a:cs typeface="Cambria"/>
              </a:rPr>
              <a:t>fan</a:t>
            </a:r>
            <a:r>
              <a:rPr lang="en-US" i="1" spc="3" dirty="0">
                <a:solidFill>
                  <a:srgbClr val="FF0000"/>
                </a:solidFill>
                <a:latin typeface="Cambria"/>
                <a:cs typeface="Cambria"/>
              </a:rPr>
              <a:t> </a:t>
            </a:r>
            <a:r>
              <a:rPr lang="en-US" i="1" spc="-3" dirty="0">
                <a:solidFill>
                  <a:srgbClr val="FF0000"/>
                </a:solidFill>
                <a:latin typeface="Cambria"/>
                <a:cs typeface="Cambria"/>
              </a:rPr>
              <a:t>of</a:t>
            </a:r>
            <a:r>
              <a:rPr lang="en-US" u="sng" spc="-3" dirty="0">
                <a:solidFill>
                  <a:srgbClr val="FF0000"/>
                </a:solidFill>
                <a:latin typeface="Times New Roman"/>
                <a:cs typeface="Times New Roman"/>
              </a:rPr>
              <a:t> 	</a:t>
            </a:r>
            <a:r>
              <a:rPr lang="en-US" i="1" spc="3" dirty="0">
                <a:solidFill>
                  <a:srgbClr val="FF0000"/>
                </a:solidFill>
                <a:latin typeface="Cambria"/>
                <a:cs typeface="Cambria"/>
              </a:rPr>
              <a:t>_</a:t>
            </a:r>
            <a:r>
              <a:rPr lang="en-US" u="sng" spc="3" dirty="0">
                <a:solidFill>
                  <a:srgbClr val="FF0000"/>
                </a:solidFill>
                <a:latin typeface="Times New Roman"/>
                <a:cs typeface="Times New Roman"/>
              </a:rPr>
              <a:t> 	</a:t>
            </a:r>
            <a:r>
              <a:rPr lang="en-US" i="1" spc="-3" dirty="0">
                <a:solidFill>
                  <a:srgbClr val="FF0000"/>
                </a:solidFill>
                <a:latin typeface="Cambria"/>
                <a:cs typeface="Cambria"/>
              </a:rPr>
              <a:t>.</a:t>
            </a:r>
          </a:p>
          <a:p>
            <a:pPr marL="319945" indent="-155427">
              <a:spcBef>
                <a:spcPts val="177"/>
              </a:spcBef>
              <a:buFont typeface="Symbol"/>
              <a:buChar char=""/>
              <a:tabLst>
                <a:tab pos="319945" algn="l"/>
                <a:tab pos="320378" algn="l"/>
              </a:tabLst>
            </a:pPr>
            <a:r>
              <a:rPr lang="en-US" sz="1800" b="1" spc="-3" dirty="0">
                <a:solidFill>
                  <a:schemeClr val="bg1"/>
                </a:solidFill>
                <a:latin typeface="Cambria"/>
                <a:cs typeface="Cambria"/>
              </a:rPr>
              <a:t>“I don't </a:t>
            </a:r>
            <a:r>
              <a:rPr lang="en-US" sz="1800" b="1" dirty="0">
                <a:solidFill>
                  <a:schemeClr val="bg1"/>
                </a:solidFill>
                <a:latin typeface="Cambria"/>
                <a:cs typeface="Cambria"/>
              </a:rPr>
              <a:t>care</a:t>
            </a:r>
            <a:r>
              <a:rPr lang="en-US" sz="1800" b="1" spc="-41" dirty="0">
                <a:solidFill>
                  <a:schemeClr val="bg1"/>
                </a:solidFill>
                <a:latin typeface="Cambria"/>
                <a:cs typeface="Cambria"/>
              </a:rPr>
              <a:t> </a:t>
            </a:r>
            <a:r>
              <a:rPr lang="en-US" sz="1800" b="1" spc="-3" dirty="0">
                <a:solidFill>
                  <a:schemeClr val="bg1"/>
                </a:solidFill>
                <a:latin typeface="Cambria"/>
                <a:cs typeface="Cambria"/>
              </a:rPr>
              <a:t>for...”</a:t>
            </a:r>
            <a:endParaRPr lang="en-US" sz="1800" dirty="0">
              <a:solidFill>
                <a:schemeClr val="bg1"/>
              </a:solidFill>
              <a:latin typeface="Cambria"/>
              <a:cs typeface="Cambria"/>
            </a:endParaRPr>
          </a:p>
          <a:p>
            <a:pPr marL="319945">
              <a:spcBef>
                <a:spcPts val="126"/>
              </a:spcBef>
            </a:pPr>
            <a:r>
              <a:rPr lang="en-US" sz="1800" i="1" spc="-3" dirty="0">
                <a:solidFill>
                  <a:schemeClr val="bg1"/>
                </a:solidFill>
                <a:latin typeface="Cambria"/>
                <a:cs typeface="Cambria"/>
              </a:rPr>
              <a:t>I don’t care for spicy</a:t>
            </a:r>
            <a:r>
              <a:rPr lang="en-US" sz="1800" i="1" spc="-27" dirty="0">
                <a:solidFill>
                  <a:schemeClr val="bg1"/>
                </a:solidFill>
                <a:latin typeface="Cambria"/>
                <a:cs typeface="Cambria"/>
              </a:rPr>
              <a:t> </a:t>
            </a:r>
            <a:r>
              <a:rPr lang="en-US" sz="1800" i="1" dirty="0">
                <a:solidFill>
                  <a:schemeClr val="bg1"/>
                </a:solidFill>
                <a:latin typeface="Cambria"/>
                <a:cs typeface="Cambria"/>
              </a:rPr>
              <a:t>food.</a:t>
            </a:r>
            <a:endParaRPr lang="en-US" sz="1800" dirty="0">
              <a:solidFill>
                <a:schemeClr val="bg1"/>
              </a:solidFill>
              <a:latin typeface="Cambria"/>
              <a:cs typeface="Cambria"/>
            </a:endParaRPr>
          </a:p>
          <a:p>
            <a:pPr marL="319945">
              <a:spcBef>
                <a:spcPts val="126"/>
              </a:spcBef>
              <a:tabLst>
                <a:tab pos="2743127" algn="l"/>
              </a:tabLst>
            </a:pPr>
            <a:r>
              <a:rPr lang="en-US" sz="1800" i="1" spc="-3" dirty="0">
                <a:solidFill>
                  <a:srgbClr val="FF0000"/>
                </a:solidFill>
                <a:latin typeface="Cambria"/>
                <a:cs typeface="Cambria"/>
              </a:rPr>
              <a:t>Your sentence: I don’t</a:t>
            </a:r>
            <a:r>
              <a:rPr lang="en-US" sz="1800" i="1" spc="41" dirty="0">
                <a:solidFill>
                  <a:srgbClr val="FF0000"/>
                </a:solidFill>
                <a:latin typeface="Cambria"/>
                <a:cs typeface="Cambria"/>
              </a:rPr>
              <a:t> </a:t>
            </a:r>
            <a:r>
              <a:rPr lang="en-US" sz="1800" i="1" spc="-3" dirty="0">
                <a:solidFill>
                  <a:srgbClr val="FF0000"/>
                </a:solidFill>
                <a:latin typeface="Cambria"/>
                <a:cs typeface="Cambria"/>
              </a:rPr>
              <a:t>care</a:t>
            </a:r>
            <a:r>
              <a:rPr lang="en-US" sz="1800" i="1" dirty="0">
                <a:solidFill>
                  <a:srgbClr val="FF0000"/>
                </a:solidFill>
                <a:latin typeface="Cambria"/>
                <a:cs typeface="Cambria"/>
              </a:rPr>
              <a:t> </a:t>
            </a:r>
            <a:r>
              <a:rPr lang="en-US" sz="1800" i="1" spc="-3" dirty="0">
                <a:solidFill>
                  <a:srgbClr val="FF0000"/>
                </a:solidFill>
                <a:latin typeface="Cambria"/>
                <a:cs typeface="Cambria"/>
              </a:rPr>
              <a:t>for</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endParaRPr lang="en-US" sz="1800" b="1" i="1" spc="-3" dirty="0">
              <a:solidFill>
                <a:srgbClr val="FF0000"/>
              </a:solidFill>
              <a:latin typeface="Cambria"/>
              <a:cs typeface="Cambria"/>
            </a:endParaRPr>
          </a:p>
          <a:p>
            <a:pPr marL="319945">
              <a:spcBef>
                <a:spcPts val="126"/>
              </a:spcBef>
              <a:tabLst>
                <a:tab pos="2743127" algn="l"/>
              </a:tabLst>
            </a:pPr>
            <a:r>
              <a:rPr lang="en-US" sz="1800" b="1" spc="-3" dirty="0">
                <a:solidFill>
                  <a:schemeClr val="bg1"/>
                </a:solidFill>
                <a:latin typeface="Cambria"/>
                <a:cs typeface="Cambria"/>
              </a:rPr>
              <a:t>“I'm not crazy</a:t>
            </a:r>
            <a:r>
              <a:rPr lang="en-US" sz="1800" b="1" spc="-24" dirty="0">
                <a:solidFill>
                  <a:schemeClr val="bg1"/>
                </a:solidFill>
                <a:latin typeface="Cambria"/>
                <a:cs typeface="Cambria"/>
              </a:rPr>
              <a:t> </a:t>
            </a:r>
            <a:r>
              <a:rPr lang="en-US" sz="1800" b="1" spc="-3" dirty="0">
                <a:solidFill>
                  <a:schemeClr val="bg1"/>
                </a:solidFill>
                <a:latin typeface="Cambria"/>
                <a:cs typeface="Cambria"/>
              </a:rPr>
              <a:t>about...”</a:t>
            </a:r>
            <a:endParaRPr lang="en-US" sz="1800" dirty="0">
              <a:solidFill>
                <a:schemeClr val="bg1"/>
              </a:solidFill>
              <a:latin typeface="Cambria"/>
              <a:cs typeface="Cambria"/>
            </a:endParaRPr>
          </a:p>
          <a:p>
            <a:pPr marL="319945">
              <a:spcBef>
                <a:spcPts val="130"/>
              </a:spcBef>
            </a:pPr>
            <a:r>
              <a:rPr lang="en-US" sz="1800" i="1" spc="-3" dirty="0">
                <a:solidFill>
                  <a:schemeClr val="bg1"/>
                </a:solidFill>
                <a:latin typeface="Cambria"/>
                <a:cs typeface="Cambria"/>
              </a:rPr>
              <a:t>I’m not crazy about this</a:t>
            </a:r>
            <a:r>
              <a:rPr lang="en-US" sz="1800" i="1" spc="-10" dirty="0">
                <a:solidFill>
                  <a:schemeClr val="bg1"/>
                </a:solidFill>
                <a:latin typeface="Cambria"/>
                <a:cs typeface="Cambria"/>
              </a:rPr>
              <a:t> </a:t>
            </a:r>
            <a:r>
              <a:rPr lang="en-US" sz="1800" i="1" spc="-3" dirty="0">
                <a:solidFill>
                  <a:schemeClr val="bg1"/>
                </a:solidFill>
                <a:latin typeface="Cambria"/>
                <a:cs typeface="Cambria"/>
              </a:rPr>
              <a:t>painting.</a:t>
            </a:r>
            <a:endParaRPr lang="en-US" sz="1800" dirty="0">
              <a:solidFill>
                <a:schemeClr val="bg1"/>
              </a:solidFill>
              <a:latin typeface="Cambria"/>
              <a:cs typeface="Cambria"/>
            </a:endParaRPr>
          </a:p>
          <a:p>
            <a:pPr marL="319945">
              <a:spcBef>
                <a:spcPts val="130"/>
              </a:spcBef>
              <a:tabLst>
                <a:tab pos="2964794" algn="l"/>
              </a:tabLst>
            </a:pPr>
            <a:r>
              <a:rPr lang="en-US" sz="1800" i="1" spc="-3" dirty="0">
                <a:solidFill>
                  <a:srgbClr val="FF0000"/>
                </a:solidFill>
                <a:latin typeface="Cambria"/>
                <a:cs typeface="Cambria"/>
              </a:rPr>
              <a:t>Your sentence: </a:t>
            </a:r>
            <a:r>
              <a:rPr lang="en-US" sz="1800" i="1" dirty="0">
                <a:solidFill>
                  <a:srgbClr val="FF0000"/>
                </a:solidFill>
                <a:latin typeface="Cambria"/>
                <a:cs typeface="Cambria"/>
              </a:rPr>
              <a:t>I’m </a:t>
            </a:r>
            <a:r>
              <a:rPr lang="en-US" sz="1800" i="1" spc="-3" dirty="0">
                <a:solidFill>
                  <a:srgbClr val="FF0000"/>
                </a:solidFill>
                <a:latin typeface="Cambria"/>
                <a:cs typeface="Cambria"/>
              </a:rPr>
              <a:t>not</a:t>
            </a:r>
            <a:r>
              <a:rPr lang="en-US" sz="1800" i="1" spc="31" dirty="0">
                <a:solidFill>
                  <a:srgbClr val="FF0000"/>
                </a:solidFill>
                <a:latin typeface="Cambria"/>
                <a:cs typeface="Cambria"/>
              </a:rPr>
              <a:t> </a:t>
            </a:r>
            <a:r>
              <a:rPr lang="en-US" sz="1800" i="1" spc="-3" dirty="0">
                <a:solidFill>
                  <a:srgbClr val="FF0000"/>
                </a:solidFill>
                <a:latin typeface="Cambria"/>
                <a:cs typeface="Cambria"/>
              </a:rPr>
              <a:t>crazy</a:t>
            </a:r>
            <a:r>
              <a:rPr lang="en-US" sz="1800" i="1" spc="7" dirty="0">
                <a:solidFill>
                  <a:srgbClr val="FF0000"/>
                </a:solidFill>
                <a:latin typeface="Cambria"/>
                <a:cs typeface="Cambria"/>
              </a:rPr>
              <a:t> </a:t>
            </a:r>
            <a:r>
              <a:rPr lang="en-US" sz="1800" i="1" spc="-3" dirty="0">
                <a:solidFill>
                  <a:srgbClr val="FF0000"/>
                </a:solidFill>
                <a:latin typeface="Cambria"/>
                <a:cs typeface="Cambria"/>
              </a:rPr>
              <a:t>about</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endParaRPr lang="en-US" sz="105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26225847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76879" y="0"/>
            <a:ext cx="10267784" cy="5007140"/>
          </a:xfrm>
          <a:prstGeom prst="rect">
            <a:avLst/>
          </a:prstGeom>
        </p:spPr>
        <p:txBody>
          <a:bodyPr vert="horz" wrap="square" lIns="0" tIns="0" rIns="0" bIns="0" rtlCol="0">
            <a:spAutoFit/>
          </a:bodyPr>
          <a:lstStyle/>
          <a:p>
            <a:pPr>
              <a:spcBef>
                <a:spcPts val="3"/>
              </a:spcBef>
            </a:pPr>
            <a:endParaRPr sz="1261" dirty="0">
              <a:latin typeface="Times New Roman"/>
              <a:cs typeface="Times New Roman"/>
            </a:endParaRPr>
          </a:p>
          <a:p>
            <a:pPr marL="8659"/>
            <a:r>
              <a:rPr lang="en-US" b="1" spc="-3" dirty="0">
                <a:solidFill>
                  <a:srgbClr val="365F91"/>
                </a:solidFill>
                <a:latin typeface="Cambria"/>
                <a:cs typeface="Cambria"/>
              </a:rPr>
              <a:t>Phrases for disliking</a:t>
            </a:r>
            <a:r>
              <a:rPr lang="en-US" b="1" spc="-34" dirty="0">
                <a:solidFill>
                  <a:srgbClr val="365F91"/>
                </a:solidFill>
                <a:latin typeface="Cambria"/>
                <a:cs typeface="Cambria"/>
              </a:rPr>
              <a:t> </a:t>
            </a:r>
            <a:r>
              <a:rPr lang="en-US" b="1" spc="-3" dirty="0">
                <a:solidFill>
                  <a:srgbClr val="365F91"/>
                </a:solidFill>
                <a:latin typeface="Cambria"/>
                <a:cs typeface="Cambria"/>
              </a:rPr>
              <a:t>something:</a:t>
            </a:r>
            <a:endParaRPr lang="en-US" dirty="0">
              <a:latin typeface="Cambria"/>
              <a:cs typeface="Cambria"/>
            </a:endParaRPr>
          </a:p>
          <a:p>
            <a:pPr marL="164085" marR="371898">
              <a:lnSpc>
                <a:spcPct val="112300"/>
              </a:lnSpc>
            </a:pPr>
            <a:r>
              <a:rPr lang="en-US" sz="1800" i="1" spc="-3" dirty="0">
                <a:solidFill>
                  <a:schemeClr val="bg1"/>
                </a:solidFill>
                <a:latin typeface="Cambria"/>
                <a:cs typeface="Cambria"/>
              </a:rPr>
              <a:t>I don’t really like going to parties </a:t>
            </a:r>
            <a:r>
              <a:rPr lang="en-US" sz="1800" i="1" dirty="0">
                <a:solidFill>
                  <a:schemeClr val="bg1"/>
                </a:solidFill>
                <a:latin typeface="Cambria"/>
                <a:cs typeface="Cambria"/>
              </a:rPr>
              <a:t>where </a:t>
            </a:r>
            <a:r>
              <a:rPr lang="en-US" sz="1800" i="1" spc="-3" dirty="0">
                <a:solidFill>
                  <a:schemeClr val="bg1"/>
                </a:solidFill>
                <a:latin typeface="Cambria"/>
                <a:cs typeface="Cambria"/>
              </a:rPr>
              <a:t>I don’t know anybody.  I don’t really like my</a:t>
            </a:r>
            <a:r>
              <a:rPr lang="en-US" sz="1800" i="1" spc="7" dirty="0">
                <a:solidFill>
                  <a:schemeClr val="bg1"/>
                </a:solidFill>
                <a:latin typeface="Cambria"/>
                <a:cs typeface="Cambria"/>
              </a:rPr>
              <a:t> </a:t>
            </a:r>
            <a:r>
              <a:rPr lang="en-US" sz="1800" i="1" spc="-3" dirty="0">
                <a:solidFill>
                  <a:schemeClr val="bg1"/>
                </a:solidFill>
                <a:latin typeface="Cambria"/>
                <a:cs typeface="Cambria"/>
              </a:rPr>
              <a:t>sister-in-law.</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I don’t really like video</a:t>
            </a:r>
            <a:r>
              <a:rPr lang="en-US" sz="1800" i="1" dirty="0">
                <a:solidFill>
                  <a:schemeClr val="bg1"/>
                </a:solidFill>
                <a:latin typeface="Cambria"/>
                <a:cs typeface="Cambria"/>
              </a:rPr>
              <a:t> </a:t>
            </a:r>
            <a:r>
              <a:rPr lang="en-US" sz="1800" i="1" spc="-3" dirty="0">
                <a:solidFill>
                  <a:schemeClr val="bg1"/>
                </a:solidFill>
                <a:latin typeface="Cambria"/>
                <a:cs typeface="Cambria"/>
              </a:rPr>
              <a:t>games.</a:t>
            </a:r>
            <a:endParaRPr lang="en-US" sz="1800" dirty="0">
              <a:solidFill>
                <a:schemeClr val="bg1"/>
              </a:solidFill>
              <a:latin typeface="Cambria"/>
              <a:cs typeface="Cambria"/>
            </a:endParaRPr>
          </a:p>
          <a:p>
            <a:pPr marL="164085">
              <a:spcBef>
                <a:spcPts val="130"/>
              </a:spcBef>
              <a:tabLst>
                <a:tab pos="2182899" algn="l"/>
                <a:tab pos="2850063" algn="l"/>
              </a:tabLst>
            </a:pPr>
            <a:r>
              <a:rPr lang="en-US" sz="1800" i="1" spc="-3" dirty="0">
                <a:solidFill>
                  <a:srgbClr val="FF0000"/>
                </a:solidFill>
                <a:latin typeface="Cambria"/>
                <a:cs typeface="Cambria"/>
              </a:rPr>
              <a:t>Your sentence: I don’t</a:t>
            </a:r>
            <a:r>
              <a:rPr lang="en-US" sz="1800" i="1" spc="44" dirty="0">
                <a:solidFill>
                  <a:srgbClr val="FF0000"/>
                </a:solidFill>
                <a:latin typeface="Cambria"/>
                <a:cs typeface="Cambria"/>
              </a:rPr>
              <a:t> </a:t>
            </a:r>
            <a:r>
              <a:rPr lang="en-US" sz="1800" i="1" spc="-3" dirty="0">
                <a:solidFill>
                  <a:srgbClr val="FF0000"/>
                </a:solidFill>
                <a:latin typeface="Cambria"/>
                <a:cs typeface="Cambria"/>
              </a:rPr>
              <a:t>really</a:t>
            </a:r>
            <a:r>
              <a:rPr lang="en-US" sz="1800" i="1" spc="7" dirty="0">
                <a:solidFill>
                  <a:srgbClr val="FF0000"/>
                </a:solidFill>
                <a:latin typeface="Cambria"/>
                <a:cs typeface="Cambria"/>
              </a:rPr>
              <a:t> </a:t>
            </a:r>
            <a:r>
              <a:rPr lang="en-US" sz="1800" i="1" spc="-3" dirty="0">
                <a:solidFill>
                  <a:srgbClr val="FF0000"/>
                </a:solidFill>
                <a:latin typeface="Cambria"/>
                <a:cs typeface="Cambria"/>
              </a:rPr>
              <a:t>like</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_</a:t>
            </a:r>
            <a:r>
              <a:rPr lang="en-US" sz="1800" u="sng" spc="3" dirty="0">
                <a:solidFill>
                  <a:srgbClr val="FF0000"/>
                </a:solidFill>
                <a:latin typeface="Times New Roman"/>
                <a:cs typeface="Times New Roman"/>
              </a:rPr>
              <a:t> 	</a:t>
            </a:r>
            <a:r>
              <a:rPr lang="en-US" sz="1800" i="1" spc="-3" dirty="0">
                <a:solidFill>
                  <a:srgbClr val="FF0000"/>
                </a:solidFill>
                <a:latin typeface="Cambria"/>
                <a:cs typeface="Cambria"/>
              </a:rPr>
              <a:t>.</a:t>
            </a:r>
            <a:endParaRPr lang="en-US" sz="1800" dirty="0">
              <a:solidFill>
                <a:srgbClr val="FF0000"/>
              </a:solidFill>
              <a:latin typeface="Cambria"/>
              <a:cs typeface="Cambria"/>
            </a:endParaRPr>
          </a:p>
          <a:p>
            <a:pPr marL="164085" indent="-155427">
              <a:spcBef>
                <a:spcPts val="177"/>
              </a:spcBef>
              <a:buFont typeface="Symbol"/>
              <a:buChar char=""/>
              <a:tabLst>
                <a:tab pos="164085" algn="l"/>
                <a:tab pos="164518" algn="l"/>
              </a:tabLst>
            </a:pPr>
            <a:r>
              <a:rPr lang="en-US" sz="1800" b="1" spc="-3" dirty="0">
                <a:solidFill>
                  <a:schemeClr val="bg1"/>
                </a:solidFill>
                <a:latin typeface="Cambria"/>
                <a:cs typeface="Cambria"/>
              </a:rPr>
              <a:t>“It's not </a:t>
            </a:r>
            <a:r>
              <a:rPr lang="en-US" sz="1800" b="1" dirty="0">
                <a:solidFill>
                  <a:schemeClr val="bg1"/>
                </a:solidFill>
                <a:latin typeface="Cambria"/>
                <a:cs typeface="Cambria"/>
              </a:rPr>
              <a:t>my </a:t>
            </a:r>
            <a:r>
              <a:rPr lang="en-US" sz="1800" b="1" spc="-3" dirty="0">
                <a:solidFill>
                  <a:schemeClr val="bg1"/>
                </a:solidFill>
                <a:latin typeface="Cambria"/>
                <a:cs typeface="Cambria"/>
              </a:rPr>
              <a:t>thing. / It's not </a:t>
            </a:r>
            <a:r>
              <a:rPr lang="en-US" sz="1800" b="1" dirty="0">
                <a:solidFill>
                  <a:schemeClr val="bg1"/>
                </a:solidFill>
                <a:latin typeface="Cambria"/>
                <a:cs typeface="Cambria"/>
              </a:rPr>
              <a:t>my cup of</a:t>
            </a:r>
            <a:r>
              <a:rPr lang="en-US" sz="1800" b="1" spc="-24" dirty="0">
                <a:solidFill>
                  <a:schemeClr val="bg1"/>
                </a:solidFill>
                <a:latin typeface="Cambria"/>
                <a:cs typeface="Cambria"/>
              </a:rPr>
              <a:t> </a:t>
            </a:r>
            <a:r>
              <a:rPr lang="en-US" sz="1800" b="1" dirty="0">
                <a:solidFill>
                  <a:schemeClr val="bg1"/>
                </a:solidFill>
                <a:latin typeface="Cambria"/>
                <a:cs typeface="Cambria"/>
              </a:rPr>
              <a:t>tea.”</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Skiing is not my</a:t>
            </a:r>
            <a:r>
              <a:rPr lang="en-US" sz="1800" i="1" spc="-31" dirty="0">
                <a:solidFill>
                  <a:schemeClr val="bg1"/>
                </a:solidFill>
                <a:latin typeface="Cambria"/>
                <a:cs typeface="Cambria"/>
              </a:rPr>
              <a:t> </a:t>
            </a:r>
            <a:r>
              <a:rPr lang="en-US" sz="1800" i="1" spc="-3" dirty="0">
                <a:solidFill>
                  <a:schemeClr val="bg1"/>
                </a:solidFill>
                <a:latin typeface="Cambria"/>
                <a:cs typeface="Cambria"/>
              </a:rPr>
              <a:t>thing.</a:t>
            </a:r>
            <a:endParaRPr lang="en-US" sz="1800" dirty="0">
              <a:solidFill>
                <a:schemeClr val="bg1"/>
              </a:solidFill>
              <a:latin typeface="Cambria"/>
              <a:cs typeface="Cambria"/>
            </a:endParaRPr>
          </a:p>
          <a:p>
            <a:pPr marL="164085">
              <a:spcBef>
                <a:spcPts val="130"/>
              </a:spcBef>
            </a:pPr>
            <a:r>
              <a:rPr lang="en-US" sz="1800" i="1" spc="-3" dirty="0">
                <a:solidFill>
                  <a:schemeClr val="bg1"/>
                </a:solidFill>
                <a:latin typeface="Cambria"/>
                <a:cs typeface="Cambria"/>
              </a:rPr>
              <a:t>Going to nightclubs is not my cup of tea.</a:t>
            </a:r>
            <a:endParaRPr lang="en-US" sz="1800" dirty="0">
              <a:solidFill>
                <a:schemeClr val="bg1"/>
              </a:solidFill>
              <a:latin typeface="Cambria"/>
              <a:cs typeface="Cambria"/>
            </a:endParaRPr>
          </a:p>
          <a:p>
            <a:pPr marL="164085" marR="3464">
              <a:lnSpc>
                <a:spcPct val="112300"/>
              </a:lnSpc>
              <a:tabLst>
                <a:tab pos="1164183" algn="l"/>
                <a:tab pos="1771603" algn="l"/>
              </a:tabLst>
            </a:pPr>
            <a:r>
              <a:rPr lang="en-US" sz="1800" i="1" spc="-3" dirty="0">
                <a:solidFill>
                  <a:schemeClr val="bg1"/>
                </a:solidFill>
                <a:latin typeface="Cambria"/>
                <a:cs typeface="Cambria"/>
              </a:rPr>
              <a:t>These expressions </a:t>
            </a:r>
            <a:r>
              <a:rPr lang="en-US" sz="1800" i="1" dirty="0">
                <a:solidFill>
                  <a:schemeClr val="bg1"/>
                </a:solidFill>
                <a:latin typeface="Cambria"/>
                <a:cs typeface="Cambria"/>
              </a:rPr>
              <a:t>are </a:t>
            </a:r>
            <a:r>
              <a:rPr lang="en-US" sz="1800" i="1" spc="-3" dirty="0">
                <a:solidFill>
                  <a:schemeClr val="bg1"/>
                </a:solidFill>
                <a:latin typeface="Cambria"/>
                <a:cs typeface="Cambria"/>
              </a:rPr>
              <a:t>used only for activities, not </a:t>
            </a:r>
            <a:r>
              <a:rPr lang="en-US" sz="1800" i="1" dirty="0">
                <a:solidFill>
                  <a:schemeClr val="bg1"/>
                </a:solidFill>
                <a:latin typeface="Cambria"/>
                <a:cs typeface="Cambria"/>
              </a:rPr>
              <a:t>for </a:t>
            </a:r>
            <a:r>
              <a:rPr lang="en-US" sz="1800" i="1" spc="-3" dirty="0">
                <a:solidFill>
                  <a:schemeClr val="bg1"/>
                </a:solidFill>
                <a:latin typeface="Cambria"/>
                <a:cs typeface="Cambria"/>
              </a:rPr>
              <a:t>people or objects.  </a:t>
            </a:r>
          </a:p>
          <a:p>
            <a:pPr marL="164085" marR="3464">
              <a:lnSpc>
                <a:spcPct val="112300"/>
              </a:lnSpc>
              <a:tabLst>
                <a:tab pos="1164183" algn="l"/>
                <a:tab pos="1771603" algn="l"/>
              </a:tabLst>
            </a:pPr>
            <a:r>
              <a:rPr lang="en-US" sz="1800" i="1" spc="-3" dirty="0">
                <a:solidFill>
                  <a:srgbClr val="FF0000"/>
                </a:solidFill>
                <a:latin typeface="Cambria"/>
                <a:cs typeface="Cambria"/>
              </a:rPr>
              <a:t>Your</a:t>
            </a:r>
            <a:r>
              <a:rPr lang="en-US" sz="1800" i="1" spc="3" dirty="0">
                <a:solidFill>
                  <a:srgbClr val="FF0000"/>
                </a:solidFill>
                <a:latin typeface="Cambria"/>
                <a:cs typeface="Cambria"/>
              </a:rPr>
              <a:t> </a:t>
            </a:r>
            <a:r>
              <a:rPr lang="en-US" sz="1800" i="1" spc="-3" dirty="0">
                <a:solidFill>
                  <a:srgbClr val="FF0000"/>
                </a:solidFill>
                <a:latin typeface="Cambria"/>
                <a:cs typeface="Cambria"/>
              </a:rPr>
              <a:t>sentence:</a:t>
            </a:r>
            <a:r>
              <a:rPr lang="en-US" sz="1800" i="1"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spc="3" dirty="0">
                <a:solidFill>
                  <a:srgbClr val="FF0000"/>
                </a:solidFill>
                <a:latin typeface="Cambria"/>
                <a:cs typeface="Cambria"/>
              </a:rPr>
              <a:t>_</a:t>
            </a:r>
            <a:r>
              <a:rPr lang="en-US" sz="1800" i="1" u="sng" spc="3" dirty="0">
                <a:solidFill>
                  <a:srgbClr val="FF0000"/>
                </a:solidFill>
                <a:latin typeface="Cambria"/>
                <a:cs typeface="Cambria"/>
              </a:rPr>
              <a:t> 	</a:t>
            </a:r>
            <a:r>
              <a:rPr lang="en-US" sz="1800" i="1" dirty="0">
                <a:solidFill>
                  <a:srgbClr val="FF0000"/>
                </a:solidFill>
                <a:latin typeface="Cambria"/>
                <a:cs typeface="Cambria"/>
              </a:rPr>
              <a:t>is </a:t>
            </a:r>
            <a:r>
              <a:rPr lang="en-US" sz="1800" i="1" spc="-3" dirty="0">
                <a:solidFill>
                  <a:srgbClr val="FF0000"/>
                </a:solidFill>
                <a:latin typeface="Cambria"/>
                <a:cs typeface="Cambria"/>
              </a:rPr>
              <a:t>not my</a:t>
            </a:r>
            <a:r>
              <a:rPr lang="en-US" sz="1800" i="1" spc="-68" dirty="0">
                <a:solidFill>
                  <a:srgbClr val="FF0000"/>
                </a:solidFill>
                <a:latin typeface="Cambria"/>
                <a:cs typeface="Cambria"/>
              </a:rPr>
              <a:t> </a:t>
            </a:r>
            <a:r>
              <a:rPr lang="en-US" sz="1800" i="1" spc="-3" dirty="0">
                <a:solidFill>
                  <a:srgbClr val="FF0000"/>
                </a:solidFill>
                <a:latin typeface="Cambria"/>
                <a:cs typeface="Cambria"/>
              </a:rPr>
              <a:t>thing.</a:t>
            </a:r>
          </a:p>
          <a:p>
            <a:pPr marL="164085" marR="3464">
              <a:lnSpc>
                <a:spcPct val="112300"/>
              </a:lnSpc>
              <a:tabLst>
                <a:tab pos="1164183" algn="l"/>
                <a:tab pos="1771603" algn="l"/>
              </a:tabLst>
            </a:pPr>
            <a:endParaRPr lang="en-US" sz="1800" i="1" spc="-3" dirty="0">
              <a:solidFill>
                <a:srgbClr val="FF0000"/>
              </a:solidFill>
              <a:latin typeface="Cambria"/>
              <a:cs typeface="Cambria"/>
            </a:endParaRPr>
          </a:p>
          <a:p>
            <a:pPr marL="8659" marR="3464">
              <a:lnSpc>
                <a:spcPct val="112400"/>
              </a:lnSpc>
            </a:pPr>
            <a:r>
              <a:rPr lang="en-US" sz="1800" spc="-3" dirty="0">
                <a:solidFill>
                  <a:schemeClr val="bg1"/>
                </a:solidFill>
                <a:latin typeface="Cambria"/>
                <a:cs typeface="Cambria"/>
              </a:rPr>
              <a:t>The first three phrases are most typically </a:t>
            </a:r>
            <a:r>
              <a:rPr lang="en-US" sz="1800" dirty="0">
                <a:solidFill>
                  <a:schemeClr val="bg1"/>
                </a:solidFill>
                <a:latin typeface="Cambria"/>
                <a:cs typeface="Cambria"/>
              </a:rPr>
              <a:t>used </a:t>
            </a:r>
            <a:r>
              <a:rPr lang="en-US" sz="1800" spc="-3" dirty="0">
                <a:solidFill>
                  <a:schemeClr val="bg1"/>
                </a:solidFill>
                <a:latin typeface="Cambria"/>
                <a:cs typeface="Cambria"/>
              </a:rPr>
              <a:t>with </a:t>
            </a:r>
            <a:r>
              <a:rPr lang="en-US" sz="1800" b="1" spc="-7" dirty="0">
                <a:solidFill>
                  <a:schemeClr val="bg1"/>
                </a:solidFill>
                <a:latin typeface="Cambria"/>
                <a:cs typeface="Cambria"/>
              </a:rPr>
              <a:t>objects. </a:t>
            </a:r>
            <a:r>
              <a:rPr lang="en-US" sz="1800" spc="-3" dirty="0">
                <a:solidFill>
                  <a:schemeClr val="bg1"/>
                </a:solidFill>
                <a:latin typeface="Cambria"/>
                <a:cs typeface="Cambria"/>
              </a:rPr>
              <a:t>The </a:t>
            </a:r>
            <a:r>
              <a:rPr lang="en-US" sz="1800" spc="-7" dirty="0">
                <a:solidFill>
                  <a:schemeClr val="bg1"/>
                </a:solidFill>
                <a:latin typeface="Cambria"/>
                <a:cs typeface="Cambria"/>
              </a:rPr>
              <a:t>last </a:t>
            </a:r>
            <a:r>
              <a:rPr lang="en-US" sz="1800" spc="-3" dirty="0">
                <a:solidFill>
                  <a:schemeClr val="bg1"/>
                </a:solidFill>
                <a:latin typeface="Cambria"/>
                <a:cs typeface="Cambria"/>
              </a:rPr>
              <a:t>phrases are  used for </a:t>
            </a:r>
            <a:r>
              <a:rPr lang="en-US" sz="1800" b="1" spc="-7" dirty="0">
                <a:solidFill>
                  <a:schemeClr val="bg1"/>
                </a:solidFill>
                <a:latin typeface="Cambria"/>
                <a:cs typeface="Cambria"/>
              </a:rPr>
              <a:t>activities. </a:t>
            </a:r>
          </a:p>
          <a:p>
            <a:pPr marL="8659" marR="3464">
              <a:lnSpc>
                <a:spcPct val="112400"/>
              </a:lnSpc>
            </a:pPr>
            <a:r>
              <a:rPr lang="en-US" sz="1800" spc="-3" dirty="0">
                <a:solidFill>
                  <a:schemeClr val="bg1"/>
                </a:solidFill>
                <a:latin typeface="Cambria"/>
                <a:cs typeface="Cambria"/>
              </a:rPr>
              <a:t>And the phrase </a:t>
            </a:r>
            <a:r>
              <a:rPr lang="en-US" sz="1800" b="1" dirty="0">
                <a:solidFill>
                  <a:srgbClr val="00B050"/>
                </a:solidFill>
                <a:latin typeface="Cambria"/>
                <a:cs typeface="Cambria"/>
              </a:rPr>
              <a:t>“I </a:t>
            </a:r>
            <a:r>
              <a:rPr lang="en-US" sz="1800" b="1" spc="-3" dirty="0">
                <a:solidFill>
                  <a:srgbClr val="00B050"/>
                </a:solidFill>
                <a:latin typeface="Cambria"/>
                <a:cs typeface="Cambria"/>
              </a:rPr>
              <a:t>don’t really like…” </a:t>
            </a:r>
            <a:r>
              <a:rPr lang="en-US" sz="1800" spc="-3" dirty="0">
                <a:solidFill>
                  <a:schemeClr val="bg1"/>
                </a:solidFill>
                <a:latin typeface="Cambria"/>
                <a:cs typeface="Cambria"/>
              </a:rPr>
              <a:t>can be used for </a:t>
            </a:r>
            <a:r>
              <a:rPr lang="en-US" sz="1800" b="1" spc="-3" dirty="0">
                <a:solidFill>
                  <a:schemeClr val="bg1"/>
                </a:solidFill>
                <a:latin typeface="Cambria"/>
                <a:cs typeface="Cambria"/>
              </a:rPr>
              <a:t>people,  objects, </a:t>
            </a:r>
            <a:r>
              <a:rPr lang="en-US" sz="1800" spc="-3" dirty="0">
                <a:solidFill>
                  <a:schemeClr val="bg1"/>
                </a:solidFill>
                <a:latin typeface="Cambria"/>
                <a:cs typeface="Cambria"/>
              </a:rPr>
              <a:t>or</a:t>
            </a:r>
            <a:r>
              <a:rPr lang="en-US" sz="1800" spc="-20" dirty="0">
                <a:solidFill>
                  <a:schemeClr val="bg1"/>
                </a:solidFill>
                <a:latin typeface="Cambria"/>
                <a:cs typeface="Cambria"/>
              </a:rPr>
              <a:t> </a:t>
            </a:r>
            <a:r>
              <a:rPr lang="en-US" sz="1800" b="1" spc="-7" dirty="0">
                <a:solidFill>
                  <a:schemeClr val="bg1"/>
                </a:solidFill>
                <a:latin typeface="Cambria"/>
                <a:cs typeface="Cambria"/>
              </a:rPr>
              <a:t>activities.</a:t>
            </a:r>
          </a:p>
          <a:p>
            <a:pPr marL="8659" marR="3464">
              <a:lnSpc>
                <a:spcPct val="112400"/>
              </a:lnSpc>
            </a:pPr>
            <a:endParaRPr lang="en-US" sz="1800" b="1" spc="-7" dirty="0">
              <a:solidFill>
                <a:schemeClr val="bg1"/>
              </a:solidFill>
              <a:latin typeface="Cambria"/>
              <a:cs typeface="Cambria"/>
            </a:endParaRPr>
          </a:p>
          <a:p>
            <a:pPr marL="164085" marR="3464">
              <a:lnSpc>
                <a:spcPct val="112300"/>
              </a:lnSpc>
              <a:tabLst>
                <a:tab pos="1164183" algn="l"/>
                <a:tab pos="1771603" algn="l"/>
              </a:tabLst>
            </a:pPr>
            <a:endParaRPr lang="en-US" sz="1800" dirty="0">
              <a:solidFill>
                <a:srgbClr val="FF0000"/>
              </a:solidFill>
              <a:latin typeface="Cambria"/>
              <a:cs typeface="Cambria"/>
            </a:endParaRPr>
          </a:p>
          <a:p>
            <a:pPr marL="319945">
              <a:spcBef>
                <a:spcPts val="130"/>
              </a:spcBef>
              <a:tabLst>
                <a:tab pos="2349149" algn="l"/>
                <a:tab pos="2558260" algn="l"/>
              </a:tabLst>
            </a:pPr>
            <a:endParaRPr lang="en-US" dirty="0">
              <a:solidFill>
                <a:srgbClr val="FF0000"/>
              </a:solidFill>
              <a:latin typeface="Cambria"/>
              <a:cs typeface="Cambria"/>
            </a:endParaRPr>
          </a:p>
          <a:p>
            <a:pPr marL="319945" indent="-155427">
              <a:spcBef>
                <a:spcPts val="177"/>
              </a:spcBef>
              <a:buFont typeface="Symbol"/>
              <a:buChar char=""/>
              <a:tabLst>
                <a:tab pos="319945" algn="l"/>
                <a:tab pos="320378" algn="l"/>
              </a:tabLst>
            </a:pPr>
            <a:endParaRPr lang="en-US" dirty="0">
              <a:latin typeface="Cambria"/>
              <a:cs typeface="Cambria"/>
            </a:endParaRPr>
          </a:p>
        </p:txBody>
      </p:sp>
      <p:sp>
        <p:nvSpPr>
          <p:cNvPr id="3" name="object 4">
            <a:extLst>
              <a:ext uri="{FF2B5EF4-FFF2-40B4-BE49-F238E27FC236}">
                <a16:creationId xmlns:a16="http://schemas.microsoft.com/office/drawing/2014/main" id="{21A6E729-0C51-4DE7-9BE6-80F6F5C474AD}"/>
              </a:ext>
            </a:extLst>
          </p:cNvPr>
          <p:cNvSpPr/>
          <p:nvPr/>
        </p:nvSpPr>
        <p:spPr>
          <a:xfrm>
            <a:off x="291751" y="2583405"/>
            <a:ext cx="1058574" cy="1058054"/>
          </a:xfrm>
          <a:prstGeom prst="rect">
            <a:avLst/>
          </a:prstGeom>
          <a:blipFill>
            <a:blip r:embed="rId2" cstate="print"/>
            <a:stretch>
              <a:fillRect/>
            </a:stretch>
          </a:blipFill>
        </p:spPr>
        <p:txBody>
          <a:bodyPr wrap="square" lIns="0" tIns="0" rIns="0" bIns="0" rtlCol="0"/>
          <a:lstStyle/>
          <a:p>
            <a:endParaRPr sz="1227"/>
          </a:p>
        </p:txBody>
      </p:sp>
    </p:spTree>
    <p:extLst>
      <p:ext uri="{BB962C8B-B14F-4D97-AF65-F5344CB8AC3E}">
        <p14:creationId xmlns:p14="http://schemas.microsoft.com/office/powerpoint/2010/main" val="1849680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a:t>
            </a:r>
            <a:r>
              <a:rPr lang="en-US" sz="3600" b="1" spc="7" dirty="0">
                <a:solidFill>
                  <a:schemeClr val="bg1"/>
                </a:solidFill>
                <a:latin typeface="Cambria"/>
                <a:cs typeface="Cambria"/>
              </a:rPr>
              <a:t>Likes</a:t>
            </a:r>
            <a:r>
              <a:rPr lang="en-US" sz="3600" b="1" spc="7">
                <a:solidFill>
                  <a:schemeClr val="bg1"/>
                </a:solidFill>
                <a:latin typeface="Cambria"/>
                <a:cs typeface="Cambria"/>
              </a:rPr>
              <a:t>, Dislikes </a:t>
            </a:r>
            <a:r>
              <a:rPr lang="en-US" sz="3600" b="1">
                <a:solidFill>
                  <a:schemeClr val="bg1"/>
                </a:solidFill>
              </a:rPr>
              <a:t>(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653871" y="457629"/>
            <a:ext cx="12652127" cy="3635804"/>
          </a:xfrm>
          <a:prstGeom prst="rect">
            <a:avLst/>
          </a:prstGeom>
        </p:spPr>
        <p:txBody>
          <a:bodyPr vert="horz" wrap="square" lIns="0" tIns="0" rIns="0" bIns="0" rtlCol="0">
            <a:spAutoFit/>
          </a:bodyPr>
          <a:lstStyle/>
          <a:p>
            <a:pPr marL="8659" marR="3464">
              <a:lnSpc>
                <a:spcPct val="112400"/>
              </a:lnSpc>
            </a:pPr>
            <a:endParaRPr sz="1600" dirty="0">
              <a:solidFill>
                <a:schemeClr val="bg1"/>
              </a:solidFill>
              <a:latin typeface="Cambria"/>
              <a:cs typeface="Cambria"/>
            </a:endParaRPr>
          </a:p>
          <a:p>
            <a:pPr marL="8659">
              <a:spcBef>
                <a:spcPts val="808"/>
              </a:spcBef>
            </a:pPr>
            <a:r>
              <a:rPr sz="1600" spc="-3" dirty="0">
                <a:solidFill>
                  <a:schemeClr val="bg1"/>
                </a:solidFill>
                <a:latin typeface="Cambria"/>
                <a:cs typeface="Cambria"/>
              </a:rPr>
              <a:t>If </a:t>
            </a:r>
            <a:r>
              <a:rPr sz="1600" spc="-7" dirty="0">
                <a:solidFill>
                  <a:schemeClr val="bg1"/>
                </a:solidFill>
                <a:latin typeface="Cambria"/>
                <a:cs typeface="Cambria"/>
              </a:rPr>
              <a:t>you </a:t>
            </a:r>
            <a:r>
              <a:rPr sz="1600" spc="-3" dirty="0">
                <a:solidFill>
                  <a:schemeClr val="bg1"/>
                </a:solidFill>
                <a:latin typeface="Cambria"/>
                <a:cs typeface="Cambria"/>
              </a:rPr>
              <a:t>want </a:t>
            </a:r>
            <a:r>
              <a:rPr sz="1600" dirty="0">
                <a:solidFill>
                  <a:schemeClr val="bg1"/>
                </a:solidFill>
                <a:latin typeface="Cambria"/>
                <a:cs typeface="Cambria"/>
              </a:rPr>
              <a:t>to </a:t>
            </a:r>
            <a:r>
              <a:rPr sz="1600" spc="-3" dirty="0">
                <a:solidFill>
                  <a:schemeClr val="bg1"/>
                </a:solidFill>
                <a:latin typeface="Cambria"/>
                <a:cs typeface="Cambria"/>
              </a:rPr>
              <a:t>express </a:t>
            </a:r>
            <a:r>
              <a:rPr sz="1600" b="1" i="1" u="sng" spc="-3" dirty="0">
                <a:solidFill>
                  <a:schemeClr val="bg1"/>
                </a:solidFill>
                <a:latin typeface="Cambria"/>
                <a:cs typeface="Cambria"/>
              </a:rPr>
              <a:t>strong </a:t>
            </a:r>
            <a:r>
              <a:rPr sz="1600" b="1" u="sng" spc="-3" dirty="0">
                <a:solidFill>
                  <a:schemeClr val="bg1"/>
                </a:solidFill>
                <a:latin typeface="Cambria"/>
                <a:cs typeface="Cambria"/>
              </a:rPr>
              <a:t>dislike</a:t>
            </a:r>
            <a:r>
              <a:rPr sz="1600" spc="-3" dirty="0">
                <a:solidFill>
                  <a:schemeClr val="bg1"/>
                </a:solidFill>
                <a:latin typeface="Cambria"/>
                <a:cs typeface="Cambria"/>
              </a:rPr>
              <a:t>, </a:t>
            </a:r>
            <a:r>
              <a:rPr sz="1600" spc="-7" dirty="0">
                <a:solidFill>
                  <a:schemeClr val="bg1"/>
                </a:solidFill>
                <a:latin typeface="Cambria"/>
                <a:cs typeface="Cambria"/>
              </a:rPr>
              <a:t>you </a:t>
            </a:r>
            <a:r>
              <a:rPr sz="1600" dirty="0">
                <a:solidFill>
                  <a:schemeClr val="bg1"/>
                </a:solidFill>
                <a:latin typeface="Cambria"/>
                <a:cs typeface="Cambria"/>
              </a:rPr>
              <a:t>can </a:t>
            </a:r>
            <a:r>
              <a:rPr sz="1600" spc="-3" dirty="0">
                <a:solidFill>
                  <a:schemeClr val="bg1"/>
                </a:solidFill>
                <a:latin typeface="Cambria"/>
                <a:cs typeface="Cambria"/>
              </a:rPr>
              <a:t>use these</a:t>
            </a:r>
            <a:r>
              <a:rPr sz="1600" spc="61" dirty="0">
                <a:solidFill>
                  <a:schemeClr val="bg1"/>
                </a:solidFill>
                <a:latin typeface="Cambria"/>
                <a:cs typeface="Cambria"/>
              </a:rPr>
              <a:t> </a:t>
            </a:r>
            <a:r>
              <a:rPr sz="1600" spc="-3" dirty="0">
                <a:solidFill>
                  <a:schemeClr val="bg1"/>
                </a:solidFill>
                <a:latin typeface="Cambria"/>
                <a:cs typeface="Cambria"/>
              </a:rPr>
              <a:t>phrases:</a:t>
            </a:r>
            <a:endParaRPr sz="1600" dirty="0">
              <a:solidFill>
                <a:schemeClr val="bg1"/>
              </a:solidFill>
              <a:latin typeface="Cambria"/>
              <a:cs typeface="Cambria"/>
            </a:endParaRPr>
          </a:p>
          <a:p>
            <a:pPr marL="319945" indent="-155427">
              <a:spcBef>
                <a:spcPts val="862"/>
              </a:spcBef>
              <a:buFont typeface="Symbol"/>
              <a:buChar char=""/>
              <a:tabLst>
                <a:tab pos="319945" algn="l"/>
                <a:tab pos="320378" algn="l"/>
              </a:tabLst>
            </a:pPr>
            <a:r>
              <a:rPr sz="1600" b="1" spc="-3" dirty="0">
                <a:solidFill>
                  <a:schemeClr val="bg1"/>
                </a:solidFill>
                <a:highlight>
                  <a:srgbClr val="00FF00"/>
                </a:highlight>
                <a:latin typeface="Cambria"/>
                <a:cs typeface="Cambria"/>
              </a:rPr>
              <a:t>“I can't</a:t>
            </a:r>
            <a:r>
              <a:rPr sz="1600" b="1" spc="-37" dirty="0">
                <a:solidFill>
                  <a:schemeClr val="bg1"/>
                </a:solidFill>
                <a:highlight>
                  <a:srgbClr val="00FF00"/>
                </a:highlight>
                <a:latin typeface="Cambria"/>
                <a:cs typeface="Cambria"/>
              </a:rPr>
              <a:t> </a:t>
            </a:r>
            <a:r>
              <a:rPr sz="1600" b="1" spc="-3" dirty="0">
                <a:solidFill>
                  <a:schemeClr val="bg1"/>
                </a:solidFill>
                <a:highlight>
                  <a:srgbClr val="00FF00"/>
                </a:highlight>
                <a:latin typeface="Cambria"/>
                <a:cs typeface="Cambria"/>
              </a:rPr>
              <a:t>stand...”</a:t>
            </a:r>
            <a:endParaRPr sz="1600" dirty="0">
              <a:solidFill>
                <a:schemeClr val="bg1"/>
              </a:solidFill>
              <a:highlight>
                <a:srgbClr val="00FF00"/>
              </a:highlight>
              <a:latin typeface="Cambria"/>
              <a:cs typeface="Cambria"/>
            </a:endParaRPr>
          </a:p>
          <a:p>
            <a:pPr marL="319945">
              <a:spcBef>
                <a:spcPts val="126"/>
              </a:spcBef>
            </a:pPr>
            <a:r>
              <a:rPr sz="1600" i="1" spc="-3" dirty="0">
                <a:solidFill>
                  <a:schemeClr val="bg1"/>
                </a:solidFill>
                <a:latin typeface="Cambria"/>
                <a:cs typeface="Cambria"/>
              </a:rPr>
              <a:t>I can’t stand Margaret. She talks too</a:t>
            </a:r>
            <a:r>
              <a:rPr sz="1600" i="1" spc="10" dirty="0">
                <a:solidFill>
                  <a:schemeClr val="bg1"/>
                </a:solidFill>
                <a:latin typeface="Cambria"/>
                <a:cs typeface="Cambria"/>
              </a:rPr>
              <a:t> </a:t>
            </a:r>
            <a:r>
              <a:rPr sz="1600" i="1" dirty="0">
                <a:solidFill>
                  <a:schemeClr val="bg1"/>
                </a:solidFill>
                <a:latin typeface="Cambria"/>
                <a:cs typeface="Cambria"/>
              </a:rPr>
              <a:t>much!</a:t>
            </a:r>
            <a:endParaRPr sz="1600" dirty="0">
              <a:solidFill>
                <a:schemeClr val="bg1"/>
              </a:solidFill>
              <a:latin typeface="Cambria"/>
              <a:cs typeface="Cambria"/>
            </a:endParaRPr>
          </a:p>
          <a:p>
            <a:pPr marL="319945" marR="665866">
              <a:lnSpc>
                <a:spcPct val="112300"/>
              </a:lnSpc>
              <a:tabLst>
                <a:tab pos="2672990" algn="l"/>
              </a:tabLst>
            </a:pPr>
            <a:r>
              <a:rPr sz="1600" i="1" spc="-3" dirty="0">
                <a:solidFill>
                  <a:schemeClr val="bg1"/>
                </a:solidFill>
                <a:highlight>
                  <a:srgbClr val="00FF00"/>
                </a:highlight>
                <a:latin typeface="Cambria"/>
                <a:cs typeface="Cambria"/>
              </a:rPr>
              <a:t>I can’t stand it when </a:t>
            </a:r>
            <a:r>
              <a:rPr sz="1600" i="1" spc="-3" dirty="0">
                <a:solidFill>
                  <a:schemeClr val="bg1"/>
                </a:solidFill>
                <a:latin typeface="Cambria"/>
                <a:cs typeface="Cambria"/>
              </a:rPr>
              <a:t>people call me and </a:t>
            </a:r>
            <a:r>
              <a:rPr sz="1600" i="1" dirty="0">
                <a:solidFill>
                  <a:schemeClr val="bg1"/>
                </a:solidFill>
                <a:latin typeface="Cambria"/>
                <a:cs typeface="Cambria"/>
              </a:rPr>
              <a:t>don’t </a:t>
            </a:r>
            <a:r>
              <a:rPr sz="1600" i="1" spc="-3" dirty="0">
                <a:solidFill>
                  <a:schemeClr val="bg1"/>
                </a:solidFill>
                <a:latin typeface="Cambria"/>
                <a:cs typeface="Cambria"/>
              </a:rPr>
              <a:t>leave a message.  </a:t>
            </a:r>
            <a:endParaRPr lang="en-US" sz="1600" i="1" spc="-3" dirty="0">
              <a:solidFill>
                <a:schemeClr val="bg1"/>
              </a:solidFill>
              <a:latin typeface="Cambria"/>
              <a:cs typeface="Cambria"/>
            </a:endParaRPr>
          </a:p>
          <a:p>
            <a:pPr marL="319945" marR="665866">
              <a:lnSpc>
                <a:spcPct val="112300"/>
              </a:lnSpc>
              <a:tabLst>
                <a:tab pos="2672990" algn="l"/>
              </a:tabLst>
            </a:pPr>
            <a:r>
              <a:rPr sz="1600" i="1" spc="-3" dirty="0">
                <a:solidFill>
                  <a:srgbClr val="FF0000"/>
                </a:solidFill>
                <a:latin typeface="Cambria"/>
                <a:cs typeface="Cambria"/>
              </a:rPr>
              <a:t>Your sentence: I</a:t>
            </a:r>
            <a:r>
              <a:rPr sz="1600" i="1" spc="24" dirty="0">
                <a:solidFill>
                  <a:srgbClr val="FF0000"/>
                </a:solidFill>
                <a:latin typeface="Cambria"/>
                <a:cs typeface="Cambria"/>
              </a:rPr>
              <a:t> </a:t>
            </a:r>
            <a:r>
              <a:rPr sz="1600" i="1" spc="-3" dirty="0">
                <a:solidFill>
                  <a:srgbClr val="FF0000"/>
                </a:solidFill>
                <a:latin typeface="Cambria"/>
                <a:cs typeface="Cambria"/>
              </a:rPr>
              <a:t>can’t</a:t>
            </a:r>
            <a:r>
              <a:rPr sz="1600" i="1" spc="7" dirty="0">
                <a:solidFill>
                  <a:srgbClr val="FF0000"/>
                </a:solidFill>
                <a:latin typeface="Cambria"/>
                <a:cs typeface="Cambria"/>
              </a:rPr>
              <a:t> </a:t>
            </a:r>
            <a:r>
              <a:rPr sz="1600" i="1" spc="-3" dirty="0">
                <a:solidFill>
                  <a:srgbClr val="FF0000"/>
                </a:solidFill>
                <a:latin typeface="Cambria"/>
                <a:cs typeface="Cambria"/>
              </a:rPr>
              <a:t>stand</a:t>
            </a:r>
            <a:r>
              <a:rPr sz="1600" u="sng" spc="-3" dirty="0">
                <a:solidFill>
                  <a:srgbClr val="FF0000"/>
                </a:solidFill>
                <a:latin typeface="Times New Roman"/>
                <a:cs typeface="Times New Roman"/>
              </a:rPr>
              <a:t> 	</a:t>
            </a:r>
            <a:r>
              <a:rPr sz="1600" i="1" spc="-3" dirty="0">
                <a:solidFill>
                  <a:srgbClr val="FF0000"/>
                </a:solidFill>
                <a:latin typeface="Cambria"/>
                <a:cs typeface="Cambria"/>
              </a:rPr>
              <a:t>.</a:t>
            </a:r>
            <a:endParaRPr sz="1600" dirty="0">
              <a:solidFill>
                <a:srgbClr val="FF0000"/>
              </a:solidFill>
              <a:latin typeface="Cambria"/>
              <a:cs typeface="Cambria"/>
            </a:endParaRPr>
          </a:p>
          <a:p>
            <a:pPr marL="319945" indent="-155427">
              <a:spcBef>
                <a:spcPts val="181"/>
              </a:spcBef>
              <a:buFont typeface="Symbol"/>
              <a:buChar char=""/>
              <a:tabLst>
                <a:tab pos="319945" algn="l"/>
                <a:tab pos="320378" algn="l"/>
              </a:tabLst>
            </a:pPr>
            <a:r>
              <a:rPr sz="1600" b="1" spc="-3" dirty="0">
                <a:solidFill>
                  <a:schemeClr val="bg1"/>
                </a:solidFill>
                <a:latin typeface="Cambria"/>
                <a:cs typeface="Cambria"/>
              </a:rPr>
              <a:t>“I don't like </a:t>
            </a:r>
            <a:r>
              <a:rPr sz="1600" b="1" dirty="0">
                <a:solidFill>
                  <a:schemeClr val="bg1"/>
                </a:solidFill>
                <a:latin typeface="Cambria"/>
                <a:cs typeface="Cambria"/>
              </a:rPr>
              <a:t>it </a:t>
            </a:r>
            <a:r>
              <a:rPr sz="1600" b="1" spc="-3" dirty="0">
                <a:solidFill>
                  <a:schemeClr val="bg1"/>
                </a:solidFill>
                <a:latin typeface="Cambria"/>
                <a:cs typeface="Cambria"/>
              </a:rPr>
              <a:t>at</a:t>
            </a:r>
            <a:r>
              <a:rPr sz="1600" b="1" spc="-37" dirty="0">
                <a:solidFill>
                  <a:schemeClr val="bg1"/>
                </a:solidFill>
                <a:latin typeface="Cambria"/>
                <a:cs typeface="Cambria"/>
              </a:rPr>
              <a:t> </a:t>
            </a:r>
            <a:r>
              <a:rPr sz="1600" b="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this hotel </a:t>
            </a:r>
            <a:r>
              <a:rPr sz="1600" i="1" dirty="0">
                <a:solidFill>
                  <a:schemeClr val="bg1"/>
                </a:solidFill>
                <a:latin typeface="Cambria"/>
                <a:cs typeface="Cambria"/>
              </a:rPr>
              <a:t>at</a:t>
            </a:r>
            <a:r>
              <a:rPr sz="1600" i="1" spc="-7" dirty="0">
                <a:solidFill>
                  <a:schemeClr val="bg1"/>
                </a:solidFill>
                <a:latin typeface="Cambria"/>
                <a:cs typeface="Cambria"/>
              </a:rPr>
              <a:t> </a:t>
            </a:r>
            <a:r>
              <a:rPr sz="1600" i="1" spc="-3" dirty="0">
                <a:solidFill>
                  <a:schemeClr val="bg1"/>
                </a:solidFill>
                <a:latin typeface="Cambria"/>
                <a:cs typeface="Cambria"/>
              </a:rPr>
              <a:t>all.</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don’t like Peter at all. He </a:t>
            </a:r>
            <a:r>
              <a:rPr sz="1600" i="1" dirty="0">
                <a:solidFill>
                  <a:schemeClr val="bg1"/>
                </a:solidFill>
                <a:latin typeface="Cambria"/>
                <a:cs typeface="Cambria"/>
              </a:rPr>
              <a:t>seems</a:t>
            </a:r>
            <a:r>
              <a:rPr sz="1600" i="1" spc="14" dirty="0">
                <a:solidFill>
                  <a:schemeClr val="bg1"/>
                </a:solidFill>
                <a:latin typeface="Cambria"/>
                <a:cs typeface="Cambria"/>
              </a:rPr>
              <a:t> </a:t>
            </a:r>
            <a:r>
              <a:rPr sz="1600" i="1" spc="-3" dirty="0">
                <a:solidFill>
                  <a:schemeClr val="bg1"/>
                </a:solidFill>
                <a:latin typeface="Cambria"/>
                <a:cs typeface="Cambria"/>
              </a:rPr>
              <a:t>dishonest.</a:t>
            </a:r>
            <a:endParaRPr sz="1600" dirty="0">
              <a:solidFill>
                <a:schemeClr val="bg1"/>
              </a:solidFill>
              <a:latin typeface="Cambria"/>
              <a:cs typeface="Cambria"/>
            </a:endParaRPr>
          </a:p>
          <a:p>
            <a:pPr marL="319945">
              <a:spcBef>
                <a:spcPts val="130"/>
              </a:spcBef>
              <a:tabLst>
                <a:tab pos="2337892" algn="l"/>
              </a:tabLst>
            </a:pPr>
            <a:r>
              <a:rPr sz="1600" i="1" spc="-3" dirty="0">
                <a:solidFill>
                  <a:srgbClr val="FF0000"/>
                </a:solidFill>
                <a:latin typeface="Cambria"/>
                <a:cs typeface="Cambria"/>
              </a:rPr>
              <a:t>Your sentence: I</a:t>
            </a:r>
            <a:r>
              <a:rPr sz="1600" i="1" spc="27" dirty="0">
                <a:solidFill>
                  <a:srgbClr val="FF0000"/>
                </a:solidFill>
                <a:latin typeface="Cambria"/>
                <a:cs typeface="Cambria"/>
              </a:rPr>
              <a:t> </a:t>
            </a:r>
            <a:r>
              <a:rPr sz="1600" i="1" spc="-3" dirty="0">
                <a:solidFill>
                  <a:srgbClr val="FF0000"/>
                </a:solidFill>
                <a:latin typeface="Cambria"/>
                <a:cs typeface="Cambria"/>
              </a:rPr>
              <a:t>don’t</a:t>
            </a:r>
            <a:r>
              <a:rPr sz="1600" i="1" spc="10" dirty="0">
                <a:solidFill>
                  <a:srgbClr val="FF0000"/>
                </a:solidFill>
                <a:latin typeface="Cambria"/>
                <a:cs typeface="Cambria"/>
              </a:rPr>
              <a:t> </a:t>
            </a:r>
            <a:r>
              <a:rPr sz="1600" i="1" spc="-3" dirty="0">
                <a:solidFill>
                  <a:srgbClr val="FF0000"/>
                </a:solidFill>
                <a:latin typeface="Cambria"/>
                <a:cs typeface="Cambria"/>
              </a:rPr>
              <a:t>like</a:t>
            </a:r>
            <a:r>
              <a:rPr sz="1600" u="sng" spc="-3" dirty="0">
                <a:solidFill>
                  <a:srgbClr val="FF0000"/>
                </a:solidFill>
                <a:latin typeface="Times New Roman"/>
                <a:cs typeface="Times New Roman"/>
              </a:rPr>
              <a:t> 	</a:t>
            </a:r>
            <a:r>
              <a:rPr sz="1600" i="1" spc="-3" dirty="0">
                <a:solidFill>
                  <a:srgbClr val="FF0000"/>
                </a:solidFill>
                <a:latin typeface="Cambria"/>
                <a:cs typeface="Cambria"/>
              </a:rPr>
              <a:t>_ at</a:t>
            </a:r>
            <a:r>
              <a:rPr sz="1600" i="1" spc="-55" dirty="0">
                <a:solidFill>
                  <a:srgbClr val="FF0000"/>
                </a:solidFill>
                <a:latin typeface="Cambria"/>
                <a:cs typeface="Cambria"/>
              </a:rPr>
              <a:t> </a:t>
            </a:r>
            <a:r>
              <a:rPr sz="1600" i="1" spc="-3" dirty="0">
                <a:solidFill>
                  <a:srgbClr val="FF0000"/>
                </a:solidFill>
                <a:latin typeface="Cambria"/>
                <a:cs typeface="Cambria"/>
              </a:rPr>
              <a:t>all.</a:t>
            </a:r>
            <a:endParaRPr sz="1600" dirty="0">
              <a:solidFill>
                <a:srgbClr val="FF0000"/>
              </a:solidFill>
              <a:latin typeface="Cambria"/>
              <a:cs typeface="Cambria"/>
            </a:endParaRPr>
          </a:p>
          <a:p>
            <a:pPr marL="319945" indent="-155427">
              <a:spcBef>
                <a:spcPts val="177"/>
              </a:spcBef>
              <a:buFont typeface="Symbol"/>
              <a:buChar char=""/>
              <a:tabLst>
                <a:tab pos="319945" algn="l"/>
                <a:tab pos="320378" algn="l"/>
              </a:tabLst>
            </a:pPr>
            <a:r>
              <a:rPr sz="1600" b="1" spc="-3" dirty="0">
                <a:solidFill>
                  <a:schemeClr val="bg1"/>
                </a:solidFill>
                <a:latin typeface="Cambria"/>
                <a:cs typeface="Cambria"/>
              </a:rPr>
              <a:t>“I</a:t>
            </a:r>
            <a:r>
              <a:rPr sz="1600" b="1" spc="-51" dirty="0">
                <a:solidFill>
                  <a:schemeClr val="bg1"/>
                </a:solidFill>
                <a:latin typeface="Cambria"/>
                <a:cs typeface="Cambria"/>
              </a:rPr>
              <a:t> </a:t>
            </a:r>
            <a:r>
              <a:rPr sz="1600" b="1" spc="-3" dirty="0">
                <a:solidFill>
                  <a:schemeClr val="bg1"/>
                </a:solidFill>
                <a:latin typeface="Cambria"/>
                <a:cs typeface="Cambria"/>
              </a:rPr>
              <a:t>hate...”</a:t>
            </a:r>
            <a:endParaRPr sz="1600" dirty="0">
              <a:solidFill>
                <a:schemeClr val="bg1"/>
              </a:solidFill>
              <a:latin typeface="Cambria"/>
              <a:cs typeface="Cambria"/>
            </a:endParaRPr>
          </a:p>
          <a:p>
            <a:pPr marL="319945">
              <a:spcBef>
                <a:spcPts val="130"/>
              </a:spcBef>
            </a:pPr>
            <a:r>
              <a:rPr sz="1600" i="1" spc="-3" dirty="0">
                <a:solidFill>
                  <a:schemeClr val="bg1"/>
                </a:solidFill>
                <a:latin typeface="Cambria"/>
                <a:cs typeface="Cambria"/>
              </a:rPr>
              <a:t>I </a:t>
            </a:r>
            <a:r>
              <a:rPr sz="1600" i="1" spc="-7" dirty="0">
                <a:solidFill>
                  <a:schemeClr val="bg1"/>
                </a:solidFill>
                <a:latin typeface="Cambria"/>
                <a:cs typeface="Cambria"/>
              </a:rPr>
              <a:t>hate</a:t>
            </a:r>
            <a:r>
              <a:rPr sz="1600" i="1" spc="-34" dirty="0">
                <a:solidFill>
                  <a:schemeClr val="bg1"/>
                </a:solidFill>
                <a:latin typeface="Cambria"/>
                <a:cs typeface="Cambria"/>
              </a:rPr>
              <a:t> </a:t>
            </a:r>
            <a:r>
              <a:rPr sz="1600" i="1" spc="-3" dirty="0">
                <a:solidFill>
                  <a:schemeClr val="bg1"/>
                </a:solidFill>
                <a:latin typeface="Cambria"/>
                <a:cs typeface="Cambria"/>
              </a:rPr>
              <a:t>tomatoes.</a:t>
            </a:r>
            <a:endParaRPr sz="1600" dirty="0">
              <a:solidFill>
                <a:schemeClr val="bg1"/>
              </a:solidFill>
              <a:latin typeface="Cambria"/>
              <a:cs typeface="Cambria"/>
            </a:endParaRPr>
          </a:p>
          <a:p>
            <a:pPr marL="319945">
              <a:spcBef>
                <a:spcPts val="130"/>
              </a:spcBef>
            </a:pPr>
            <a:r>
              <a:rPr sz="1600" i="1" spc="-3" dirty="0">
                <a:solidFill>
                  <a:srgbClr val="FF0000"/>
                </a:solidFill>
                <a:latin typeface="Cambria"/>
                <a:cs typeface="Cambria"/>
              </a:rPr>
              <a:t>I </a:t>
            </a:r>
            <a:r>
              <a:rPr sz="1600" i="1" spc="-7" dirty="0">
                <a:solidFill>
                  <a:srgbClr val="FF0000"/>
                </a:solidFill>
                <a:latin typeface="Cambria"/>
                <a:cs typeface="Cambria"/>
              </a:rPr>
              <a:t>hate </a:t>
            </a:r>
            <a:r>
              <a:rPr sz="1600" i="1" spc="-3" dirty="0">
                <a:solidFill>
                  <a:srgbClr val="FF0000"/>
                </a:solidFill>
                <a:latin typeface="Cambria"/>
                <a:cs typeface="Cambria"/>
              </a:rPr>
              <a:t>going out in the</a:t>
            </a:r>
            <a:r>
              <a:rPr sz="1600" i="1" dirty="0">
                <a:solidFill>
                  <a:srgbClr val="FF0000"/>
                </a:solidFill>
                <a:latin typeface="Cambria"/>
                <a:cs typeface="Cambria"/>
              </a:rPr>
              <a:t> </a:t>
            </a:r>
            <a:r>
              <a:rPr sz="1600" i="1" spc="-7" dirty="0">
                <a:solidFill>
                  <a:srgbClr val="FF0000"/>
                </a:solidFill>
                <a:latin typeface="Cambria"/>
                <a:cs typeface="Cambria"/>
              </a:rPr>
              <a:t>rain.</a:t>
            </a:r>
            <a:r>
              <a:rPr lang="en-US" sz="1600" i="1" spc="-7" dirty="0">
                <a:solidFill>
                  <a:srgbClr val="FF0000"/>
                </a:solidFill>
                <a:latin typeface="Cambria"/>
                <a:cs typeface="Cambria"/>
              </a:rPr>
              <a:t>      </a:t>
            </a:r>
            <a:r>
              <a:rPr sz="1600" i="1" spc="-3" dirty="0">
                <a:solidFill>
                  <a:srgbClr val="FF0000"/>
                </a:solidFill>
                <a:latin typeface="Cambria"/>
                <a:cs typeface="Cambria"/>
              </a:rPr>
              <a:t>Your sentence: I</a:t>
            </a:r>
            <a:r>
              <a:rPr sz="1600" i="1" spc="17" dirty="0">
                <a:solidFill>
                  <a:srgbClr val="FF0000"/>
                </a:solidFill>
                <a:latin typeface="Cambria"/>
                <a:cs typeface="Cambria"/>
              </a:rPr>
              <a:t> </a:t>
            </a:r>
            <a:r>
              <a:rPr sz="1600" i="1" spc="-3" dirty="0">
                <a:solidFill>
                  <a:srgbClr val="FF0000"/>
                </a:solidFill>
                <a:latin typeface="Cambria"/>
                <a:cs typeface="Cambria"/>
              </a:rPr>
              <a:t>hate </a:t>
            </a:r>
            <a:r>
              <a:rPr sz="1600" i="1" spc="3" dirty="0">
                <a:solidFill>
                  <a:srgbClr val="FF0000"/>
                </a:solidFill>
                <a:latin typeface="Cambria"/>
                <a:cs typeface="Cambria"/>
              </a:rPr>
              <a:t>_</a:t>
            </a:r>
            <a:r>
              <a:rPr sz="1600" i="1" u="sng" spc="3" dirty="0">
                <a:solidFill>
                  <a:srgbClr val="FF0000"/>
                </a:solidFill>
                <a:latin typeface="Cambria"/>
                <a:cs typeface="Cambria"/>
              </a:rPr>
              <a:t> 	</a:t>
            </a:r>
            <a:r>
              <a:rPr sz="1600" i="1" spc="-3" dirty="0">
                <a:solidFill>
                  <a:srgbClr val="FF0000"/>
                </a:solidFill>
                <a:latin typeface="Cambria"/>
                <a:cs typeface="Cambria"/>
              </a:rPr>
              <a:t>.</a:t>
            </a:r>
            <a:endParaRPr sz="1600" dirty="0">
              <a:solidFill>
                <a:srgbClr val="FF0000"/>
              </a:solidFill>
              <a:latin typeface="Cambria"/>
              <a:cs typeface="Cambria"/>
            </a:endParaRPr>
          </a:p>
        </p:txBody>
      </p:sp>
      <p:sp>
        <p:nvSpPr>
          <p:cNvPr id="4" name="object 4"/>
          <p:cNvSpPr/>
          <p:nvPr/>
        </p:nvSpPr>
        <p:spPr>
          <a:xfrm>
            <a:off x="89064" y="1079586"/>
            <a:ext cx="1058574" cy="1058054"/>
          </a:xfrm>
          <a:prstGeom prst="rect">
            <a:avLst/>
          </a:prstGeom>
          <a:blipFill>
            <a:blip r:embed="rId2" cstate="print"/>
            <a:stretch>
              <a:fillRect/>
            </a:stretch>
          </a:blipFill>
        </p:spPr>
        <p:txBody>
          <a:bodyPr wrap="square" lIns="0" tIns="0" rIns="0" bIns="0" rtlCol="0"/>
          <a:lstStyle/>
          <a:p>
            <a:endParaRPr sz="1227"/>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68924" y="601162"/>
            <a:ext cx="11238522" cy="3046731"/>
          </a:xfrm>
          <a:prstGeom prst="rect">
            <a:avLst/>
          </a:prstGeom>
        </p:spPr>
        <p:txBody>
          <a:bodyPr vert="horz" wrap="square" lIns="0" tIns="0" rIns="0" bIns="0" rtlCol="0">
            <a:spAutoFit/>
          </a:bodyPr>
          <a:lstStyle/>
          <a:p>
            <a:pPr marL="8659" marR="107370">
              <a:lnSpc>
                <a:spcPct val="112400"/>
              </a:lnSpc>
            </a:pPr>
            <a:r>
              <a:rPr sz="1400" spc="-3" dirty="0">
                <a:solidFill>
                  <a:schemeClr val="bg1"/>
                </a:solidFill>
                <a:latin typeface="Cambria"/>
                <a:cs typeface="Cambria"/>
              </a:rPr>
              <a:t>The expression “I </a:t>
            </a:r>
            <a:r>
              <a:rPr sz="1400" dirty="0">
                <a:solidFill>
                  <a:schemeClr val="bg1"/>
                </a:solidFill>
                <a:latin typeface="Cambria"/>
                <a:cs typeface="Cambria"/>
              </a:rPr>
              <a:t>can’t </a:t>
            </a:r>
            <a:r>
              <a:rPr sz="1400" spc="-3" dirty="0">
                <a:solidFill>
                  <a:schemeClr val="bg1"/>
                </a:solidFill>
                <a:latin typeface="Cambria"/>
                <a:cs typeface="Cambria"/>
              </a:rPr>
              <a:t>stand…” is used </a:t>
            </a:r>
            <a:r>
              <a:rPr sz="1400" dirty="0">
                <a:solidFill>
                  <a:schemeClr val="bg1"/>
                </a:solidFill>
                <a:latin typeface="Cambria"/>
                <a:cs typeface="Cambria"/>
              </a:rPr>
              <a:t>more </a:t>
            </a:r>
            <a:r>
              <a:rPr sz="1400" spc="-3" dirty="0">
                <a:solidFill>
                  <a:schemeClr val="bg1"/>
                </a:solidFill>
                <a:latin typeface="Cambria"/>
                <a:cs typeface="Cambria"/>
              </a:rPr>
              <a:t>for </a:t>
            </a:r>
            <a:r>
              <a:rPr sz="1400" i="1" spc="-3" dirty="0">
                <a:solidFill>
                  <a:schemeClr val="bg1"/>
                </a:solidFill>
                <a:latin typeface="Cambria"/>
                <a:cs typeface="Cambria"/>
              </a:rPr>
              <a:t>annoying </a:t>
            </a:r>
            <a:r>
              <a:rPr sz="1400" spc="-3" dirty="0">
                <a:solidFill>
                  <a:schemeClr val="bg1"/>
                </a:solidFill>
                <a:latin typeface="Cambria"/>
                <a:cs typeface="Cambria"/>
              </a:rPr>
              <a:t>things. </a:t>
            </a:r>
            <a:endParaRPr lang="en-US" sz="1400" spc="-3" dirty="0">
              <a:solidFill>
                <a:schemeClr val="bg1"/>
              </a:solidFill>
              <a:latin typeface="Cambria"/>
              <a:cs typeface="Cambria"/>
            </a:endParaRPr>
          </a:p>
          <a:p>
            <a:pPr marL="8659" marR="107370">
              <a:lnSpc>
                <a:spcPct val="112400"/>
              </a:lnSpc>
            </a:pPr>
            <a:endParaRPr lang="en-US" sz="1400" spc="-3" dirty="0">
              <a:solidFill>
                <a:schemeClr val="bg1"/>
              </a:solidFill>
              <a:latin typeface="Cambria"/>
              <a:cs typeface="Cambria"/>
            </a:endParaRPr>
          </a:p>
          <a:p>
            <a:pPr marL="8659" marR="107370">
              <a:lnSpc>
                <a:spcPct val="112400"/>
              </a:lnSpc>
            </a:pPr>
            <a:endParaRPr lang="en-US" sz="1400" spc="-3" dirty="0">
              <a:solidFill>
                <a:schemeClr val="bg1"/>
              </a:solidFill>
              <a:latin typeface="Cambria"/>
              <a:cs typeface="Cambria"/>
            </a:endParaRPr>
          </a:p>
          <a:p>
            <a:pPr marL="8659" marR="107370">
              <a:lnSpc>
                <a:spcPct val="112400"/>
              </a:lnSpc>
            </a:pPr>
            <a:r>
              <a:rPr sz="1400" dirty="0">
                <a:solidFill>
                  <a:schemeClr val="bg1"/>
                </a:solidFill>
                <a:latin typeface="Cambria"/>
                <a:cs typeface="Cambria"/>
              </a:rPr>
              <a:t>“I </a:t>
            </a:r>
            <a:r>
              <a:rPr sz="1400" spc="-3" dirty="0">
                <a:solidFill>
                  <a:schemeClr val="bg1"/>
                </a:solidFill>
                <a:latin typeface="Cambria"/>
                <a:cs typeface="Cambria"/>
              </a:rPr>
              <a:t>don’t like it </a:t>
            </a:r>
            <a:r>
              <a:rPr sz="1400" dirty="0">
                <a:solidFill>
                  <a:schemeClr val="bg1"/>
                </a:solidFill>
                <a:latin typeface="Cambria"/>
                <a:cs typeface="Cambria"/>
              </a:rPr>
              <a:t>at  </a:t>
            </a:r>
            <a:r>
              <a:rPr sz="1400" spc="-3" dirty="0">
                <a:solidFill>
                  <a:schemeClr val="bg1"/>
                </a:solidFill>
                <a:latin typeface="Cambria"/>
                <a:cs typeface="Cambria"/>
              </a:rPr>
              <a:t>all” is a strong </a:t>
            </a:r>
            <a:r>
              <a:rPr sz="1400" dirty="0">
                <a:solidFill>
                  <a:schemeClr val="bg1"/>
                </a:solidFill>
                <a:latin typeface="Cambria"/>
                <a:cs typeface="Cambria"/>
              </a:rPr>
              <a:t>statement </a:t>
            </a:r>
            <a:r>
              <a:rPr sz="1400" spc="-3" dirty="0">
                <a:solidFill>
                  <a:schemeClr val="bg1"/>
                </a:solidFill>
                <a:latin typeface="Cambria"/>
                <a:cs typeface="Cambria"/>
              </a:rPr>
              <a:t>of dislike, and </a:t>
            </a:r>
            <a:r>
              <a:rPr sz="1400" dirty="0">
                <a:solidFill>
                  <a:schemeClr val="bg1"/>
                </a:solidFill>
                <a:latin typeface="Cambria"/>
                <a:cs typeface="Cambria"/>
              </a:rPr>
              <a:t>“I hate…” </a:t>
            </a:r>
            <a:r>
              <a:rPr sz="1400" spc="-3" dirty="0">
                <a:solidFill>
                  <a:schemeClr val="bg1"/>
                </a:solidFill>
                <a:latin typeface="Cambria"/>
                <a:cs typeface="Cambria"/>
              </a:rPr>
              <a:t>is the strongest statement.</a:t>
            </a:r>
            <a:endParaRPr lang="en-US" sz="1400" spc="-3" dirty="0">
              <a:solidFill>
                <a:schemeClr val="bg1"/>
              </a:solidFill>
              <a:latin typeface="Cambria"/>
              <a:cs typeface="Cambria"/>
            </a:endParaRPr>
          </a:p>
          <a:p>
            <a:pPr marL="8659" marR="107370">
              <a:lnSpc>
                <a:spcPct val="112400"/>
              </a:lnSpc>
            </a:pPr>
            <a:endParaRPr lang="en-US" sz="1400" spc="-3" dirty="0">
              <a:solidFill>
                <a:schemeClr val="bg1"/>
              </a:solidFill>
              <a:latin typeface="Cambria"/>
              <a:cs typeface="Cambria"/>
            </a:endParaRPr>
          </a:p>
          <a:p>
            <a:pPr marL="8659" marR="107370">
              <a:lnSpc>
                <a:spcPct val="112400"/>
              </a:lnSpc>
            </a:pPr>
            <a:r>
              <a:rPr sz="1400" spc="-3" dirty="0">
                <a:solidFill>
                  <a:schemeClr val="bg1"/>
                </a:solidFill>
                <a:latin typeface="Cambria"/>
                <a:cs typeface="Cambria"/>
              </a:rPr>
              <a:t> A few  other words for “hate” </a:t>
            </a:r>
            <a:r>
              <a:rPr sz="1400" dirty="0">
                <a:solidFill>
                  <a:schemeClr val="bg1"/>
                </a:solidFill>
                <a:latin typeface="Cambria"/>
                <a:cs typeface="Cambria"/>
              </a:rPr>
              <a:t>are </a:t>
            </a:r>
            <a:r>
              <a:rPr sz="1400" b="1" spc="-7" dirty="0">
                <a:solidFill>
                  <a:schemeClr val="bg1"/>
                </a:solidFill>
                <a:latin typeface="Cambria"/>
                <a:cs typeface="Cambria"/>
              </a:rPr>
              <a:t>loathe, </a:t>
            </a:r>
            <a:r>
              <a:rPr sz="1400" b="1" spc="-3" dirty="0">
                <a:solidFill>
                  <a:schemeClr val="bg1"/>
                </a:solidFill>
                <a:latin typeface="Cambria"/>
                <a:cs typeface="Cambria"/>
              </a:rPr>
              <a:t>detest, </a:t>
            </a:r>
            <a:r>
              <a:rPr sz="1400" spc="-3" dirty="0">
                <a:solidFill>
                  <a:schemeClr val="bg1"/>
                </a:solidFill>
                <a:latin typeface="Cambria"/>
                <a:cs typeface="Cambria"/>
              </a:rPr>
              <a:t>and </a:t>
            </a:r>
            <a:r>
              <a:rPr sz="1400" b="1" spc="-3" dirty="0">
                <a:solidFill>
                  <a:schemeClr val="bg1"/>
                </a:solidFill>
                <a:latin typeface="Cambria"/>
                <a:cs typeface="Cambria"/>
              </a:rPr>
              <a:t>despise, </a:t>
            </a:r>
            <a:r>
              <a:rPr sz="1400" spc="-3" dirty="0">
                <a:solidFill>
                  <a:schemeClr val="bg1"/>
                </a:solidFill>
                <a:latin typeface="Cambria"/>
                <a:cs typeface="Cambria"/>
              </a:rPr>
              <a:t>although these are </a:t>
            </a:r>
            <a:r>
              <a:rPr sz="1400" spc="-7" dirty="0">
                <a:solidFill>
                  <a:schemeClr val="bg1"/>
                </a:solidFill>
                <a:latin typeface="Cambria"/>
                <a:cs typeface="Cambria"/>
              </a:rPr>
              <a:t>less  </a:t>
            </a:r>
            <a:r>
              <a:rPr sz="1400" spc="-3" dirty="0">
                <a:solidFill>
                  <a:schemeClr val="bg1"/>
                </a:solidFill>
                <a:latin typeface="Cambria"/>
                <a:cs typeface="Cambria"/>
              </a:rPr>
              <a:t>common.</a:t>
            </a:r>
            <a:endParaRPr lang="en-US" sz="1400" spc="-3" dirty="0">
              <a:solidFill>
                <a:schemeClr val="bg1"/>
              </a:solidFill>
              <a:latin typeface="Cambria"/>
              <a:cs typeface="Cambria"/>
            </a:endParaRPr>
          </a:p>
          <a:p>
            <a:pPr marL="8659" marR="107370">
              <a:lnSpc>
                <a:spcPct val="112400"/>
              </a:lnSpc>
            </a:pPr>
            <a:endParaRPr sz="1400" dirty="0">
              <a:solidFill>
                <a:schemeClr val="bg1"/>
              </a:solidFill>
              <a:latin typeface="Cambria"/>
              <a:cs typeface="Cambria"/>
            </a:endParaRPr>
          </a:p>
          <a:p>
            <a:pPr marL="8659">
              <a:spcBef>
                <a:spcPts val="818"/>
              </a:spcBef>
            </a:pPr>
            <a:r>
              <a:rPr sz="1400" spc="-3" dirty="0">
                <a:solidFill>
                  <a:schemeClr val="bg1"/>
                </a:solidFill>
                <a:latin typeface="Cambria"/>
                <a:cs typeface="Cambria"/>
              </a:rPr>
              <a:t>One very common structure is </a:t>
            </a:r>
            <a:r>
              <a:rPr sz="1400" dirty="0">
                <a:solidFill>
                  <a:schemeClr val="bg1"/>
                </a:solidFill>
                <a:latin typeface="Cambria"/>
                <a:cs typeface="Cambria"/>
              </a:rPr>
              <a:t>to </a:t>
            </a:r>
            <a:r>
              <a:rPr sz="1400" spc="-3" dirty="0">
                <a:solidFill>
                  <a:schemeClr val="bg1"/>
                </a:solidFill>
                <a:latin typeface="Cambria"/>
                <a:cs typeface="Cambria"/>
              </a:rPr>
              <a:t>say </a:t>
            </a:r>
            <a:r>
              <a:rPr sz="1400" b="1" dirty="0">
                <a:solidFill>
                  <a:schemeClr val="bg1"/>
                </a:solidFill>
                <a:latin typeface="Cambria"/>
                <a:cs typeface="Cambria"/>
              </a:rPr>
              <a:t>“I </a:t>
            </a:r>
            <a:r>
              <a:rPr sz="1400" b="1" spc="-3" dirty="0">
                <a:solidFill>
                  <a:schemeClr val="bg1"/>
                </a:solidFill>
                <a:latin typeface="Cambria"/>
                <a:cs typeface="Cambria"/>
              </a:rPr>
              <a:t>hate it when…” </a:t>
            </a:r>
            <a:r>
              <a:rPr sz="1400" spc="-3" dirty="0">
                <a:solidFill>
                  <a:schemeClr val="bg1"/>
                </a:solidFill>
                <a:latin typeface="Cambria"/>
                <a:cs typeface="Cambria"/>
              </a:rPr>
              <a:t>or </a:t>
            </a:r>
            <a:r>
              <a:rPr sz="1400" b="1" dirty="0">
                <a:solidFill>
                  <a:schemeClr val="bg1"/>
                </a:solidFill>
                <a:latin typeface="Cambria"/>
                <a:cs typeface="Cambria"/>
              </a:rPr>
              <a:t>“I </a:t>
            </a:r>
            <a:r>
              <a:rPr sz="1400" b="1" spc="-3" dirty="0">
                <a:solidFill>
                  <a:schemeClr val="bg1"/>
                </a:solidFill>
                <a:latin typeface="Cambria"/>
                <a:cs typeface="Cambria"/>
              </a:rPr>
              <a:t>can’t stand it</a:t>
            </a:r>
            <a:r>
              <a:rPr sz="1400" b="1" spc="85" dirty="0">
                <a:solidFill>
                  <a:schemeClr val="bg1"/>
                </a:solidFill>
                <a:latin typeface="Cambria"/>
                <a:cs typeface="Cambria"/>
              </a:rPr>
              <a:t> </a:t>
            </a:r>
            <a:r>
              <a:rPr sz="1400" b="1" spc="-3" dirty="0">
                <a:solidFill>
                  <a:schemeClr val="bg1"/>
                </a:solidFill>
                <a:latin typeface="Cambria"/>
                <a:cs typeface="Cambria"/>
              </a:rPr>
              <a:t>when…”</a:t>
            </a:r>
            <a:r>
              <a:rPr lang="en-US" sz="1400" b="1" spc="-3" dirty="0">
                <a:solidFill>
                  <a:schemeClr val="bg1"/>
                </a:solidFill>
                <a:latin typeface="Cambria"/>
                <a:cs typeface="Cambria"/>
              </a:rPr>
              <a:t> </a:t>
            </a:r>
            <a:r>
              <a:rPr sz="1400" spc="-7" dirty="0">
                <a:solidFill>
                  <a:schemeClr val="bg1"/>
                </a:solidFill>
                <a:latin typeface="Cambria"/>
                <a:cs typeface="Cambria"/>
              </a:rPr>
              <a:t>and </a:t>
            </a:r>
            <a:r>
              <a:rPr sz="1400" spc="-3" dirty="0">
                <a:solidFill>
                  <a:schemeClr val="bg1"/>
                </a:solidFill>
                <a:latin typeface="Cambria"/>
                <a:cs typeface="Cambria"/>
              </a:rPr>
              <a:t>then describe the situation that angers or annoys</a:t>
            </a:r>
            <a:r>
              <a:rPr sz="1400" spc="27" dirty="0">
                <a:solidFill>
                  <a:schemeClr val="bg1"/>
                </a:solidFill>
                <a:latin typeface="Cambria"/>
                <a:cs typeface="Cambria"/>
              </a:rPr>
              <a:t> </a:t>
            </a:r>
            <a:r>
              <a:rPr sz="1400" spc="-3" dirty="0">
                <a:solidFill>
                  <a:schemeClr val="bg1"/>
                </a:solidFill>
                <a:latin typeface="Cambria"/>
                <a:cs typeface="Cambria"/>
              </a:rPr>
              <a:t>you.</a:t>
            </a:r>
            <a:endParaRPr sz="1400" dirty="0">
              <a:solidFill>
                <a:schemeClr val="bg1"/>
              </a:solidFill>
              <a:latin typeface="Cambria"/>
              <a:cs typeface="Cambria"/>
            </a:endParaRPr>
          </a:p>
          <a:p>
            <a:pPr marL="8659" marR="54118">
              <a:lnSpc>
                <a:spcPct val="112400"/>
              </a:lnSpc>
              <a:spcBef>
                <a:spcPts val="675"/>
              </a:spcBef>
            </a:pPr>
            <a:endParaRPr lang="en-US" sz="1400" spc="-3" dirty="0">
              <a:solidFill>
                <a:schemeClr val="bg1"/>
              </a:solidFill>
              <a:latin typeface="Cambria"/>
              <a:cs typeface="Cambria"/>
            </a:endParaRPr>
          </a:p>
          <a:p>
            <a:pPr marL="8659" marR="54118">
              <a:lnSpc>
                <a:spcPct val="112400"/>
              </a:lnSpc>
              <a:spcBef>
                <a:spcPts val="675"/>
              </a:spcBef>
            </a:pPr>
            <a:r>
              <a:rPr sz="1400" b="1" i="1" dirty="0">
                <a:solidFill>
                  <a:schemeClr val="bg1"/>
                </a:solidFill>
                <a:latin typeface="Cambria"/>
                <a:cs typeface="Cambria"/>
              </a:rPr>
              <a:t>“I hate to </a:t>
            </a:r>
            <a:r>
              <a:rPr sz="1400" b="1" i="1" spc="-3" dirty="0">
                <a:solidFill>
                  <a:schemeClr val="bg1"/>
                </a:solidFill>
                <a:latin typeface="Cambria"/>
                <a:cs typeface="Cambria"/>
              </a:rPr>
              <a:t>delay the project any </a:t>
            </a:r>
            <a:r>
              <a:rPr sz="1400" b="1" i="1" spc="-3" dirty="0">
                <a:solidFill>
                  <a:schemeClr val="bg1"/>
                </a:solidFill>
                <a:latin typeface="Cambria"/>
              </a:rPr>
              <a:t>further</a:t>
            </a:r>
            <a:r>
              <a:rPr sz="1400" b="1" i="1" spc="-3" dirty="0">
                <a:solidFill>
                  <a:schemeClr val="bg1"/>
                </a:solidFill>
                <a:latin typeface="Cambria"/>
                <a:cs typeface="Cambria"/>
              </a:rPr>
              <a:t>.” </a:t>
            </a:r>
            <a:r>
              <a:rPr sz="1400" spc="-3" dirty="0">
                <a:solidFill>
                  <a:schemeClr val="bg1"/>
                </a:solidFill>
                <a:latin typeface="Cambria"/>
                <a:cs typeface="Cambria"/>
              </a:rPr>
              <a:t>This way of using the word  “hate” means something </a:t>
            </a:r>
            <a:r>
              <a:rPr sz="1400" dirty="0">
                <a:solidFill>
                  <a:schemeClr val="bg1"/>
                </a:solidFill>
                <a:latin typeface="Cambria"/>
                <a:cs typeface="Cambria"/>
              </a:rPr>
              <a:t>more </a:t>
            </a:r>
            <a:r>
              <a:rPr sz="1400" spc="-3" dirty="0">
                <a:solidFill>
                  <a:schemeClr val="bg1"/>
                </a:solidFill>
                <a:latin typeface="Cambria"/>
                <a:cs typeface="Cambria"/>
              </a:rPr>
              <a:t>like </a:t>
            </a:r>
            <a:r>
              <a:rPr sz="1400" dirty="0">
                <a:solidFill>
                  <a:schemeClr val="bg1"/>
                </a:solidFill>
                <a:latin typeface="Cambria"/>
                <a:cs typeface="Cambria"/>
              </a:rPr>
              <a:t>“I </a:t>
            </a:r>
            <a:r>
              <a:rPr sz="1400" spc="-3" dirty="0">
                <a:solidFill>
                  <a:schemeClr val="bg1"/>
                </a:solidFill>
                <a:latin typeface="Cambria"/>
                <a:cs typeface="Cambria"/>
              </a:rPr>
              <a:t>don’t want </a:t>
            </a:r>
            <a:r>
              <a:rPr sz="1400" dirty="0">
                <a:solidFill>
                  <a:schemeClr val="bg1"/>
                </a:solidFill>
                <a:latin typeface="Cambria"/>
                <a:cs typeface="Cambria"/>
              </a:rPr>
              <a:t>to </a:t>
            </a:r>
            <a:r>
              <a:rPr sz="1400" spc="-3" dirty="0">
                <a:solidFill>
                  <a:schemeClr val="bg1"/>
                </a:solidFill>
                <a:latin typeface="Cambria"/>
                <a:cs typeface="Cambria"/>
              </a:rPr>
              <a:t>delay the project any further” or </a:t>
            </a:r>
            <a:r>
              <a:rPr sz="1400" b="1" i="1" spc="-3" dirty="0">
                <a:solidFill>
                  <a:schemeClr val="bg1"/>
                </a:solidFill>
                <a:latin typeface="Cambria"/>
                <a:cs typeface="Cambria"/>
              </a:rPr>
              <a:t> </a:t>
            </a:r>
            <a:r>
              <a:rPr sz="1400" b="1" i="1" dirty="0">
                <a:solidFill>
                  <a:schemeClr val="bg1"/>
                </a:solidFill>
                <a:latin typeface="Cambria"/>
                <a:cs typeface="Cambria"/>
              </a:rPr>
              <a:t>“I </a:t>
            </a:r>
            <a:r>
              <a:rPr sz="1400" b="1" i="1" spc="-3" dirty="0">
                <a:solidFill>
                  <a:schemeClr val="bg1"/>
                </a:solidFill>
                <a:latin typeface="Cambria"/>
                <a:cs typeface="Cambria"/>
              </a:rPr>
              <a:t>think it’s unfortunate </a:t>
            </a:r>
            <a:r>
              <a:rPr sz="1400" b="1" i="1" dirty="0">
                <a:solidFill>
                  <a:schemeClr val="bg1"/>
                </a:solidFill>
                <a:latin typeface="Cambria"/>
                <a:cs typeface="Cambria"/>
              </a:rPr>
              <a:t>to </a:t>
            </a:r>
            <a:r>
              <a:rPr sz="1400" b="1" i="1" spc="-3" dirty="0">
                <a:solidFill>
                  <a:schemeClr val="bg1"/>
                </a:solidFill>
                <a:latin typeface="Cambria"/>
                <a:cs typeface="Cambria"/>
              </a:rPr>
              <a:t>delay the </a:t>
            </a:r>
            <a:r>
              <a:rPr sz="1400" b="1" i="1" dirty="0">
                <a:solidFill>
                  <a:schemeClr val="bg1"/>
                </a:solidFill>
                <a:latin typeface="Cambria"/>
                <a:cs typeface="Cambria"/>
              </a:rPr>
              <a:t>project </a:t>
            </a:r>
            <a:r>
              <a:rPr sz="1400" b="1" i="1" spc="-3" dirty="0">
                <a:solidFill>
                  <a:schemeClr val="bg1"/>
                </a:solidFill>
                <a:latin typeface="Cambria"/>
                <a:cs typeface="Cambria"/>
              </a:rPr>
              <a:t>any</a:t>
            </a:r>
            <a:r>
              <a:rPr sz="1400" b="1" i="1" spc="7" dirty="0">
                <a:solidFill>
                  <a:schemeClr val="bg1"/>
                </a:solidFill>
                <a:latin typeface="Cambria"/>
                <a:cs typeface="Cambria"/>
              </a:rPr>
              <a:t> </a:t>
            </a:r>
            <a:r>
              <a:rPr sz="1400" b="1" i="1" dirty="0">
                <a:solidFill>
                  <a:schemeClr val="bg1"/>
                </a:solidFill>
                <a:latin typeface="Cambria"/>
                <a:cs typeface="Cambria"/>
              </a:rPr>
              <a:t>further.”</a:t>
            </a:r>
          </a:p>
          <a:p>
            <a:pPr>
              <a:spcBef>
                <a:spcPts val="31"/>
              </a:spcBef>
            </a:pPr>
            <a:endParaRPr sz="886" dirty="0">
              <a:latin typeface="Cambria"/>
              <a:cs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8123" y="801054"/>
            <a:ext cx="9863015" cy="4424160"/>
          </a:xfrm>
          <a:prstGeom prst="rect">
            <a:avLst/>
          </a:prstGeom>
        </p:spPr>
        <p:txBody>
          <a:bodyPr vert="horz" wrap="square" lIns="0" tIns="0" rIns="0" bIns="0" rtlCol="0">
            <a:spAutoFit/>
          </a:bodyPr>
          <a:lstStyle/>
          <a:p>
            <a:pPr marL="8659"/>
            <a:r>
              <a:rPr spc="-3" dirty="0">
                <a:solidFill>
                  <a:schemeClr val="bg1"/>
                </a:solidFill>
                <a:latin typeface="Cambria"/>
                <a:cs typeface="Cambria"/>
              </a:rPr>
              <a:t>Finally, what do you say if </a:t>
            </a:r>
            <a:r>
              <a:rPr spc="-7" dirty="0">
                <a:solidFill>
                  <a:schemeClr val="bg1"/>
                </a:solidFill>
                <a:latin typeface="Cambria"/>
                <a:cs typeface="Cambria"/>
              </a:rPr>
              <a:t>you </a:t>
            </a:r>
            <a:r>
              <a:rPr b="1" spc="-3" dirty="0">
                <a:solidFill>
                  <a:srgbClr val="00B050"/>
                </a:solidFill>
                <a:latin typeface="Cambria"/>
                <a:cs typeface="Cambria"/>
              </a:rPr>
              <a:t>have </a:t>
            </a:r>
            <a:r>
              <a:rPr b="1" dirty="0">
                <a:solidFill>
                  <a:srgbClr val="00B050"/>
                </a:solidFill>
                <a:latin typeface="Cambria"/>
                <a:cs typeface="Cambria"/>
              </a:rPr>
              <a:t>no </a:t>
            </a:r>
            <a:r>
              <a:rPr b="1" spc="-3" dirty="0">
                <a:solidFill>
                  <a:srgbClr val="00B050"/>
                </a:solidFill>
                <a:latin typeface="Cambria"/>
                <a:cs typeface="Cambria"/>
              </a:rPr>
              <a:t>preference</a:t>
            </a:r>
            <a:r>
              <a:rPr spc="-3" dirty="0">
                <a:solidFill>
                  <a:schemeClr val="bg1"/>
                </a:solidFill>
                <a:latin typeface="Cambria"/>
                <a:cs typeface="Cambria"/>
              </a:rPr>
              <a:t>? Here are a few</a:t>
            </a:r>
            <a:r>
              <a:rPr spc="78" dirty="0">
                <a:solidFill>
                  <a:schemeClr val="bg1"/>
                </a:solidFill>
                <a:latin typeface="Cambria"/>
                <a:cs typeface="Cambria"/>
              </a:rPr>
              <a:t> </a:t>
            </a:r>
            <a:r>
              <a:rPr spc="-3" dirty="0">
                <a:solidFill>
                  <a:schemeClr val="bg1"/>
                </a:solidFill>
                <a:latin typeface="Cambria"/>
                <a:cs typeface="Cambria"/>
              </a:rPr>
              <a:t>options:</a:t>
            </a:r>
            <a:endParaRPr dirty="0">
              <a:solidFill>
                <a:schemeClr val="bg1"/>
              </a:solidFill>
              <a:latin typeface="Cambria"/>
              <a:cs typeface="Cambria"/>
            </a:endParaRPr>
          </a:p>
          <a:p>
            <a:pPr marL="8659">
              <a:spcBef>
                <a:spcPts val="808"/>
              </a:spcBef>
            </a:pPr>
            <a:r>
              <a:rPr b="1" spc="-7" dirty="0">
                <a:solidFill>
                  <a:schemeClr val="bg1"/>
                </a:solidFill>
                <a:latin typeface="Cambria"/>
                <a:cs typeface="Cambria"/>
              </a:rPr>
              <a:t>Which </a:t>
            </a:r>
            <a:r>
              <a:rPr b="1" spc="-3" dirty="0">
                <a:solidFill>
                  <a:schemeClr val="bg1"/>
                </a:solidFill>
                <a:latin typeface="Cambria"/>
                <a:cs typeface="Cambria"/>
              </a:rPr>
              <a:t>one </a:t>
            </a:r>
            <a:r>
              <a:rPr b="1" dirty="0">
                <a:solidFill>
                  <a:schemeClr val="bg1"/>
                </a:solidFill>
                <a:latin typeface="Cambria"/>
                <a:cs typeface="Cambria"/>
              </a:rPr>
              <a:t>do </a:t>
            </a:r>
            <a:r>
              <a:rPr b="1" spc="-3" dirty="0">
                <a:solidFill>
                  <a:schemeClr val="bg1"/>
                </a:solidFill>
                <a:latin typeface="Cambria"/>
                <a:cs typeface="Cambria"/>
              </a:rPr>
              <a:t>you </a:t>
            </a:r>
            <a:r>
              <a:rPr b="1" spc="-7" dirty="0">
                <a:solidFill>
                  <a:schemeClr val="bg1"/>
                </a:solidFill>
                <a:latin typeface="Cambria"/>
                <a:cs typeface="Cambria"/>
              </a:rPr>
              <a:t>prefer? </a:t>
            </a:r>
            <a:r>
              <a:rPr b="1" spc="-3" dirty="0">
                <a:solidFill>
                  <a:schemeClr val="bg1"/>
                </a:solidFill>
                <a:latin typeface="Cambria"/>
                <a:cs typeface="Cambria"/>
              </a:rPr>
              <a:t>Which one </a:t>
            </a:r>
            <a:r>
              <a:rPr b="1" dirty="0">
                <a:solidFill>
                  <a:schemeClr val="bg1"/>
                </a:solidFill>
                <a:latin typeface="Cambria"/>
                <a:cs typeface="Cambria"/>
              </a:rPr>
              <a:t>do </a:t>
            </a:r>
            <a:r>
              <a:rPr b="1" spc="-3" dirty="0">
                <a:solidFill>
                  <a:schemeClr val="bg1"/>
                </a:solidFill>
                <a:latin typeface="Cambria"/>
                <a:cs typeface="Cambria"/>
              </a:rPr>
              <a:t>you like</a:t>
            </a:r>
            <a:r>
              <a:rPr b="1" spc="17" dirty="0">
                <a:solidFill>
                  <a:schemeClr val="bg1"/>
                </a:solidFill>
                <a:latin typeface="Cambria"/>
                <a:cs typeface="Cambria"/>
              </a:rPr>
              <a:t> </a:t>
            </a:r>
            <a:r>
              <a:rPr b="1" spc="-3" dirty="0">
                <a:solidFill>
                  <a:schemeClr val="bg1"/>
                </a:solidFill>
                <a:latin typeface="Cambria"/>
                <a:cs typeface="Cambria"/>
              </a:rPr>
              <a:t>better?</a:t>
            </a:r>
            <a:endParaRPr dirty="0">
              <a:solidFill>
                <a:schemeClr val="bg1"/>
              </a:solidFill>
              <a:latin typeface="Cambria"/>
              <a:cs typeface="Cambria"/>
            </a:endParaRPr>
          </a:p>
          <a:p>
            <a:pPr marL="319945" indent="-155427">
              <a:spcBef>
                <a:spcPts val="866"/>
              </a:spcBef>
              <a:buFont typeface="Symbol"/>
              <a:buChar char=""/>
              <a:tabLst>
                <a:tab pos="319945" algn="l"/>
                <a:tab pos="320378" algn="l"/>
              </a:tabLst>
            </a:pPr>
            <a:r>
              <a:rPr b="1" spc="-3" dirty="0">
                <a:solidFill>
                  <a:schemeClr val="bg1"/>
                </a:solidFill>
                <a:latin typeface="Cambria"/>
                <a:cs typeface="Cambria"/>
              </a:rPr>
              <a:t>“It doesn’t matter </a:t>
            </a:r>
            <a:r>
              <a:rPr b="1" spc="-7" dirty="0">
                <a:solidFill>
                  <a:schemeClr val="bg1"/>
                </a:solidFill>
                <a:latin typeface="Cambria"/>
                <a:cs typeface="Cambria"/>
              </a:rPr>
              <a:t>to</a:t>
            </a:r>
            <a:r>
              <a:rPr b="1" spc="-27"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866"/>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 makes </a:t>
            </a:r>
            <a:r>
              <a:rPr b="1" dirty="0">
                <a:solidFill>
                  <a:schemeClr val="bg1"/>
                </a:solidFill>
                <a:latin typeface="Cambria"/>
                <a:cs typeface="Cambria"/>
              </a:rPr>
              <a:t>no </a:t>
            </a:r>
            <a:r>
              <a:rPr b="1" spc="-3" dirty="0">
                <a:solidFill>
                  <a:schemeClr val="bg1"/>
                </a:solidFill>
                <a:latin typeface="Cambria"/>
                <a:cs typeface="Cambria"/>
              </a:rPr>
              <a:t>difference </a:t>
            </a:r>
            <a:r>
              <a:rPr b="1" dirty="0">
                <a:solidFill>
                  <a:schemeClr val="bg1"/>
                </a:solidFill>
                <a:latin typeface="Cambria"/>
                <a:cs typeface="Cambria"/>
              </a:rPr>
              <a:t>to</a:t>
            </a:r>
            <a:r>
              <a:rPr b="1" spc="-20"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“It’s all the same </a:t>
            </a:r>
            <a:r>
              <a:rPr b="1" dirty="0">
                <a:solidFill>
                  <a:schemeClr val="bg1"/>
                </a:solidFill>
                <a:latin typeface="Cambria"/>
                <a:cs typeface="Cambria"/>
              </a:rPr>
              <a:t>to</a:t>
            </a:r>
            <a:r>
              <a:rPr b="1" spc="-24" dirty="0">
                <a:solidFill>
                  <a:schemeClr val="bg1"/>
                </a:solidFill>
                <a:latin typeface="Cambria"/>
                <a:cs typeface="Cambria"/>
              </a:rPr>
              <a:t> </a:t>
            </a:r>
            <a:r>
              <a:rPr b="1" spc="-3" dirty="0">
                <a:solidFill>
                  <a:schemeClr val="bg1"/>
                </a:solidFill>
                <a:latin typeface="Cambria"/>
                <a:cs typeface="Cambria"/>
              </a:rPr>
              <a:t>me.”</a:t>
            </a:r>
            <a:endParaRPr lang="en-US" b="1" spc="-3" dirty="0">
              <a:solidFill>
                <a:schemeClr val="bg1"/>
              </a:solidFill>
              <a:latin typeface="Cambria"/>
              <a:cs typeface="Cambria"/>
            </a:endParaRPr>
          </a:p>
          <a:p>
            <a:pPr marL="319945" indent="-155427">
              <a:spcBef>
                <a:spcPts val="181"/>
              </a:spcBef>
              <a:buFont typeface="Symbol"/>
              <a:buChar char=""/>
              <a:tabLst>
                <a:tab pos="319945" algn="l"/>
                <a:tab pos="320378" algn="l"/>
              </a:tabLst>
            </a:pPr>
            <a:endParaRPr dirty="0">
              <a:solidFill>
                <a:schemeClr val="bg1"/>
              </a:solidFill>
              <a:latin typeface="Cambria"/>
              <a:cs typeface="Cambria"/>
            </a:endParaRPr>
          </a:p>
          <a:p>
            <a:pPr marL="319945" indent="-155427">
              <a:spcBef>
                <a:spcPts val="181"/>
              </a:spcBef>
              <a:buFont typeface="Symbol"/>
              <a:buChar char=""/>
              <a:tabLst>
                <a:tab pos="319945" algn="l"/>
                <a:tab pos="320378" algn="l"/>
              </a:tabLst>
            </a:pPr>
            <a:r>
              <a:rPr b="1" spc="-3" dirty="0">
                <a:solidFill>
                  <a:schemeClr val="bg1"/>
                </a:solidFill>
                <a:latin typeface="Cambria"/>
                <a:cs typeface="Cambria"/>
              </a:rPr>
              <a:t>“</a:t>
            </a:r>
            <a:r>
              <a:rPr b="1" spc="-3" dirty="0">
                <a:solidFill>
                  <a:schemeClr val="bg1"/>
                </a:solidFill>
                <a:highlight>
                  <a:srgbClr val="FFFF00"/>
                </a:highlight>
                <a:latin typeface="Cambria"/>
                <a:cs typeface="Cambria"/>
              </a:rPr>
              <a:t>I don’t care. / I couldn’t care</a:t>
            </a:r>
            <a:r>
              <a:rPr b="1" dirty="0">
                <a:solidFill>
                  <a:schemeClr val="bg1"/>
                </a:solidFill>
                <a:highlight>
                  <a:srgbClr val="FFFF00"/>
                </a:highlight>
                <a:latin typeface="Cambria"/>
                <a:cs typeface="Cambria"/>
              </a:rPr>
              <a:t> </a:t>
            </a:r>
            <a:r>
              <a:rPr b="1" spc="-3" dirty="0">
                <a:solidFill>
                  <a:schemeClr val="bg1"/>
                </a:solidFill>
                <a:highlight>
                  <a:srgbClr val="FFFF00"/>
                </a:highlight>
                <a:latin typeface="Cambria"/>
                <a:cs typeface="Cambria"/>
              </a:rPr>
              <a:t>less.”</a:t>
            </a:r>
            <a:endParaRPr dirty="0">
              <a:solidFill>
                <a:schemeClr val="bg1"/>
              </a:solidFill>
              <a:highlight>
                <a:srgbClr val="FFFF00"/>
              </a:highlight>
              <a:latin typeface="Cambria"/>
              <a:cs typeface="Cambria"/>
            </a:endParaRPr>
          </a:p>
          <a:p>
            <a:pPr marL="319945">
              <a:spcBef>
                <a:spcPts val="130"/>
              </a:spcBef>
            </a:pPr>
            <a:r>
              <a:rPr i="1" spc="-3" dirty="0">
                <a:solidFill>
                  <a:schemeClr val="bg1"/>
                </a:solidFill>
                <a:highlight>
                  <a:srgbClr val="FFFF00"/>
                </a:highlight>
                <a:latin typeface="Cambria"/>
                <a:cs typeface="Cambria"/>
              </a:rPr>
              <a:t>These phrases – especially </a:t>
            </a:r>
            <a:r>
              <a:rPr i="1" spc="-7" dirty="0">
                <a:solidFill>
                  <a:schemeClr val="bg1"/>
                </a:solidFill>
                <a:highlight>
                  <a:srgbClr val="FFFF00"/>
                </a:highlight>
                <a:latin typeface="Cambria"/>
                <a:cs typeface="Cambria"/>
              </a:rPr>
              <a:t>the </a:t>
            </a:r>
            <a:r>
              <a:rPr i="1" spc="-3" dirty="0">
                <a:solidFill>
                  <a:schemeClr val="bg1"/>
                </a:solidFill>
                <a:highlight>
                  <a:srgbClr val="FFFF00"/>
                </a:highlight>
                <a:latin typeface="Cambria"/>
                <a:cs typeface="Cambria"/>
              </a:rPr>
              <a:t>second one – </a:t>
            </a:r>
            <a:r>
              <a:rPr b="1" i="1" spc="-3" dirty="0">
                <a:solidFill>
                  <a:schemeClr val="bg2"/>
                </a:solidFill>
                <a:highlight>
                  <a:srgbClr val="FFFF00"/>
                </a:highlight>
                <a:latin typeface="Cambria"/>
                <a:cs typeface="Cambria"/>
              </a:rPr>
              <a:t>are a little </a:t>
            </a:r>
            <a:r>
              <a:rPr b="1" i="1" dirty="0">
                <a:solidFill>
                  <a:schemeClr val="bg2"/>
                </a:solidFill>
                <a:highlight>
                  <a:srgbClr val="FFFF00"/>
                </a:highlight>
                <a:latin typeface="Cambria"/>
                <a:cs typeface="Cambria"/>
              </a:rPr>
              <a:t>bit</a:t>
            </a:r>
            <a:r>
              <a:rPr b="1" i="1" spc="61" dirty="0">
                <a:solidFill>
                  <a:schemeClr val="bg2"/>
                </a:solidFill>
                <a:highlight>
                  <a:srgbClr val="FFFF00"/>
                </a:highlight>
                <a:latin typeface="Cambria"/>
                <a:cs typeface="Cambria"/>
              </a:rPr>
              <a:t> </a:t>
            </a:r>
            <a:r>
              <a:rPr b="1" i="1" spc="-3" dirty="0">
                <a:solidFill>
                  <a:schemeClr val="bg2"/>
                </a:solidFill>
                <a:highlight>
                  <a:srgbClr val="FFFF00"/>
                </a:highlight>
                <a:latin typeface="Cambria"/>
                <a:cs typeface="Cambria"/>
              </a:rPr>
              <a:t>rude.</a:t>
            </a:r>
            <a:endParaRPr lang="en-US" b="1" i="1" spc="-3" dirty="0">
              <a:solidFill>
                <a:schemeClr val="bg2"/>
              </a:solidFill>
              <a:highlight>
                <a:srgbClr val="FFFF00"/>
              </a:highlight>
              <a:latin typeface="Cambria"/>
              <a:cs typeface="Cambria"/>
            </a:endParaRPr>
          </a:p>
          <a:p>
            <a:pPr marL="319945">
              <a:spcBef>
                <a:spcPts val="130"/>
              </a:spcBef>
            </a:pPr>
            <a:endParaRPr dirty="0">
              <a:solidFill>
                <a:schemeClr val="bg1"/>
              </a:solidFill>
              <a:latin typeface="Cambria"/>
              <a:cs typeface="Cambria"/>
            </a:endParaRPr>
          </a:p>
          <a:p>
            <a:pPr marL="319945" indent="-155427">
              <a:spcBef>
                <a:spcPts val="177"/>
              </a:spcBef>
              <a:buFont typeface="Symbol"/>
              <a:buChar char=""/>
              <a:tabLst>
                <a:tab pos="319945" algn="l"/>
                <a:tab pos="320378" algn="l"/>
              </a:tabLst>
            </a:pPr>
            <a:r>
              <a:rPr b="1" spc="-3" dirty="0">
                <a:solidFill>
                  <a:schemeClr val="bg1"/>
                </a:solidFill>
                <a:latin typeface="Cambria"/>
                <a:cs typeface="Cambria"/>
              </a:rPr>
              <a:t>“It's up </a:t>
            </a:r>
            <a:r>
              <a:rPr b="1" dirty="0">
                <a:solidFill>
                  <a:schemeClr val="bg1"/>
                </a:solidFill>
                <a:latin typeface="Cambria"/>
                <a:cs typeface="Cambria"/>
              </a:rPr>
              <a:t>to </a:t>
            </a:r>
            <a:r>
              <a:rPr b="1" spc="-3" dirty="0">
                <a:solidFill>
                  <a:schemeClr val="bg1"/>
                </a:solidFill>
                <a:latin typeface="Cambria"/>
                <a:cs typeface="Cambria"/>
              </a:rPr>
              <a:t>you. / It's your decision. / It's your</a:t>
            </a:r>
            <a:r>
              <a:rPr b="1" spc="44" dirty="0">
                <a:solidFill>
                  <a:schemeClr val="bg1"/>
                </a:solidFill>
                <a:latin typeface="Cambria"/>
                <a:cs typeface="Cambria"/>
              </a:rPr>
              <a:t> </a:t>
            </a:r>
            <a:r>
              <a:rPr b="1" spc="-3" dirty="0">
                <a:solidFill>
                  <a:schemeClr val="bg1"/>
                </a:solidFill>
                <a:latin typeface="Cambria"/>
                <a:cs typeface="Cambria"/>
              </a:rPr>
              <a:t>call.”</a:t>
            </a:r>
            <a:endParaRPr dirty="0">
              <a:solidFill>
                <a:schemeClr val="bg1"/>
              </a:solidFill>
              <a:latin typeface="Cambria"/>
              <a:cs typeface="Cambria"/>
            </a:endParaRPr>
          </a:p>
          <a:p>
            <a:pPr marL="319945" marR="3464">
              <a:lnSpc>
                <a:spcPct val="112300"/>
              </a:lnSpc>
            </a:pPr>
            <a:r>
              <a:rPr i="1" spc="-3" dirty="0">
                <a:solidFill>
                  <a:schemeClr val="bg1"/>
                </a:solidFill>
                <a:latin typeface="Cambria"/>
                <a:cs typeface="Cambria"/>
              </a:rPr>
              <a:t>Say these when you don’t have a preference, and you </a:t>
            </a:r>
            <a:r>
              <a:rPr i="1" spc="3" dirty="0">
                <a:solidFill>
                  <a:schemeClr val="bg1"/>
                </a:solidFill>
                <a:latin typeface="Cambria"/>
                <a:cs typeface="Cambria"/>
              </a:rPr>
              <a:t>want </a:t>
            </a:r>
            <a:r>
              <a:rPr i="1" spc="-7" dirty="0">
                <a:solidFill>
                  <a:schemeClr val="bg1"/>
                </a:solidFill>
                <a:latin typeface="Cambria"/>
                <a:cs typeface="Cambria"/>
              </a:rPr>
              <a:t>the </a:t>
            </a:r>
            <a:r>
              <a:rPr i="1" spc="-3" dirty="0">
                <a:solidFill>
                  <a:schemeClr val="bg1"/>
                </a:solidFill>
                <a:latin typeface="Cambria"/>
                <a:cs typeface="Cambria"/>
              </a:rPr>
              <a:t>other </a:t>
            </a:r>
            <a:r>
              <a:rPr i="1" spc="-7" dirty="0">
                <a:solidFill>
                  <a:schemeClr val="bg1"/>
                </a:solidFill>
                <a:latin typeface="Cambria"/>
                <a:cs typeface="Cambria"/>
              </a:rPr>
              <a:t>person to  </a:t>
            </a:r>
            <a:r>
              <a:rPr i="1" spc="-3" dirty="0">
                <a:solidFill>
                  <a:schemeClr val="bg1"/>
                </a:solidFill>
                <a:latin typeface="Cambria"/>
                <a:cs typeface="Cambria"/>
              </a:rPr>
              <a:t>make the</a:t>
            </a:r>
            <a:r>
              <a:rPr i="1" spc="-41" dirty="0">
                <a:solidFill>
                  <a:schemeClr val="bg1"/>
                </a:solidFill>
                <a:latin typeface="Cambria"/>
                <a:cs typeface="Cambria"/>
              </a:rPr>
              <a:t> </a:t>
            </a:r>
            <a:r>
              <a:rPr i="1" spc="-3" dirty="0">
                <a:solidFill>
                  <a:schemeClr val="bg1"/>
                </a:solidFill>
                <a:latin typeface="Cambria"/>
                <a:cs typeface="Cambria"/>
              </a:rPr>
              <a:t>decision.</a:t>
            </a:r>
            <a:endParaRPr dirty="0">
              <a:solidFill>
                <a:schemeClr val="bg1"/>
              </a:solidFill>
              <a:latin typeface="Cambria"/>
              <a:cs typeface="Cambria"/>
            </a:endParaRPr>
          </a:p>
          <a:p>
            <a:pPr>
              <a:spcBef>
                <a:spcPts val="17"/>
              </a:spcBef>
            </a:pPr>
            <a:endParaRPr dirty="0">
              <a:solidFill>
                <a:schemeClr val="bg1"/>
              </a:solidFill>
              <a:latin typeface="Times New Roman"/>
              <a:cs typeface="Times New Roman"/>
            </a:endParaRPr>
          </a:p>
        </p:txBody>
      </p:sp>
      <p:sp>
        <p:nvSpPr>
          <p:cNvPr id="4" name="object 5">
            <a:extLst>
              <a:ext uri="{FF2B5EF4-FFF2-40B4-BE49-F238E27FC236}">
                <a16:creationId xmlns:a16="http://schemas.microsoft.com/office/drawing/2014/main" id="{FD56577E-F202-403D-A30B-95FC354C9E5A}"/>
              </a:ext>
            </a:extLst>
          </p:cNvPr>
          <p:cNvSpPr txBox="1">
            <a:spLocks noGrp="1"/>
          </p:cNvSpPr>
          <p:nvPr>
            <p:ph type="ftr" sz="quarter" idx="5"/>
          </p:nvPr>
        </p:nvSpPr>
        <p:spPr>
          <a:xfrm>
            <a:off x="3144139" y="9274250"/>
            <a:ext cx="1486535" cy="336550"/>
          </a:xfrm>
          <a:prstGeom prst="rect">
            <a:avLst/>
          </a:prstGeom>
        </p:spPr>
        <p:txBody>
          <a:bodyPr vert="horz" wrap="square" lIns="0" tIns="0" rIns="0" bIns="0" rtlCol="0">
            <a:spAutoFit/>
          </a:bodyPr>
          <a:lstStyle>
            <a:defPPr>
              <a:defRPr lang="en-US"/>
            </a:defPPr>
            <a:lvl1pPr marL="0" algn="l" defTabSz="914400" rtl="0" eaLnBrk="1" latinLnBrk="0" hangingPunct="1">
              <a:defRPr sz="1100" b="0" i="0" u="sng" kern="1200">
                <a:solidFill>
                  <a:srgbClr val="0462C1"/>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nSpc>
                <a:spcPts val="1150"/>
              </a:lnSpc>
            </a:pPr>
            <a:r>
              <a:rPr lang="pt-BR" spc="-5"/>
              <a:t>www.espressoenglish.net</a:t>
            </a:r>
          </a:p>
          <a:p>
            <a:pPr marL="71755">
              <a:spcBef>
                <a:spcPts val="25"/>
              </a:spcBef>
            </a:pPr>
            <a:r>
              <a:rPr lang="pt-BR" u="none">
                <a:solidFill>
                  <a:srgbClr val="000000"/>
                </a:solidFill>
              </a:rPr>
              <a:t>© </a:t>
            </a:r>
            <a:r>
              <a:rPr lang="pt-BR" u="none" spc="-5">
                <a:solidFill>
                  <a:srgbClr val="000000"/>
                </a:solidFill>
              </a:rPr>
              <a:t>Shayna Oliveira</a:t>
            </a:r>
            <a:r>
              <a:rPr lang="pt-BR" u="none" spc="-50">
                <a:solidFill>
                  <a:srgbClr val="000000"/>
                </a:solidFill>
              </a:rPr>
              <a:t> </a:t>
            </a:r>
            <a:r>
              <a:rPr lang="pt-BR" u="none" spc="-5">
                <a:solidFill>
                  <a:srgbClr val="000000"/>
                </a:solidFill>
              </a:rPr>
              <a:t>2013</a:t>
            </a:r>
            <a:endParaRPr spc="-3" dirty="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11049"/>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246007" y="671691"/>
            <a:ext cx="9295743" cy="6186309"/>
          </a:xfrm>
          <a:prstGeom prst="rect">
            <a:avLst/>
          </a:prstGeom>
          <a:noFill/>
        </p:spPr>
        <p:txBody>
          <a:bodyPr wrap="square">
            <a:spAutoFit/>
          </a:bodyPr>
          <a:lstStyle/>
          <a:p>
            <a:pPr>
              <a:buFont typeface="Arial" panose="020B0604020202020204" pitchFamily="34" charset="0"/>
              <a:buChar char="•"/>
            </a:pPr>
            <a:r>
              <a:rPr lang="en-US" dirty="0">
                <a:solidFill>
                  <a:srgbClr val="000000"/>
                </a:solidFill>
                <a:latin typeface="Arial" panose="020B0604020202020204" pitchFamily="34" charset="0"/>
              </a:rPr>
              <a:t>Do you like music?</a:t>
            </a:r>
          </a:p>
          <a:p>
            <a:pPr>
              <a:buFont typeface="Arial" panose="020B0604020202020204" pitchFamily="34" charset="0"/>
              <a:buChar char="•"/>
            </a:pPr>
            <a:r>
              <a:rPr lang="en-US" dirty="0">
                <a:solidFill>
                  <a:srgbClr val="000000"/>
                </a:solidFill>
                <a:latin typeface="Arial" panose="020B0604020202020204" pitchFamily="34" charset="0"/>
              </a:rPr>
              <a:t>What kind of music do you like?</a:t>
            </a:r>
          </a:p>
          <a:p>
            <a:pPr>
              <a:buFont typeface="Arial" panose="020B0604020202020204" pitchFamily="34" charset="0"/>
              <a:buChar char="•"/>
            </a:pPr>
            <a:r>
              <a:rPr lang="en-US" dirty="0">
                <a:solidFill>
                  <a:srgbClr val="000000"/>
                </a:solidFill>
                <a:latin typeface="Arial" panose="020B0604020202020204" pitchFamily="34" charset="0"/>
              </a:rPr>
              <a:t>Who are your favorite singers or bands?</a:t>
            </a:r>
          </a:p>
          <a:p>
            <a:pPr>
              <a:buFont typeface="Arial" panose="020B0604020202020204" pitchFamily="34" charset="0"/>
              <a:buChar char="•"/>
            </a:pPr>
            <a:r>
              <a:rPr lang="en-US" dirty="0">
                <a:solidFill>
                  <a:srgbClr val="000000"/>
                </a:solidFill>
                <a:latin typeface="Arial" panose="020B0604020202020204" pitchFamily="34" charset="0"/>
              </a:rPr>
              <a:t>Do you like music or musicians from other countries as well? If so, who or what kind?</a:t>
            </a:r>
          </a:p>
          <a:p>
            <a:pPr>
              <a:buFont typeface="Arial" panose="020B0604020202020204" pitchFamily="34" charset="0"/>
              <a:buChar char="•"/>
            </a:pPr>
            <a:r>
              <a:rPr lang="en-US" dirty="0">
                <a:solidFill>
                  <a:srgbClr val="000000"/>
                </a:solidFill>
                <a:latin typeface="Arial" panose="020B0604020202020204" pitchFamily="34" charset="0"/>
              </a:rPr>
              <a:t>Can you name some singers or groups that you dislike.</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to watch TV?</a:t>
            </a:r>
          </a:p>
          <a:p>
            <a:pPr>
              <a:buFont typeface="Arial" panose="020B0604020202020204" pitchFamily="34" charset="0"/>
              <a:buChar char="•"/>
            </a:pPr>
            <a:r>
              <a:rPr lang="en-US" dirty="0">
                <a:solidFill>
                  <a:srgbClr val="000000"/>
                </a:solidFill>
                <a:latin typeface="Arial" panose="020B0604020202020204" pitchFamily="34" charset="0"/>
              </a:rPr>
              <a:t>Do you like movies?</a:t>
            </a:r>
          </a:p>
          <a:p>
            <a:pPr>
              <a:buFont typeface="Arial" panose="020B0604020202020204" pitchFamily="34" charset="0"/>
              <a:buChar char="•"/>
            </a:pPr>
            <a:r>
              <a:rPr lang="en-US" dirty="0">
                <a:solidFill>
                  <a:srgbClr val="000000"/>
                </a:solidFill>
                <a:latin typeface="Arial" panose="020B0604020202020204" pitchFamily="34" charset="0"/>
              </a:rPr>
              <a:t>What are your favorite kinds of programs or shows?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programs or shows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programs or which actors don't you like?</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 </a:t>
            </a:r>
          </a:p>
          <a:p>
            <a:pPr>
              <a:buFont typeface="Arial" panose="020B0604020202020204" pitchFamily="34" charset="0"/>
              <a:buChar char="•"/>
            </a:pPr>
            <a:r>
              <a:rPr lang="en-US" dirty="0">
                <a:solidFill>
                  <a:srgbClr val="000000"/>
                </a:solidFill>
                <a:latin typeface="Arial" panose="020B0604020202020204" pitchFamily="34" charset="0"/>
              </a:rPr>
              <a:t>What are your favorite kinds of movies?</a:t>
            </a:r>
          </a:p>
          <a:p>
            <a:pPr>
              <a:buFont typeface="Arial" panose="020B0604020202020204" pitchFamily="34" charset="0"/>
              <a:buChar char="•"/>
            </a:pPr>
            <a:r>
              <a:rPr lang="en-US" dirty="0">
                <a:solidFill>
                  <a:srgbClr val="000000"/>
                </a:solidFill>
                <a:latin typeface="Arial" panose="020B0604020202020204" pitchFamily="34" charset="0"/>
              </a:rPr>
              <a:t>What are your all time favorite movies?</a:t>
            </a: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pPr>
              <a:buFont typeface="Arial" panose="020B0604020202020204" pitchFamily="34" charset="0"/>
              <a:buChar char="•"/>
            </a:pPr>
            <a:r>
              <a:rPr lang="en-US" dirty="0">
                <a:solidFill>
                  <a:srgbClr val="000000"/>
                </a:solidFill>
                <a:latin typeface="Arial" panose="020B0604020202020204" pitchFamily="34" charset="0"/>
              </a:rPr>
              <a:t>Do you like movies from other countries as well? If so, what kind?</a:t>
            </a: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pPr>
              <a:buFont typeface="Arial" panose="020B0604020202020204" pitchFamily="34" charset="0"/>
              <a:buChar char="•"/>
            </a:pPr>
            <a:r>
              <a:rPr lang="en-US" dirty="0">
                <a:solidFill>
                  <a:srgbClr val="000000"/>
                </a:solidFill>
                <a:latin typeface="Arial" panose="020B0604020202020204" pitchFamily="34" charset="0"/>
              </a:rPr>
              <a:t>What kinds of movies or which actors don't you like?</a:t>
            </a: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69171"/>
            <a:ext cx="11199860" cy="6463308"/>
          </a:xfrm>
          <a:prstGeom prst="rect">
            <a:avLst/>
          </a:prstGeom>
          <a:noFill/>
        </p:spPr>
        <p:txBody>
          <a:bodyPr wrap="square">
            <a:spAutoFit/>
          </a:bodyPr>
          <a:lstStyle/>
          <a:p>
            <a:pPr>
              <a:buFont typeface="Arial" panose="020B0604020202020204" pitchFamily="34" charset="0"/>
              <a:buChar char="•"/>
            </a:pPr>
            <a:r>
              <a:rPr lang="en-US" dirty="0">
                <a:solidFill>
                  <a:srgbClr val="000000"/>
                </a:solidFill>
                <a:latin typeface="Arial" panose="020B0604020202020204" pitchFamily="34" charset="0"/>
              </a:rPr>
              <a:t>Do you like music? (dislike)</a:t>
            </a:r>
          </a:p>
          <a:p>
            <a:pPr>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7030A0"/>
                </a:solidFill>
                <a:latin typeface="Arial" panose="020B0604020202020204" pitchFamily="34" charset="0"/>
              </a:rPr>
              <a:t>Student: I really dislike </a:t>
            </a:r>
            <a:r>
              <a:rPr lang="en-US" dirty="0">
                <a:solidFill>
                  <a:srgbClr val="FF0000"/>
                </a:solidFill>
                <a:latin typeface="Arial" panose="020B0604020202020204" pitchFamily="34" charset="0"/>
              </a:rPr>
              <a:t>We don’t say I dislike we say I don’t like or I don’t really like.</a:t>
            </a:r>
          </a:p>
          <a:p>
            <a:r>
              <a:rPr lang="en-US" dirty="0">
                <a:solidFill>
                  <a:srgbClr val="FFC000"/>
                </a:solidFill>
                <a:highlight>
                  <a:srgbClr val="000000"/>
                </a:highlight>
                <a:latin typeface="Arial" panose="020B0604020202020204" pitchFamily="34" charset="0"/>
              </a:rPr>
              <a:t>Correction: I don’t really like music.</a:t>
            </a:r>
          </a:p>
          <a:p>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What kind of music do you like?</a:t>
            </a:r>
          </a:p>
          <a:p>
            <a:r>
              <a:rPr lang="en-US" dirty="0">
                <a:solidFill>
                  <a:srgbClr val="7030A0"/>
                </a:solidFill>
                <a:latin typeface="Arial" panose="020B0604020202020204" pitchFamily="34" charset="0"/>
              </a:rPr>
              <a:t>Student: I really crazy about ( verb to be is missing)</a:t>
            </a:r>
          </a:p>
          <a:p>
            <a:r>
              <a:rPr lang="en-US" dirty="0" err="1">
                <a:solidFill>
                  <a:srgbClr val="FFC000"/>
                </a:solidFill>
                <a:highlight>
                  <a:srgbClr val="000000"/>
                </a:highlight>
                <a:latin typeface="Arial" panose="020B0604020202020204" pitchFamily="34" charset="0"/>
              </a:rPr>
              <a:t>Correction:I</a:t>
            </a:r>
            <a:r>
              <a:rPr lang="en-US" dirty="0">
                <a:solidFill>
                  <a:srgbClr val="FFC000"/>
                </a:solidFill>
                <a:highlight>
                  <a:srgbClr val="000000"/>
                </a:highlight>
                <a:latin typeface="Arial" panose="020B0604020202020204" pitchFamily="34" charset="0"/>
              </a:rPr>
              <a:t> </a:t>
            </a:r>
            <a:r>
              <a:rPr lang="en-US" dirty="0">
                <a:solidFill>
                  <a:srgbClr val="FF0000"/>
                </a:solidFill>
                <a:highlight>
                  <a:srgbClr val="000000"/>
                </a:highlight>
                <a:latin typeface="Arial" panose="020B0604020202020204" pitchFamily="34" charset="0"/>
              </a:rPr>
              <a:t>am</a:t>
            </a:r>
            <a:r>
              <a:rPr lang="en-US" dirty="0">
                <a:solidFill>
                  <a:srgbClr val="FFC000"/>
                </a:solidFill>
                <a:highlight>
                  <a:srgbClr val="000000"/>
                </a:highlight>
                <a:latin typeface="Arial" panose="020B0604020202020204" pitchFamily="34" charset="0"/>
              </a:rPr>
              <a:t> crazy about rock music.</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Who are your favorite singers or bands?</a:t>
            </a:r>
          </a:p>
          <a:p>
            <a:r>
              <a:rPr lang="en-US" dirty="0">
                <a:solidFill>
                  <a:srgbClr val="7030A0"/>
                </a:solidFill>
                <a:latin typeface="Arial" panose="020B0604020202020204" pitchFamily="34" charset="0"/>
              </a:rPr>
              <a:t>Student: well, my favorite singer is ….</a:t>
            </a:r>
          </a:p>
          <a:p>
            <a:r>
              <a:rPr lang="en-US" dirty="0">
                <a:solidFill>
                  <a:srgbClr val="FFC000"/>
                </a:solidFill>
                <a:highlight>
                  <a:srgbClr val="000000"/>
                </a:highlight>
                <a:latin typeface="Arial" panose="020B0604020202020204" pitchFamily="34" charset="0"/>
              </a:rPr>
              <a:t>Correction: </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music or musicians from other countries as well? If so, who or what kind?</a:t>
            </a:r>
          </a:p>
          <a:p>
            <a:r>
              <a:rPr lang="en-US" dirty="0">
                <a:solidFill>
                  <a:srgbClr val="7030A0"/>
                </a:solidFill>
                <a:latin typeface="Arial" panose="020B0604020202020204" pitchFamily="34" charset="0"/>
              </a:rPr>
              <a:t>Student: yes, I like musicians from other countries ..</a:t>
            </a:r>
          </a:p>
          <a:p>
            <a:r>
              <a:rPr lang="en-US" dirty="0">
                <a:solidFill>
                  <a:srgbClr val="FFC000"/>
                </a:solidFill>
                <a:highlight>
                  <a:srgbClr val="000000"/>
                </a:highlight>
                <a:latin typeface="Arial" panose="020B0604020202020204" pitchFamily="34" charset="0"/>
              </a:rPr>
              <a:t>Correction:</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Can you name some singers or groups that you dislike.</a:t>
            </a:r>
          </a:p>
          <a:p>
            <a:r>
              <a:rPr lang="en-US" dirty="0">
                <a:solidFill>
                  <a:srgbClr val="7030A0"/>
                </a:solidFill>
                <a:latin typeface="Arial" panose="020B0604020202020204" pitchFamily="34" charset="0"/>
              </a:rPr>
              <a:t>Student: Karaoke team isn’t my cup of team</a:t>
            </a:r>
            <a:r>
              <a:rPr lang="en-US" dirty="0">
                <a:solidFill>
                  <a:srgbClr val="FF0000"/>
                </a:solidFill>
                <a:latin typeface="Arial" panose="020B0604020202020204" pitchFamily="34" charset="0"/>
              </a:rPr>
              <a:t>. it’s not my thing or not my cup of tea is used for objects   </a:t>
            </a:r>
          </a:p>
          <a:p>
            <a:r>
              <a:rPr lang="en-US" dirty="0">
                <a:solidFill>
                  <a:srgbClr val="FFC000"/>
                </a:solidFill>
                <a:highlight>
                  <a:srgbClr val="000000"/>
                </a:highlight>
                <a:latin typeface="Arial" panose="020B0604020202020204" pitchFamily="34" charset="0"/>
              </a:rPr>
              <a:t>Correction:</a:t>
            </a:r>
            <a:r>
              <a:rPr lang="en-US" dirty="0">
                <a:solidFill>
                  <a:srgbClr val="7030A0"/>
                </a:solidFill>
                <a:highlight>
                  <a:srgbClr val="000000"/>
                </a:highlight>
                <a:latin typeface="Arial" panose="020B0604020202020204" pitchFamily="34" charset="0"/>
              </a:rPr>
              <a:t> I’m not fond of Karaoke team/ I am not a big fan of Karaoke team.</a:t>
            </a:r>
          </a:p>
          <a:p>
            <a:endParaRPr lang="en-US" dirty="0">
              <a:solidFill>
                <a:srgbClr val="FFC000"/>
              </a:solidFill>
              <a:highlight>
                <a:srgbClr val="000000"/>
              </a:highlight>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38004144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109002" y="652154"/>
            <a:ext cx="9295743" cy="6463308"/>
          </a:xfrm>
          <a:prstGeom prst="rect">
            <a:avLst/>
          </a:prstGeom>
          <a:noFill/>
        </p:spPr>
        <p:txBody>
          <a:bodyPr wrap="square">
            <a:spAutoFit/>
          </a:bodyPr>
          <a:lstStyle/>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to watch TV? (like)</a:t>
            </a:r>
          </a:p>
          <a:p>
            <a:r>
              <a:rPr lang="en-US" dirty="0">
                <a:solidFill>
                  <a:srgbClr val="7030A0"/>
                </a:solidFill>
                <a:latin typeface="Arial" panose="020B0604020202020204" pitchFamily="34" charset="0"/>
              </a:rPr>
              <a:t>Student: Yeah, I really like to watch tv</a:t>
            </a:r>
          </a:p>
          <a:p>
            <a:r>
              <a:rPr lang="en-US" dirty="0">
                <a:solidFill>
                  <a:srgbClr val="FFC000"/>
                </a:solidFill>
                <a:highlight>
                  <a:srgbClr val="000000"/>
                </a:highlight>
                <a:latin typeface="Arial" panose="020B0604020202020204" pitchFamily="34" charset="0"/>
              </a:rPr>
              <a:t>Correction:</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 (strong dislike)</a:t>
            </a:r>
          </a:p>
          <a:p>
            <a:r>
              <a:rPr lang="en-US" dirty="0">
                <a:solidFill>
                  <a:srgbClr val="7030A0"/>
                </a:solidFill>
                <a:latin typeface="Arial" panose="020B0604020202020204" pitchFamily="34" charset="0"/>
              </a:rPr>
              <a:t>Student: Movies aren’t my cup of tea.</a:t>
            </a:r>
          </a:p>
          <a:p>
            <a:r>
              <a:rPr lang="en-US" dirty="0">
                <a:solidFill>
                  <a:srgbClr val="FFC000"/>
                </a:solidFill>
                <a:highlight>
                  <a:srgbClr val="000000"/>
                </a:highlight>
                <a:latin typeface="Arial" panose="020B0604020202020204" pitchFamily="34" charset="0"/>
              </a:rPr>
              <a:t>Correction:</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What are your favorite kinds of programs or shows?</a:t>
            </a:r>
          </a:p>
          <a:p>
            <a:r>
              <a:rPr lang="en-US" dirty="0">
                <a:solidFill>
                  <a:srgbClr val="7030A0"/>
                </a:solidFill>
                <a:latin typeface="Arial" panose="020B0604020202020204" pitchFamily="34" charset="0"/>
              </a:rPr>
              <a:t>Student: My favorite programs are political or legal programs/ shows.</a:t>
            </a:r>
          </a:p>
          <a:p>
            <a:r>
              <a:rPr lang="en-US" dirty="0">
                <a:solidFill>
                  <a:srgbClr val="FFC000"/>
                </a:solidFill>
                <a:highlight>
                  <a:srgbClr val="000000"/>
                </a:highlight>
                <a:latin typeface="Arial" panose="020B0604020202020204" pitchFamily="34" charset="0"/>
              </a:rPr>
              <a:t>Correction:</a:t>
            </a:r>
          </a:p>
          <a:p>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Who are your favorite actors?</a:t>
            </a:r>
          </a:p>
          <a:p>
            <a:r>
              <a:rPr lang="en-US" dirty="0">
                <a:solidFill>
                  <a:srgbClr val="7030A0"/>
                </a:solidFill>
                <a:latin typeface="Arial" panose="020B0604020202020204" pitchFamily="34" charset="0"/>
              </a:rPr>
              <a:t>Student: </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programs or shows from other countries as well? If so, what kind? (strong like)</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6778775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0195" y="-128656"/>
            <a:ext cx="11189590" cy="8125301"/>
          </a:xfrm>
          <a:prstGeom prst="rect">
            <a:avLst/>
          </a:prstGeom>
          <a:noFill/>
        </p:spPr>
        <p:txBody>
          <a:bodyPr wrap="square">
            <a:spAutoFit/>
          </a:bodyPr>
          <a:lstStyle/>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What kinds of programs or which actors don't you like?</a:t>
            </a:r>
          </a:p>
          <a:p>
            <a:pPr>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a:t>
            </a:r>
          </a:p>
          <a:p>
            <a:r>
              <a:rPr lang="en-US" dirty="0">
                <a:solidFill>
                  <a:srgbClr val="7030A0"/>
                </a:solidFill>
                <a:latin typeface="Arial" panose="020B0604020202020204" pitchFamily="34" charset="0"/>
              </a:rPr>
              <a:t>Student: I am fond of watching movies.</a:t>
            </a:r>
          </a:p>
          <a:p>
            <a:r>
              <a:rPr lang="en-US" dirty="0">
                <a:solidFill>
                  <a:srgbClr val="FFC000"/>
                </a:solidFill>
                <a:highlight>
                  <a:srgbClr val="000000"/>
                </a:highlight>
                <a:latin typeface="Arial" panose="020B0604020202020204" pitchFamily="34" charset="0"/>
              </a:rPr>
              <a:t>Correction:</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What are your favorite kinds of movies?</a:t>
            </a:r>
          </a:p>
          <a:p>
            <a:r>
              <a:rPr lang="en-US" dirty="0">
                <a:solidFill>
                  <a:srgbClr val="7030A0"/>
                </a:solidFill>
                <a:latin typeface="Arial" panose="020B0604020202020204" pitchFamily="34" charset="0"/>
              </a:rPr>
              <a:t>Student: my favorite kind of movies is comedy. </a:t>
            </a:r>
          </a:p>
          <a:p>
            <a:r>
              <a:rPr lang="en-US" dirty="0">
                <a:solidFill>
                  <a:srgbClr val="7030A0"/>
                </a:solidFill>
                <a:latin typeface="Arial" panose="020B0604020202020204" pitchFamily="34" charset="0"/>
              </a:rPr>
              <a:t>Types of movies:</a:t>
            </a:r>
          </a:p>
          <a:p>
            <a:r>
              <a:rPr lang="en-US" dirty="0">
                <a:solidFill>
                  <a:srgbClr val="7030A0"/>
                </a:solidFill>
                <a:latin typeface="Arial" panose="020B0604020202020204" pitchFamily="34" charset="0"/>
              </a:rPr>
              <a:t>documentaries- historical movies – cartoon or animation- thriller –romance-romantic comedy- -drama-action-horror-fantasy-sci-fi or science fiction …………</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000000"/>
                </a:solidFill>
                <a:latin typeface="Arial" panose="020B0604020202020204" pitchFamily="34" charset="0"/>
              </a:rPr>
              <a:t>What are your all-time favorite movies? All-time: </a:t>
            </a:r>
            <a:r>
              <a:rPr lang="ar-EG" dirty="0">
                <a:solidFill>
                  <a:srgbClr val="000000"/>
                </a:solidFill>
                <a:latin typeface="Arial" panose="020B0604020202020204" pitchFamily="34" charset="0"/>
              </a:rPr>
              <a:t>دائم</a:t>
            </a:r>
            <a:r>
              <a:rPr lang="en-US" dirty="0">
                <a:solidFill>
                  <a:srgbClr val="000000"/>
                </a:solidFill>
                <a:latin typeface="Arial" panose="020B0604020202020204" pitchFamily="34" charset="0"/>
              </a:rPr>
              <a:t> continual</a:t>
            </a:r>
          </a:p>
          <a:p>
            <a:r>
              <a:rPr lang="en-US" dirty="0">
                <a:solidFill>
                  <a:srgbClr val="7030A0"/>
                </a:solidFill>
                <a:latin typeface="Arial" panose="020B0604020202020204" pitchFamily="34" charset="0"/>
              </a:rPr>
              <a:t>Student: documentaries are </a:t>
            </a:r>
            <a:r>
              <a:rPr lang="en-US" u="sng" dirty="0">
                <a:solidFill>
                  <a:srgbClr val="7030A0"/>
                </a:solidFill>
                <a:latin typeface="Arial" panose="020B0604020202020204" pitchFamily="34" charset="0"/>
              </a:rPr>
              <a:t>my</a:t>
            </a:r>
            <a:r>
              <a:rPr lang="en-US" dirty="0">
                <a:solidFill>
                  <a:srgbClr val="7030A0"/>
                </a:solidFill>
                <a:latin typeface="Arial" panose="020B0604020202020204" pitchFamily="34" charset="0"/>
              </a:rPr>
              <a:t> all-time favorite movies.</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18999624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567165"/>
            <a:ext cx="11942762" cy="5755422"/>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pPr algn="l">
              <a:buFont typeface="Arial" panose="020B0604020202020204" pitchFamily="34" charset="0"/>
              <a:buChar char="•"/>
            </a:pPr>
            <a:r>
              <a:rPr lang="en-US" dirty="0">
                <a:solidFill>
                  <a:srgbClr val="000000"/>
                </a:solidFill>
                <a:latin typeface="Arial" panose="020B0604020202020204" pitchFamily="34" charset="0"/>
              </a:rPr>
              <a:t>Do you like reading?</a:t>
            </a: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025423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120889"/>
            <a:ext cx="11942762" cy="6647974"/>
          </a:xfrm>
          <a:prstGeom prst="rect">
            <a:avLst/>
          </a:prstGeom>
          <a:noFill/>
        </p:spPr>
        <p:txBody>
          <a:bodyPr wrap="square">
            <a:spAutoFit/>
          </a:bodyPr>
          <a:lstStyle/>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a:t>
            </a:r>
          </a:p>
          <a:p>
            <a:r>
              <a:rPr lang="en-US" dirty="0">
                <a:solidFill>
                  <a:srgbClr val="7030A0"/>
                </a:solidFill>
                <a:latin typeface="Arial" panose="020B0604020202020204" pitchFamily="34" charset="0"/>
              </a:rPr>
              <a:t>Student: I am fond of sports.  </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sports?</a:t>
            </a:r>
          </a:p>
          <a:p>
            <a:r>
              <a:rPr lang="en-US" dirty="0">
                <a:solidFill>
                  <a:srgbClr val="7030A0"/>
                </a:solidFill>
                <a:latin typeface="Arial" panose="020B0604020202020204" pitchFamily="34" charset="0"/>
              </a:rPr>
              <a:t>Student: it’s all the same to me/ it makes no difference to me one player</a:t>
            </a:r>
            <a:r>
              <a:rPr lang="ar-EG" dirty="0">
                <a:solidFill>
                  <a:srgbClr val="7030A0"/>
                </a:solidFill>
                <a:latin typeface="Arial" panose="020B0604020202020204" pitchFamily="34" charset="0"/>
              </a:rPr>
              <a:t> </a:t>
            </a:r>
            <a:r>
              <a:rPr lang="en-US" dirty="0">
                <a:solidFill>
                  <a:srgbClr val="7030A0"/>
                </a:solidFill>
                <a:latin typeface="Arial" panose="020B0604020202020204" pitchFamily="34" charset="0"/>
              </a:rPr>
              <a:t>or team sports .</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athletes?</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774038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a:t>
            </a:r>
            <a:r>
              <a:rPr lang="en-US" sz="3600" b="1" spc="7" dirty="0">
                <a:solidFill>
                  <a:srgbClr val="17365D"/>
                </a:solidFill>
                <a:latin typeface="Cambria"/>
                <a:cs typeface="Cambria"/>
              </a:rPr>
              <a:t> Likes, Dislikes, </a:t>
            </a:r>
            <a:r>
              <a:rPr lang="en-US" sz="3600" b="1" dirty="0">
                <a:solidFill>
                  <a:srgbClr val="17365D"/>
                </a:solidFill>
                <a:latin typeface="Cambria"/>
                <a:cs typeface="Cambria"/>
              </a:rPr>
              <a:t>&amp;  </a:t>
            </a:r>
            <a:r>
              <a:rPr lang="en-US" sz="3600" b="1" spc="7" dirty="0">
                <a:solidFill>
                  <a:srgbClr val="17365D"/>
                </a:solidFill>
                <a:latin typeface="Cambria"/>
                <a:cs typeface="Cambria"/>
              </a:rPr>
              <a:t>Preferences</a:t>
            </a:r>
            <a:endParaRPr lang="en-US" sz="3600" b="1" dirty="0">
              <a:solidFill>
                <a:schemeClr val="bg1"/>
              </a:solidFill>
            </a:endParaRP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3- Likes &amp; Dislikes</a:t>
            </a:r>
            <a:endParaRPr lang="en-US" sz="2000" b="1" dirty="0"/>
          </a:p>
        </p:txBody>
      </p:sp>
      <p:sp>
        <p:nvSpPr>
          <p:cNvPr id="8" name="Title 7">
            <a:extLst>
              <a:ext uri="{FF2B5EF4-FFF2-40B4-BE49-F238E27FC236}">
                <a16:creationId xmlns:a16="http://schemas.microsoft.com/office/drawing/2014/main" id="{C29087D1-B02D-476A-8AD4-F1145A5B35C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166444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50813" y="344027"/>
            <a:ext cx="11942762" cy="6201698"/>
          </a:xfrm>
          <a:prstGeom prst="rect">
            <a:avLst/>
          </a:prstGeom>
          <a:noFill/>
        </p:spPr>
        <p:txBody>
          <a:bodyPr wrap="square">
            <a:spAutoFit/>
          </a:bodyPr>
          <a:lstStyle/>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sports from other countries as well? If so, what kind?</a:t>
            </a:r>
          </a:p>
          <a:p>
            <a:r>
              <a:rPr lang="en-US" dirty="0">
                <a:solidFill>
                  <a:srgbClr val="7030A0"/>
                </a:solidFill>
                <a:latin typeface="Arial" panose="020B0604020202020204" pitchFamily="34" charset="0"/>
              </a:rPr>
              <a:t>Student: I like soccer … I like American football.</a:t>
            </a:r>
          </a:p>
          <a:p>
            <a:r>
              <a:rPr lang="en-US" dirty="0">
                <a:solidFill>
                  <a:srgbClr val="FFC000"/>
                </a:solidFill>
                <a:highlight>
                  <a:srgbClr val="000000"/>
                </a:highlight>
                <a:latin typeface="Arial" panose="020B0604020202020204" pitchFamily="34" charset="0"/>
              </a:rPr>
              <a:t>Correction:</a:t>
            </a:r>
            <a:r>
              <a:rPr lang="en-US" dirty="0">
                <a:solidFill>
                  <a:srgbClr val="FFC000"/>
                </a:solidFill>
                <a:highlight>
                  <a:srgbClr val="000000"/>
                </a:highlight>
                <a:latin typeface="Arial" panose="020B0604020202020204" pitchFamily="34" charset="0"/>
                <a:sym typeface="Wingdings" panose="05000000000000000000" pitchFamily="2" charset="2"/>
              </a:rPr>
              <a:t></a:t>
            </a:r>
            <a:endParaRPr lang="en-US" dirty="0">
              <a:solidFill>
                <a:srgbClr val="FFC000"/>
              </a:solidFill>
              <a:highlight>
                <a:srgbClr val="000000"/>
              </a:highligh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 exactly… this is exactly what I wanted to say)</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athletes from other countries as well? If so, who?</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r>
              <a:rPr lang="en-US" b="0" i="0" dirty="0">
                <a:solidFill>
                  <a:srgbClr val="000000"/>
                </a:solidFill>
                <a:effectLst/>
                <a:latin typeface="Arial" panose="020B0604020202020204" pitchFamily="34" charset="0"/>
              </a:rPr>
              <a:t>Which athletes don't you like?</a:t>
            </a:r>
          </a:p>
          <a:p>
            <a:r>
              <a:rPr lang="en-US" dirty="0">
                <a:solidFill>
                  <a:srgbClr val="7030A0"/>
                </a:solidFill>
                <a:latin typeface="Arial" panose="020B0604020202020204" pitchFamily="34" charset="0"/>
              </a:rPr>
              <a:t>Student: I am not fond of Messi – Messi isn’t my cup of tea.</a:t>
            </a:r>
          </a:p>
          <a:p>
            <a:r>
              <a:rPr lang="en-US" dirty="0">
                <a:solidFill>
                  <a:srgbClr val="FFC000"/>
                </a:solidFill>
                <a:highlight>
                  <a:srgbClr val="000000"/>
                </a:highlight>
                <a:latin typeface="Arial" panose="020B0604020202020204" pitchFamily="34" charset="0"/>
              </a:rPr>
              <a:t>Correction: I am not a big fan of ….</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6336843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249237" y="-111947"/>
            <a:ext cx="11942762" cy="7602081"/>
          </a:xfrm>
          <a:prstGeom prst="rect">
            <a:avLst/>
          </a:prstGeom>
          <a:noFill/>
        </p:spPr>
        <p:txBody>
          <a:bodyPr wrap="square">
            <a:spAutoFit/>
          </a:bodyPr>
          <a:lstStyle/>
          <a:p>
            <a:pPr algn="l">
              <a:buFont typeface="Arial" panose="020B0604020202020204" pitchFamily="34" charset="0"/>
              <a:buChar char="•"/>
            </a:pPr>
            <a:r>
              <a:rPr lang="en-US" dirty="0">
                <a:solidFill>
                  <a:srgbClr val="000000"/>
                </a:solidFill>
                <a:latin typeface="Arial" panose="020B0604020202020204" pitchFamily="34" charset="0"/>
              </a:rPr>
              <a:t>Do you like reading? </a:t>
            </a:r>
          </a:p>
          <a:p>
            <a:r>
              <a:rPr lang="en-US" dirty="0">
                <a:solidFill>
                  <a:srgbClr val="7030A0"/>
                </a:solidFill>
                <a:latin typeface="Arial" panose="020B0604020202020204" pitchFamily="34" charset="0"/>
              </a:rPr>
              <a:t>Student: </a:t>
            </a:r>
          </a:p>
          <a:p>
            <a:r>
              <a:rPr lang="en-US" dirty="0">
                <a:solidFill>
                  <a:srgbClr val="FFC000"/>
                </a:solidFill>
                <a:highlight>
                  <a:srgbClr val="000000"/>
                </a:highlight>
                <a:latin typeface="Arial" panose="020B0604020202020204" pitchFamily="34" charset="0"/>
              </a:rPr>
              <a:t>Correction:</a:t>
            </a:r>
          </a:p>
          <a:p>
            <a:pPr marL="0" indent="0" algn="l">
              <a:buNone/>
            </a:pPr>
            <a:endParaRPr lang="en-US" dirty="0">
              <a:solidFill>
                <a:srgbClr val="000000"/>
              </a:solidFill>
              <a:latin typeface="Arial" panose="020B0604020202020204" pitchFamily="34" charset="0"/>
            </a:endParaRPr>
          </a:p>
          <a:p>
            <a:pPr>
              <a:buFont typeface="Arial" panose="020B0604020202020204" pitchFamily="34" charset="0"/>
              <a:buChar char="•"/>
            </a:pPr>
            <a:r>
              <a:rPr lang="en-US" b="0" i="0" dirty="0">
                <a:solidFill>
                  <a:srgbClr val="000000"/>
                </a:solidFill>
                <a:effectLst/>
                <a:latin typeface="Arial" panose="020B0604020202020204" pitchFamily="34" charset="0"/>
              </a:rPr>
              <a:t>Do you like books?</a:t>
            </a:r>
          </a:p>
          <a:p>
            <a:r>
              <a:rPr lang="en-US" dirty="0">
                <a:solidFill>
                  <a:srgbClr val="7030A0"/>
                </a:solidFill>
                <a:latin typeface="Arial" panose="020B0604020202020204" pitchFamily="34" charset="0"/>
              </a:rPr>
              <a:t>Student: </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reading books offline or online? </a:t>
            </a:r>
          </a:p>
          <a:p>
            <a:r>
              <a:rPr lang="en-US" dirty="0">
                <a:solidFill>
                  <a:srgbClr val="7030A0"/>
                </a:solidFill>
                <a:latin typeface="Arial" panose="020B0604020202020204" pitchFamily="34" charset="0"/>
              </a:rPr>
              <a:t>Student:  I like reading books </a:t>
            </a:r>
            <a:r>
              <a:rPr lang="en-US" u="sng" dirty="0">
                <a:solidFill>
                  <a:srgbClr val="7030A0"/>
                </a:solidFill>
                <a:latin typeface="Arial" panose="020B0604020202020204" pitchFamily="34" charset="0"/>
              </a:rPr>
              <a:t>whether </a:t>
            </a:r>
            <a:r>
              <a:rPr lang="en-US" dirty="0">
                <a:solidFill>
                  <a:srgbClr val="7030A0"/>
                </a:solidFill>
                <a:latin typeface="Arial" panose="020B0604020202020204" pitchFamily="34" charset="0"/>
              </a:rPr>
              <a:t>online and offline but I really prefer offline books because my attention is very perfect with offline books. I think when I read online books there are a lot of messages sent me when I read online book but I think we are used </a:t>
            </a:r>
            <a:r>
              <a:rPr lang="en-US" dirty="0" err="1">
                <a:solidFill>
                  <a:srgbClr val="7030A0"/>
                </a:solidFill>
                <a:latin typeface="Arial" panose="020B0604020202020204" pitchFamily="34" charset="0"/>
              </a:rPr>
              <a:t>offfline</a:t>
            </a:r>
            <a:r>
              <a:rPr lang="en-US" dirty="0">
                <a:solidFill>
                  <a:srgbClr val="7030A0"/>
                </a:solidFill>
                <a:latin typeface="Arial" panose="020B0604020202020204" pitchFamily="34" charset="0"/>
              </a:rPr>
              <a:t> books. Offline books can you playing on the page write some notes or some comments like this.</a:t>
            </a:r>
          </a:p>
          <a:p>
            <a:r>
              <a:rPr lang="en-US" dirty="0">
                <a:solidFill>
                  <a:srgbClr val="FFC000"/>
                </a:solidFill>
                <a:highlight>
                  <a:srgbClr val="000000"/>
                </a:highlight>
                <a:latin typeface="Arial" panose="020B0604020202020204" pitchFamily="34" charset="0"/>
              </a:rPr>
              <a:t>Correction: I like reading both online and offline books. But I really prefer offline books because my attention is much better/ I can focus better when I read offline books. This is because there is a lot of distraction </a:t>
            </a:r>
            <a:r>
              <a:rPr lang="ar-EG" dirty="0">
                <a:solidFill>
                  <a:srgbClr val="FFC000"/>
                </a:solidFill>
                <a:highlight>
                  <a:srgbClr val="000000"/>
                </a:highlight>
                <a:latin typeface="Arial" panose="020B0604020202020204" pitchFamily="34" charset="0"/>
              </a:rPr>
              <a:t>مشتتات ( تشتيت)</a:t>
            </a:r>
            <a:r>
              <a:rPr lang="en-US" dirty="0">
                <a:solidFill>
                  <a:srgbClr val="FFC000"/>
                </a:solidFill>
                <a:highlight>
                  <a:srgbClr val="000000"/>
                </a:highlight>
                <a:latin typeface="Arial" panose="020B0604020202020204" pitchFamily="34" charset="0"/>
              </a:rPr>
              <a:t> </a:t>
            </a:r>
            <a:r>
              <a:rPr lang="en-US" dirty="0" err="1">
                <a:solidFill>
                  <a:srgbClr val="FFC000"/>
                </a:solidFill>
                <a:highlight>
                  <a:srgbClr val="000000"/>
                </a:highlight>
                <a:latin typeface="Arial" panose="020B0604020202020204" pitchFamily="34" charset="0"/>
              </a:rPr>
              <a:t>online.But</a:t>
            </a:r>
            <a:r>
              <a:rPr lang="en-US" dirty="0">
                <a:solidFill>
                  <a:srgbClr val="FFC000"/>
                </a:solidFill>
                <a:highlight>
                  <a:srgbClr val="000000"/>
                </a:highlight>
                <a:latin typeface="Arial" panose="020B0604020202020204" pitchFamily="34" charset="0"/>
              </a:rPr>
              <a:t>, now we are getting used to reading online books.. With offline books I can write notes and </a:t>
            </a:r>
            <a:r>
              <a:rPr lang="en-US" dirty="0">
                <a:solidFill>
                  <a:srgbClr val="FF0000"/>
                </a:solidFill>
                <a:highlight>
                  <a:srgbClr val="000000"/>
                </a:highlight>
                <a:latin typeface="Arial" panose="020B0604020202020204" pitchFamily="34" charset="0"/>
              </a:rPr>
              <a:t>things of that sort </a:t>
            </a:r>
            <a:r>
              <a:rPr lang="ar-EG" dirty="0">
                <a:solidFill>
                  <a:srgbClr val="FF0000"/>
                </a:solidFill>
                <a:highlight>
                  <a:srgbClr val="000000"/>
                </a:highlight>
                <a:latin typeface="Arial" panose="020B0604020202020204" pitchFamily="34" charset="0"/>
              </a:rPr>
              <a:t> واشياء من هذا القبيل </a:t>
            </a:r>
            <a:r>
              <a:rPr lang="en-US" dirty="0">
                <a:solidFill>
                  <a:srgbClr val="FF0000"/>
                </a:solidFill>
                <a:highlight>
                  <a:srgbClr val="000000"/>
                </a:highlight>
                <a:latin typeface="Arial" panose="020B0604020202020204" pitchFamily="34" charset="0"/>
              </a:rPr>
              <a:t>..</a:t>
            </a:r>
            <a:r>
              <a:rPr lang="en-US" dirty="0">
                <a:solidFill>
                  <a:srgbClr val="FFC000"/>
                </a:solidFill>
                <a:highlight>
                  <a:srgbClr val="000000"/>
                </a:highlight>
                <a:latin typeface="Arial" panose="020B0604020202020204" pitchFamily="34" charset="0"/>
              </a:rPr>
              <a:t>…..</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6867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60829" y="610809"/>
            <a:ext cx="11942762" cy="6063198"/>
          </a:xfrm>
          <a:prstGeom prst="rect">
            <a:avLst/>
          </a:prstGeom>
          <a:noFill/>
        </p:spPr>
        <p:txBody>
          <a:bodyPr wrap="square">
            <a:spAutoFit/>
          </a:bodyPr>
          <a:lstStyle/>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kinds of books?</a:t>
            </a:r>
          </a:p>
          <a:p>
            <a:r>
              <a:rPr lang="en-US" dirty="0">
                <a:solidFill>
                  <a:srgbClr val="7030A0"/>
                </a:solidFill>
                <a:latin typeface="Arial" panose="020B0604020202020204" pitchFamily="34" charset="0"/>
              </a:rPr>
              <a:t>Student: my favorite books about  politics  … I am fond of political books</a:t>
            </a:r>
          </a:p>
          <a:p>
            <a:r>
              <a:rPr lang="en-US" dirty="0">
                <a:solidFill>
                  <a:srgbClr val="FFC000"/>
                </a:solidFill>
                <a:highlight>
                  <a:srgbClr val="000000"/>
                </a:highlight>
                <a:latin typeface="Arial" panose="020B0604020202020204" pitchFamily="34" charset="0"/>
              </a:rPr>
              <a:t>Correction: my favorite books are political books/ I am fond of  politics.</a:t>
            </a:r>
          </a:p>
          <a:p>
            <a:pPr algn="l">
              <a:buFont typeface="Arial" panose="020B0604020202020204" pitchFamily="34" charset="0"/>
              <a:buChar char="•"/>
            </a:pPr>
            <a:r>
              <a:rPr lang="en-US" b="0" i="0" dirty="0">
                <a:solidFill>
                  <a:srgbClr val="000000"/>
                </a:solidFill>
                <a:effectLst/>
                <a:latin typeface="Arial" panose="020B0604020202020204" pitchFamily="34" charset="0"/>
              </a:rPr>
              <a:t>What are your favorite book titles?</a:t>
            </a:r>
          </a:p>
          <a:p>
            <a:r>
              <a:rPr lang="en-US" dirty="0">
                <a:solidFill>
                  <a:srgbClr val="7030A0"/>
                </a:solidFill>
                <a:latin typeface="Arial" panose="020B0604020202020204" pitchFamily="34" charset="0"/>
              </a:rPr>
              <a:t>Student: my fav. Book titles are about history or policy of countries</a:t>
            </a:r>
          </a:p>
          <a:p>
            <a:r>
              <a:rPr lang="en-US" dirty="0" err="1">
                <a:solidFill>
                  <a:srgbClr val="FFC000"/>
                </a:solidFill>
                <a:highlight>
                  <a:srgbClr val="000000"/>
                </a:highlight>
                <a:latin typeface="Arial" panose="020B0604020202020204" pitchFamily="34" charset="0"/>
              </a:rPr>
              <a:t>Correction:My</a:t>
            </a:r>
            <a:r>
              <a:rPr lang="en-US" dirty="0">
                <a:solidFill>
                  <a:srgbClr val="FFC000"/>
                </a:solidFill>
                <a:highlight>
                  <a:srgbClr val="000000"/>
                </a:highlight>
                <a:latin typeface="Arial" panose="020B0604020202020204" pitchFamily="34" charset="0"/>
              </a:rPr>
              <a:t> favorite book title is   </a:t>
            </a:r>
            <a:r>
              <a:rPr lang="ar-EG" dirty="0">
                <a:solidFill>
                  <a:srgbClr val="FFC000"/>
                </a:solidFill>
                <a:highlight>
                  <a:srgbClr val="000000"/>
                </a:highlight>
                <a:latin typeface="Arial" panose="020B0604020202020204" pitchFamily="34" charset="0"/>
              </a:rPr>
              <a:t> نظرية المؤامرة</a:t>
            </a:r>
            <a:r>
              <a:rPr lang="en-US" dirty="0">
                <a:solidFill>
                  <a:srgbClr val="FFC000"/>
                </a:solidFill>
                <a:highlight>
                  <a:srgbClr val="000000"/>
                </a:highlight>
                <a:latin typeface="Arial" panose="020B0604020202020204" pitchFamily="34" charset="0"/>
              </a:rPr>
              <a:t>or / which means  </a:t>
            </a:r>
            <a:r>
              <a:rPr lang="ar-EG" dirty="0">
                <a:solidFill>
                  <a:srgbClr val="FFC000"/>
                </a:solidFill>
                <a:highlight>
                  <a:srgbClr val="000000"/>
                </a:highlight>
                <a:latin typeface="Arial" panose="020B0604020202020204" pitchFamily="34" charset="0"/>
              </a:rPr>
              <a:t> </a:t>
            </a:r>
            <a:r>
              <a:rPr lang="en-US" dirty="0">
                <a:solidFill>
                  <a:srgbClr val="FFC000"/>
                </a:solidFill>
                <a:highlight>
                  <a:srgbClr val="000000"/>
                </a:highlight>
                <a:latin typeface="Arial" panose="020B0604020202020204" pitchFamily="34" charset="0"/>
              </a:rPr>
              <a:t>“ the conspiracy theory’.</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Who are your favorite authors?</a:t>
            </a:r>
          </a:p>
          <a:p>
            <a:r>
              <a:rPr lang="en-US" dirty="0">
                <a:solidFill>
                  <a:srgbClr val="7030A0"/>
                </a:solidFill>
                <a:latin typeface="Arial" panose="020B0604020202020204" pitchFamily="34" charset="0"/>
              </a:rPr>
              <a:t>Student:  my favorite author is Mahmoud </a:t>
            </a:r>
            <a:r>
              <a:rPr lang="en-US" dirty="0" err="1">
                <a:solidFill>
                  <a:srgbClr val="7030A0"/>
                </a:solidFill>
                <a:latin typeface="Arial" panose="020B0604020202020204" pitchFamily="34" charset="0"/>
              </a:rPr>
              <a:t>bassiouny</a:t>
            </a:r>
            <a:r>
              <a:rPr lang="en-US" dirty="0">
                <a:solidFill>
                  <a:srgbClr val="7030A0"/>
                </a:solidFill>
                <a:latin typeface="Arial" panose="020B0604020202020204" pitchFamily="34" charset="0"/>
              </a:rPr>
              <a:t> and </a:t>
            </a:r>
            <a:r>
              <a:rPr lang="en-US" dirty="0" err="1">
                <a:solidFill>
                  <a:srgbClr val="7030A0"/>
                </a:solidFill>
                <a:latin typeface="Arial" panose="020B0604020202020204" pitchFamily="34" charset="0"/>
              </a:rPr>
              <a:t>Gameel</a:t>
            </a:r>
            <a:r>
              <a:rPr lang="en-US" dirty="0">
                <a:solidFill>
                  <a:srgbClr val="7030A0"/>
                </a:solidFill>
                <a:latin typeface="Arial" panose="020B0604020202020204" pitchFamily="34" charset="0"/>
              </a:rPr>
              <a:t> Mohamed Hussein. I have a lot </a:t>
            </a:r>
          </a:p>
          <a:p>
            <a:r>
              <a:rPr lang="en-US" dirty="0" err="1">
                <a:solidFill>
                  <a:srgbClr val="FFC000"/>
                </a:solidFill>
                <a:highlight>
                  <a:srgbClr val="000000"/>
                </a:highlight>
                <a:latin typeface="Arial" panose="020B0604020202020204" pitchFamily="34" charset="0"/>
              </a:rPr>
              <a:t>Correction:My</a:t>
            </a:r>
            <a:r>
              <a:rPr lang="en-US" dirty="0">
                <a:solidFill>
                  <a:srgbClr val="FFC000"/>
                </a:solidFill>
                <a:highlight>
                  <a:srgbClr val="000000"/>
                </a:highlight>
                <a:latin typeface="Arial" panose="020B0604020202020204" pitchFamily="34" charset="0"/>
              </a:rPr>
              <a:t> favorite authors </a:t>
            </a:r>
            <a:r>
              <a:rPr lang="en-US" u="sng" dirty="0">
                <a:solidFill>
                  <a:srgbClr val="FFC000"/>
                </a:solidFill>
                <a:highlight>
                  <a:srgbClr val="000000"/>
                </a:highlight>
                <a:latin typeface="Arial" panose="020B0604020202020204" pitchFamily="34" charset="0"/>
              </a:rPr>
              <a:t>are Mohamed </a:t>
            </a:r>
            <a:r>
              <a:rPr lang="en-US" u="sng" dirty="0" err="1">
                <a:solidFill>
                  <a:srgbClr val="FFC000"/>
                </a:solidFill>
                <a:highlight>
                  <a:srgbClr val="000000"/>
                </a:highlight>
                <a:latin typeface="Arial" panose="020B0604020202020204" pitchFamily="34" charset="0"/>
              </a:rPr>
              <a:t>Basiouny</a:t>
            </a:r>
            <a:r>
              <a:rPr lang="en-US" u="sng" dirty="0">
                <a:solidFill>
                  <a:srgbClr val="FFC000"/>
                </a:solidFill>
                <a:highlight>
                  <a:srgbClr val="000000"/>
                </a:highlight>
                <a:latin typeface="Arial" panose="020B0604020202020204" pitchFamily="34" charset="0"/>
              </a:rPr>
              <a:t> and </a:t>
            </a:r>
            <a:r>
              <a:rPr lang="en-US" u="sng" dirty="0" err="1">
                <a:solidFill>
                  <a:srgbClr val="FFC000"/>
                </a:solidFill>
                <a:highlight>
                  <a:srgbClr val="000000"/>
                </a:highlight>
                <a:latin typeface="Arial" panose="020B0604020202020204" pitchFamily="34" charset="0"/>
              </a:rPr>
              <a:t>Gameel</a:t>
            </a:r>
            <a:r>
              <a:rPr lang="en-US" u="sng" dirty="0">
                <a:solidFill>
                  <a:srgbClr val="FFC000"/>
                </a:solidFill>
                <a:highlight>
                  <a:srgbClr val="000000"/>
                </a:highlight>
                <a:latin typeface="Arial" panose="020B0604020202020204" pitchFamily="34" charset="0"/>
              </a:rPr>
              <a:t> Hussein. There are many authors that I like but these are my favorite. </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057125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24619" y="585643"/>
            <a:ext cx="11942762" cy="7094250"/>
          </a:xfrm>
          <a:prstGeom prst="rect">
            <a:avLst/>
          </a:prstGeom>
          <a:noFill/>
        </p:spPr>
        <p:txBody>
          <a:bodyPr wrap="square">
            <a:spAutoFit/>
          </a:bodyPr>
          <a:lstStyle/>
          <a:p>
            <a:pPr algn="l">
              <a:buFont typeface="Arial" panose="020B0604020202020204" pitchFamily="34" charset="0"/>
              <a:buChar char="•"/>
            </a:pPr>
            <a:r>
              <a:rPr lang="en-US" dirty="0">
                <a:solidFill>
                  <a:srgbClr val="000000"/>
                </a:solidFill>
                <a:latin typeface="Arial" panose="020B0604020202020204" pitchFamily="34" charset="0"/>
              </a:rPr>
              <a:t>What is your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What is your least favorite color?</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house work?</a:t>
            </a:r>
          </a:p>
          <a:p>
            <a:pPr algn="l">
              <a:buFont typeface="Arial" panose="020B0604020202020204" pitchFamily="34" charset="0"/>
              <a:buChar char="•"/>
            </a:pPr>
            <a:r>
              <a:rPr lang="en-US" dirty="0">
                <a:solidFill>
                  <a:srgbClr val="000000"/>
                </a:solidFill>
                <a:latin typeface="Arial" panose="020B0604020202020204" pitchFamily="34" charset="0"/>
              </a:rPr>
              <a:t>What is your favorite chore?</a:t>
            </a:r>
          </a:p>
          <a:p>
            <a:pPr algn="l">
              <a:buFont typeface="Arial" panose="020B0604020202020204" pitchFamily="34" charset="0"/>
              <a:buChar char="•"/>
            </a:pPr>
            <a:r>
              <a:rPr lang="en-US" dirty="0">
                <a:solidFill>
                  <a:srgbClr val="000000"/>
                </a:solidFill>
                <a:latin typeface="Arial" panose="020B0604020202020204" pitchFamily="34" charset="0"/>
              </a:rPr>
              <a:t>W</a:t>
            </a:r>
            <a:r>
              <a:rPr lang="en-US" b="0" i="0" dirty="0">
                <a:solidFill>
                  <a:srgbClr val="000000"/>
                </a:solidFill>
                <a:effectLst/>
                <a:latin typeface="Arial" panose="020B0604020202020204" pitchFamily="34" charset="0"/>
              </a:rPr>
              <a:t>hat is your least favorite chore?</a:t>
            </a:r>
          </a:p>
          <a:p>
            <a:pPr algn="l">
              <a:buFont typeface="Arial" panose="020B0604020202020204" pitchFamily="34" charset="0"/>
              <a:buChar char="•"/>
            </a:pPr>
            <a:r>
              <a:rPr lang="en-US" dirty="0">
                <a:solidFill>
                  <a:srgbClr val="000000"/>
                </a:solidFill>
                <a:latin typeface="Arial" panose="020B0604020202020204" pitchFamily="34" charset="0"/>
              </a:rPr>
              <a:t>Name a chore that you loathe.</a:t>
            </a:r>
          </a:p>
          <a:p>
            <a:pPr algn="l">
              <a:buFont typeface="Arial" panose="020B0604020202020204" pitchFamily="34" charset="0"/>
              <a:buChar char="•"/>
            </a:pPr>
            <a:r>
              <a:rPr lang="en-US" dirty="0">
                <a:solidFill>
                  <a:srgbClr val="000000"/>
                </a:solidFill>
                <a:latin typeface="Arial" panose="020B0604020202020204" pitchFamily="34" charset="0"/>
              </a:rPr>
              <a:t>Do you like pets? Do you have one?</a:t>
            </a:r>
          </a:p>
          <a:p>
            <a:pPr algn="l">
              <a:buFont typeface="Arial" panose="020B0604020202020204" pitchFamily="34" charset="0"/>
              <a:buChar char="•"/>
            </a:pPr>
            <a:r>
              <a:rPr lang="en-US" dirty="0">
                <a:solidFill>
                  <a:srgbClr val="000000"/>
                </a:solidFill>
                <a:latin typeface="Arial" panose="020B0604020202020204" pitchFamily="34" charset="0"/>
              </a:rPr>
              <a:t>What is your favorite pet?</a:t>
            </a:r>
          </a:p>
          <a:p>
            <a:pPr algn="l" fontAlgn="base"/>
            <a:r>
              <a:rPr lang="en-US" dirty="0">
                <a:solidFill>
                  <a:srgbClr val="000000"/>
                </a:solidFill>
                <a:latin typeface="Arial" panose="020B0604020202020204" pitchFamily="34" charset="0"/>
              </a:rPr>
              <a:t>Do you like wearing make-up?</a:t>
            </a:r>
          </a:p>
          <a:p>
            <a:pPr algn="l" fontAlgn="base"/>
            <a:r>
              <a:rPr lang="en-US" dirty="0">
                <a:solidFill>
                  <a:srgbClr val="000000"/>
                </a:solidFill>
                <a:latin typeface="Arial" panose="020B0604020202020204" pitchFamily="34" charset="0"/>
              </a:rPr>
              <a:t>Do you read beauty magazines? ?</a:t>
            </a:r>
          </a:p>
          <a:p>
            <a:pPr algn="l" fontAlgn="base"/>
            <a:r>
              <a:rPr lang="en-US" dirty="0">
                <a:solidFill>
                  <a:srgbClr val="000000"/>
                </a:solidFill>
                <a:latin typeface="Arial" panose="020B0604020202020204" pitchFamily="34" charset="0"/>
              </a:rPr>
              <a:t>What’s your opinion of beauty pageants like Miss Universe?</a:t>
            </a:r>
          </a:p>
          <a:p>
            <a:pPr algn="l" fontAlgn="base"/>
            <a:r>
              <a:rPr lang="en-US" dirty="0">
                <a:solidFill>
                  <a:srgbClr val="000000"/>
                </a:solidFill>
                <a:latin typeface="Arial" panose="020B0604020202020204" pitchFamily="34" charset="0"/>
              </a:rPr>
              <a:t>How have our ideas about beauty changed generally? What does this tell us?</a:t>
            </a:r>
          </a:p>
          <a:p>
            <a:pPr algn="l">
              <a:buFont typeface="Arial" panose="020B0604020202020204" pitchFamily="34" charset="0"/>
              <a:buChar char="•"/>
            </a:pPr>
            <a:r>
              <a:rPr lang="en-US" dirty="0">
                <a:solidFill>
                  <a:srgbClr val="000000"/>
                </a:solidFill>
                <a:latin typeface="Arial" panose="020B0604020202020204" pitchFamily="34" charset="0"/>
              </a:rPr>
              <a:t>“No Make-Up Day”: would this be a good idea?</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183713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249237" y="-1551321"/>
            <a:ext cx="11942762" cy="10387459"/>
          </a:xfrm>
          <a:prstGeom prst="rect">
            <a:avLst/>
          </a:prstGeom>
          <a:noFill/>
        </p:spPr>
        <p:txBody>
          <a:bodyPr wrap="square">
            <a:spAutoFit/>
          </a:bodyPr>
          <a:lstStyle/>
          <a:p>
            <a:pPr marL="0" indent="0" algn="l">
              <a:buNone/>
            </a:pPr>
            <a:r>
              <a:rPr lang="en-US" dirty="0">
                <a:solidFill>
                  <a:srgbClr val="000000"/>
                </a:solidFill>
                <a:latin typeface="Arial" panose="020B0604020202020204" pitchFamily="34" charset="0"/>
              </a:rPr>
              <a:t>What is your favorite color? (No Preference)</a:t>
            </a:r>
          </a:p>
          <a:p>
            <a:r>
              <a:rPr lang="en-US" dirty="0">
                <a:solidFill>
                  <a:srgbClr val="7030A0"/>
                </a:solidFill>
                <a:latin typeface="Arial" panose="020B0604020202020204" pitchFamily="34" charset="0"/>
              </a:rPr>
              <a:t>Student:. I like nearly all colors/ I don’t prefer black it’s the only color to wear… </a:t>
            </a:r>
          </a:p>
          <a:p>
            <a:r>
              <a:rPr lang="en-US" dirty="0">
                <a:solidFill>
                  <a:srgbClr val="7030A0"/>
                </a:solidFill>
                <a:latin typeface="Arial" panose="020B0604020202020204" pitchFamily="34" charset="0"/>
              </a:rPr>
              <a:t>Almost // most </a:t>
            </a:r>
            <a:r>
              <a:rPr lang="en-US" dirty="0" err="1">
                <a:solidFill>
                  <a:srgbClr val="7030A0"/>
                </a:solidFill>
                <a:latin typeface="Arial" panose="020B0604020202020204" pitchFamily="34" charset="0"/>
              </a:rPr>
              <a:t>coloros</a:t>
            </a:r>
            <a:r>
              <a:rPr lang="en-US" dirty="0">
                <a:solidFill>
                  <a:srgbClr val="7030A0"/>
                </a:solidFill>
                <a:latin typeface="Arial" panose="020B0604020202020204" pitchFamily="34" charset="0"/>
              </a:rPr>
              <a:t>  I don’t prefer to wear black alone..  But I prefer to wear black with another colors especially yellow red….. </a:t>
            </a:r>
          </a:p>
          <a:p>
            <a:r>
              <a:rPr lang="en-US" dirty="0">
                <a:solidFill>
                  <a:srgbClr val="FFC000"/>
                </a:solidFill>
                <a:highlight>
                  <a:srgbClr val="000000"/>
                </a:highlight>
                <a:latin typeface="Arial" panose="020B0604020202020204" pitchFamily="34" charset="0"/>
              </a:rPr>
              <a:t>Correction: I like wearing black with other colors especially red, yellow… </a:t>
            </a:r>
          </a:p>
          <a:p>
            <a:r>
              <a:rPr lang="en-US" dirty="0">
                <a:solidFill>
                  <a:srgbClr val="FFC000"/>
                </a:solidFill>
                <a:highlight>
                  <a:srgbClr val="000000"/>
                </a:highlight>
                <a:latin typeface="Arial" panose="020B0604020202020204" pitchFamily="34" charset="0"/>
              </a:rPr>
              <a:t>Another: when talking about 2 things only</a:t>
            </a:r>
          </a:p>
          <a:p>
            <a:r>
              <a:rPr lang="en-US" dirty="0">
                <a:solidFill>
                  <a:srgbClr val="FFC000"/>
                </a:solidFill>
                <a:highlight>
                  <a:srgbClr val="000000"/>
                </a:highlight>
                <a:latin typeface="Arial" panose="020B0604020202020204" pitchFamily="34" charset="0"/>
              </a:rPr>
              <a:t>Other : when talking about more than 2 things: </a:t>
            </a:r>
            <a:r>
              <a:rPr lang="ar-EG" dirty="0">
                <a:solidFill>
                  <a:srgbClr val="FFC000"/>
                </a:solidFill>
                <a:highlight>
                  <a:srgbClr val="000000"/>
                </a:highlight>
                <a:latin typeface="Arial" panose="020B0604020202020204" pitchFamily="34" charset="0"/>
              </a:rPr>
              <a:t> الاخري</a:t>
            </a:r>
            <a:endParaRPr lang="en-US" dirty="0">
              <a:solidFill>
                <a:srgbClr val="FFC000"/>
              </a:solidFill>
              <a:highlight>
                <a:srgbClr val="000000"/>
              </a:highlight>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What is your least favorite color?</a:t>
            </a:r>
          </a:p>
          <a:p>
            <a:r>
              <a:rPr lang="en-US" dirty="0">
                <a:solidFill>
                  <a:srgbClr val="7030A0"/>
                </a:solidFill>
                <a:latin typeface="Arial" panose="020B0604020202020204" pitchFamily="34" charset="0"/>
              </a:rPr>
              <a:t>Student: </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r>
              <a:rPr lang="en-US" b="0" i="0" dirty="0">
                <a:solidFill>
                  <a:srgbClr val="000000"/>
                </a:solidFill>
                <a:effectLst/>
                <a:latin typeface="Arial" panose="020B0604020202020204" pitchFamily="34" charset="0"/>
              </a:rPr>
              <a:t>Do you like house work?</a:t>
            </a:r>
          </a:p>
          <a:p>
            <a:r>
              <a:rPr lang="en-US" dirty="0">
                <a:solidFill>
                  <a:srgbClr val="7030A0"/>
                </a:solidFill>
                <a:latin typeface="Arial" panose="020B0604020202020204" pitchFamily="34" charset="0"/>
              </a:rPr>
              <a:t>Student: no, house work isn’t my cup of tea. </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r>
              <a:rPr lang="en-US" dirty="0">
                <a:solidFill>
                  <a:srgbClr val="000000"/>
                </a:solidFill>
                <a:latin typeface="Arial" panose="020B0604020202020204" pitchFamily="34" charset="0"/>
              </a:rPr>
              <a:t>What is your favorite chore?</a:t>
            </a:r>
          </a:p>
          <a:p>
            <a:r>
              <a:rPr lang="en-US" dirty="0">
                <a:solidFill>
                  <a:srgbClr val="7030A0"/>
                </a:solidFill>
                <a:latin typeface="Arial" panose="020B0604020202020204" pitchFamily="34" charset="0"/>
              </a:rPr>
              <a:t>Student: my favorite chore is cleaning. … by  like cleaning dishes / cleaning the floor</a:t>
            </a:r>
          </a:p>
          <a:p>
            <a:r>
              <a:rPr lang="en-US" dirty="0">
                <a:solidFill>
                  <a:srgbClr val="7030A0"/>
                </a:solidFill>
                <a:latin typeface="Arial" panose="020B0604020202020204" pitchFamily="34" charset="0"/>
              </a:rPr>
              <a:t>My favorite chore is anything that has to do with using water / related to using water… washing doing the dishes / doing the laundry  ( do) </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r>
              <a:rPr lang="en-US" dirty="0">
                <a:solidFill>
                  <a:srgbClr val="000000"/>
                </a:solidFill>
                <a:latin typeface="Arial" panose="020B0604020202020204" pitchFamily="34" charset="0"/>
              </a:rPr>
              <a:t>W</a:t>
            </a:r>
            <a:r>
              <a:rPr lang="en-US" b="0" i="0" dirty="0">
                <a:solidFill>
                  <a:srgbClr val="000000"/>
                </a:solidFill>
                <a:effectLst/>
                <a:latin typeface="Arial" panose="020B0604020202020204" pitchFamily="34" charset="0"/>
              </a:rPr>
              <a:t>hat is your least favorite chore?</a:t>
            </a:r>
          </a:p>
          <a:p>
            <a:r>
              <a:rPr lang="en-US" dirty="0">
                <a:solidFill>
                  <a:srgbClr val="7030A0"/>
                </a:solidFill>
                <a:latin typeface="Arial" panose="020B0604020202020204" pitchFamily="34" charset="0"/>
              </a:rPr>
              <a:t>Student: my least favorite chore is tidying up= </a:t>
            </a:r>
            <a:r>
              <a:rPr lang="ar-EG" dirty="0">
                <a:solidFill>
                  <a:srgbClr val="7030A0"/>
                </a:solidFill>
                <a:latin typeface="Arial" panose="020B0604020202020204" pitchFamily="34" charset="0"/>
              </a:rPr>
              <a:t> الترتيب</a:t>
            </a:r>
            <a:endParaRPr lang="en-US" dirty="0">
              <a:solidFill>
                <a:srgbClr val="7030A0"/>
              </a:solidFill>
              <a:latin typeface="Arial" panose="020B0604020202020204" pitchFamily="34" charset="0"/>
            </a:endParaRP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FFC000"/>
              </a:solidFill>
              <a:highlight>
                <a:srgbClr val="000000"/>
              </a:highligh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1883734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24619" y="-168409"/>
            <a:ext cx="11942762" cy="8602355"/>
          </a:xfrm>
          <a:prstGeom prst="rect">
            <a:avLst/>
          </a:prstGeom>
          <a:noFill/>
        </p:spPr>
        <p:txBody>
          <a:bodyPr wrap="square">
            <a:spAutoFit/>
          </a:bodyPr>
          <a:lstStyle/>
          <a:p>
            <a:r>
              <a:rPr lang="en-US" dirty="0">
                <a:solidFill>
                  <a:srgbClr val="000000"/>
                </a:solidFill>
                <a:latin typeface="Arial" panose="020B0604020202020204" pitchFamily="34" charset="0"/>
              </a:rPr>
              <a:t>Do you read beauty magazines? ?</a:t>
            </a:r>
          </a:p>
          <a:p>
            <a:r>
              <a:rPr lang="en-US" dirty="0">
                <a:solidFill>
                  <a:srgbClr val="7030A0"/>
                </a:solidFill>
                <a:latin typeface="Arial" panose="020B0604020202020204" pitchFamily="34" charset="0"/>
              </a:rPr>
              <a:t>Student: yes , I do. I am fond of beauty magazines.</a:t>
            </a:r>
          </a:p>
          <a:p>
            <a:r>
              <a:rPr lang="en-US" dirty="0">
                <a:solidFill>
                  <a:srgbClr val="FFC000"/>
                </a:solidFill>
                <a:highlight>
                  <a:srgbClr val="000000"/>
                </a:highlight>
                <a:latin typeface="Arial" panose="020B0604020202020204" pitchFamily="34" charset="0"/>
              </a:rPr>
              <a:t>Correction:</a:t>
            </a:r>
          </a:p>
          <a:p>
            <a:pPr algn="l" fontAlgn="base"/>
            <a:r>
              <a:rPr lang="en-US" dirty="0">
                <a:solidFill>
                  <a:srgbClr val="000000"/>
                </a:solidFill>
                <a:latin typeface="Arial" panose="020B0604020202020204" pitchFamily="34" charset="0"/>
              </a:rPr>
              <a:t>What’s your opinion of beauty pageants like Miss Universe?</a:t>
            </a:r>
          </a:p>
          <a:p>
            <a:r>
              <a:rPr lang="en-US" dirty="0">
                <a:solidFill>
                  <a:srgbClr val="7030A0"/>
                </a:solidFill>
                <a:latin typeface="Arial" panose="020B0604020202020204" pitchFamily="34" charset="0"/>
              </a:rPr>
              <a:t>Student: I am fond of beauty pageants like miss universe. I think I benefit a lot of </a:t>
            </a:r>
            <a:r>
              <a:rPr lang="en-US" dirty="0" err="1">
                <a:solidFill>
                  <a:srgbClr val="7030A0"/>
                </a:solidFill>
                <a:latin typeface="Arial" panose="020B0604020202020204" pitchFamily="34" charset="0"/>
              </a:rPr>
              <a:t>informations</a:t>
            </a:r>
            <a:r>
              <a:rPr lang="en-US" dirty="0">
                <a:solidFill>
                  <a:srgbClr val="7030A0"/>
                </a:solidFill>
                <a:latin typeface="Arial" panose="020B0604020202020204" pitchFamily="34" charset="0"/>
              </a:rPr>
              <a:t> about women what they should to be … </a:t>
            </a:r>
          </a:p>
          <a:p>
            <a:r>
              <a:rPr lang="en-US" dirty="0">
                <a:solidFill>
                  <a:srgbClr val="FFC000"/>
                </a:solidFill>
                <a:highlight>
                  <a:srgbClr val="000000"/>
                </a:highlight>
                <a:latin typeface="Arial" panose="020B0604020202020204" pitchFamily="34" charset="0"/>
              </a:rPr>
              <a:t>Correction: benefit from… information how women should be educated about beauty </a:t>
            </a:r>
            <a:r>
              <a:rPr lang="en-US" dirty="0" err="1">
                <a:solidFill>
                  <a:srgbClr val="FFC000"/>
                </a:solidFill>
                <a:highlight>
                  <a:srgbClr val="000000"/>
                </a:highlight>
                <a:latin typeface="Arial" panose="020B0604020202020204" pitchFamily="34" charset="0"/>
              </a:rPr>
              <a:t>criteira</a:t>
            </a:r>
            <a:r>
              <a:rPr lang="en-US" dirty="0">
                <a:solidFill>
                  <a:srgbClr val="FFC000"/>
                </a:solidFill>
                <a:highlight>
                  <a:srgbClr val="000000"/>
                </a:highlight>
                <a:latin typeface="Arial" panose="020B0604020202020204" pitchFamily="34" charset="0"/>
              </a:rPr>
              <a:t> .  </a:t>
            </a:r>
          </a:p>
          <a:p>
            <a:endParaRPr lang="en-US" dirty="0">
              <a:solidFill>
                <a:srgbClr val="FFC000"/>
              </a:solidFill>
              <a:highlight>
                <a:srgbClr val="000000"/>
              </a:highlight>
              <a:latin typeface="Arial" panose="020B0604020202020204" pitchFamily="34" charset="0"/>
            </a:endParaRPr>
          </a:p>
          <a:p>
            <a:r>
              <a:rPr lang="en-US" dirty="0">
                <a:solidFill>
                  <a:srgbClr val="FFC000"/>
                </a:solidFill>
                <a:highlight>
                  <a:srgbClr val="000000"/>
                </a:highlight>
                <a:latin typeface="Arial" panose="020B0604020202020204" pitchFamily="34" charset="0"/>
              </a:rPr>
              <a:t>Criterion = </a:t>
            </a:r>
            <a:r>
              <a:rPr lang="ar-EG" dirty="0">
                <a:solidFill>
                  <a:srgbClr val="FFC000"/>
                </a:solidFill>
                <a:highlight>
                  <a:srgbClr val="000000"/>
                </a:highlight>
                <a:latin typeface="Arial" panose="020B0604020202020204" pitchFamily="34" charset="0"/>
              </a:rPr>
              <a:t>مقياس </a:t>
            </a:r>
          </a:p>
          <a:p>
            <a:r>
              <a:rPr lang="ar-EG" dirty="0">
                <a:solidFill>
                  <a:srgbClr val="FFC000"/>
                </a:solidFill>
                <a:highlight>
                  <a:srgbClr val="000000"/>
                </a:highlight>
                <a:latin typeface="Arial" panose="020B0604020202020204" pitchFamily="34" charset="0"/>
              </a:rPr>
              <a:t>مقاييس </a:t>
            </a:r>
            <a:r>
              <a:rPr lang="en-US" dirty="0">
                <a:solidFill>
                  <a:srgbClr val="FFC000"/>
                </a:solidFill>
                <a:highlight>
                  <a:srgbClr val="000000"/>
                </a:highlight>
                <a:latin typeface="Arial" panose="020B0604020202020204" pitchFamily="34" charset="0"/>
              </a:rPr>
              <a:t> criteria </a:t>
            </a:r>
          </a:p>
          <a:p>
            <a:pPr algn="l" fontAlgn="base"/>
            <a:r>
              <a:rPr lang="en-US" dirty="0">
                <a:solidFill>
                  <a:srgbClr val="000000"/>
                </a:solidFill>
                <a:latin typeface="Arial" panose="020B0604020202020204" pitchFamily="34" charset="0"/>
              </a:rPr>
              <a:t>How have our ideas about beauty changed generally? What does this tell us?</a:t>
            </a:r>
          </a:p>
          <a:p>
            <a:r>
              <a:rPr lang="en-US" dirty="0">
                <a:solidFill>
                  <a:srgbClr val="7030A0"/>
                </a:solidFill>
                <a:latin typeface="Arial" panose="020B0604020202020204" pitchFamily="34" charset="0"/>
              </a:rPr>
              <a:t>Student: I think criteria of beauty changed a lot especially when we are using social media. Now we know a lot of information about changing in face and full body. That’s it.</a:t>
            </a:r>
          </a:p>
          <a:p>
            <a:r>
              <a:rPr lang="en-US" dirty="0">
                <a:solidFill>
                  <a:srgbClr val="FFC000"/>
                </a:solidFill>
                <a:highlight>
                  <a:srgbClr val="000000"/>
                </a:highlight>
                <a:latin typeface="Arial" panose="020B0604020202020204" pitchFamily="34" charset="0"/>
              </a:rPr>
              <a:t>Correction: the whole body0—plastic surgery in the whole body. The whole body plastic surgery </a:t>
            </a:r>
          </a:p>
          <a:p>
            <a:r>
              <a:rPr lang="en-US" dirty="0">
                <a:solidFill>
                  <a:srgbClr val="000000"/>
                </a:solidFill>
                <a:latin typeface="Arial" panose="020B0604020202020204" pitchFamily="34" charset="0"/>
              </a:rPr>
              <a:t>“No Make-Up Day”: would this be a good idea?</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2263470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8" name="Content Placeholder 7">
            <a:extLst>
              <a:ext uri="{FF2B5EF4-FFF2-40B4-BE49-F238E27FC236}">
                <a16:creationId xmlns:a16="http://schemas.microsoft.com/office/drawing/2014/main" id="{A2C1D360-B5A6-447D-9C08-D3E32907D6E3}"/>
              </a:ext>
            </a:extLst>
          </p:cNvPr>
          <p:cNvSpPr txBox="1">
            <a:spLocks noGrp="1"/>
          </p:cNvSpPr>
          <p:nvPr>
            <p:ph idx="1"/>
          </p:nvPr>
        </p:nvSpPr>
        <p:spPr>
          <a:xfrm>
            <a:off x="124619" y="1255057"/>
            <a:ext cx="11942762" cy="5755422"/>
          </a:xfrm>
          <a:prstGeom prst="rect">
            <a:avLst/>
          </a:prstGeom>
          <a:noFill/>
        </p:spPr>
        <p:txBody>
          <a:bodyPr wrap="square">
            <a:spAutoFit/>
          </a:bodyPr>
          <a:lstStyle/>
          <a:p>
            <a:pPr algn="l">
              <a:buFont typeface="Arial" panose="020B0604020202020204" pitchFamily="34" charset="0"/>
              <a:buChar char="•"/>
            </a:pPr>
            <a:r>
              <a:rPr lang="en-US" dirty="0">
                <a:solidFill>
                  <a:srgbClr val="000000"/>
                </a:solidFill>
                <a:latin typeface="Arial" panose="020B0604020202020204" pitchFamily="34" charset="0"/>
              </a:rPr>
              <a:t>Name a chore that you loathe.</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r>
              <a:rPr lang="en-US" dirty="0">
                <a:solidFill>
                  <a:srgbClr val="000000"/>
                </a:solidFill>
                <a:latin typeface="Arial" panose="020B0604020202020204" pitchFamily="34" charset="0"/>
              </a:rPr>
              <a:t>Do you like pets? Do you have one?</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endParaRPr lang="en-US" dirty="0">
              <a:solidFill>
                <a:srgbClr val="000000"/>
              </a:solidFill>
              <a:latin typeface="Arial" panose="020B0604020202020204" pitchFamily="34" charset="0"/>
            </a:endParaRPr>
          </a:p>
          <a:p>
            <a:pPr algn="l">
              <a:buFont typeface="Arial" panose="020B0604020202020204" pitchFamily="34" charset="0"/>
              <a:buChar char="•"/>
            </a:pPr>
            <a:r>
              <a:rPr lang="en-US" dirty="0">
                <a:solidFill>
                  <a:srgbClr val="000000"/>
                </a:solidFill>
                <a:latin typeface="Arial" panose="020B0604020202020204" pitchFamily="34" charset="0"/>
              </a:rPr>
              <a:t>What is your favorite pet?</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fontAlgn="base"/>
            <a:r>
              <a:rPr lang="en-US" dirty="0">
                <a:solidFill>
                  <a:srgbClr val="000000"/>
                </a:solidFill>
                <a:latin typeface="Arial" panose="020B0604020202020204" pitchFamily="34" charset="0"/>
              </a:rPr>
              <a:t>Do you like wearing make-up?</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lgn="l">
              <a:buFont typeface="Arial" panose="020B0604020202020204" pitchFamily="34" charset="0"/>
              <a:buChar char="•"/>
            </a:pPr>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9391797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1- Likes &amp; Dislikes</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A3F155E4-506D-4B1C-9F0D-C4974145D59E}"/>
              </a:ext>
            </a:extLst>
          </p:cNvPr>
          <p:cNvSpPr txBox="1"/>
          <p:nvPr/>
        </p:nvSpPr>
        <p:spPr>
          <a:xfrm>
            <a:off x="80195" y="629436"/>
            <a:ext cx="10410514" cy="5078313"/>
          </a:xfrm>
          <a:prstGeom prst="rect">
            <a:avLst/>
          </a:prstGeom>
          <a:noFill/>
        </p:spPr>
        <p:txBody>
          <a:bodyPr wrap="square">
            <a:spAutoFit/>
          </a:bodyPr>
          <a:lstStyle/>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movies from other countries as well? If so, what kind?</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Do you like actors from other countries as well? If so, who? </a:t>
            </a:r>
          </a:p>
          <a:p>
            <a:r>
              <a:rPr lang="en-US" dirty="0">
                <a:solidFill>
                  <a:srgbClr val="7030A0"/>
                </a:solidFill>
                <a:latin typeface="Arial" panose="020B0604020202020204" pitchFamily="34" charset="0"/>
              </a:rPr>
              <a:t>Student:</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endParaRPr lang="en-US" dirty="0">
              <a:solidFill>
                <a:srgbClr val="000000"/>
              </a:solidFill>
              <a:latin typeface="Arial" panose="020B0604020202020204" pitchFamily="34" charset="0"/>
            </a:endParaRPr>
          </a:p>
          <a:p>
            <a:pPr>
              <a:buFont typeface="Arial" panose="020B0604020202020204" pitchFamily="34" charset="0"/>
              <a:buChar char="•"/>
            </a:pPr>
            <a:r>
              <a:rPr lang="en-US" dirty="0">
                <a:solidFill>
                  <a:srgbClr val="000000"/>
                </a:solidFill>
                <a:latin typeface="Arial" panose="020B0604020202020204" pitchFamily="34" charset="0"/>
              </a:rPr>
              <a:t>What kinds of movies or which actors don't you like? </a:t>
            </a:r>
          </a:p>
          <a:p>
            <a:pPr>
              <a:buFont typeface="Arial" panose="020B0604020202020204" pitchFamily="34" charset="0"/>
              <a:buChar char="•"/>
            </a:pPr>
            <a:endParaRPr lang="en-US" dirty="0">
              <a:solidFill>
                <a:srgbClr val="000000"/>
              </a:solidFill>
              <a:latin typeface="Arial" panose="020B0604020202020204" pitchFamily="34" charset="0"/>
            </a:endParaRPr>
          </a:p>
          <a:p>
            <a:r>
              <a:rPr lang="en-US" dirty="0">
                <a:solidFill>
                  <a:srgbClr val="7030A0"/>
                </a:solidFill>
                <a:latin typeface="Arial" panose="020B0604020202020204" pitchFamily="34" charset="0"/>
              </a:rPr>
              <a:t>Student: </a:t>
            </a:r>
          </a:p>
          <a:p>
            <a:r>
              <a:rPr lang="en-US" dirty="0">
                <a:solidFill>
                  <a:srgbClr val="FFC000"/>
                </a:solidFill>
                <a:highlight>
                  <a:srgbClr val="000000"/>
                </a:highlight>
                <a:latin typeface="Arial" panose="020B0604020202020204" pitchFamily="34" charset="0"/>
              </a:rPr>
              <a:t>Correction:</a:t>
            </a:r>
          </a:p>
          <a:p>
            <a:pPr>
              <a:buFont typeface="Arial" panose="020B0604020202020204" pitchFamily="34" charset="0"/>
              <a:buChar char="•"/>
            </a:pPr>
            <a:endParaRPr lang="en-US" dirty="0">
              <a:solidFill>
                <a:srgbClr val="000000"/>
              </a:solidFill>
              <a:latin typeface="Arial" panose="020B0604020202020204" pitchFamily="34" charset="0"/>
            </a:endParaRPr>
          </a:p>
          <a:p>
            <a:endParaRPr lang="en-US" dirty="0">
              <a:solidFill>
                <a:srgbClr val="000000"/>
              </a:solidFill>
              <a:latin typeface="Arial" panose="020B0604020202020204" pitchFamily="34" charset="0"/>
            </a:endParaRPr>
          </a:p>
        </p:txBody>
      </p:sp>
    </p:spTree>
    <p:extLst>
      <p:ext uri="{BB962C8B-B14F-4D97-AF65-F5344CB8AC3E}">
        <p14:creationId xmlns:p14="http://schemas.microsoft.com/office/powerpoint/2010/main" val="8853223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Supplementary Material</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8806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Grammar</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3770358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998797"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8" name="TextBox 7">
            <a:extLst>
              <a:ext uri="{FF2B5EF4-FFF2-40B4-BE49-F238E27FC236}">
                <a16:creationId xmlns:a16="http://schemas.microsoft.com/office/drawing/2014/main" id="{B06BA00B-E0BE-4322-B16E-0E4340EA941B}"/>
              </a:ext>
            </a:extLst>
          </p:cNvPr>
          <p:cNvSpPr txBox="1"/>
          <p:nvPr/>
        </p:nvSpPr>
        <p:spPr>
          <a:xfrm>
            <a:off x="260476" y="280974"/>
            <a:ext cx="12192000" cy="7755969"/>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Meg, what do you like to do in your free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Actually, I love cooking. I like to try new dishes and I love baking as well.</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nice. That's interesting. Because I hate cooking.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And I don't know anything about baking, but I like cleaning. Cleaning is relaxing.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Really? Is that true?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Really, I like cleaning. So, my house is usually very clean.</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My house is usually clean also, but I don't like cleaning very much.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 think most people don't like cleaning. But some people think cleaning is relaxing. Like 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That's true. What else do you like to do?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Well, I like exercising. I like going to the gym. I like listening to podcasts. So, I listen to a lot of podcasts a lot. I like surfing the internet. And sometimes, I enjoy reading books.</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also enjoy reading books when I have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But these days, I often listen to books instead. I listen to audio books.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825" y="459432"/>
            <a:ext cx="11049000" cy="1321324"/>
          </a:xfrm>
          <a:prstGeom prst="rect">
            <a:avLst/>
          </a:prstGeom>
        </p:spPr>
        <p:txBody>
          <a:bodyPr vert="horz" wrap="square" lIns="0" tIns="0" rIns="0" bIns="0" rtlCol="0">
            <a:spAutoFit/>
          </a:bodyPr>
          <a:lstStyle/>
          <a:p>
            <a:pPr marL="201577"/>
            <a:r>
              <a:rPr sz="1400" spc="-3" dirty="0">
                <a:solidFill>
                  <a:schemeClr val="bg1"/>
                </a:solidFill>
                <a:latin typeface="Times New Roman"/>
                <a:cs typeface="Times New Roman"/>
              </a:rPr>
              <a:t>The Present Simple Tense  (also called the Simple Present</a:t>
            </a:r>
            <a:r>
              <a:rPr sz="1400" spc="64" dirty="0">
                <a:solidFill>
                  <a:schemeClr val="bg1"/>
                </a:solidFill>
                <a:latin typeface="Times New Roman"/>
                <a:cs typeface="Times New Roman"/>
              </a:rPr>
              <a:t> </a:t>
            </a:r>
            <a:r>
              <a:rPr sz="1400" spc="-3" dirty="0">
                <a:solidFill>
                  <a:schemeClr val="bg1"/>
                </a:solidFill>
                <a:latin typeface="Times New Roman"/>
                <a:cs typeface="Times New Roman"/>
              </a:rPr>
              <a:t>Tense)</a:t>
            </a:r>
            <a:endParaRPr sz="1400" dirty="0">
              <a:solidFill>
                <a:schemeClr val="bg1"/>
              </a:solidFill>
              <a:latin typeface="Times New Roman"/>
              <a:cs typeface="Times New Roman"/>
            </a:endParaRPr>
          </a:p>
          <a:p>
            <a:pPr marL="8145">
              <a:spcBef>
                <a:spcPts val="859"/>
              </a:spcBef>
            </a:pPr>
            <a:r>
              <a:rPr lang="en-US" sz="1400" b="1" spc="-3" dirty="0">
                <a:solidFill>
                  <a:schemeClr val="bg1"/>
                </a:solidFill>
                <a:latin typeface="Times New Roman"/>
                <a:cs typeface="Times New Roman"/>
              </a:rPr>
              <a:t>1- </a:t>
            </a:r>
            <a:r>
              <a:rPr sz="1400" b="1" spc="-3" dirty="0">
                <a:solidFill>
                  <a:schemeClr val="bg1"/>
                </a:solidFill>
                <a:latin typeface="Times New Roman"/>
                <a:cs typeface="Times New Roman"/>
              </a:rPr>
              <a:t>Simple present tense with</a:t>
            </a:r>
            <a:r>
              <a:rPr sz="1400" b="1" spc="-6" dirty="0">
                <a:solidFill>
                  <a:schemeClr val="bg1"/>
                </a:solidFill>
                <a:latin typeface="Times New Roman"/>
                <a:cs typeface="Times New Roman"/>
              </a:rPr>
              <a:t> </a:t>
            </a:r>
            <a:r>
              <a:rPr lang="en-US" sz="1400" b="1" spc="-6" dirty="0">
                <a:solidFill>
                  <a:schemeClr val="bg1"/>
                </a:solidFill>
                <a:latin typeface="Times New Roman"/>
                <a:cs typeface="Times New Roman"/>
              </a:rPr>
              <a:t> verb to </a:t>
            </a:r>
            <a:r>
              <a:rPr sz="1400" b="1" spc="-3" dirty="0">
                <a:solidFill>
                  <a:schemeClr val="bg1"/>
                </a:solidFill>
                <a:latin typeface="Times New Roman"/>
                <a:cs typeface="Times New Roman"/>
              </a:rPr>
              <a:t>'be':</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spc="-3" dirty="0">
                <a:solidFill>
                  <a:schemeClr val="bg1"/>
                </a:solidFill>
                <a:latin typeface="Times New Roman"/>
                <a:cs typeface="Times New Roman"/>
              </a:rPr>
              <a:t>The verb ‘be’ is different from the other verbs in this tense.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look at ‘be’</a:t>
            </a:r>
            <a:r>
              <a:rPr sz="1400" spc="103" dirty="0">
                <a:solidFill>
                  <a:schemeClr val="bg1"/>
                </a:solidFill>
                <a:latin typeface="Times New Roman"/>
                <a:cs typeface="Times New Roman"/>
              </a:rPr>
              <a:t> </a:t>
            </a:r>
            <a:r>
              <a:rPr sz="1400" spc="-3" dirty="0">
                <a:solidFill>
                  <a:schemeClr val="bg1"/>
                </a:solidFill>
                <a:latin typeface="Times New Roman"/>
                <a:cs typeface="Times New Roman"/>
              </a:rPr>
              <a:t>first:</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marR="120539">
              <a:lnSpc>
                <a:spcPts val="885"/>
              </a:lnSpc>
              <a:spcBef>
                <a:spcPts val="3"/>
              </a:spcBef>
            </a:pPr>
            <a:r>
              <a:rPr sz="1400" spc="-3" dirty="0">
                <a:solidFill>
                  <a:schemeClr val="bg1"/>
                </a:solidFill>
                <a:latin typeface="Times New Roman"/>
                <a:cs typeface="Times New Roman"/>
              </a:rPr>
              <a:t>Here’s the positive form (positive means a normal sentence, not a negative or a  question. This is sometimes called</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‘affirmative’):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2038153737"/>
              </p:ext>
            </p:extLst>
          </p:nvPr>
        </p:nvGraphicFramePr>
        <p:xfrm>
          <a:off x="310181" y="1999508"/>
          <a:ext cx="3470407" cy="1324360"/>
        </p:xfrm>
        <a:graphic>
          <a:graphicData uri="http://schemas.openxmlformats.org/drawingml/2006/table">
            <a:tbl>
              <a:tblPr firstRow="1" bandRow="1">
                <a:tableStyleId>{2D5ABB26-0587-4C30-8999-92F81FD0307C}</a:tableStyleId>
              </a:tblPr>
              <a:tblGrid>
                <a:gridCol w="977308">
                  <a:extLst>
                    <a:ext uri="{9D8B030D-6E8A-4147-A177-3AD203B41FA5}">
                      <a16:colId xmlns:a16="http://schemas.microsoft.com/office/drawing/2014/main" val="20000"/>
                    </a:ext>
                  </a:extLst>
                </a:gridCol>
                <a:gridCol w="2493099">
                  <a:extLst>
                    <a:ext uri="{9D8B030D-6E8A-4147-A177-3AD203B41FA5}">
                      <a16:colId xmlns:a16="http://schemas.microsoft.com/office/drawing/2014/main" val="20001"/>
                    </a:ext>
                  </a:extLst>
                </a:gridCol>
              </a:tblGrid>
              <a:tr h="116299">
                <a:tc>
                  <a:txBody>
                    <a:bodyPr/>
                    <a:lstStyle/>
                    <a:p>
                      <a:pPr marL="65405">
                        <a:lnSpc>
                          <a:spcPts val="1345"/>
                        </a:lnSpc>
                      </a:pPr>
                      <a:r>
                        <a:rPr sz="1400" b="1" spc="-5" dirty="0">
                          <a:solidFill>
                            <a:schemeClr val="bg1"/>
                          </a:solidFill>
                          <a:latin typeface="Times New Roman"/>
                          <a:cs typeface="Times New Roman"/>
                        </a:rPr>
                        <a:t>Positive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Positive Short</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64118">
                <a:tc>
                  <a:txBody>
                    <a:bodyPr/>
                    <a:lstStyle/>
                    <a:p>
                      <a:pPr marL="65405">
                        <a:lnSpc>
                          <a:spcPts val="1320"/>
                        </a:lnSpc>
                      </a:pPr>
                      <a:r>
                        <a:rPr sz="1400" spc="-5" dirty="0">
                          <a:solidFill>
                            <a:schemeClr val="bg1"/>
                          </a:solidFill>
                          <a:latin typeface="Times New Roman"/>
                          <a:cs typeface="Times New Roman"/>
                        </a:rPr>
                        <a:t>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you're</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she's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7276">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they're</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471273" y="1999508"/>
            <a:ext cx="8018717" cy="1938992"/>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1347" indent="-146601">
              <a:spcBef>
                <a:spcPts val="22"/>
              </a:spcBef>
              <a:buFont typeface="Symbol"/>
              <a:buChar char=""/>
              <a:tabLst>
                <a:tab pos="300940" algn="l"/>
                <a:tab pos="301753" algn="l"/>
              </a:tabLst>
            </a:pPr>
            <a:r>
              <a:rPr sz="1400" b="1" spc="-6" dirty="0">
                <a:solidFill>
                  <a:srgbClr val="7030A0"/>
                </a:solidFill>
                <a:latin typeface="Times New Roman"/>
                <a:cs typeface="Times New Roman"/>
              </a:rPr>
              <a:t>I’m</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Scottish.</a:t>
            </a:r>
            <a:endParaRPr lang="en-US" sz="1400" b="1" spc="-3" dirty="0">
              <a:solidFill>
                <a:srgbClr val="7030A0"/>
              </a:solidFill>
              <a:latin typeface="Times New Roman"/>
              <a:cs typeface="Times New Roman"/>
            </a:endParaRPr>
          </a:p>
          <a:p>
            <a:pPr marL="301347" indent="-146601">
              <a:spcBef>
                <a:spcPts val="22"/>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She’s</a:t>
            </a:r>
            <a:r>
              <a:rPr sz="1400" b="1" spc="-48" dirty="0">
                <a:solidFill>
                  <a:srgbClr val="7030A0"/>
                </a:solidFill>
                <a:latin typeface="Times New Roman"/>
                <a:cs typeface="Times New Roman"/>
              </a:rPr>
              <a:t> </a:t>
            </a:r>
            <a:r>
              <a:rPr sz="1400" b="1" spc="-3" dirty="0">
                <a:solidFill>
                  <a:srgbClr val="7030A0"/>
                </a:solidFill>
                <a:latin typeface="Times New Roman"/>
                <a:cs typeface="Times New Roman"/>
              </a:rPr>
              <a:t>hungry.</a:t>
            </a:r>
            <a:endParaRPr lang="en-US" sz="1400" b="1" spc="-3"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endParaRPr sz="1400" b="1" dirty="0">
              <a:solidFill>
                <a:srgbClr val="7030A0"/>
              </a:solidFill>
              <a:latin typeface="Times New Roman"/>
              <a:cs typeface="Times New Roman"/>
            </a:endParaRPr>
          </a:p>
          <a:p>
            <a:pPr marL="301347" indent="-146601">
              <a:spcBef>
                <a:spcPts val="13"/>
              </a:spcBef>
              <a:buFont typeface="Symbol"/>
              <a:buChar char=""/>
              <a:tabLst>
                <a:tab pos="300940" algn="l"/>
                <a:tab pos="301753" algn="l"/>
              </a:tabLst>
            </a:pPr>
            <a:r>
              <a:rPr sz="1400" b="1" spc="-3" dirty="0">
                <a:solidFill>
                  <a:srgbClr val="7030A0"/>
                </a:solidFill>
                <a:latin typeface="Times New Roman"/>
                <a:cs typeface="Times New Roman"/>
              </a:rPr>
              <a:t>They’re alwa</a:t>
            </a:r>
            <a:r>
              <a:rPr lang="en-US" sz="1400" b="1" spc="-3" dirty="0">
                <a:solidFill>
                  <a:srgbClr val="7030A0"/>
                </a:solidFill>
                <a:latin typeface="Times New Roman"/>
                <a:cs typeface="Times New Roman"/>
              </a:rPr>
              <a:t>ys</a:t>
            </a:r>
            <a:r>
              <a:rPr sz="1400" b="1" spc="-38" dirty="0">
                <a:solidFill>
                  <a:srgbClr val="7030A0"/>
                </a:solidFill>
                <a:latin typeface="Times New Roman"/>
                <a:cs typeface="Times New Roman"/>
              </a:rPr>
              <a:t> </a:t>
            </a:r>
            <a:r>
              <a:rPr sz="1400" b="1" spc="-3" dirty="0">
                <a:solidFill>
                  <a:srgbClr val="7030A0"/>
                </a:solidFill>
                <a:latin typeface="Times New Roman"/>
                <a:cs typeface="Times New Roman"/>
              </a:rPr>
              <a:t>late.</a:t>
            </a:r>
            <a:endParaRPr sz="1400" b="1" dirty="0">
              <a:solidFill>
                <a:srgbClr val="7030A0"/>
              </a:solidFill>
              <a:latin typeface="Times New Roman"/>
              <a:cs typeface="Times New Roman"/>
            </a:endParaRPr>
          </a:p>
          <a:p>
            <a:pPr>
              <a:spcBef>
                <a:spcPts val="26"/>
              </a:spcBef>
            </a:pPr>
            <a:endParaRPr sz="1400" dirty="0">
              <a:solidFill>
                <a:schemeClr val="bg1"/>
              </a:solidFill>
              <a:latin typeface="Times New Roman"/>
              <a:cs typeface="Times New Roman"/>
            </a:endParaRPr>
          </a:p>
          <a:p>
            <a:pPr marL="8145"/>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nvGraphicFramePr>
        <p:xfrm>
          <a:off x="123825" y="4352248"/>
          <a:ext cx="4347448" cy="2342192"/>
        </p:xfrm>
        <a:graphic>
          <a:graphicData uri="http://schemas.openxmlformats.org/drawingml/2006/table">
            <a:tbl>
              <a:tblPr firstRow="1" bandRow="1">
                <a:tableStyleId>{2D5ABB26-0587-4C30-8999-92F81FD0307C}</a:tableStyleId>
              </a:tblPr>
              <a:tblGrid>
                <a:gridCol w="858110">
                  <a:extLst>
                    <a:ext uri="{9D8B030D-6E8A-4147-A177-3AD203B41FA5}">
                      <a16:colId xmlns:a16="http://schemas.microsoft.com/office/drawing/2014/main" val="20000"/>
                    </a:ext>
                  </a:extLst>
                </a:gridCol>
                <a:gridCol w="3489338">
                  <a:extLst>
                    <a:ext uri="{9D8B030D-6E8A-4147-A177-3AD203B41FA5}">
                      <a16:colId xmlns:a16="http://schemas.microsoft.com/office/drawing/2014/main" val="20001"/>
                    </a:ext>
                  </a:extLst>
                </a:gridCol>
              </a:tblGrid>
              <a:tr h="276878">
                <a:tc>
                  <a:txBody>
                    <a:bodyPr/>
                    <a:lstStyle/>
                    <a:p>
                      <a:pPr marL="65405">
                        <a:lnSpc>
                          <a:spcPts val="1345"/>
                        </a:lnSpc>
                      </a:pPr>
                      <a:r>
                        <a:rPr sz="1400" b="1" spc="-5" dirty="0">
                          <a:solidFill>
                            <a:schemeClr val="bg1"/>
                          </a:solidFill>
                          <a:latin typeface="Times New Roman"/>
                          <a:cs typeface="Times New Roman"/>
                        </a:rPr>
                        <a:t>Negative</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75" dirty="0">
                          <a:solidFill>
                            <a:schemeClr val="bg1"/>
                          </a:solidFill>
                          <a:latin typeface="Times New Roman"/>
                          <a:cs typeface="Times New Roman"/>
                        </a:rPr>
                        <a:t> </a:t>
                      </a:r>
                      <a:r>
                        <a:rPr sz="1400" b="1" dirty="0">
                          <a:solidFill>
                            <a:schemeClr val="bg1"/>
                          </a:solidFill>
                          <a:latin typeface="Times New Roman"/>
                          <a:cs typeface="Times New Roman"/>
                        </a:rPr>
                        <a:t>form</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276878">
                <a:tc>
                  <a:txBody>
                    <a:bodyPr/>
                    <a:lstStyle/>
                    <a:p>
                      <a:pPr marL="65405">
                        <a:lnSpc>
                          <a:spcPts val="1320"/>
                        </a:lnSpc>
                      </a:pPr>
                      <a:r>
                        <a:rPr sz="1400" spc="-5" dirty="0">
                          <a:solidFill>
                            <a:schemeClr val="bg1"/>
                          </a:solidFill>
                          <a:latin typeface="Times New Roman"/>
                          <a:cs typeface="Times New Roman"/>
                        </a:rPr>
                        <a:t>I am</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I'm</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340462">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are</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276878">
                <a:tc>
                  <a:txBody>
                    <a:bodyPr/>
                    <a:lstStyle/>
                    <a:p>
                      <a:pPr marL="65405">
                        <a:lnSpc>
                          <a:spcPts val="1320"/>
                        </a:lnSpc>
                      </a:pPr>
                      <a:r>
                        <a:rPr sz="1400" spc="-5" dirty="0">
                          <a:solidFill>
                            <a:schemeClr val="bg1"/>
                          </a:solidFill>
                          <a:latin typeface="Times New Roman"/>
                          <a:cs typeface="Times New Roman"/>
                        </a:rPr>
                        <a:t>he is</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276878">
                <a:tc>
                  <a:txBody>
                    <a:bodyPr/>
                    <a:lstStyle/>
                    <a:p>
                      <a:pPr marL="65405">
                        <a:lnSpc>
                          <a:spcPts val="1320"/>
                        </a:lnSpc>
                      </a:pPr>
                      <a:r>
                        <a:rPr sz="1400" spc="-5" dirty="0">
                          <a:solidFill>
                            <a:schemeClr val="bg1"/>
                          </a:solidFill>
                          <a:latin typeface="Times New Roman"/>
                          <a:cs typeface="Times New Roman"/>
                        </a:rPr>
                        <a:t>she is</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276878">
                <a:tc>
                  <a:txBody>
                    <a:bodyPr/>
                    <a:lstStyle/>
                    <a:p>
                      <a:pPr marL="65405">
                        <a:lnSpc>
                          <a:spcPts val="1320"/>
                        </a:lnSpc>
                      </a:pPr>
                      <a:r>
                        <a:rPr sz="1400" spc="-5" dirty="0">
                          <a:solidFill>
                            <a:schemeClr val="bg1"/>
                          </a:solidFill>
                          <a:latin typeface="Times New Roman"/>
                          <a:cs typeface="Times New Roman"/>
                        </a:rPr>
                        <a:t>it is</a:t>
                      </a:r>
                      <a:r>
                        <a:rPr sz="1400" spc="-7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isn't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276878">
                <a:tc>
                  <a:txBody>
                    <a:bodyPr/>
                    <a:lstStyle/>
                    <a:p>
                      <a:pPr marL="65405">
                        <a:lnSpc>
                          <a:spcPts val="1320"/>
                        </a:lnSpc>
                      </a:pPr>
                      <a:r>
                        <a:rPr sz="1400" spc="-5" dirty="0">
                          <a:solidFill>
                            <a:schemeClr val="bg1"/>
                          </a:solidFill>
                          <a:latin typeface="Times New Roman"/>
                          <a:cs typeface="Times New Roman"/>
                        </a:rPr>
                        <a:t>we are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340462">
                <a:tc>
                  <a:txBody>
                    <a:bodyPr/>
                    <a:lstStyle/>
                    <a:p>
                      <a:pPr marL="65405">
                        <a:lnSpc>
                          <a:spcPts val="1320"/>
                        </a:lnSpc>
                      </a:pPr>
                      <a:r>
                        <a:rPr sz="1400" spc="-5" dirty="0">
                          <a:solidFill>
                            <a:schemeClr val="bg1"/>
                          </a:solidFill>
                          <a:latin typeface="Times New Roman"/>
                          <a:cs typeface="Times New Roman"/>
                        </a:rPr>
                        <a:t>they are</a:t>
                      </a:r>
                      <a:r>
                        <a:rPr sz="1400" spc="-85" dirty="0">
                          <a:solidFill>
                            <a:schemeClr val="bg1"/>
                          </a:solidFill>
                          <a:latin typeface="Times New Roman"/>
                          <a:cs typeface="Times New Roman"/>
                        </a:rPr>
                        <a:t> </a:t>
                      </a:r>
                      <a:r>
                        <a:rPr sz="1400" spc="-5" dirty="0">
                          <a:solidFill>
                            <a:schemeClr val="bg1"/>
                          </a:solidFill>
                          <a:latin typeface="Times New Roman"/>
                          <a:cs typeface="Times New Roman"/>
                        </a:rPr>
                        <a:t>not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aren't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6" name="object 6"/>
          <p:cNvSpPr txBox="1"/>
          <p:nvPr/>
        </p:nvSpPr>
        <p:spPr>
          <a:xfrm>
            <a:off x="4676775" y="4814834"/>
            <a:ext cx="6380305"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b="1" spc="-6" dirty="0">
                <a:solidFill>
                  <a:schemeClr val="tx2"/>
                </a:solidFill>
                <a:latin typeface="Times New Roman"/>
                <a:cs typeface="Times New Roman"/>
              </a:rPr>
              <a:t>I’m</a:t>
            </a:r>
            <a:r>
              <a:rPr sz="1400" spc="-6" dirty="0">
                <a:solidFill>
                  <a:schemeClr val="tx2"/>
                </a:solidFill>
                <a:latin typeface="Times New Roman"/>
                <a:cs typeface="Times New Roman"/>
              </a:rPr>
              <a:t> </a:t>
            </a:r>
            <a:r>
              <a:rPr sz="1400" spc="-3" dirty="0">
                <a:solidFill>
                  <a:schemeClr val="tx2"/>
                </a:solidFill>
                <a:latin typeface="Times New Roman"/>
                <a:cs typeface="Times New Roman"/>
              </a:rPr>
              <a:t>not</a:t>
            </a:r>
            <a:r>
              <a:rPr sz="1400" spc="-29" dirty="0">
                <a:solidFill>
                  <a:schemeClr val="tx2"/>
                </a:solidFill>
                <a:latin typeface="Times New Roman"/>
                <a:cs typeface="Times New Roman"/>
              </a:rPr>
              <a:t> </a:t>
            </a:r>
            <a:r>
              <a:rPr sz="1400" spc="-3" dirty="0">
                <a:solidFill>
                  <a:schemeClr val="tx2"/>
                </a:solidFill>
                <a:latin typeface="Times New Roman"/>
                <a:cs typeface="Times New Roman"/>
              </a:rPr>
              <a:t>cold.</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tx2"/>
                </a:solidFill>
                <a:latin typeface="Times New Roman"/>
                <a:cs typeface="Times New Roman"/>
              </a:rPr>
              <a:t>He isn’t from</a:t>
            </a:r>
            <a:r>
              <a:rPr sz="1400" spc="-32" dirty="0">
                <a:solidFill>
                  <a:schemeClr val="tx2"/>
                </a:solidFill>
                <a:latin typeface="Times New Roman"/>
                <a:cs typeface="Times New Roman"/>
              </a:rPr>
              <a:t> </a:t>
            </a:r>
            <a:r>
              <a:rPr sz="1400" spc="-3" dirty="0">
                <a:solidFill>
                  <a:schemeClr val="tx2"/>
                </a:solidFill>
                <a:latin typeface="Times New Roman"/>
                <a:cs typeface="Times New Roman"/>
              </a:rPr>
              <a:t>Spain.</a:t>
            </a:r>
            <a:endParaRPr lang="en-US" sz="1400" spc="-3" dirty="0">
              <a:solidFill>
                <a:schemeClr val="tx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tx2"/>
              </a:solidFill>
              <a:latin typeface="Times New Roman"/>
              <a:cs typeface="Times New Roman"/>
            </a:endParaRPr>
          </a:p>
          <a:p>
            <a:pPr marL="300940" indent="-146601">
              <a:spcBef>
                <a:spcPts val="13"/>
              </a:spcBef>
              <a:buFont typeface="Symbol"/>
              <a:buChar char=""/>
              <a:tabLst>
                <a:tab pos="300940" algn="l"/>
                <a:tab pos="301347" algn="l"/>
              </a:tabLst>
            </a:pPr>
            <a:r>
              <a:rPr sz="1400" dirty="0">
                <a:solidFill>
                  <a:schemeClr val="tx2"/>
                </a:solidFill>
                <a:latin typeface="Times New Roman"/>
                <a:cs typeface="Times New Roman"/>
              </a:rPr>
              <a:t>We </a:t>
            </a:r>
            <a:r>
              <a:rPr sz="1400" spc="-3" dirty="0">
                <a:solidFill>
                  <a:schemeClr val="tx2"/>
                </a:solidFill>
                <a:latin typeface="Times New Roman"/>
                <a:cs typeface="Times New Roman"/>
              </a:rPr>
              <a:t>aren’t at</a:t>
            </a:r>
            <a:r>
              <a:rPr sz="1400" spc="-51" dirty="0">
                <a:solidFill>
                  <a:schemeClr val="tx2"/>
                </a:solidFill>
                <a:latin typeface="Times New Roman"/>
                <a:cs typeface="Times New Roman"/>
              </a:rPr>
              <a:t> </a:t>
            </a:r>
            <a:r>
              <a:rPr sz="1400" spc="-3" dirty="0">
                <a:solidFill>
                  <a:schemeClr val="tx2"/>
                </a:solidFill>
                <a:latin typeface="Times New Roman"/>
                <a:cs typeface="Times New Roman"/>
              </a:rPr>
              <a:t>home.</a:t>
            </a:r>
            <a:endParaRPr sz="1400" dirty="0">
              <a:solidFill>
                <a:schemeClr val="tx2"/>
              </a:solidFill>
              <a:latin typeface="Times New Roman"/>
              <a:cs typeface="Times New Roman"/>
            </a:endParaRPr>
          </a:p>
        </p:txBody>
      </p:sp>
      <p:sp>
        <p:nvSpPr>
          <p:cNvPr id="11" name="TextBox 10">
            <a:extLst>
              <a:ext uri="{FF2B5EF4-FFF2-40B4-BE49-F238E27FC236}">
                <a16:creationId xmlns:a16="http://schemas.microsoft.com/office/drawing/2014/main" id="{8F8E0922-4273-DF18-75EC-29955155BC71}"/>
              </a:ext>
            </a:extLst>
          </p:cNvPr>
          <p:cNvSpPr txBox="1"/>
          <p:nvPr/>
        </p:nvSpPr>
        <p:spPr>
          <a:xfrm>
            <a:off x="378618" y="3737616"/>
            <a:ext cx="13242131" cy="369332"/>
          </a:xfrm>
          <a:prstGeom prst="rect">
            <a:avLst/>
          </a:prstGeom>
          <a:noFill/>
        </p:spPr>
        <p:txBody>
          <a:bodyPr wrap="square">
            <a:spAutoFit/>
          </a:bodyPr>
          <a:lstStyle/>
          <a:p>
            <a:r>
              <a:rPr lang="en-US" sz="1800" spc="-3" dirty="0">
                <a:solidFill>
                  <a:schemeClr val="bg1"/>
                </a:solidFill>
                <a:latin typeface="Times New Roman"/>
                <a:cs typeface="Times New Roman"/>
              </a:rPr>
              <a:t>Next, here's the negative. </a:t>
            </a:r>
            <a:r>
              <a:rPr lang="en-US" sz="1800" spc="-6" dirty="0">
                <a:solidFill>
                  <a:schemeClr val="bg1"/>
                </a:solidFill>
                <a:latin typeface="Times New Roman"/>
                <a:cs typeface="Times New Roman"/>
              </a:rPr>
              <a:t>It's </a:t>
            </a:r>
            <a:r>
              <a:rPr lang="en-US" sz="1800" dirty="0">
                <a:solidFill>
                  <a:schemeClr val="bg1"/>
                </a:solidFill>
                <a:latin typeface="Times New Roman"/>
                <a:cs typeface="Times New Roman"/>
              </a:rPr>
              <a:t>very </a:t>
            </a:r>
            <a:r>
              <a:rPr lang="en-US" sz="1800" spc="-3" dirty="0">
                <a:solidFill>
                  <a:schemeClr val="bg1"/>
                </a:solidFill>
                <a:latin typeface="Times New Roman"/>
                <a:cs typeface="Times New Roman"/>
              </a:rPr>
              <a:t>easy. You </a:t>
            </a:r>
            <a:r>
              <a:rPr lang="en-US" sz="1800" dirty="0">
                <a:solidFill>
                  <a:schemeClr val="bg1"/>
                </a:solidFill>
                <a:latin typeface="Times New Roman"/>
                <a:cs typeface="Times New Roman"/>
              </a:rPr>
              <a:t>only </a:t>
            </a:r>
            <a:r>
              <a:rPr lang="en-US" sz="1800" spc="-3" dirty="0">
                <a:solidFill>
                  <a:schemeClr val="bg1"/>
                </a:solidFill>
                <a:latin typeface="Times New Roman"/>
                <a:cs typeface="Times New Roman"/>
              </a:rPr>
              <a:t>add</a:t>
            </a:r>
            <a:r>
              <a:rPr lang="en-US" sz="1800" spc="22" dirty="0">
                <a:solidFill>
                  <a:schemeClr val="bg1"/>
                </a:solidFill>
                <a:latin typeface="Times New Roman"/>
                <a:cs typeface="Times New Roman"/>
              </a:rPr>
              <a:t> </a:t>
            </a:r>
            <a:r>
              <a:rPr lang="en-US" sz="1800" spc="-3" dirty="0">
                <a:solidFill>
                  <a:schemeClr val="bg1"/>
                </a:solidFill>
                <a:latin typeface="Times New Roman"/>
                <a:cs typeface="Times New Roman"/>
              </a:rPr>
              <a:t>‘not’ after the verb ‘be’:</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41</a:t>
            </a:fld>
            <a:endParaRPr spc="-3" dirty="0"/>
          </a:p>
        </p:txBody>
      </p:sp>
      <p:sp>
        <p:nvSpPr>
          <p:cNvPr id="2" name="object 2"/>
          <p:cNvSpPr txBox="1"/>
          <p:nvPr/>
        </p:nvSpPr>
        <p:spPr>
          <a:xfrm>
            <a:off x="368985" y="272279"/>
            <a:ext cx="2936190" cy="215444"/>
          </a:xfrm>
          <a:prstGeom prst="rect">
            <a:avLst/>
          </a:prstGeom>
        </p:spPr>
        <p:txBody>
          <a:bodyPr vert="horz" wrap="square" lIns="0" tIns="0" rIns="0" bIns="0" rtlCol="0">
            <a:spAutoFit/>
          </a:bodyPr>
          <a:lstStyle/>
          <a:p>
            <a:pPr marL="8145"/>
            <a:r>
              <a:rPr sz="1400" spc="-3" dirty="0">
                <a:solidFill>
                  <a:schemeClr val="bg1"/>
                </a:solidFill>
                <a:latin typeface="Times New Roman"/>
                <a:cs typeface="Times New Roman"/>
              </a:rPr>
              <a:t>Here's the 'yes / </a:t>
            </a:r>
            <a:r>
              <a:rPr sz="1400" dirty="0">
                <a:solidFill>
                  <a:schemeClr val="bg1"/>
                </a:solidFill>
                <a:latin typeface="Times New Roman"/>
                <a:cs typeface="Times New Roman"/>
              </a:rPr>
              <a:t>no' </a:t>
            </a:r>
            <a:r>
              <a:rPr sz="1400" spc="-3" dirty="0">
                <a:solidFill>
                  <a:schemeClr val="bg1"/>
                </a:solidFill>
                <a:latin typeface="Times New Roman"/>
                <a:cs typeface="Times New Roman"/>
              </a:rPr>
              <a:t>question</a:t>
            </a:r>
            <a:r>
              <a:rPr sz="1400" spc="-13" dirty="0">
                <a:solidFill>
                  <a:schemeClr val="bg1"/>
                </a:solidFill>
                <a:latin typeface="Times New Roman"/>
                <a:cs typeface="Times New Roman"/>
              </a:rPr>
              <a:t> </a:t>
            </a:r>
            <a:r>
              <a:rPr sz="1400" spc="-3" dirty="0">
                <a:solidFill>
                  <a:schemeClr val="bg1"/>
                </a:solidFill>
                <a:latin typeface="Times New Roman"/>
                <a:cs typeface="Times New Roman"/>
              </a:rPr>
              <a:t>form:</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nvGraphicFramePr>
        <p:xfrm>
          <a:off x="238998" y="753697"/>
          <a:ext cx="6076950" cy="1448192"/>
        </p:xfrm>
        <a:graphic>
          <a:graphicData uri="http://schemas.openxmlformats.org/drawingml/2006/table">
            <a:tbl>
              <a:tblPr firstRow="1" bandRow="1">
                <a:tableStyleId>{2D5ABB26-0587-4C30-8999-92F81FD0307C}</a:tableStyleId>
              </a:tblPr>
              <a:tblGrid>
                <a:gridCol w="6076950">
                  <a:extLst>
                    <a:ext uri="{9D8B030D-6E8A-4147-A177-3AD203B41FA5}">
                      <a16:colId xmlns:a16="http://schemas.microsoft.com/office/drawing/2014/main" val="20000"/>
                    </a:ext>
                  </a:extLst>
                </a:gridCol>
              </a:tblGrid>
              <a:tr h="173790">
                <a:tc>
                  <a:txBody>
                    <a:bodyPr/>
                    <a:lstStyle/>
                    <a:p>
                      <a:pPr marL="65405">
                        <a:lnSpc>
                          <a:spcPts val="1345"/>
                        </a:lnSpc>
                      </a:pPr>
                      <a:r>
                        <a:rPr sz="1400" b="1" spc="-5" dirty="0">
                          <a:solidFill>
                            <a:schemeClr val="bg1"/>
                          </a:solidFill>
                          <a:latin typeface="Times New Roman"/>
                          <a:cs typeface="Times New Roman"/>
                        </a:rPr>
                        <a:t>Yes / No</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73790">
                <a:tc>
                  <a:txBody>
                    <a:bodyPr/>
                    <a:lstStyle/>
                    <a:p>
                      <a:pPr marL="65405">
                        <a:lnSpc>
                          <a:spcPts val="1320"/>
                        </a:lnSpc>
                      </a:pPr>
                      <a:r>
                        <a:rPr sz="1400" spc="-5" dirty="0">
                          <a:solidFill>
                            <a:schemeClr val="bg1"/>
                          </a:solidFill>
                          <a:latin typeface="Times New Roman"/>
                          <a:cs typeface="Times New Roman"/>
                        </a:rPr>
                        <a:t>am I</a:t>
                      </a:r>
                      <a:r>
                        <a:rPr sz="1400" spc="-10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73790">
                <a:tc>
                  <a:txBody>
                    <a:bodyPr/>
                    <a:lstStyle/>
                    <a:p>
                      <a:pPr marL="65405">
                        <a:lnSpc>
                          <a:spcPts val="1320"/>
                        </a:lnSpc>
                      </a:pPr>
                      <a:r>
                        <a:rPr sz="1400" spc="-5" dirty="0">
                          <a:solidFill>
                            <a:schemeClr val="bg1"/>
                          </a:solidFill>
                          <a:latin typeface="Times New Roman"/>
                          <a:cs typeface="Times New Roman"/>
                        </a:rPr>
                        <a:t>are </a:t>
                      </a:r>
                      <a:r>
                        <a:rPr sz="1400" spc="-15" dirty="0">
                          <a:solidFill>
                            <a:schemeClr val="bg1"/>
                          </a:solidFill>
                          <a:latin typeface="Times New Roman"/>
                          <a:cs typeface="Times New Roman"/>
                        </a:rPr>
                        <a:t>you</a:t>
                      </a:r>
                      <a:r>
                        <a:rPr sz="1400" spc="-6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73790">
                <a:tc>
                  <a:txBody>
                    <a:bodyPr/>
                    <a:lstStyle/>
                    <a:p>
                      <a:pPr marL="65405">
                        <a:lnSpc>
                          <a:spcPts val="1320"/>
                        </a:lnSpc>
                      </a:pPr>
                      <a:r>
                        <a:rPr sz="1400" spc="-5" dirty="0">
                          <a:solidFill>
                            <a:schemeClr val="bg1"/>
                          </a:solidFill>
                          <a:latin typeface="Times New Roman"/>
                          <a:cs typeface="Times New Roman"/>
                        </a:rPr>
                        <a:t>is he</a:t>
                      </a:r>
                      <a:r>
                        <a:rPr sz="1400" spc="-9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73790">
                <a:tc>
                  <a:txBody>
                    <a:bodyPr/>
                    <a:lstStyle/>
                    <a:p>
                      <a:pPr marL="65405">
                        <a:lnSpc>
                          <a:spcPts val="1320"/>
                        </a:lnSpc>
                      </a:pP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73790">
                <a:tc>
                  <a:txBody>
                    <a:bodyPr/>
                    <a:lstStyle/>
                    <a:p>
                      <a:pPr marL="65405">
                        <a:lnSpc>
                          <a:spcPts val="1320"/>
                        </a:lnSpc>
                      </a:pPr>
                      <a:r>
                        <a:rPr sz="1400" spc="-5" dirty="0">
                          <a:solidFill>
                            <a:schemeClr val="bg1"/>
                          </a:solidFill>
                          <a:latin typeface="Times New Roman"/>
                          <a:cs typeface="Times New Roman"/>
                        </a:rPr>
                        <a:t>is it</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5"/>
                  </a:ext>
                </a:extLst>
              </a:tr>
              <a:tr h="231662">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we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73790">
                <a:tc>
                  <a:txBody>
                    <a:bodyPr/>
                    <a:lstStyle/>
                    <a:p>
                      <a:pPr marL="65405">
                        <a:lnSpc>
                          <a:spcPts val="1320"/>
                        </a:lnSpc>
                      </a:pPr>
                      <a:r>
                        <a:rPr sz="1400" spc="-5" dirty="0">
                          <a:solidFill>
                            <a:schemeClr val="bg1"/>
                          </a:solidFill>
                          <a:latin typeface="Times New Roman"/>
                          <a:cs typeface="Times New Roman"/>
                        </a:rPr>
                        <a:t>are </a:t>
                      </a:r>
                      <a:r>
                        <a:rPr sz="1400" dirty="0">
                          <a:solidFill>
                            <a:schemeClr val="bg1"/>
                          </a:solidFill>
                          <a:latin typeface="Times New Roman"/>
                          <a:cs typeface="Times New Roman"/>
                        </a:rPr>
                        <a:t>they</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7017222" y="1014232"/>
            <a:ext cx="3174879" cy="172354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Am I </a:t>
            </a:r>
            <a:r>
              <a:rPr sz="1400" dirty="0">
                <a:solidFill>
                  <a:schemeClr val="bg2"/>
                </a:solidFill>
                <a:latin typeface="Times New Roman"/>
                <a:cs typeface="Times New Roman"/>
              </a:rPr>
              <a:t>next </a:t>
            </a:r>
            <a:r>
              <a:rPr sz="1400" spc="-3" dirty="0">
                <a:solidFill>
                  <a:schemeClr val="bg2"/>
                </a:solidFill>
                <a:latin typeface="Times New Roman"/>
                <a:cs typeface="Times New Roman"/>
              </a:rPr>
              <a:t>in the</a:t>
            </a:r>
            <a:r>
              <a:rPr sz="1400" spc="-42" dirty="0">
                <a:solidFill>
                  <a:schemeClr val="bg2"/>
                </a:solidFill>
                <a:latin typeface="Times New Roman"/>
                <a:cs typeface="Times New Roman"/>
              </a:rPr>
              <a:t> </a:t>
            </a:r>
            <a:r>
              <a:rPr sz="1400" spc="-3" dirty="0">
                <a:solidFill>
                  <a:schemeClr val="bg2"/>
                </a:solidFill>
                <a:latin typeface="Times New Roman"/>
                <a:cs typeface="Times New Roman"/>
              </a:rPr>
              <a:t>queue?</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Are </a:t>
            </a:r>
            <a:r>
              <a:rPr sz="1400" spc="-10" dirty="0">
                <a:solidFill>
                  <a:schemeClr val="bg2"/>
                </a:solidFill>
                <a:latin typeface="Times New Roman"/>
                <a:cs typeface="Times New Roman"/>
              </a:rPr>
              <a:t>you </a:t>
            </a:r>
            <a:r>
              <a:rPr sz="1400" spc="-3" dirty="0">
                <a:solidFill>
                  <a:schemeClr val="bg2"/>
                </a:solidFill>
                <a:latin typeface="Times New Roman"/>
                <a:cs typeface="Times New Roman"/>
              </a:rPr>
              <a:t>from</a:t>
            </a:r>
            <a:r>
              <a:rPr sz="1400" spc="-16" dirty="0">
                <a:solidFill>
                  <a:schemeClr val="bg2"/>
                </a:solidFill>
                <a:latin typeface="Times New Roman"/>
                <a:cs typeface="Times New Roman"/>
              </a:rPr>
              <a:t> </a:t>
            </a:r>
            <a:r>
              <a:rPr sz="1400" spc="-3" dirty="0">
                <a:solidFill>
                  <a:schemeClr val="bg2"/>
                </a:solidFill>
                <a:latin typeface="Times New Roman"/>
                <a:cs typeface="Times New Roman"/>
              </a:rPr>
              <a:t>Tokyo?</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6" dirty="0">
                <a:solidFill>
                  <a:schemeClr val="bg2"/>
                </a:solidFill>
                <a:latin typeface="Times New Roman"/>
                <a:cs typeface="Times New Roman"/>
              </a:rPr>
              <a:t>Is </a:t>
            </a:r>
            <a:r>
              <a:rPr sz="1400" dirty="0">
                <a:solidFill>
                  <a:schemeClr val="bg2"/>
                </a:solidFill>
                <a:latin typeface="Times New Roman"/>
                <a:cs typeface="Times New Roman"/>
              </a:rPr>
              <a:t>he </a:t>
            </a:r>
            <a:r>
              <a:rPr sz="1400" spc="-3" dirty="0">
                <a:solidFill>
                  <a:schemeClr val="bg2"/>
                </a:solidFill>
                <a:latin typeface="Times New Roman"/>
                <a:cs typeface="Times New Roman"/>
              </a:rPr>
              <a:t>at the </a:t>
            </a:r>
            <a:r>
              <a:rPr sz="1400" dirty="0">
                <a:solidFill>
                  <a:schemeClr val="bg2"/>
                </a:solidFill>
                <a:latin typeface="Times New Roman"/>
                <a:cs typeface="Times New Roman"/>
              </a:rPr>
              <a:t>library </a:t>
            </a:r>
            <a:r>
              <a:rPr sz="1400" spc="-3" dirty="0">
                <a:solidFill>
                  <a:schemeClr val="bg2"/>
                </a:solidFill>
                <a:latin typeface="Times New Roman"/>
                <a:cs typeface="Times New Roman"/>
              </a:rPr>
              <a:t>at the</a:t>
            </a:r>
            <a:r>
              <a:rPr sz="1400" spc="-32" dirty="0">
                <a:solidFill>
                  <a:schemeClr val="bg2"/>
                </a:solidFill>
                <a:latin typeface="Times New Roman"/>
                <a:cs typeface="Times New Roman"/>
              </a:rPr>
              <a:t> </a:t>
            </a:r>
            <a:r>
              <a:rPr sz="1400" spc="-3" dirty="0">
                <a:solidFill>
                  <a:schemeClr val="bg2"/>
                </a:solidFill>
                <a:latin typeface="Times New Roman"/>
                <a:cs typeface="Times New Roman"/>
              </a:rPr>
              <a:t>moment?</a:t>
            </a:r>
            <a:endParaRPr sz="1400" dirty="0">
              <a:solidFill>
                <a:schemeClr val="bg2"/>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graphicFrame>
        <p:nvGraphicFramePr>
          <p:cNvPr id="5" name="object 5"/>
          <p:cNvGraphicFramePr>
            <a:graphicFrameLocks noGrp="1"/>
          </p:cNvGraphicFramePr>
          <p:nvPr/>
        </p:nvGraphicFramePr>
        <p:xfrm>
          <a:off x="490820" y="3497297"/>
          <a:ext cx="5888628" cy="1158815"/>
        </p:xfrm>
        <a:graphic>
          <a:graphicData uri="http://schemas.openxmlformats.org/drawingml/2006/table">
            <a:tbl>
              <a:tblPr firstRow="1" bandRow="1">
                <a:tableStyleId>{2D5ABB26-0587-4C30-8999-92F81FD0307C}</a:tableStyleId>
              </a:tblPr>
              <a:tblGrid>
                <a:gridCol w="5888628">
                  <a:extLst>
                    <a:ext uri="{9D8B030D-6E8A-4147-A177-3AD203B41FA5}">
                      <a16:colId xmlns:a16="http://schemas.microsoft.com/office/drawing/2014/main" val="20000"/>
                    </a:ext>
                  </a:extLst>
                </a:gridCol>
              </a:tblGrid>
              <a:tr h="116299">
                <a:tc>
                  <a:txBody>
                    <a:bodyPr/>
                    <a:lstStyle/>
                    <a:p>
                      <a:pPr marL="65405">
                        <a:lnSpc>
                          <a:spcPts val="1345"/>
                        </a:lnSpc>
                      </a:pPr>
                      <a:r>
                        <a:rPr sz="1400" b="1" spc="-5" dirty="0">
                          <a:solidFill>
                            <a:schemeClr val="bg1"/>
                          </a:solidFill>
                          <a:latin typeface="Times New Roman"/>
                          <a:cs typeface="Times New Roman"/>
                        </a:rPr>
                        <a:t>Wh</a:t>
                      </a:r>
                      <a:r>
                        <a:rPr sz="1400" b="1" spc="-60" dirty="0">
                          <a:solidFill>
                            <a:schemeClr val="bg1"/>
                          </a:solidFill>
                          <a:latin typeface="Times New Roman"/>
                          <a:cs typeface="Times New Roman"/>
                        </a:rPr>
                        <a:t> </a:t>
                      </a:r>
                      <a:r>
                        <a:rPr sz="1400" b="1" spc="-5" dirty="0">
                          <a:solidFill>
                            <a:schemeClr val="bg1"/>
                          </a:solidFill>
                          <a:latin typeface="Times New Roman"/>
                          <a:cs typeface="Times New Roman"/>
                        </a:rPr>
                        <a:t>Questions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Where am I</a:t>
                      </a:r>
                      <a:r>
                        <a:rPr sz="1400" spc="-75"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5" dirty="0">
                          <a:solidFill>
                            <a:schemeClr val="bg1"/>
                          </a:solidFill>
                          <a:latin typeface="Times New Roman"/>
                          <a:cs typeface="Times New Roman"/>
                        </a:rPr>
                        <a:t>What are </a:t>
                      </a:r>
                      <a:r>
                        <a:rPr sz="1400" spc="-15" dirty="0">
                          <a:solidFill>
                            <a:schemeClr val="bg1"/>
                          </a:solidFill>
                          <a:latin typeface="Times New Roman"/>
                          <a:cs typeface="Times New Roman"/>
                        </a:rPr>
                        <a:t>you</a:t>
                      </a:r>
                      <a:r>
                        <a:rPr sz="1400" spc="-4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6299">
                <a:tc>
                  <a:txBody>
                    <a:bodyPr/>
                    <a:lstStyle/>
                    <a:p>
                      <a:pPr marL="65405">
                        <a:lnSpc>
                          <a:spcPts val="1320"/>
                        </a:lnSpc>
                      </a:pPr>
                      <a:r>
                        <a:rPr sz="1400" dirty="0">
                          <a:solidFill>
                            <a:schemeClr val="bg1"/>
                          </a:solidFill>
                          <a:latin typeface="Times New Roman"/>
                          <a:cs typeface="Times New Roman"/>
                        </a:rPr>
                        <a:t>Why </a:t>
                      </a:r>
                      <a:r>
                        <a:rPr sz="1400" spc="-5" dirty="0">
                          <a:solidFill>
                            <a:schemeClr val="bg1"/>
                          </a:solidFill>
                          <a:latin typeface="Times New Roman"/>
                          <a:cs typeface="Times New Roman"/>
                        </a:rPr>
                        <a:t>is </a:t>
                      </a:r>
                      <a:r>
                        <a:rPr sz="1400" dirty="0">
                          <a:solidFill>
                            <a:schemeClr val="bg1"/>
                          </a:solidFill>
                          <a:latin typeface="Times New Roman"/>
                          <a:cs typeface="Times New Roman"/>
                        </a:rPr>
                        <a:t>he</a:t>
                      </a:r>
                      <a:r>
                        <a:rPr sz="1400" spc="-11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7278">
                <a:tc>
                  <a:txBody>
                    <a:bodyPr/>
                    <a:lstStyle/>
                    <a:p>
                      <a:pPr marL="65405">
                        <a:lnSpc>
                          <a:spcPts val="1320"/>
                        </a:lnSpc>
                      </a:pPr>
                      <a:r>
                        <a:rPr sz="1400" dirty="0">
                          <a:solidFill>
                            <a:schemeClr val="bg1"/>
                          </a:solidFill>
                          <a:latin typeface="Times New Roman"/>
                          <a:cs typeface="Times New Roman"/>
                        </a:rPr>
                        <a:t>Who </a:t>
                      </a:r>
                      <a:r>
                        <a:rPr sz="1400" spc="-5" dirty="0">
                          <a:solidFill>
                            <a:schemeClr val="bg1"/>
                          </a:solidFill>
                          <a:latin typeface="Times New Roman"/>
                          <a:cs typeface="Times New Roman"/>
                        </a:rPr>
                        <a:t>is she</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0">
                      <a:solidFill>
                        <a:srgbClr val="000000"/>
                      </a:solidFill>
                      <a:prstDash val="solid"/>
                    </a:lnB>
                  </a:tcPr>
                </a:tc>
                <a:extLst>
                  <a:ext uri="{0D108BD9-81ED-4DB2-BD59-A6C34878D82A}">
                    <a16:rowId xmlns:a16="http://schemas.microsoft.com/office/drawing/2014/main" val="10004"/>
                  </a:ext>
                </a:extLst>
              </a:tr>
              <a:tr h="116297">
                <a:tc>
                  <a:txBody>
                    <a:bodyPr/>
                    <a:lstStyle/>
                    <a:p>
                      <a:pPr marL="65405">
                        <a:lnSpc>
                          <a:spcPts val="1320"/>
                        </a:lnSpc>
                      </a:pPr>
                      <a:r>
                        <a:rPr sz="1400" spc="-5" dirty="0">
                          <a:solidFill>
                            <a:schemeClr val="bg1"/>
                          </a:solidFill>
                          <a:latin typeface="Times New Roman"/>
                          <a:cs typeface="Times New Roman"/>
                        </a:rPr>
                        <a:t>When are we</a:t>
                      </a:r>
                      <a:r>
                        <a:rPr sz="1400" spc="-8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How are </a:t>
                      </a:r>
                      <a:r>
                        <a:rPr sz="1400" dirty="0">
                          <a:solidFill>
                            <a:schemeClr val="bg1"/>
                          </a:solidFill>
                          <a:latin typeface="Times New Roman"/>
                          <a:cs typeface="Times New Roman"/>
                        </a:rPr>
                        <a:t>they</a:t>
                      </a:r>
                      <a:r>
                        <a:rPr sz="1400" spc="-90" dirty="0">
                          <a:solidFill>
                            <a:schemeClr val="bg1"/>
                          </a:solidFill>
                          <a:latin typeface="Times New Roman"/>
                          <a:cs typeface="Times New Roman"/>
                        </a:rPr>
                        <a:t> </a:t>
                      </a:r>
                      <a:r>
                        <a:rPr sz="1400" spc="-5" dirty="0">
                          <a:solidFill>
                            <a:schemeClr val="bg1"/>
                          </a:solidFill>
                          <a:latin typeface="Times New Roman"/>
                          <a:cs typeface="Times New Roman"/>
                        </a:rPr>
                        <a:t>?</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bl>
          </a:graphicData>
        </a:graphic>
      </p:graphicFrame>
      <p:sp>
        <p:nvSpPr>
          <p:cNvPr id="6" name="object 6"/>
          <p:cNvSpPr txBox="1"/>
          <p:nvPr/>
        </p:nvSpPr>
        <p:spPr>
          <a:xfrm>
            <a:off x="7017222" y="3685243"/>
            <a:ext cx="4168376" cy="1508105"/>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2"/>
                </a:solidFill>
                <a:latin typeface="Times New Roman"/>
                <a:cs typeface="Times New Roman"/>
              </a:rPr>
              <a:t>Where are </a:t>
            </a:r>
            <a:r>
              <a:rPr sz="1400" spc="-10" dirty="0">
                <a:solidFill>
                  <a:schemeClr val="bg2"/>
                </a:solidFill>
                <a:latin typeface="Times New Roman"/>
                <a:cs typeface="Times New Roman"/>
              </a:rPr>
              <a:t>you</a:t>
            </a:r>
            <a:r>
              <a:rPr sz="1400" spc="-19" dirty="0">
                <a:solidFill>
                  <a:schemeClr val="bg2"/>
                </a:solidFill>
                <a:latin typeface="Times New Roman"/>
                <a:cs typeface="Times New Roman"/>
              </a:rPr>
              <a:t> </a:t>
            </a:r>
            <a:r>
              <a:rPr sz="1400" spc="-3" dirty="0">
                <a:solidFill>
                  <a:schemeClr val="bg2"/>
                </a:solidFill>
                <a:latin typeface="Times New Roman"/>
                <a:cs typeface="Times New Roman"/>
              </a:rPr>
              <a:t>from?</a:t>
            </a:r>
            <a:endParaRPr lang="en-US" sz="1400" spc="-3" dirty="0">
              <a:solidFill>
                <a:schemeClr val="bg2"/>
              </a:solidFill>
              <a:latin typeface="Times New Roman"/>
              <a:cs typeface="Times New Roman"/>
            </a:endParaRPr>
          </a:p>
          <a:p>
            <a:pPr marL="300940" indent="-146601">
              <a:spcBef>
                <a:spcPts val="22"/>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Who is that girl?</a:t>
            </a:r>
            <a:endParaRPr lang="en-US"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endParaRPr sz="1400" spc="-3" dirty="0">
              <a:solidFill>
                <a:schemeClr val="bg2"/>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2"/>
                </a:solidFill>
                <a:latin typeface="Times New Roman"/>
                <a:cs typeface="Times New Roman"/>
              </a:rPr>
              <a:t>Why are they still at work?</a:t>
            </a:r>
          </a:p>
        </p:txBody>
      </p:sp>
      <p:sp>
        <p:nvSpPr>
          <p:cNvPr id="10" name="TextBox 9">
            <a:extLst>
              <a:ext uri="{FF2B5EF4-FFF2-40B4-BE49-F238E27FC236}">
                <a16:creationId xmlns:a16="http://schemas.microsoft.com/office/drawing/2014/main" id="{C57756F7-1620-9DC5-86FD-7B7CD0C45B8F}"/>
              </a:ext>
            </a:extLst>
          </p:cNvPr>
          <p:cNvSpPr txBox="1"/>
          <p:nvPr/>
        </p:nvSpPr>
        <p:spPr>
          <a:xfrm>
            <a:off x="368985" y="2526427"/>
            <a:ext cx="7662580" cy="646331"/>
          </a:xfrm>
          <a:prstGeom prst="rect">
            <a:avLst/>
          </a:prstGeom>
          <a:noFill/>
        </p:spPr>
        <p:txBody>
          <a:bodyPr wrap="square">
            <a:spAutoFit/>
          </a:bodyPr>
          <a:lstStyle/>
          <a:p>
            <a:pPr>
              <a:spcBef>
                <a:spcPts val="22"/>
              </a:spcBef>
            </a:pPr>
            <a:endParaRPr lang="en-US" sz="1800" dirty="0">
              <a:solidFill>
                <a:schemeClr val="bg1"/>
              </a:solidFill>
              <a:latin typeface="Times New Roman"/>
              <a:cs typeface="Times New Roman"/>
            </a:endParaRPr>
          </a:p>
          <a:p>
            <a:pPr marL="8145">
              <a:spcBef>
                <a:spcPts val="3"/>
              </a:spcBef>
            </a:pPr>
            <a:r>
              <a:rPr lang="en-US" sz="1800" spc="-6" dirty="0">
                <a:solidFill>
                  <a:schemeClr val="bg1"/>
                </a:solidFill>
                <a:latin typeface="Times New Roman"/>
                <a:cs typeface="Times New Roman"/>
              </a:rPr>
              <a:t>If you'd </a:t>
            </a:r>
            <a:r>
              <a:rPr lang="en-US" sz="1800" spc="-3" dirty="0">
                <a:solidFill>
                  <a:schemeClr val="bg1"/>
                </a:solidFill>
                <a:latin typeface="Times New Roman"/>
                <a:cs typeface="Times New Roman"/>
              </a:rPr>
              <a:t>like to make a ‘</a:t>
            </a:r>
            <a:r>
              <a:rPr lang="en-US" sz="1800" spc="-3" dirty="0" err="1">
                <a:solidFill>
                  <a:schemeClr val="bg1"/>
                </a:solidFill>
                <a:latin typeface="Times New Roman"/>
                <a:cs typeface="Times New Roman"/>
              </a:rPr>
              <a:t>wh</a:t>
            </a:r>
            <a:r>
              <a:rPr lang="en-US" sz="1800" spc="-3" dirty="0">
                <a:solidFill>
                  <a:schemeClr val="bg1"/>
                </a:solidFill>
                <a:latin typeface="Times New Roman"/>
                <a:cs typeface="Times New Roman"/>
              </a:rPr>
              <a:t>’ question,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just </a:t>
            </a:r>
            <a:r>
              <a:rPr lang="en-US" sz="1800" dirty="0">
                <a:solidFill>
                  <a:schemeClr val="bg1"/>
                </a:solidFill>
                <a:latin typeface="Times New Roman"/>
                <a:cs typeface="Times New Roman"/>
              </a:rPr>
              <a:t>put </a:t>
            </a:r>
            <a:r>
              <a:rPr lang="en-US" sz="1800" spc="-3" dirty="0">
                <a:solidFill>
                  <a:schemeClr val="bg1"/>
                </a:solidFill>
                <a:latin typeface="Times New Roman"/>
                <a:cs typeface="Times New Roman"/>
              </a:rPr>
              <a:t>the question word at the</a:t>
            </a:r>
            <a:r>
              <a:rPr lang="en-US" sz="1800" spc="131" dirty="0">
                <a:solidFill>
                  <a:schemeClr val="bg1"/>
                </a:solidFill>
                <a:latin typeface="Times New Roman"/>
                <a:cs typeface="Times New Roman"/>
              </a:rPr>
              <a:t> </a:t>
            </a:r>
            <a:r>
              <a:rPr lang="en-US" sz="1800" spc="-3" dirty="0">
                <a:solidFill>
                  <a:schemeClr val="bg1"/>
                </a:solidFill>
                <a:latin typeface="Times New Roman"/>
                <a:cs typeface="Times New Roman"/>
              </a:rPr>
              <a:t>front</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0051EE-5D9B-A0DD-2B47-70256065B11B}"/>
              </a:ext>
            </a:extLst>
          </p:cNvPr>
          <p:cNvSpPr txBox="1"/>
          <p:nvPr/>
        </p:nvSpPr>
        <p:spPr>
          <a:xfrm>
            <a:off x="380633" y="1021363"/>
            <a:ext cx="7653337" cy="3970318"/>
          </a:xfrm>
          <a:prstGeom prst="rect">
            <a:avLst/>
          </a:prstGeom>
          <a:noFill/>
        </p:spPr>
        <p:txBody>
          <a:bodyPr wrap="square">
            <a:spAutoFit/>
          </a:bodyPr>
          <a:lstStyle/>
          <a:p>
            <a:r>
              <a:rPr lang="en-US" b="1" dirty="0">
                <a:solidFill>
                  <a:srgbClr val="0070C0"/>
                </a:solidFill>
              </a:rPr>
              <a:t> Write the correct form of verb to be in the present simple tense:</a:t>
            </a:r>
          </a:p>
          <a:p>
            <a:endParaRPr lang="en-US" dirty="0"/>
          </a:p>
          <a:p>
            <a:r>
              <a:rPr lang="en-US" dirty="0">
                <a:solidFill>
                  <a:srgbClr val="FF0000"/>
                </a:solidFill>
              </a:rPr>
              <a:t>(she / be / kind?)</a:t>
            </a:r>
          </a:p>
          <a:p>
            <a:endParaRPr lang="en-US" dirty="0">
              <a:solidFill>
                <a:srgbClr val="FF0000"/>
              </a:solidFill>
            </a:endParaRPr>
          </a:p>
          <a:p>
            <a:r>
              <a:rPr lang="en-US" dirty="0">
                <a:solidFill>
                  <a:srgbClr val="FF0000"/>
                </a:solidFill>
              </a:rPr>
              <a:t>(they / be / German?)</a:t>
            </a:r>
          </a:p>
          <a:p>
            <a:endParaRPr lang="en-US" dirty="0">
              <a:solidFill>
                <a:srgbClr val="FF0000"/>
              </a:solidFill>
            </a:endParaRPr>
          </a:p>
          <a:p>
            <a:r>
              <a:rPr lang="en-US" dirty="0">
                <a:solidFill>
                  <a:srgbClr val="FF0000"/>
                </a:solidFill>
              </a:rPr>
              <a:t>(you / be / late?) </a:t>
            </a:r>
          </a:p>
          <a:p>
            <a:endParaRPr lang="en-US" dirty="0">
              <a:solidFill>
                <a:srgbClr val="FF0000"/>
              </a:solidFill>
            </a:endParaRPr>
          </a:p>
          <a:p>
            <a:r>
              <a:rPr lang="en-US" dirty="0">
                <a:solidFill>
                  <a:srgbClr val="FF0000"/>
                </a:solidFill>
              </a:rPr>
              <a:t>(I / be / early?) </a:t>
            </a:r>
          </a:p>
          <a:p>
            <a:endParaRPr lang="en-US" dirty="0">
              <a:solidFill>
                <a:srgbClr val="FF0000"/>
              </a:solidFill>
            </a:endParaRPr>
          </a:p>
          <a:p>
            <a:r>
              <a:rPr lang="en-US" dirty="0">
                <a:solidFill>
                  <a:srgbClr val="FF0000"/>
                </a:solidFill>
              </a:rPr>
              <a:t> (you / be / from London?) </a:t>
            </a:r>
          </a:p>
          <a:p>
            <a:endParaRPr lang="en-US" dirty="0">
              <a:solidFill>
                <a:srgbClr val="FF0000"/>
              </a:solidFill>
            </a:endParaRPr>
          </a:p>
          <a:p>
            <a:r>
              <a:rPr lang="en-US" dirty="0">
                <a:solidFill>
                  <a:srgbClr val="FF0000"/>
                </a:solidFill>
              </a:rPr>
              <a:t>(they / be / sad)</a:t>
            </a:r>
          </a:p>
          <a:p>
            <a:endParaRPr lang="en-US" dirty="0"/>
          </a:p>
        </p:txBody>
      </p:sp>
    </p:spTree>
    <p:extLst>
      <p:ext uri="{BB962C8B-B14F-4D97-AF65-F5344CB8AC3E}">
        <p14:creationId xmlns:p14="http://schemas.microsoft.com/office/powerpoint/2010/main" val="15605014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30832"/>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solidFill>
                  <a:schemeClr val="bg1"/>
                </a:solidFill>
              </a:rPr>
              <a:t>© </a:t>
            </a:r>
            <a:r>
              <a:rPr lang="en-US" spc="-5">
                <a:solidFill>
                  <a:schemeClr val="bg1"/>
                </a:solidFill>
              </a:rPr>
              <a:t>2012</a:t>
            </a:r>
            <a:r>
              <a:rPr lang="en-US" spc="5">
                <a:solidFill>
                  <a:schemeClr val="bg1"/>
                </a:solidFill>
              </a:rPr>
              <a:t> </a:t>
            </a:r>
            <a:r>
              <a:rPr lang="en-US" spc="-5">
                <a:solidFill>
                  <a:schemeClr val="bg1"/>
                </a:solidFill>
              </a:rPr>
              <a:t>www.perfect-english-grammar.com</a:t>
            </a:r>
          </a:p>
          <a:p>
            <a:pPr marL="12700">
              <a:lnSpc>
                <a:spcPts val="935"/>
              </a:lnSpc>
            </a:pPr>
            <a:r>
              <a:rPr lang="en-US">
                <a:solidFill>
                  <a:schemeClr val="bg1"/>
                </a:solidFill>
              </a:rPr>
              <a:t>May be </a:t>
            </a:r>
            <a:r>
              <a:rPr lang="en-US" spc="-5">
                <a:solidFill>
                  <a:schemeClr val="bg1"/>
                </a:solidFill>
              </a:rPr>
              <a:t>freely copied for personal or classroom</a:t>
            </a:r>
            <a:r>
              <a:rPr lang="en-US" spc="25">
                <a:solidFill>
                  <a:schemeClr val="bg1"/>
                </a:solidFill>
              </a:rPr>
              <a:t> </a:t>
            </a:r>
            <a:r>
              <a:rPr lang="en-US" spc="-5">
                <a:solidFill>
                  <a:schemeClr val="bg1"/>
                </a:solidFill>
              </a:rPr>
              <a:t>use.</a:t>
            </a:r>
            <a:endParaRPr spc="-3" dirty="0">
              <a:solidFill>
                <a:schemeClr val="bg1"/>
              </a:solidFill>
            </a:endParaRPr>
          </a:p>
        </p:txBody>
      </p:sp>
      <p:sp>
        <p:nvSpPr>
          <p:cNvPr id="8" name="object 8"/>
          <p:cNvSpPr txBox="1">
            <a:spLocks noGrp="1"/>
          </p:cNvSpPr>
          <p:nvPr>
            <p:ph type="sldNum" sz="quarter" idx="7"/>
          </p:nvPr>
        </p:nvSpPr>
        <p:spPr>
          <a:xfrm>
            <a:off x="6315948" y="9998089"/>
            <a:ext cx="127000" cy="122598"/>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solidFill>
                  <a:schemeClr val="bg1"/>
                </a:solidFill>
              </a:rPr>
              <a:pPr marL="25400">
                <a:lnSpc>
                  <a:spcPts val="1410"/>
                </a:lnSpc>
              </a:pPr>
              <a:t>43</a:t>
            </a:fld>
            <a:endParaRPr spc="-3" dirty="0">
              <a:solidFill>
                <a:schemeClr val="bg1"/>
              </a:solidFill>
            </a:endParaRPr>
          </a:p>
        </p:txBody>
      </p:sp>
      <p:sp>
        <p:nvSpPr>
          <p:cNvPr id="2" name="object 2"/>
          <p:cNvSpPr txBox="1"/>
          <p:nvPr/>
        </p:nvSpPr>
        <p:spPr>
          <a:xfrm>
            <a:off x="864286" y="274174"/>
            <a:ext cx="10184714" cy="990464"/>
          </a:xfrm>
          <a:prstGeom prst="rect">
            <a:avLst/>
          </a:prstGeom>
        </p:spPr>
        <p:txBody>
          <a:bodyPr vert="horz" wrap="square" lIns="0" tIns="0" rIns="0" bIns="0" rtlCol="0">
            <a:spAutoFit/>
          </a:bodyPr>
          <a:lstStyle/>
          <a:p>
            <a:pPr marL="8145"/>
            <a:r>
              <a:rPr sz="1400" b="1" spc="-3" dirty="0">
                <a:solidFill>
                  <a:schemeClr val="bg1"/>
                </a:solidFill>
                <a:latin typeface="Times New Roman"/>
                <a:cs typeface="Times New Roman"/>
              </a:rPr>
              <a:t>Present simple tense with other</a:t>
            </a:r>
            <a:r>
              <a:rPr sz="1400" b="1" dirty="0">
                <a:solidFill>
                  <a:schemeClr val="bg1"/>
                </a:solidFill>
                <a:latin typeface="Times New Roman"/>
                <a:cs typeface="Times New Roman"/>
              </a:rPr>
              <a:t> </a:t>
            </a:r>
            <a:r>
              <a:rPr sz="1400" b="1" spc="-3" dirty="0">
                <a:solidFill>
                  <a:schemeClr val="bg1"/>
                </a:solidFill>
                <a:latin typeface="Times New Roman"/>
                <a:cs typeface="Times New Roman"/>
              </a:rPr>
              <a:t>verbs:</a:t>
            </a:r>
            <a:endParaRPr sz="1400" dirty="0">
              <a:solidFill>
                <a:schemeClr val="bg1"/>
              </a:solidFill>
              <a:latin typeface="Times New Roman"/>
              <a:cs typeface="Times New Roman"/>
            </a:endParaRPr>
          </a:p>
          <a:p>
            <a:pPr>
              <a:spcBef>
                <a:spcPts val="19"/>
              </a:spcBef>
            </a:pPr>
            <a:endParaRPr sz="1400" dirty="0">
              <a:solidFill>
                <a:schemeClr val="bg1"/>
              </a:solidFill>
              <a:latin typeface="Times New Roman"/>
              <a:cs typeface="Times New Roman"/>
            </a:endParaRPr>
          </a:p>
          <a:p>
            <a:pPr marL="8145"/>
            <a:r>
              <a:rPr sz="1400" dirty="0">
                <a:solidFill>
                  <a:schemeClr val="bg1"/>
                </a:solidFill>
                <a:latin typeface="Times New Roman"/>
                <a:cs typeface="Times New Roman"/>
              </a:rPr>
              <a:t>With </a:t>
            </a:r>
            <a:r>
              <a:rPr sz="1400" spc="-3" dirty="0">
                <a:solidFill>
                  <a:schemeClr val="bg1"/>
                </a:solidFill>
                <a:latin typeface="Times New Roman"/>
                <a:cs typeface="Times New Roman"/>
              </a:rPr>
              <a:t>all other verbs, we make the present simple in the same</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way.</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a:p>
            <a:pPr marL="8145" marR="3258">
              <a:lnSpc>
                <a:spcPts val="885"/>
              </a:lnSpc>
            </a:pPr>
            <a:r>
              <a:rPr sz="1400" spc="-3" dirty="0">
                <a:solidFill>
                  <a:schemeClr val="bg1"/>
                </a:solidFill>
                <a:latin typeface="Times New Roman"/>
                <a:cs typeface="Times New Roman"/>
              </a:rPr>
              <a:t>The positive is </a:t>
            </a:r>
            <a:r>
              <a:rPr sz="1400" dirty="0">
                <a:solidFill>
                  <a:schemeClr val="bg1"/>
                </a:solidFill>
                <a:latin typeface="Times New Roman"/>
                <a:cs typeface="Times New Roman"/>
              </a:rPr>
              <a:t>really </a:t>
            </a:r>
            <a:r>
              <a:rPr sz="1400" spc="-6" dirty="0">
                <a:solidFill>
                  <a:schemeClr val="bg1"/>
                </a:solidFill>
                <a:latin typeface="Times New Roman"/>
                <a:cs typeface="Times New Roman"/>
              </a:rPr>
              <a:t>easy. </a:t>
            </a:r>
            <a:r>
              <a:rPr sz="1400" spc="-3" dirty="0">
                <a:solidFill>
                  <a:schemeClr val="bg1"/>
                </a:solidFill>
                <a:latin typeface="Times New Roman"/>
                <a:cs typeface="Times New Roman"/>
              </a:rPr>
              <a:t>It's just the verb, with an extra ‘s’ if the subject is ‘he’,  ‘she’, or ‘it’. </a:t>
            </a:r>
            <a:r>
              <a:rPr sz="1400" spc="-6" dirty="0">
                <a:solidFill>
                  <a:schemeClr val="bg1"/>
                </a:solidFill>
                <a:latin typeface="Times New Roman"/>
                <a:cs typeface="Times New Roman"/>
              </a:rPr>
              <a:t>Let's </a:t>
            </a:r>
            <a:r>
              <a:rPr sz="1400" spc="-3" dirty="0">
                <a:solidFill>
                  <a:schemeClr val="bg1"/>
                </a:solidFill>
                <a:latin typeface="Times New Roman"/>
                <a:cs typeface="Times New Roman"/>
              </a:rPr>
              <a:t>take </a:t>
            </a:r>
            <a:r>
              <a:rPr sz="1400" dirty="0">
                <a:solidFill>
                  <a:schemeClr val="bg1"/>
                </a:solidFill>
                <a:latin typeface="Times New Roman"/>
                <a:cs typeface="Times New Roman"/>
              </a:rPr>
              <a:t>the </a:t>
            </a:r>
            <a:r>
              <a:rPr sz="1400" spc="-3" dirty="0">
                <a:solidFill>
                  <a:schemeClr val="bg1"/>
                </a:solidFill>
                <a:latin typeface="Times New Roman"/>
                <a:cs typeface="Times New Roman"/>
              </a:rPr>
              <a:t>verb ‘play’ as an</a:t>
            </a:r>
            <a:r>
              <a:rPr sz="1400" spc="45" dirty="0">
                <a:solidFill>
                  <a:schemeClr val="bg1"/>
                </a:solidFill>
                <a:latin typeface="Times New Roman"/>
                <a:cs typeface="Times New Roman"/>
              </a:rPr>
              <a:t> </a:t>
            </a:r>
            <a:r>
              <a:rPr sz="1400" spc="-3" dirty="0">
                <a:solidFill>
                  <a:schemeClr val="bg1"/>
                </a:solidFill>
                <a:latin typeface="Times New Roman"/>
                <a:cs typeface="Times New Roman"/>
              </a:rPr>
              <a:t>example:</a:t>
            </a:r>
            <a:endParaRPr sz="1400" dirty="0">
              <a:solidFill>
                <a:schemeClr val="bg1"/>
              </a:solidFill>
              <a:latin typeface="Times New Roman"/>
              <a:cs typeface="Times New Roman"/>
            </a:endParaRPr>
          </a:p>
        </p:txBody>
      </p:sp>
      <p:graphicFrame>
        <p:nvGraphicFramePr>
          <p:cNvPr id="3" name="object 3"/>
          <p:cNvGraphicFramePr>
            <a:graphicFrameLocks noGrp="1"/>
          </p:cNvGraphicFramePr>
          <p:nvPr/>
        </p:nvGraphicFramePr>
        <p:xfrm>
          <a:off x="864286" y="1370208"/>
          <a:ext cx="3470407" cy="1324360"/>
        </p:xfrm>
        <a:graphic>
          <a:graphicData uri="http://schemas.openxmlformats.org/drawingml/2006/table">
            <a:tbl>
              <a:tblPr firstRow="1" bandRow="1">
                <a:tableStyleId>{2D5ABB26-0587-4C30-8999-92F81FD0307C}</a:tableStyleId>
              </a:tblPr>
              <a:tblGrid>
                <a:gridCol w="3470407">
                  <a:extLst>
                    <a:ext uri="{9D8B030D-6E8A-4147-A177-3AD203B41FA5}">
                      <a16:colId xmlns:a16="http://schemas.microsoft.com/office/drawing/2014/main" val="20000"/>
                    </a:ext>
                  </a:extLst>
                </a:gridCol>
              </a:tblGrid>
              <a:tr h="116297">
                <a:tc>
                  <a:txBody>
                    <a:bodyPr/>
                    <a:lstStyle/>
                    <a:p>
                      <a:pPr marL="65405">
                        <a:lnSpc>
                          <a:spcPts val="1345"/>
                        </a:lnSpc>
                      </a:pPr>
                      <a:r>
                        <a:rPr sz="1400" b="1" spc="-5" dirty="0">
                          <a:solidFill>
                            <a:schemeClr val="bg1"/>
                          </a:solidFill>
                          <a:latin typeface="Times New Roman"/>
                          <a:cs typeface="Times New Roman"/>
                        </a:rPr>
                        <a:t>Positive (of</a:t>
                      </a:r>
                      <a:r>
                        <a:rPr sz="1400" b="1" spc="-45" dirty="0">
                          <a:solidFill>
                            <a:schemeClr val="bg1"/>
                          </a:solidFill>
                          <a:latin typeface="Times New Roman"/>
                          <a:cs typeface="Times New Roman"/>
                        </a:rPr>
                        <a:t> </a:t>
                      </a:r>
                      <a:r>
                        <a:rPr sz="1400" b="1" spc="-5"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0">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116299">
                <a:tc>
                  <a:txBody>
                    <a:bodyPr/>
                    <a:lstStyle/>
                    <a:p>
                      <a:pPr marL="65405">
                        <a:lnSpc>
                          <a:spcPts val="1320"/>
                        </a:lnSpc>
                      </a:pPr>
                      <a:r>
                        <a:rPr sz="1400" spc="-5" dirty="0">
                          <a:solidFill>
                            <a:schemeClr val="bg1"/>
                          </a:solidFill>
                          <a:latin typeface="Times New Roman"/>
                          <a:cs typeface="Times New Roman"/>
                        </a:rPr>
                        <a:t>I</a:t>
                      </a:r>
                      <a:r>
                        <a:rPr sz="1400" spc="-10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116299">
                <a:tc>
                  <a:txBody>
                    <a:bodyPr/>
                    <a:lstStyle/>
                    <a:p>
                      <a:pPr marL="65405">
                        <a:lnSpc>
                          <a:spcPts val="1320"/>
                        </a:lnSpc>
                      </a:pPr>
                      <a:r>
                        <a:rPr sz="1400" spc="-10" dirty="0">
                          <a:solidFill>
                            <a:schemeClr val="bg1"/>
                          </a:solidFill>
                          <a:latin typeface="Times New Roman"/>
                          <a:cs typeface="Times New Roman"/>
                        </a:rPr>
                        <a:t>you</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117276">
                <a:tc>
                  <a:txBody>
                    <a:bodyPr/>
                    <a:lstStyle/>
                    <a:p>
                      <a:pPr marL="65405">
                        <a:lnSpc>
                          <a:spcPts val="1320"/>
                        </a:lnSpc>
                      </a:pPr>
                      <a:r>
                        <a:rPr sz="1400" spc="-5" dirty="0">
                          <a:solidFill>
                            <a:schemeClr val="bg1"/>
                          </a:solidFill>
                          <a:latin typeface="Times New Roman"/>
                          <a:cs typeface="Times New Roman"/>
                        </a:rPr>
                        <a:t>he</a:t>
                      </a:r>
                      <a:r>
                        <a:rPr sz="1400" spc="-100" dirty="0">
                          <a:solidFill>
                            <a:schemeClr val="bg1"/>
                          </a:solidFill>
                          <a:latin typeface="Times New Roman"/>
                          <a:cs typeface="Times New Roman"/>
                        </a:rPr>
                        <a:t> </a:t>
                      </a:r>
                      <a:r>
                        <a:rPr sz="1400" spc="-5" dirty="0">
                          <a:solidFill>
                            <a:schemeClr val="bg1"/>
                          </a:solidFill>
                          <a:latin typeface="Times New Roman"/>
                          <a:cs typeface="Times New Roman"/>
                        </a:rPr>
                        <a:t>plays</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116299">
                <a:tc>
                  <a:txBody>
                    <a:bodyPr/>
                    <a:lstStyle/>
                    <a:p>
                      <a:pPr marL="65405">
                        <a:lnSpc>
                          <a:spcPts val="1320"/>
                        </a:lnSpc>
                      </a:pPr>
                      <a:r>
                        <a:rPr sz="1400" spc="-5" dirty="0">
                          <a:solidFill>
                            <a:schemeClr val="bg1"/>
                          </a:solidFill>
                          <a:latin typeface="Times New Roman"/>
                          <a:cs typeface="Times New Roman"/>
                        </a:rPr>
                        <a:t>she</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116299">
                <a:tc>
                  <a:txBody>
                    <a:bodyPr/>
                    <a:lstStyle/>
                    <a:p>
                      <a:pPr marL="65405">
                        <a:lnSpc>
                          <a:spcPts val="1320"/>
                        </a:lnSpc>
                      </a:pPr>
                      <a:r>
                        <a:rPr sz="1400" spc="-5" dirty="0">
                          <a:solidFill>
                            <a:schemeClr val="bg1"/>
                          </a:solidFill>
                          <a:latin typeface="Times New Roman"/>
                          <a:cs typeface="Times New Roman"/>
                        </a:rPr>
                        <a:t>it</a:t>
                      </a:r>
                      <a:r>
                        <a:rPr sz="1400" spc="-75" dirty="0">
                          <a:solidFill>
                            <a:schemeClr val="bg1"/>
                          </a:solidFill>
                          <a:latin typeface="Times New Roman"/>
                          <a:cs typeface="Times New Roman"/>
                        </a:rPr>
                        <a:t> </a:t>
                      </a:r>
                      <a:r>
                        <a:rPr sz="1400" spc="-10" dirty="0">
                          <a:solidFill>
                            <a:schemeClr val="bg1"/>
                          </a:solidFill>
                          <a:latin typeface="Times New Roman"/>
                          <a:cs typeface="Times New Roman"/>
                        </a:rPr>
                        <a:t>plays</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116299">
                <a:tc>
                  <a:txBody>
                    <a:bodyPr/>
                    <a:lstStyle/>
                    <a:p>
                      <a:pPr marL="65405">
                        <a:lnSpc>
                          <a:spcPts val="1320"/>
                        </a:lnSpc>
                      </a:pPr>
                      <a:r>
                        <a:rPr sz="1400" spc="-5" dirty="0">
                          <a:solidFill>
                            <a:schemeClr val="bg1"/>
                          </a:solidFill>
                          <a:latin typeface="Times New Roman"/>
                          <a:cs typeface="Times New Roman"/>
                        </a:rPr>
                        <a:t>we</a:t>
                      </a:r>
                      <a:r>
                        <a:rPr sz="1400" spc="-90"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116299">
                <a:tc>
                  <a:txBody>
                    <a:bodyPr/>
                    <a:lstStyle/>
                    <a:p>
                      <a:pPr marL="65405">
                        <a:lnSpc>
                          <a:spcPts val="1320"/>
                        </a:lnSpc>
                      </a:pPr>
                      <a:r>
                        <a:rPr sz="1400" spc="-5" dirty="0">
                          <a:solidFill>
                            <a:schemeClr val="bg1"/>
                          </a:solidFill>
                          <a:latin typeface="Times New Roman"/>
                          <a:cs typeface="Times New Roman"/>
                        </a:rPr>
                        <a:t>they</a:t>
                      </a:r>
                      <a:r>
                        <a:rPr sz="1400" spc="-9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4" name="object 4"/>
          <p:cNvSpPr txBox="1"/>
          <p:nvPr/>
        </p:nvSpPr>
        <p:spPr>
          <a:xfrm>
            <a:off x="4543426" y="1370208"/>
            <a:ext cx="7439024" cy="1626599"/>
          </a:xfrm>
          <a:prstGeom prst="rect">
            <a:avLst/>
          </a:prstGeom>
        </p:spPr>
        <p:txBody>
          <a:bodyPr vert="horz" wrap="square" lIns="0" tIns="0" rIns="0" bIns="0" rtlCol="0">
            <a:spAutoFit/>
          </a:bodyPr>
          <a:lstStyle/>
          <a:p>
            <a:pPr marL="8145"/>
            <a:r>
              <a:rPr sz="1400" spc="-6" dirty="0">
                <a:solidFill>
                  <a:schemeClr val="bg1"/>
                </a:solidFill>
                <a:latin typeface="Times New Roman"/>
                <a:cs typeface="Times New Roman"/>
              </a:rPr>
              <a:t>For</a:t>
            </a:r>
            <a:r>
              <a:rPr sz="1400" spc="-42" dirty="0">
                <a:solidFill>
                  <a:schemeClr val="bg1"/>
                </a:solidFill>
                <a:latin typeface="Times New Roman"/>
                <a:cs typeface="Times New Roman"/>
              </a:rPr>
              <a:t> </a:t>
            </a:r>
            <a:r>
              <a:rPr sz="1400" spc="-3" dirty="0">
                <a:solidFill>
                  <a:schemeClr val="bg1"/>
                </a:solidFill>
                <a:latin typeface="Times New Roman"/>
                <a:cs typeface="Times New Roman"/>
              </a:rPr>
              <a:t>example:</a:t>
            </a:r>
            <a:endParaRPr lang="en-US" sz="1400" spc="-3" dirty="0">
              <a:solidFill>
                <a:schemeClr val="bg1"/>
              </a:solidFill>
              <a:latin typeface="Times New Roman"/>
              <a:cs typeface="Times New Roman"/>
            </a:endParaRPr>
          </a:p>
          <a:p>
            <a:pPr marL="8145"/>
            <a:endParaRPr sz="77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I </a:t>
            </a:r>
            <a:r>
              <a:rPr sz="1400" dirty="0">
                <a:solidFill>
                  <a:schemeClr val="bg1"/>
                </a:solidFill>
                <a:latin typeface="Times New Roman"/>
                <a:cs typeface="Times New Roman"/>
              </a:rPr>
              <a:t>play tennis every</a:t>
            </a:r>
            <a:r>
              <a:rPr sz="1400" spc="-80" dirty="0">
                <a:solidFill>
                  <a:schemeClr val="bg1"/>
                </a:solidFill>
                <a:latin typeface="Times New Roman"/>
                <a:cs typeface="Times New Roman"/>
              </a:rPr>
              <a:t> </a:t>
            </a:r>
            <a:r>
              <a:rPr sz="1400" spc="-3" dirty="0">
                <a:solidFill>
                  <a:schemeClr val="bg1"/>
                </a:solidFill>
                <a:latin typeface="Times New Roman"/>
                <a:cs typeface="Times New Roman"/>
              </a:rPr>
              <a:t>week.</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400" spc="-3" dirty="0">
                <a:solidFill>
                  <a:schemeClr val="bg1"/>
                </a:solidFill>
                <a:latin typeface="Times New Roman"/>
                <a:cs typeface="Times New Roman"/>
              </a:rPr>
              <a:t>He likes</a:t>
            </a:r>
            <a:r>
              <a:rPr sz="1400" spc="-35" dirty="0">
                <a:solidFill>
                  <a:schemeClr val="bg1"/>
                </a:solidFill>
                <a:latin typeface="Times New Roman"/>
                <a:cs typeface="Times New Roman"/>
              </a:rPr>
              <a:t> </a:t>
            </a:r>
            <a:r>
              <a:rPr sz="1400" spc="-3" dirty="0">
                <a:solidFill>
                  <a:schemeClr val="bg1"/>
                </a:solidFill>
                <a:latin typeface="Times New Roman"/>
                <a:cs typeface="Times New Roman"/>
              </a:rPr>
              <a:t>chocolate.</a:t>
            </a:r>
            <a:endParaRPr lang="en-US" sz="1400" spc="-3"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endParaRPr sz="14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sz="1400" spc="-3" dirty="0">
                <a:solidFill>
                  <a:schemeClr val="bg1"/>
                </a:solidFill>
                <a:latin typeface="Times New Roman"/>
                <a:cs typeface="Times New Roman"/>
              </a:rPr>
              <a:t>They </a:t>
            </a:r>
            <a:r>
              <a:rPr sz="1400" dirty="0">
                <a:solidFill>
                  <a:schemeClr val="bg1"/>
                </a:solidFill>
                <a:latin typeface="Times New Roman"/>
                <a:cs typeface="Times New Roman"/>
              </a:rPr>
              <a:t>usually </a:t>
            </a:r>
            <a:r>
              <a:rPr sz="1400" spc="-6" dirty="0">
                <a:solidFill>
                  <a:schemeClr val="bg1"/>
                </a:solidFill>
                <a:latin typeface="Times New Roman"/>
                <a:cs typeface="Times New Roman"/>
              </a:rPr>
              <a:t>go </a:t>
            </a:r>
            <a:r>
              <a:rPr sz="1400" spc="-3" dirty="0">
                <a:solidFill>
                  <a:schemeClr val="bg1"/>
                </a:solidFill>
                <a:latin typeface="Times New Roman"/>
                <a:cs typeface="Times New Roman"/>
              </a:rPr>
              <a:t>to the cinema on</a:t>
            </a:r>
            <a:r>
              <a:rPr sz="1400" dirty="0">
                <a:solidFill>
                  <a:schemeClr val="bg1"/>
                </a:solidFill>
                <a:latin typeface="Times New Roman"/>
                <a:cs typeface="Times New Roman"/>
              </a:rPr>
              <a:t> </a:t>
            </a:r>
            <a:r>
              <a:rPr sz="1400" spc="-3" dirty="0">
                <a:solidFill>
                  <a:schemeClr val="bg1"/>
                </a:solidFill>
                <a:latin typeface="Times New Roman"/>
                <a:cs typeface="Times New Roman"/>
              </a:rPr>
              <a:t>Fridays.</a:t>
            </a:r>
            <a:endParaRPr sz="1400" dirty="0">
              <a:solidFill>
                <a:schemeClr val="bg1"/>
              </a:solidFill>
              <a:latin typeface="Times New Roman"/>
              <a:cs typeface="Times New Roman"/>
            </a:endParaRPr>
          </a:p>
          <a:p>
            <a:pPr>
              <a:spcBef>
                <a:spcPts val="22"/>
              </a:spcBef>
            </a:pPr>
            <a:endParaRPr sz="1400" dirty="0">
              <a:solidFill>
                <a:schemeClr val="bg1"/>
              </a:solidFill>
              <a:latin typeface="Times New Roman"/>
              <a:cs typeface="Times New Roman"/>
            </a:endParaRPr>
          </a:p>
        </p:txBody>
      </p:sp>
      <p:sp>
        <p:nvSpPr>
          <p:cNvPr id="10" name="TextBox 9">
            <a:extLst>
              <a:ext uri="{FF2B5EF4-FFF2-40B4-BE49-F238E27FC236}">
                <a16:creationId xmlns:a16="http://schemas.microsoft.com/office/drawing/2014/main" id="{84CFA8A8-1D75-718E-60DD-8E62F1AB1864}"/>
              </a:ext>
            </a:extLst>
          </p:cNvPr>
          <p:cNvSpPr txBox="1"/>
          <p:nvPr/>
        </p:nvSpPr>
        <p:spPr>
          <a:xfrm>
            <a:off x="727866" y="2973012"/>
            <a:ext cx="10035383" cy="2672526"/>
          </a:xfrm>
          <a:prstGeom prst="rect">
            <a:avLst/>
          </a:prstGeom>
          <a:noFill/>
        </p:spPr>
        <p:txBody>
          <a:bodyPr wrap="square">
            <a:spAutoFit/>
          </a:bodyPr>
          <a:lstStyle/>
          <a:p>
            <a:pPr marL="8145"/>
            <a:r>
              <a:rPr lang="en-US" sz="1800" spc="-3" dirty="0">
                <a:solidFill>
                  <a:schemeClr val="bg1"/>
                </a:solidFill>
                <a:latin typeface="Times New Roman"/>
                <a:cs typeface="Times New Roman"/>
              </a:rPr>
              <a:t>Don't forget the ‘s’! Even </a:t>
            </a:r>
            <a:r>
              <a:rPr lang="en-US" sz="1800" dirty="0">
                <a:solidFill>
                  <a:schemeClr val="bg1"/>
                </a:solidFill>
                <a:latin typeface="Times New Roman"/>
                <a:cs typeface="Times New Roman"/>
              </a:rPr>
              <a:t>really </a:t>
            </a:r>
            <a:r>
              <a:rPr lang="en-US" sz="1800" spc="-3" dirty="0">
                <a:solidFill>
                  <a:schemeClr val="bg1"/>
                </a:solidFill>
                <a:latin typeface="Times New Roman"/>
                <a:cs typeface="Times New Roman"/>
              </a:rPr>
              <a:t>advanced students do</a:t>
            </a:r>
            <a:r>
              <a:rPr lang="en-US" sz="1800" spc="19" dirty="0">
                <a:solidFill>
                  <a:schemeClr val="bg1"/>
                </a:solidFill>
                <a:latin typeface="Times New Roman"/>
                <a:cs typeface="Times New Roman"/>
              </a:rPr>
              <a:t> </a:t>
            </a:r>
            <a:r>
              <a:rPr lang="en-US" sz="1800" spc="-3" dirty="0">
                <a:solidFill>
                  <a:schemeClr val="bg1"/>
                </a:solidFill>
                <a:latin typeface="Times New Roman"/>
                <a:cs typeface="Times New Roman"/>
              </a:rPr>
              <a:t>this!</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a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there is a spelling change with ‘he’, ‘she’ and ‘it’ before the ‘s’.</a:t>
            </a:r>
          </a:p>
          <a:p>
            <a:pPr marL="8145" marR="3258">
              <a:lnSpc>
                <a:spcPts val="885"/>
              </a:lnSpc>
            </a:pPr>
            <a:r>
              <a:rPr lang="en-US" sz="1800" spc="-3" dirty="0">
                <a:solidFill>
                  <a:schemeClr val="bg1"/>
                </a:solidFill>
                <a:latin typeface="Times New Roman"/>
                <a:cs typeface="Times New Roman"/>
              </a:rPr>
              <a:t> </a:t>
            </a:r>
          </a:p>
          <a:p>
            <a:pPr marL="8145" marR="3258">
              <a:lnSpc>
                <a:spcPts val="885"/>
              </a:lnSpc>
            </a:pPr>
            <a:endParaRPr lang="en-US" sz="1800" spc="-3" dirty="0">
              <a:solidFill>
                <a:schemeClr val="bg1"/>
              </a:solidFill>
              <a:latin typeface="Times New Roman"/>
              <a:cs typeface="Times New Roman"/>
            </a:endParaRPr>
          </a:p>
          <a:p>
            <a:pPr marL="8145" marR="3258">
              <a:lnSpc>
                <a:spcPts val="885"/>
              </a:lnSpc>
            </a:pPr>
            <a:r>
              <a:rPr lang="en-US" sz="1800" spc="-6" dirty="0">
                <a:solidFill>
                  <a:schemeClr val="bg1"/>
                </a:solidFill>
                <a:latin typeface="Times New Roman"/>
                <a:cs typeface="Times New Roman"/>
              </a:rPr>
              <a:t>For  </a:t>
            </a:r>
            <a:r>
              <a:rPr lang="en-US" sz="1800" spc="-3" dirty="0">
                <a:solidFill>
                  <a:schemeClr val="bg1"/>
                </a:solidFill>
                <a:latin typeface="Times New Roman"/>
                <a:cs typeface="Times New Roman"/>
              </a:rPr>
              <a:t>example, ‘study’ becomes ‘studies’. (will explain this in the next slide).</a:t>
            </a:r>
          </a:p>
          <a:p>
            <a:pPr marL="8145" marR="3258">
              <a:lnSpc>
                <a:spcPts val="885"/>
              </a:lnSpc>
            </a:pPr>
            <a:endParaRPr lang="en-US" sz="1800" dirty="0">
              <a:solidFill>
                <a:schemeClr val="bg1"/>
              </a:solidFill>
              <a:latin typeface="Times New Roman"/>
              <a:cs typeface="Times New Roman"/>
            </a:endParaRPr>
          </a:p>
          <a:p>
            <a:pPr marL="8145">
              <a:lnSpc>
                <a:spcPts val="843"/>
              </a:lnSpc>
            </a:pPr>
            <a:r>
              <a:rPr lang="en-US" sz="1800" spc="-3" dirty="0">
                <a:solidFill>
                  <a:schemeClr val="bg1"/>
                </a:solidFill>
                <a:latin typeface="Times New Roman"/>
                <a:cs typeface="Times New Roman"/>
              </a:rPr>
              <a:t>.</a:t>
            </a:r>
            <a:endParaRPr lang="en-US" sz="1800" dirty="0">
              <a:solidFill>
                <a:schemeClr val="bg1"/>
              </a:solidFill>
              <a:latin typeface="Times New Roman"/>
              <a:cs typeface="Times New Roman"/>
            </a:endParaRPr>
          </a:p>
          <a:p>
            <a:pPr marL="8145">
              <a:lnSpc>
                <a:spcPts val="904"/>
              </a:lnSpc>
            </a:pPr>
            <a:r>
              <a:rPr lang="en-US" sz="1800" spc="-3" dirty="0">
                <a:solidFill>
                  <a:schemeClr val="bg1"/>
                </a:solidFill>
                <a:latin typeface="Times New Roman"/>
                <a:cs typeface="Times New Roman"/>
              </a:rPr>
              <a:t>There are also </a:t>
            </a:r>
            <a:r>
              <a:rPr lang="en-US" sz="1800" spc="-6" dirty="0">
                <a:solidFill>
                  <a:schemeClr val="bg1"/>
                </a:solidFill>
                <a:latin typeface="Times New Roman"/>
                <a:cs typeface="Times New Roman"/>
              </a:rPr>
              <a:t>few </a:t>
            </a:r>
            <a:r>
              <a:rPr lang="en-US" sz="1800" spc="-3" dirty="0">
                <a:solidFill>
                  <a:schemeClr val="bg1"/>
                </a:solidFill>
                <a:latin typeface="Times New Roman"/>
                <a:cs typeface="Times New Roman"/>
              </a:rPr>
              <a:t>verbs which are irregular in the present</a:t>
            </a:r>
            <a:r>
              <a:rPr lang="en-US" sz="1800" spc="71" dirty="0">
                <a:solidFill>
                  <a:schemeClr val="bg1"/>
                </a:solidFill>
                <a:latin typeface="Times New Roman"/>
                <a:cs typeface="Times New Roman"/>
              </a:rPr>
              <a:t> </a:t>
            </a:r>
            <a:r>
              <a:rPr lang="en-US" sz="1800" spc="-3" dirty="0">
                <a:solidFill>
                  <a:schemeClr val="bg1"/>
                </a:solidFill>
                <a:latin typeface="Times New Roman"/>
                <a:cs typeface="Times New Roman"/>
              </a:rPr>
              <a:t>simple:</a:t>
            </a:r>
            <a:endParaRPr lang="en-US" sz="1800" dirty="0">
              <a:solidFill>
                <a:schemeClr val="bg1"/>
              </a:solidFill>
              <a:latin typeface="Times New Roman"/>
              <a:cs typeface="Times New Roman"/>
            </a:endParaRPr>
          </a:p>
          <a:p>
            <a:pPr>
              <a:spcBef>
                <a:spcPts val="19"/>
              </a:spcBef>
            </a:pPr>
            <a:endParaRPr lang="en-US" sz="1800" dirty="0">
              <a:solidFill>
                <a:schemeClr val="bg1"/>
              </a:solidFill>
              <a:latin typeface="Times New Roman"/>
              <a:cs typeface="Times New Roman"/>
            </a:endParaRPr>
          </a:p>
          <a:p>
            <a:pPr marL="300940" indent="-146601">
              <a:buFont typeface="Symbol"/>
              <a:buChar char=""/>
              <a:tabLst>
                <a:tab pos="300940" algn="l"/>
                <a:tab pos="301347" algn="l"/>
              </a:tabLst>
            </a:pPr>
            <a:r>
              <a:rPr lang="en-US" sz="1800" spc="-3" dirty="0">
                <a:solidFill>
                  <a:schemeClr val="bg1"/>
                </a:solidFill>
                <a:latin typeface="Times New Roman"/>
                <a:cs typeface="Times New Roman"/>
              </a:rPr>
              <a:t>'have' becomes</a:t>
            </a:r>
            <a:r>
              <a:rPr lang="en-US" sz="1800" spc="-35" dirty="0">
                <a:solidFill>
                  <a:schemeClr val="bg1"/>
                </a:solidFill>
                <a:latin typeface="Times New Roman"/>
                <a:cs typeface="Times New Roman"/>
              </a:rPr>
              <a:t> </a:t>
            </a:r>
            <a:r>
              <a:rPr lang="en-US" sz="1800" spc="-3" dirty="0">
                <a:solidFill>
                  <a:schemeClr val="bg1"/>
                </a:solidFill>
                <a:latin typeface="Times New Roman"/>
                <a:cs typeface="Times New Roman"/>
              </a:rPr>
              <a:t>'has'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'do' becomes</a:t>
            </a:r>
            <a:r>
              <a:rPr lang="en-US" sz="1800" spc="-38" dirty="0">
                <a:solidFill>
                  <a:schemeClr val="bg1"/>
                </a:solidFill>
                <a:latin typeface="Times New Roman"/>
                <a:cs typeface="Times New Roman"/>
              </a:rPr>
              <a:t> </a:t>
            </a:r>
            <a:r>
              <a:rPr lang="en-US" sz="1800" spc="-3" dirty="0">
                <a:solidFill>
                  <a:schemeClr val="bg1"/>
                </a:solidFill>
                <a:latin typeface="Times New Roman"/>
                <a:cs typeface="Times New Roman"/>
              </a:rPr>
              <a:t>'does'</a:t>
            </a:r>
            <a:endParaRPr lang="en-US" sz="1800" dirty="0">
              <a:solidFill>
                <a:schemeClr val="bg1"/>
              </a:solidFill>
              <a:latin typeface="Times New Roman"/>
              <a:cs typeface="Times New Roman"/>
            </a:endParaRPr>
          </a:p>
          <a:p>
            <a:pPr marL="300940" indent="-146601">
              <a:spcBef>
                <a:spcPts val="13"/>
              </a:spcBef>
              <a:buFont typeface="Symbol"/>
              <a:buChar char=""/>
              <a:tabLst>
                <a:tab pos="300940" algn="l"/>
                <a:tab pos="301347" algn="l"/>
              </a:tabLst>
            </a:pPr>
            <a:r>
              <a:rPr lang="en-US" sz="1800" spc="-3" dirty="0">
                <a:solidFill>
                  <a:schemeClr val="bg1"/>
                </a:solidFill>
                <a:latin typeface="Times New Roman"/>
                <a:cs typeface="Times New Roman"/>
              </a:rPr>
              <a:t>'go' becomes</a:t>
            </a:r>
            <a:r>
              <a:rPr lang="en-US" sz="1800" spc="-32" dirty="0">
                <a:solidFill>
                  <a:schemeClr val="bg1"/>
                </a:solidFill>
                <a:latin typeface="Times New Roman"/>
                <a:cs typeface="Times New Roman"/>
              </a:rPr>
              <a:t> </a:t>
            </a:r>
            <a:r>
              <a:rPr lang="en-US" sz="1800" spc="-3" dirty="0">
                <a:solidFill>
                  <a:schemeClr val="bg1"/>
                </a:solidFill>
                <a:latin typeface="Times New Roman"/>
                <a:cs typeface="Times New Roman"/>
              </a:rPr>
              <a:t>'goes'</a:t>
            </a:r>
            <a:endParaRPr lang="en-US" sz="1800" dirty="0">
              <a:solidFill>
                <a:schemeClr val="bg1"/>
              </a:solidFill>
              <a:latin typeface="Times New Roman"/>
              <a:cs typeface="Times New Roman"/>
            </a:endParaRPr>
          </a:p>
          <a:p>
            <a:pPr>
              <a:spcBef>
                <a:spcPts val="22"/>
              </a:spcBef>
            </a:pPr>
            <a:endParaRPr lang="en-US" sz="800" dirty="0">
              <a:solidFill>
                <a:schemeClr val="bg1"/>
              </a:solidFill>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E59516-DBD6-DA71-ECEF-7D56363D288E}"/>
              </a:ext>
            </a:extLst>
          </p:cNvPr>
          <p:cNvSpPr txBox="1"/>
          <p:nvPr/>
        </p:nvSpPr>
        <p:spPr>
          <a:xfrm>
            <a:off x="500063" y="81499"/>
            <a:ext cx="9796462" cy="7294305"/>
          </a:xfrm>
          <a:prstGeom prst="rect">
            <a:avLst/>
          </a:prstGeom>
          <a:noFill/>
        </p:spPr>
        <p:txBody>
          <a:bodyPr wrap="square">
            <a:spAutoFit/>
          </a:bodyPr>
          <a:lstStyle/>
          <a:p>
            <a:pPr algn="ctr"/>
            <a:r>
              <a:rPr lang="en-US" b="1" i="0" dirty="0">
                <a:solidFill>
                  <a:srgbClr val="009999"/>
                </a:solidFill>
                <a:effectLst/>
                <a:latin typeface="Poppins" panose="00000500000000000000" pitchFamily="2" charset="0"/>
              </a:rPr>
              <a:t>Present Simple Spelling Changes</a:t>
            </a:r>
          </a:p>
          <a:p>
            <a:pPr algn="l"/>
            <a:br>
              <a:rPr lang="en-US" dirty="0"/>
            </a:br>
            <a:r>
              <a:rPr lang="en-US" b="0" i="0" dirty="0">
                <a:solidFill>
                  <a:srgbClr val="000000"/>
                </a:solidFill>
                <a:effectLst/>
                <a:latin typeface="Poppins" panose="00000500000000000000" pitchFamily="2" charset="0"/>
              </a:rPr>
              <a:t>Some verbs have present simple spelling changes with 'he', 'she' or 'it’:’</a:t>
            </a:r>
          </a:p>
          <a:p>
            <a:pPr algn="l"/>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'y’:</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'y' often change 'y'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study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studies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marry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marries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fly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flies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cry</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cries</a:t>
            </a:r>
          </a:p>
          <a:p>
            <a:pPr algn="l">
              <a:buFont typeface="Arial" panose="020B0604020202020204" pitchFamily="34" charset="0"/>
              <a:buChar char="•"/>
            </a:pPr>
            <a:endParaRPr lang="en-US" b="1" dirty="0">
              <a:solidFill>
                <a:srgbClr val="FF6600"/>
              </a:solidFill>
              <a:latin typeface="Poppins" panose="00000500000000000000" pitchFamily="2" charset="0"/>
            </a:endParaRPr>
          </a:p>
          <a:p>
            <a:pPr algn="l">
              <a:buFont typeface="Arial" panose="020B0604020202020204" pitchFamily="34" charset="0"/>
              <a:buChar char="•"/>
            </a:pPr>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(Be careful! 'y' doesn't change to '</a:t>
            </a:r>
            <a:r>
              <a:rPr lang="en-US" b="0" i="0" dirty="0" err="1">
                <a:solidFill>
                  <a:srgbClr val="000000"/>
                </a:solidFill>
                <a:effectLst/>
                <a:latin typeface="Poppins" panose="00000500000000000000" pitchFamily="2" charset="0"/>
              </a:rPr>
              <a:t>ie</a:t>
            </a:r>
            <a:r>
              <a:rPr lang="en-US" b="0" i="0" dirty="0">
                <a:solidFill>
                  <a:srgbClr val="000000"/>
                </a:solidFill>
                <a:effectLst/>
                <a:latin typeface="Poppins" panose="00000500000000000000" pitchFamily="2" charset="0"/>
              </a:rPr>
              <a:t>' if the ending is </a:t>
            </a:r>
            <a:r>
              <a:rPr lang="en-US" b="1" i="0" dirty="0">
                <a:solidFill>
                  <a:srgbClr val="FF6600"/>
                </a:solidFill>
                <a:effectLst/>
                <a:latin typeface="Poppins" panose="00000500000000000000" pitchFamily="2" charset="0"/>
              </a:rPr>
              <a:t>'ay', '</a:t>
            </a:r>
            <a:r>
              <a:rPr lang="en-US" b="1" i="0" dirty="0" err="1">
                <a:solidFill>
                  <a:srgbClr val="FF6600"/>
                </a:solidFill>
                <a:effectLst/>
                <a:latin typeface="Poppins" panose="00000500000000000000" pitchFamily="2" charset="0"/>
              </a:rPr>
              <a:t>ey</a:t>
            </a:r>
            <a:r>
              <a:rPr lang="en-US" b="1" i="0" dirty="0">
                <a:solidFill>
                  <a:srgbClr val="FF6600"/>
                </a:solidFill>
                <a:effectLst/>
                <a:latin typeface="Poppins" panose="00000500000000000000" pitchFamily="2" charset="0"/>
              </a:rPr>
              <a:t>', 'oy', '</a:t>
            </a:r>
            <a:r>
              <a:rPr lang="en-US" b="1" i="0" dirty="0" err="1">
                <a:solidFill>
                  <a:srgbClr val="FF6600"/>
                </a:solidFill>
                <a:effectLst/>
                <a:latin typeface="Poppins" panose="00000500000000000000" pitchFamily="2" charset="0"/>
              </a:rPr>
              <a:t>uy</a:t>
            </a:r>
            <a:r>
              <a:rPr lang="en-US" b="1" i="0" dirty="0">
                <a:solidFill>
                  <a:srgbClr val="FF6600"/>
                </a:solidFill>
                <a:effectLst/>
                <a:latin typeface="Poppins" panose="00000500000000000000" pitchFamily="2" charset="0"/>
              </a:rPr>
              <a:t>'</a:t>
            </a:r>
            <a:r>
              <a:rPr lang="en-US" b="0" i="0" dirty="0">
                <a:solidFill>
                  <a:srgbClr val="000000"/>
                </a:solidFill>
                <a:effectLst/>
                <a:latin typeface="Poppins" panose="00000500000000000000" pitchFamily="2" charset="0"/>
              </a:rPr>
              <a:t>. So, play becomes pla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say becomes sa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buy becomes bu</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enjoy becomes enjo</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 stay becomes sta</a:t>
            </a:r>
            <a:r>
              <a:rPr lang="en-US" b="1" i="0" dirty="0">
                <a:solidFill>
                  <a:srgbClr val="FF6600"/>
                </a:solidFill>
                <a:effectLst/>
                <a:latin typeface="Poppins" panose="00000500000000000000" pitchFamily="2" charset="0"/>
              </a:rPr>
              <a:t>ys</a:t>
            </a:r>
            <a:r>
              <a:rPr lang="en-US" b="0" i="0" dirty="0">
                <a:solidFill>
                  <a:srgbClr val="000000"/>
                </a:solidFill>
                <a:effectLst/>
                <a:latin typeface="Poppins" panose="00000500000000000000" pitchFamily="2" charset="0"/>
              </a:rPr>
              <a:t>)</a:t>
            </a:r>
            <a:br>
              <a:rPr lang="en-US" b="0" i="0" dirty="0">
                <a:solidFill>
                  <a:srgbClr val="000000"/>
                </a:solidFill>
                <a:effectLst/>
                <a:latin typeface="Poppins" panose="00000500000000000000" pitchFamily="2" charset="0"/>
              </a:rPr>
            </a:br>
            <a:endParaRPr lang="en-US" b="0" i="0" dirty="0">
              <a:solidFill>
                <a:srgbClr val="000000"/>
              </a:solidFill>
              <a:effectLst/>
              <a:latin typeface="Poppins" panose="00000500000000000000" pitchFamily="2" charset="0"/>
            </a:endParaRPr>
          </a:p>
          <a:p>
            <a:pPr algn="l"/>
            <a:r>
              <a:rPr lang="en-US" b="1" i="0" dirty="0">
                <a:solidFill>
                  <a:srgbClr val="FF6600"/>
                </a:solidFill>
                <a:effectLst/>
                <a:latin typeface="Poppins" panose="00000500000000000000" pitchFamily="2" charset="0"/>
              </a:rPr>
              <a:t>Verbs that end in 's', '</a:t>
            </a:r>
            <a:r>
              <a:rPr lang="en-US" b="1" i="0" dirty="0" err="1">
                <a:solidFill>
                  <a:srgbClr val="FF6600"/>
                </a:solidFill>
                <a:effectLst/>
                <a:latin typeface="Poppins" panose="00000500000000000000" pitchFamily="2" charset="0"/>
              </a:rPr>
              <a:t>sh</a:t>
            </a:r>
            <a:r>
              <a:rPr lang="en-US" b="1" i="0" dirty="0">
                <a:solidFill>
                  <a:srgbClr val="FF6600"/>
                </a:solidFill>
                <a:effectLst/>
                <a:latin typeface="Poppins" panose="00000500000000000000" pitchFamily="2" charset="0"/>
              </a:rPr>
              <a:t>', '</a:t>
            </a:r>
            <a:r>
              <a:rPr lang="en-US" b="1" i="0" dirty="0" err="1">
                <a:solidFill>
                  <a:srgbClr val="FF6600"/>
                </a:solidFill>
                <a:effectLst/>
                <a:latin typeface="Poppins" panose="00000500000000000000" pitchFamily="2" charset="0"/>
              </a:rPr>
              <a:t>ch</a:t>
            </a:r>
            <a:r>
              <a:rPr lang="en-US" b="1" i="0" dirty="0">
                <a:solidFill>
                  <a:srgbClr val="FF6600"/>
                </a:solidFill>
                <a:effectLst/>
                <a:latin typeface="Poppins" panose="00000500000000000000" pitchFamily="2" charset="0"/>
              </a:rPr>
              <a:t>', or 'x’</a:t>
            </a:r>
            <a:r>
              <a:rPr lang="en-US" b="0" i="0" dirty="0">
                <a:solidFill>
                  <a:srgbClr val="000000"/>
                </a:solidFill>
                <a:effectLst/>
                <a:latin typeface="Poppins" panose="00000500000000000000" pitchFamily="2" charset="0"/>
              </a:rPr>
              <a:t>:</a:t>
            </a:r>
          </a:p>
          <a:p>
            <a:pPr algn="l"/>
            <a:endParaRPr lang="en-US" b="0" i="0" dirty="0">
              <a:solidFill>
                <a:srgbClr val="000000"/>
              </a:solidFill>
              <a:effectLst/>
              <a:latin typeface="Poppins" panose="00000500000000000000" pitchFamily="2" charset="0"/>
            </a:endParaRPr>
          </a:p>
          <a:p>
            <a:pPr algn="l"/>
            <a:r>
              <a:rPr lang="en-US" b="0" i="0" dirty="0">
                <a:solidFill>
                  <a:srgbClr val="000000"/>
                </a:solidFill>
                <a:effectLst/>
                <a:latin typeface="Poppins" panose="00000500000000000000" pitchFamily="2" charset="0"/>
              </a:rPr>
              <a:t>Verbs that end in 's', '</a:t>
            </a:r>
            <a:r>
              <a:rPr lang="en-US" b="0" i="0" dirty="0" err="1">
                <a:solidFill>
                  <a:srgbClr val="000000"/>
                </a:solidFill>
                <a:effectLst/>
                <a:latin typeface="Poppins" panose="00000500000000000000" pitchFamily="2" charset="0"/>
              </a:rPr>
              <a:t>sh</a:t>
            </a:r>
            <a:r>
              <a:rPr lang="en-US" b="0" i="0" dirty="0">
                <a:solidFill>
                  <a:srgbClr val="000000"/>
                </a:solidFill>
                <a:effectLst/>
                <a:latin typeface="Poppins" panose="00000500000000000000" pitchFamily="2" charset="0"/>
              </a:rPr>
              <a:t>', '</a:t>
            </a:r>
            <a:r>
              <a:rPr lang="en-US" b="0" i="0" dirty="0" err="1">
                <a:solidFill>
                  <a:srgbClr val="000000"/>
                </a:solidFill>
                <a:effectLst/>
                <a:latin typeface="Poppins" panose="00000500000000000000" pitchFamily="2" charset="0"/>
              </a:rPr>
              <a:t>ch</a:t>
            </a:r>
            <a:r>
              <a:rPr lang="en-US" b="0" i="0" dirty="0">
                <a:solidFill>
                  <a:srgbClr val="000000"/>
                </a:solidFill>
                <a:effectLst/>
                <a:latin typeface="Poppins" panose="00000500000000000000" pitchFamily="2" charset="0"/>
              </a:rPr>
              <a:t>' or 'x' often add 'e' before 's':</a:t>
            </a:r>
          </a:p>
          <a:p>
            <a:pPr algn="l">
              <a:buFont typeface="Arial" panose="020B0604020202020204" pitchFamily="34" charset="0"/>
              <a:buChar char="•"/>
            </a:pPr>
            <a:r>
              <a:rPr lang="en-US" b="1" i="0" dirty="0">
                <a:solidFill>
                  <a:srgbClr val="FF6600"/>
                </a:solidFill>
                <a:effectLst/>
                <a:latin typeface="Poppins" panose="00000500000000000000" pitchFamily="2" charset="0"/>
              </a:rPr>
              <a:t>pass</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passes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wash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washes</a:t>
            </a:r>
            <a:endParaRPr lang="en-US" b="0" i="0" dirty="0">
              <a:solidFill>
                <a:srgbClr val="000000"/>
              </a:solidFill>
              <a:effectLst/>
              <a:latin typeface="Poppins" panose="00000500000000000000" pitchFamily="2" charset="0"/>
            </a:endParaRPr>
          </a:p>
          <a:p>
            <a:pPr algn="l">
              <a:buFont typeface="Arial" panose="020B0604020202020204" pitchFamily="34" charset="0"/>
              <a:buChar char="•"/>
            </a:pPr>
            <a:r>
              <a:rPr lang="en-US" b="1" i="0" dirty="0">
                <a:solidFill>
                  <a:srgbClr val="FF6600"/>
                </a:solidFill>
                <a:effectLst/>
                <a:latin typeface="Poppins" panose="00000500000000000000" pitchFamily="2" charset="0"/>
              </a:rPr>
              <a:t>teach</a:t>
            </a:r>
            <a:r>
              <a:rPr lang="en-US" b="0" i="0" dirty="0">
                <a:solidFill>
                  <a:srgbClr val="000000"/>
                </a:solidFill>
                <a:effectLst/>
                <a:latin typeface="Poppins" panose="00000500000000000000" pitchFamily="2" charset="0"/>
              </a:rPr>
              <a:t> becomes </a:t>
            </a:r>
            <a:r>
              <a:rPr lang="en-US" b="1" i="0" dirty="0">
                <a:solidFill>
                  <a:srgbClr val="FF6600"/>
                </a:solidFill>
                <a:effectLst/>
                <a:latin typeface="Poppins" panose="00000500000000000000" pitchFamily="2" charset="0"/>
              </a:rPr>
              <a:t>teaches</a:t>
            </a:r>
            <a:endParaRPr lang="en-US" b="0" i="0" dirty="0">
              <a:solidFill>
                <a:srgbClr val="000000"/>
              </a:solidFill>
              <a:effectLst/>
              <a:latin typeface="Poppins" panose="00000500000000000000" pitchFamily="2" charset="0"/>
            </a:endParaRPr>
          </a:p>
          <a:p>
            <a:br>
              <a:rPr lang="en-US" dirty="0"/>
            </a:br>
            <a:endParaRPr lang="en-US" dirty="0"/>
          </a:p>
        </p:txBody>
      </p:sp>
    </p:spTree>
    <p:extLst>
      <p:ext uri="{BB962C8B-B14F-4D97-AF65-F5344CB8AC3E}">
        <p14:creationId xmlns:p14="http://schemas.microsoft.com/office/powerpoint/2010/main" val="19882098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866346-708F-AEFD-86B0-12089496E59C}"/>
              </a:ext>
            </a:extLst>
          </p:cNvPr>
          <p:cNvSpPr txBox="1"/>
          <p:nvPr/>
        </p:nvSpPr>
        <p:spPr>
          <a:xfrm>
            <a:off x="71438" y="612844"/>
            <a:ext cx="4643438" cy="5632311"/>
          </a:xfrm>
          <a:prstGeom prst="rect">
            <a:avLst/>
          </a:prstGeom>
          <a:noFill/>
        </p:spPr>
        <p:txBody>
          <a:bodyPr wrap="square">
            <a:spAutoFit/>
          </a:bodyPr>
          <a:lstStyle/>
          <a:p>
            <a:r>
              <a:rPr lang="en-US" b="1" dirty="0">
                <a:solidFill>
                  <a:srgbClr val="0070C0"/>
                </a:solidFill>
              </a:rPr>
              <a:t>Make positive present simple sentences: </a:t>
            </a:r>
          </a:p>
          <a:p>
            <a:endParaRPr lang="en-US" dirty="0"/>
          </a:p>
          <a:p>
            <a:r>
              <a:rPr lang="en-US" dirty="0"/>
              <a:t> </a:t>
            </a:r>
            <a:r>
              <a:rPr lang="en-US" dirty="0">
                <a:solidFill>
                  <a:schemeClr val="bg1"/>
                </a:solidFill>
              </a:rPr>
              <a:t>(Adam / go to school every day)</a:t>
            </a:r>
          </a:p>
          <a:p>
            <a:endParaRPr lang="en-US" dirty="0">
              <a:solidFill>
                <a:schemeClr val="bg1"/>
              </a:solidFill>
            </a:endParaRPr>
          </a:p>
          <a:p>
            <a:r>
              <a:rPr lang="en-US" dirty="0">
                <a:solidFill>
                  <a:schemeClr val="bg1"/>
                </a:solidFill>
              </a:rPr>
              <a:t> (I / like swimming) </a:t>
            </a:r>
          </a:p>
          <a:p>
            <a:endParaRPr lang="en-US" dirty="0">
              <a:solidFill>
                <a:schemeClr val="bg1"/>
              </a:solidFill>
            </a:endParaRPr>
          </a:p>
          <a:p>
            <a:r>
              <a:rPr lang="en-US" dirty="0">
                <a:solidFill>
                  <a:schemeClr val="bg1"/>
                </a:solidFill>
              </a:rPr>
              <a:t>(you / play badminton on Saturdays) </a:t>
            </a:r>
          </a:p>
          <a:p>
            <a:endParaRPr lang="en-US" dirty="0">
              <a:solidFill>
                <a:schemeClr val="bg1"/>
              </a:solidFill>
            </a:endParaRPr>
          </a:p>
          <a:p>
            <a:r>
              <a:rPr lang="en-US" dirty="0">
                <a:solidFill>
                  <a:schemeClr val="bg1"/>
                </a:solidFill>
              </a:rPr>
              <a:t>(the class / begin at 9 a.m.) </a:t>
            </a:r>
          </a:p>
          <a:p>
            <a:endParaRPr lang="en-US" dirty="0">
              <a:solidFill>
                <a:schemeClr val="bg1"/>
              </a:solidFill>
            </a:endParaRPr>
          </a:p>
          <a:p>
            <a:r>
              <a:rPr lang="en-US" dirty="0">
                <a:solidFill>
                  <a:schemeClr val="bg1"/>
                </a:solidFill>
              </a:rPr>
              <a:t>they / sometimes go to the cinema) </a:t>
            </a:r>
          </a:p>
          <a:p>
            <a:endParaRPr lang="en-US" dirty="0">
              <a:solidFill>
                <a:schemeClr val="bg1"/>
              </a:solidFill>
            </a:endParaRPr>
          </a:p>
          <a:p>
            <a:r>
              <a:rPr lang="en-US" dirty="0">
                <a:solidFill>
                  <a:schemeClr val="bg1"/>
                </a:solidFill>
              </a:rPr>
              <a:t>. (Maria / love chocolate) </a:t>
            </a:r>
          </a:p>
          <a:p>
            <a:endParaRPr lang="en-US" dirty="0">
              <a:solidFill>
                <a:schemeClr val="bg1"/>
              </a:solidFill>
            </a:endParaRPr>
          </a:p>
          <a:p>
            <a:r>
              <a:rPr lang="en-US" dirty="0">
                <a:solidFill>
                  <a:schemeClr val="bg1"/>
                </a:solidFill>
              </a:rPr>
              <a:t> (we / study French) </a:t>
            </a:r>
          </a:p>
          <a:p>
            <a:endParaRPr lang="en-US" dirty="0">
              <a:solidFill>
                <a:schemeClr val="bg1"/>
              </a:solidFill>
            </a:endParaRPr>
          </a:p>
          <a:p>
            <a:r>
              <a:rPr lang="en-US" dirty="0">
                <a:solidFill>
                  <a:schemeClr val="bg1"/>
                </a:solidFill>
              </a:rPr>
              <a:t>(the Simpson’s / live in London)</a:t>
            </a:r>
          </a:p>
          <a:p>
            <a:endParaRPr lang="en-US" dirty="0">
              <a:solidFill>
                <a:schemeClr val="bg1"/>
              </a:solidFill>
            </a:endParaRPr>
          </a:p>
          <a:p>
            <a:endParaRPr lang="en-US" dirty="0"/>
          </a:p>
        </p:txBody>
      </p:sp>
      <p:sp>
        <p:nvSpPr>
          <p:cNvPr id="5" name="TextBox 4">
            <a:extLst>
              <a:ext uri="{FF2B5EF4-FFF2-40B4-BE49-F238E27FC236}">
                <a16:creationId xmlns:a16="http://schemas.microsoft.com/office/drawing/2014/main" id="{1A8FF7F3-80A4-4BB5-4049-C42E12EA4F73}"/>
              </a:ext>
            </a:extLst>
          </p:cNvPr>
          <p:cNvSpPr txBox="1"/>
          <p:nvPr/>
        </p:nvSpPr>
        <p:spPr>
          <a:xfrm>
            <a:off x="4424363" y="612844"/>
            <a:ext cx="7205662" cy="5355312"/>
          </a:xfrm>
          <a:prstGeom prst="rect">
            <a:avLst/>
          </a:prstGeom>
          <a:noFill/>
        </p:spPr>
        <p:txBody>
          <a:bodyPr wrap="square">
            <a:spAutoFit/>
          </a:bodyPr>
          <a:lstStyle/>
          <a:p>
            <a:r>
              <a:rPr lang="en-US" b="1" dirty="0">
                <a:solidFill>
                  <a:schemeClr val="bg2"/>
                </a:solidFill>
              </a:rPr>
              <a:t>Put the verb into the present simple. Be sure you spell it correctly! </a:t>
            </a:r>
          </a:p>
          <a:p>
            <a:pPr marL="342900" indent="-342900">
              <a:buAutoNum type="arabicPeriod"/>
            </a:pPr>
            <a:r>
              <a:rPr lang="en-US" dirty="0">
                <a:solidFill>
                  <a:schemeClr val="bg1"/>
                </a:solidFill>
              </a:rPr>
              <a:t>She __________________ (play) tennis every Sunday.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2. He __________________ (buy) a cup of coffee every morning.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3. Julie __________________ (study) French at school.</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4. Luke __________________ (try) hard to be polite.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5. She __________________ (enjoy) going swimming.</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6. Lucy __________________ (wash) her hair every day. </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7. John never __________________ (cry).</a:t>
            </a:r>
          </a:p>
          <a:p>
            <a:pPr marL="342900" indent="-342900">
              <a:buAutoNum type="arabicPeriod"/>
            </a:pPr>
            <a:endParaRPr lang="en-US" dirty="0">
              <a:solidFill>
                <a:schemeClr val="bg1"/>
              </a:solidFill>
            </a:endParaRPr>
          </a:p>
          <a:p>
            <a:pPr marL="342900" indent="-342900">
              <a:buAutoNum type="arabicPeriod"/>
            </a:pPr>
            <a:r>
              <a:rPr lang="en-US" dirty="0">
                <a:solidFill>
                  <a:schemeClr val="bg1"/>
                </a:solidFill>
              </a:rPr>
              <a:t> 8. My mother always __________________ (say) that love is more important than money. </a:t>
            </a:r>
          </a:p>
        </p:txBody>
      </p:sp>
    </p:spTree>
    <p:extLst>
      <p:ext uri="{BB962C8B-B14F-4D97-AF65-F5344CB8AC3E}">
        <p14:creationId xmlns:p14="http://schemas.microsoft.com/office/powerpoint/2010/main" val="2956513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ftr" sz="quarter" idx="5"/>
          </p:nvPr>
        </p:nvSpPr>
        <p:spPr>
          <a:xfrm>
            <a:off x="2710972" y="9997188"/>
            <a:ext cx="2139315" cy="254634"/>
          </a:xfrm>
          <a:prstGeom prst="rect">
            <a:avLst/>
          </a:prstGeom>
        </p:spPr>
        <p:txBody>
          <a:bodyPr vert="horz" wrap="square" lIns="0" tIns="0" rIns="0" bIns="0" rtlCol="0">
            <a:spAutoFit/>
          </a:bodyPr>
          <a:lstStyle>
            <a:defPPr>
              <a:defRPr lang="en-US"/>
            </a:defPPr>
            <a:lvl1pPr marL="0" algn="l" defTabSz="914400" rtl="0" eaLnBrk="1" latinLnBrk="0" hangingPunct="1">
              <a:defRPr sz="8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60960">
              <a:lnSpc>
                <a:spcPts val="935"/>
              </a:lnSpc>
              <a:spcBef>
                <a:spcPts val="15"/>
              </a:spcBef>
            </a:pPr>
            <a:r>
              <a:rPr lang="en-US"/>
              <a:t>© </a:t>
            </a:r>
            <a:r>
              <a:rPr lang="en-US" spc="-5"/>
              <a:t>2012</a:t>
            </a:r>
            <a:r>
              <a:rPr lang="en-US" spc="5"/>
              <a:t> </a:t>
            </a:r>
            <a:r>
              <a:rPr lang="en-US" spc="-5"/>
              <a:t>www.perfect-english-grammar.com</a:t>
            </a:r>
          </a:p>
          <a:p>
            <a:pPr marL="12700">
              <a:lnSpc>
                <a:spcPts val="935"/>
              </a:lnSpc>
            </a:pPr>
            <a:r>
              <a:rPr lang="en-US"/>
              <a:t>May be </a:t>
            </a:r>
            <a:r>
              <a:rPr lang="en-US" spc="-5"/>
              <a:t>freely copied for personal or classroom</a:t>
            </a:r>
            <a:r>
              <a:rPr lang="en-US" spc="25"/>
              <a:t> </a:t>
            </a:r>
            <a:r>
              <a:rPr lang="en-US" spc="-5"/>
              <a:t>use.</a:t>
            </a:r>
            <a:endParaRPr spc="-3" dirty="0"/>
          </a:p>
        </p:txBody>
      </p:sp>
      <p:sp>
        <p:nvSpPr>
          <p:cNvPr id="8" name="object 8"/>
          <p:cNvSpPr txBox="1">
            <a:spLocks noGrp="1"/>
          </p:cNvSpPr>
          <p:nvPr>
            <p:ph type="sldNum" sz="quarter" idx="7"/>
          </p:nvPr>
        </p:nvSpPr>
        <p:spPr>
          <a:xfrm>
            <a:off x="6315948" y="9998089"/>
            <a:ext cx="127000" cy="194309"/>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chemeClr val="tx1"/>
                </a:solidFill>
                <a:latin typeface="Times New Roman"/>
                <a:ea typeface="+mn-ea"/>
                <a:cs typeface="Times New Rom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410"/>
              </a:lnSpc>
            </a:pPr>
            <a:fld id="{81D60167-4931-47E6-BA6A-407CBD079E47}" type="slidenum">
              <a:rPr lang="en-US" spc="-5" smtClean="0"/>
              <a:pPr marL="25400">
                <a:lnSpc>
                  <a:spcPts val="1410"/>
                </a:lnSpc>
              </a:pPr>
              <a:t>46</a:t>
            </a:fld>
            <a:endParaRPr spc="-3" dirty="0"/>
          </a:p>
        </p:txBody>
      </p:sp>
      <p:sp>
        <p:nvSpPr>
          <p:cNvPr id="10" name="TextBox 9">
            <a:extLst>
              <a:ext uri="{FF2B5EF4-FFF2-40B4-BE49-F238E27FC236}">
                <a16:creationId xmlns:a16="http://schemas.microsoft.com/office/drawing/2014/main" id="{A5ACC8B8-1256-0E08-A6B6-7E23416EF443}"/>
              </a:ext>
            </a:extLst>
          </p:cNvPr>
          <p:cNvSpPr txBox="1"/>
          <p:nvPr/>
        </p:nvSpPr>
        <p:spPr>
          <a:xfrm>
            <a:off x="442912" y="310247"/>
            <a:ext cx="9729787" cy="369332"/>
          </a:xfrm>
          <a:prstGeom prst="rect">
            <a:avLst/>
          </a:prstGeom>
          <a:noFill/>
        </p:spPr>
        <p:txBody>
          <a:bodyPr wrap="square">
            <a:spAutoFit/>
          </a:bodyPr>
          <a:lstStyle/>
          <a:p>
            <a:pPr marL="8145"/>
            <a:r>
              <a:rPr lang="en-US" sz="1800" spc="-3" dirty="0">
                <a:solidFill>
                  <a:schemeClr val="bg1"/>
                </a:solidFill>
                <a:latin typeface="Times New Roman"/>
                <a:cs typeface="Times New Roman"/>
              </a:rPr>
              <a:t>To make the negative form, </a:t>
            </a:r>
            <a:r>
              <a:rPr lang="en-US" sz="1800" spc="-10" dirty="0">
                <a:solidFill>
                  <a:schemeClr val="bg1"/>
                </a:solidFill>
                <a:latin typeface="Times New Roman"/>
                <a:cs typeface="Times New Roman"/>
              </a:rPr>
              <a:t>you </a:t>
            </a:r>
            <a:r>
              <a:rPr lang="en-US" sz="1800" spc="-3" dirty="0">
                <a:solidFill>
                  <a:schemeClr val="bg1"/>
                </a:solidFill>
                <a:latin typeface="Times New Roman"/>
                <a:cs typeface="Times New Roman"/>
              </a:rPr>
              <a:t>need to use ‘do </a:t>
            </a:r>
            <a:r>
              <a:rPr lang="en-US" sz="1800" dirty="0">
                <a:solidFill>
                  <a:schemeClr val="bg1"/>
                </a:solidFill>
                <a:latin typeface="Times New Roman"/>
                <a:cs typeface="Times New Roman"/>
              </a:rPr>
              <a:t>not’ </a:t>
            </a:r>
            <a:r>
              <a:rPr lang="en-US" sz="1800" spc="-3" dirty="0">
                <a:solidFill>
                  <a:schemeClr val="bg1"/>
                </a:solidFill>
                <a:latin typeface="Times New Roman"/>
                <a:cs typeface="Times New Roman"/>
              </a:rPr>
              <a:t>(don't) or ‘ does not’</a:t>
            </a:r>
            <a:r>
              <a:rPr lang="en-US" sz="1800" spc="90" dirty="0">
                <a:solidFill>
                  <a:schemeClr val="bg1"/>
                </a:solidFill>
                <a:latin typeface="Times New Roman"/>
                <a:cs typeface="Times New Roman"/>
              </a:rPr>
              <a:t> </a:t>
            </a:r>
            <a:r>
              <a:rPr lang="en-US" sz="1800" spc="-3" dirty="0">
                <a:solidFill>
                  <a:schemeClr val="bg1"/>
                </a:solidFill>
                <a:latin typeface="Times New Roman"/>
                <a:cs typeface="Times New Roman"/>
              </a:rPr>
              <a:t>(doesn't):</a:t>
            </a:r>
            <a:endParaRPr lang="en-US" sz="1800" dirty="0">
              <a:solidFill>
                <a:schemeClr val="bg1"/>
              </a:solidFill>
              <a:latin typeface="Times New Roman"/>
              <a:cs typeface="Times New Roman"/>
            </a:endParaRPr>
          </a:p>
        </p:txBody>
      </p:sp>
      <p:graphicFrame>
        <p:nvGraphicFramePr>
          <p:cNvPr id="11" name="object 5">
            <a:extLst>
              <a:ext uri="{FF2B5EF4-FFF2-40B4-BE49-F238E27FC236}">
                <a16:creationId xmlns:a16="http://schemas.microsoft.com/office/drawing/2014/main" id="{84D83424-F64B-220B-7832-6354B88285C7}"/>
              </a:ext>
            </a:extLst>
          </p:cNvPr>
          <p:cNvGraphicFramePr>
            <a:graphicFrameLocks noGrp="1"/>
          </p:cNvGraphicFramePr>
          <p:nvPr/>
        </p:nvGraphicFramePr>
        <p:xfrm>
          <a:off x="535780" y="1114030"/>
          <a:ext cx="4772025" cy="4224353"/>
        </p:xfrm>
        <a:graphic>
          <a:graphicData uri="http://schemas.openxmlformats.org/drawingml/2006/table">
            <a:tbl>
              <a:tblPr firstRow="1" bandRow="1">
                <a:tableStyleId>{2D5ABB26-0587-4C30-8999-92F81FD0307C}</a:tableStyleId>
              </a:tblPr>
              <a:tblGrid>
                <a:gridCol w="1967261">
                  <a:extLst>
                    <a:ext uri="{9D8B030D-6E8A-4147-A177-3AD203B41FA5}">
                      <a16:colId xmlns:a16="http://schemas.microsoft.com/office/drawing/2014/main" val="20000"/>
                    </a:ext>
                  </a:extLst>
                </a:gridCol>
                <a:gridCol w="2804764">
                  <a:extLst>
                    <a:ext uri="{9D8B030D-6E8A-4147-A177-3AD203B41FA5}">
                      <a16:colId xmlns:a16="http://schemas.microsoft.com/office/drawing/2014/main" val="20001"/>
                    </a:ext>
                  </a:extLst>
                </a:gridCol>
              </a:tblGrid>
              <a:tr h="577065">
                <a:tc>
                  <a:txBody>
                    <a:bodyPr/>
                    <a:lstStyle/>
                    <a:p>
                      <a:pPr marL="65405" algn="l" defTabSz="457200" rtl="0" eaLnBrk="1" latinLnBrk="0" hangingPunct="1">
                        <a:lnSpc>
                          <a:spcPts val="1345"/>
                        </a:lnSpc>
                      </a:pPr>
                      <a:r>
                        <a:rPr sz="1400" b="1" kern="1200" spc="-5" dirty="0">
                          <a:solidFill>
                            <a:schemeClr val="bg1"/>
                          </a:solidFill>
                          <a:latin typeface="Times New Roman"/>
                          <a:ea typeface="+mn-ea"/>
                          <a:cs typeface="Times New Roman"/>
                        </a:rPr>
                        <a:t>Negative (of 'play')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45"/>
                        </a:lnSpc>
                      </a:pPr>
                      <a:r>
                        <a:rPr sz="1400" b="1" spc="-5" dirty="0">
                          <a:solidFill>
                            <a:schemeClr val="bg1"/>
                          </a:solidFill>
                          <a:latin typeface="Times New Roman"/>
                          <a:cs typeface="Times New Roman"/>
                        </a:rPr>
                        <a:t>Negative Short</a:t>
                      </a:r>
                      <a:r>
                        <a:rPr sz="1400" b="1" spc="-50" dirty="0">
                          <a:solidFill>
                            <a:schemeClr val="bg1"/>
                          </a:solidFill>
                          <a:latin typeface="Times New Roman"/>
                          <a:cs typeface="Times New Roman"/>
                        </a:rPr>
                        <a:t> </a:t>
                      </a:r>
                      <a:r>
                        <a:rPr sz="1400" b="1" spc="-5" dirty="0">
                          <a:solidFill>
                            <a:schemeClr val="bg1"/>
                          </a:solidFill>
                          <a:latin typeface="Times New Roman"/>
                          <a:cs typeface="Times New Roman"/>
                        </a:rPr>
                        <a:t>Form</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0"/>
                  </a:ext>
                </a:extLst>
              </a:tr>
              <a:tr h="341014">
                <a:tc>
                  <a:txBody>
                    <a:bodyPr/>
                    <a:lstStyle/>
                    <a:p>
                      <a:pPr marL="65405">
                        <a:lnSpc>
                          <a:spcPts val="1320"/>
                        </a:lnSpc>
                      </a:pPr>
                      <a:r>
                        <a:rPr sz="1400" spc="-5" dirty="0">
                          <a:solidFill>
                            <a:schemeClr val="bg1"/>
                          </a:solidFill>
                          <a:latin typeface="Times New Roman"/>
                          <a:cs typeface="Times New Roman"/>
                        </a:rPr>
                        <a:t>I do not</a:t>
                      </a:r>
                      <a:r>
                        <a:rPr sz="1400" spc="-7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 don't</a:t>
                      </a:r>
                      <a:r>
                        <a:rPr sz="1400" spc="-85" dirty="0">
                          <a:solidFill>
                            <a:schemeClr val="bg1"/>
                          </a:solidFill>
                          <a:latin typeface="Times New Roman"/>
                          <a:cs typeface="Times New Roman"/>
                        </a:rPr>
                        <a:t> </a:t>
                      </a:r>
                      <a:r>
                        <a:rPr sz="1400" dirty="0">
                          <a:solidFill>
                            <a:schemeClr val="bg1"/>
                          </a:solidFill>
                          <a:latin typeface="Times New Roman"/>
                          <a:cs typeface="Times New Roman"/>
                        </a:rPr>
                        <a:t>play</a:t>
                      </a:r>
                      <a:endParaRPr sz="140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1"/>
                  </a:ext>
                </a:extLst>
              </a:tr>
              <a:tr h="521041">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 not</a:t>
                      </a:r>
                      <a:r>
                        <a:rPr sz="1400" spc="-5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10" dirty="0">
                          <a:solidFill>
                            <a:schemeClr val="bg1"/>
                          </a:solidFill>
                          <a:latin typeface="Times New Roman"/>
                          <a:cs typeface="Times New Roman"/>
                        </a:rPr>
                        <a:t>you </a:t>
                      </a:r>
                      <a:r>
                        <a:rPr sz="1400" spc="-5" dirty="0">
                          <a:solidFill>
                            <a:schemeClr val="bg1"/>
                          </a:solidFill>
                          <a:latin typeface="Times New Roman"/>
                          <a:cs typeface="Times New Roman"/>
                        </a:rPr>
                        <a:t>don't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2"/>
                  </a:ext>
                </a:extLst>
              </a:tr>
              <a:tr h="521041">
                <a:tc>
                  <a:txBody>
                    <a:bodyPr/>
                    <a:lstStyle/>
                    <a:p>
                      <a:pPr marL="65405">
                        <a:lnSpc>
                          <a:spcPts val="1320"/>
                        </a:lnSpc>
                      </a:pPr>
                      <a:r>
                        <a:rPr sz="1400" spc="-5" dirty="0">
                          <a:solidFill>
                            <a:schemeClr val="bg1"/>
                          </a:solidFill>
                          <a:latin typeface="Times New Roman"/>
                          <a:cs typeface="Times New Roman"/>
                        </a:rPr>
                        <a:t>he does not</a:t>
                      </a:r>
                      <a:r>
                        <a:rPr sz="1400" spc="-6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he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3"/>
                  </a:ext>
                </a:extLst>
              </a:tr>
              <a:tr h="701069">
                <a:tc>
                  <a:txBody>
                    <a:bodyPr/>
                    <a:lstStyle/>
                    <a:p>
                      <a:pPr marL="65405">
                        <a:lnSpc>
                          <a:spcPts val="1320"/>
                        </a:lnSpc>
                      </a:pPr>
                      <a:r>
                        <a:rPr sz="1400" spc="-5" dirty="0">
                          <a:solidFill>
                            <a:schemeClr val="bg1"/>
                          </a:solidFill>
                          <a:latin typeface="Times New Roman"/>
                          <a:cs typeface="Times New Roman"/>
                        </a:rPr>
                        <a:t>she does not</a:t>
                      </a:r>
                      <a:r>
                        <a:rPr sz="1400" spc="-5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she doesn't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4"/>
                  </a:ext>
                </a:extLst>
              </a:tr>
              <a:tr h="521041">
                <a:tc>
                  <a:txBody>
                    <a:bodyPr/>
                    <a:lstStyle/>
                    <a:p>
                      <a:pPr marL="65405">
                        <a:lnSpc>
                          <a:spcPts val="1320"/>
                        </a:lnSpc>
                      </a:pPr>
                      <a:r>
                        <a:rPr sz="1400" spc="-5" dirty="0">
                          <a:solidFill>
                            <a:schemeClr val="bg1"/>
                          </a:solidFill>
                          <a:latin typeface="Times New Roman"/>
                          <a:cs typeface="Times New Roman"/>
                        </a:rPr>
                        <a:t>it does not</a:t>
                      </a:r>
                      <a:r>
                        <a:rPr sz="1400" spc="-50" dirty="0">
                          <a:solidFill>
                            <a:schemeClr val="bg1"/>
                          </a:solidFill>
                          <a:latin typeface="Times New Roman"/>
                          <a:cs typeface="Times New Roman"/>
                        </a:rPr>
                        <a:t> </a:t>
                      </a:r>
                      <a:r>
                        <a:rPr sz="1400" spc="-5" dirty="0">
                          <a:solidFill>
                            <a:schemeClr val="bg1"/>
                          </a:solidFill>
                          <a:latin typeface="Times New Roman"/>
                          <a:cs typeface="Times New Roman"/>
                        </a:rPr>
                        <a:t>play</a:t>
                      </a:r>
                      <a:endParaRPr sz="1400" dirty="0">
                        <a:solidFill>
                          <a:schemeClr val="bg1"/>
                        </a:solidFill>
                        <a:latin typeface="Times New Roman"/>
                        <a:cs typeface="Times New Roman"/>
                      </a:endParaRP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it doesn't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5"/>
                  </a:ext>
                </a:extLst>
              </a:tr>
              <a:tr h="521041">
                <a:tc>
                  <a:txBody>
                    <a:bodyPr/>
                    <a:lstStyle/>
                    <a:p>
                      <a:pPr marL="65405">
                        <a:lnSpc>
                          <a:spcPts val="1320"/>
                        </a:lnSpc>
                      </a:pPr>
                      <a:r>
                        <a:rPr sz="1400" spc="-5" dirty="0">
                          <a:solidFill>
                            <a:schemeClr val="bg1"/>
                          </a:solidFill>
                          <a:latin typeface="Times New Roman"/>
                          <a:cs typeface="Times New Roman"/>
                        </a:rPr>
                        <a:t>we do not</a:t>
                      </a:r>
                      <a:r>
                        <a:rPr sz="1400" spc="-65"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we don't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6"/>
                  </a:ext>
                </a:extLst>
              </a:tr>
              <a:tr h="521041">
                <a:tc>
                  <a:txBody>
                    <a:bodyPr/>
                    <a:lstStyle/>
                    <a:p>
                      <a:pPr marL="65405">
                        <a:lnSpc>
                          <a:spcPts val="1320"/>
                        </a:lnSpc>
                      </a:pPr>
                      <a:r>
                        <a:rPr sz="1400" spc="-5" dirty="0">
                          <a:solidFill>
                            <a:schemeClr val="bg1"/>
                          </a:solidFill>
                          <a:latin typeface="Times New Roman"/>
                          <a:cs typeface="Times New Roman"/>
                        </a:rPr>
                        <a:t>they do not</a:t>
                      </a:r>
                      <a:r>
                        <a:rPr sz="1400" spc="-7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tc>
                  <a:txBody>
                    <a:bodyPr/>
                    <a:lstStyle/>
                    <a:p>
                      <a:pPr marL="65405">
                        <a:lnSpc>
                          <a:spcPts val="1320"/>
                        </a:lnSpc>
                      </a:pPr>
                      <a:r>
                        <a:rPr sz="1400" spc="-5" dirty="0">
                          <a:solidFill>
                            <a:schemeClr val="bg1"/>
                          </a:solidFill>
                          <a:latin typeface="Times New Roman"/>
                          <a:cs typeface="Times New Roman"/>
                        </a:rPr>
                        <a:t>they don't</a:t>
                      </a:r>
                      <a:r>
                        <a:rPr sz="1400" spc="-80" dirty="0">
                          <a:solidFill>
                            <a:schemeClr val="bg1"/>
                          </a:solidFill>
                          <a:latin typeface="Times New Roman"/>
                          <a:cs typeface="Times New Roman"/>
                        </a:rPr>
                        <a:t> </a:t>
                      </a:r>
                      <a:r>
                        <a:rPr sz="1400" dirty="0">
                          <a:solidFill>
                            <a:schemeClr val="bg1"/>
                          </a:solidFill>
                          <a:latin typeface="Times New Roman"/>
                          <a:cs typeface="Times New Roman"/>
                        </a:rPr>
                        <a:t>play</a:t>
                      </a:r>
                    </a:p>
                  </a:txBody>
                  <a:tcPr marL="0" marR="0" marT="0" marB="0">
                    <a:lnL w="6095">
                      <a:solidFill>
                        <a:srgbClr val="000000"/>
                      </a:solidFill>
                      <a:prstDash val="solid"/>
                    </a:lnL>
                    <a:lnR w="6095">
                      <a:solidFill>
                        <a:srgbClr val="000000"/>
                      </a:solidFill>
                      <a:prstDash val="solid"/>
                    </a:lnR>
                    <a:lnT w="6095">
                      <a:solidFill>
                        <a:srgbClr val="000000"/>
                      </a:solidFill>
                      <a:prstDash val="solid"/>
                    </a:lnT>
                    <a:lnB w="6095">
                      <a:solidFill>
                        <a:srgbClr val="000000"/>
                      </a:solidFill>
                      <a:prstDash val="solid"/>
                    </a:lnB>
                  </a:tcPr>
                </a:tc>
                <a:extLst>
                  <a:ext uri="{0D108BD9-81ED-4DB2-BD59-A6C34878D82A}">
                    <a16:rowId xmlns:a16="http://schemas.microsoft.com/office/drawing/2014/main" val="10007"/>
                  </a:ext>
                </a:extLst>
              </a:tr>
            </a:tbl>
          </a:graphicData>
        </a:graphic>
      </p:graphicFrame>
      <p:sp>
        <p:nvSpPr>
          <p:cNvPr id="12" name="object 6">
            <a:extLst>
              <a:ext uri="{FF2B5EF4-FFF2-40B4-BE49-F238E27FC236}">
                <a16:creationId xmlns:a16="http://schemas.microsoft.com/office/drawing/2014/main" id="{D2640E19-79A6-88BB-7BBF-348DA28D6BB4}"/>
              </a:ext>
            </a:extLst>
          </p:cNvPr>
          <p:cNvSpPr txBox="1"/>
          <p:nvPr/>
        </p:nvSpPr>
        <p:spPr>
          <a:xfrm>
            <a:off x="6096000" y="3226206"/>
            <a:ext cx="9041714" cy="1723549"/>
          </a:xfrm>
          <a:prstGeom prst="rect">
            <a:avLst/>
          </a:prstGeom>
        </p:spPr>
        <p:txBody>
          <a:bodyPr vert="horz" wrap="square" lIns="0" tIns="0" rIns="0" bIns="0" rtlCol="0">
            <a:spAutoFit/>
          </a:bodyPr>
          <a:lstStyle/>
          <a:p>
            <a:pPr marL="8145"/>
            <a:r>
              <a:rPr sz="1600" spc="-6" dirty="0">
                <a:solidFill>
                  <a:schemeClr val="bg1"/>
                </a:solidFill>
                <a:latin typeface="Times New Roman"/>
                <a:cs typeface="Times New Roman"/>
              </a:rPr>
              <a:t>For</a:t>
            </a:r>
            <a:r>
              <a:rPr sz="1600" spc="-42" dirty="0">
                <a:solidFill>
                  <a:schemeClr val="bg1"/>
                </a:solidFill>
                <a:latin typeface="Times New Roman"/>
                <a:cs typeface="Times New Roman"/>
              </a:rPr>
              <a:t> </a:t>
            </a:r>
            <a:r>
              <a:rPr sz="1600" spc="-3" dirty="0">
                <a:solidFill>
                  <a:schemeClr val="bg1"/>
                </a:solidFill>
                <a:latin typeface="Times New Roman"/>
                <a:cs typeface="Times New Roman"/>
              </a:rPr>
              <a:t>example:</a:t>
            </a:r>
            <a:endParaRPr lang="en-US" sz="1600" spc="-3" dirty="0">
              <a:solidFill>
                <a:schemeClr val="bg1"/>
              </a:solidFill>
              <a:latin typeface="Times New Roman"/>
              <a:cs typeface="Times New Roman"/>
            </a:endParaRPr>
          </a:p>
          <a:p>
            <a:pPr marL="8145"/>
            <a:endParaRPr sz="1600" dirty="0">
              <a:solidFill>
                <a:schemeClr val="bg1"/>
              </a:solidFill>
              <a:latin typeface="Times New Roman"/>
              <a:cs typeface="Times New Roman"/>
            </a:endParaRPr>
          </a:p>
          <a:p>
            <a:pPr marL="300940" indent="-146601">
              <a:spcBef>
                <a:spcPts val="22"/>
              </a:spcBef>
              <a:buFont typeface="Symbol"/>
              <a:buChar char=""/>
              <a:tabLst>
                <a:tab pos="300940" algn="l"/>
                <a:tab pos="301347" algn="l"/>
              </a:tabLst>
            </a:pPr>
            <a:r>
              <a:rPr sz="1600" b="1" spc="-3" dirty="0">
                <a:solidFill>
                  <a:srgbClr val="002060"/>
                </a:solidFill>
                <a:latin typeface="Times New Roman"/>
                <a:cs typeface="Times New Roman"/>
              </a:rPr>
              <a:t>You don’t </a:t>
            </a:r>
            <a:r>
              <a:rPr sz="1600" b="1" dirty="0">
                <a:solidFill>
                  <a:srgbClr val="002060"/>
                </a:solidFill>
                <a:latin typeface="Times New Roman"/>
                <a:cs typeface="Times New Roman"/>
              </a:rPr>
              <a:t>study very</a:t>
            </a:r>
            <a:r>
              <a:rPr sz="1600" b="1" spc="-67" dirty="0">
                <a:solidFill>
                  <a:srgbClr val="002060"/>
                </a:solidFill>
                <a:latin typeface="Times New Roman"/>
                <a:cs typeface="Times New Roman"/>
              </a:rPr>
              <a:t> </a:t>
            </a:r>
            <a:r>
              <a:rPr sz="1600" b="1" dirty="0">
                <a:solidFill>
                  <a:srgbClr val="002060"/>
                </a:solidFill>
                <a:latin typeface="Times New Roman"/>
                <a:cs typeface="Times New Roman"/>
              </a:rPr>
              <a:t>much.</a:t>
            </a:r>
            <a:endParaRPr lang="en-US" sz="1600" b="1" dirty="0">
              <a:solidFill>
                <a:srgbClr val="002060"/>
              </a:solidFill>
              <a:latin typeface="Times New Roman"/>
              <a:cs typeface="Times New Roman"/>
            </a:endParaRPr>
          </a:p>
          <a:p>
            <a:pPr marL="300940" indent="-146601">
              <a:spcBef>
                <a:spcPts val="22"/>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spc="-3" dirty="0">
                <a:solidFill>
                  <a:srgbClr val="002060"/>
                </a:solidFill>
                <a:latin typeface="Times New Roman"/>
                <a:cs typeface="Times New Roman"/>
              </a:rPr>
              <a:t>Julie doesn’t like</a:t>
            </a:r>
            <a:r>
              <a:rPr sz="1600" b="1" spc="-26" dirty="0">
                <a:solidFill>
                  <a:srgbClr val="002060"/>
                </a:solidFill>
                <a:latin typeface="Times New Roman"/>
                <a:cs typeface="Times New Roman"/>
              </a:rPr>
              <a:t> </a:t>
            </a:r>
            <a:r>
              <a:rPr sz="1600" b="1" spc="-3" dirty="0">
                <a:solidFill>
                  <a:srgbClr val="002060"/>
                </a:solidFill>
                <a:latin typeface="Times New Roman"/>
                <a:cs typeface="Times New Roman"/>
              </a:rPr>
              <a:t>sport.</a:t>
            </a:r>
            <a:endParaRPr lang="en-US" sz="1600" b="1" spc="-3"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endParaRPr sz="1600" b="1" dirty="0">
              <a:solidFill>
                <a:srgbClr val="002060"/>
              </a:solidFill>
              <a:latin typeface="Times New Roman"/>
              <a:cs typeface="Times New Roman"/>
            </a:endParaRPr>
          </a:p>
          <a:p>
            <a:pPr marL="300940" indent="-146601">
              <a:spcBef>
                <a:spcPts val="13"/>
              </a:spcBef>
              <a:buFont typeface="Symbol"/>
              <a:buChar char=""/>
              <a:tabLst>
                <a:tab pos="300940" algn="l"/>
                <a:tab pos="301347" algn="l"/>
              </a:tabLst>
            </a:pPr>
            <a:r>
              <a:rPr sz="1600" b="1" dirty="0">
                <a:solidFill>
                  <a:srgbClr val="002060"/>
                </a:solidFill>
                <a:latin typeface="Times New Roman"/>
                <a:cs typeface="Times New Roman"/>
              </a:rPr>
              <a:t>We </a:t>
            </a:r>
            <a:r>
              <a:rPr sz="1600" b="1" spc="-3" dirty="0">
                <a:solidFill>
                  <a:srgbClr val="002060"/>
                </a:solidFill>
                <a:latin typeface="Times New Roman"/>
                <a:cs typeface="Times New Roman"/>
              </a:rPr>
              <a:t>don’t live in</a:t>
            </a:r>
            <a:r>
              <a:rPr sz="1600" b="1" spc="-16" dirty="0">
                <a:solidFill>
                  <a:srgbClr val="002060"/>
                </a:solidFill>
                <a:latin typeface="Times New Roman"/>
                <a:cs typeface="Times New Roman"/>
              </a:rPr>
              <a:t> </a:t>
            </a:r>
            <a:r>
              <a:rPr sz="1600" b="1" spc="-6" dirty="0">
                <a:solidFill>
                  <a:srgbClr val="002060"/>
                </a:solidFill>
                <a:latin typeface="Times New Roman"/>
                <a:cs typeface="Times New Roman"/>
              </a:rPr>
              <a:t>London.</a:t>
            </a:r>
            <a:endParaRPr sz="1600" b="1" dirty="0">
              <a:solidFill>
                <a:srgbClr val="002060"/>
              </a:solidFill>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DE7884B-CA2F-62AB-AA7C-003589FF9E5C}"/>
              </a:ext>
            </a:extLst>
          </p:cNvPr>
          <p:cNvSpPr txBox="1"/>
          <p:nvPr/>
        </p:nvSpPr>
        <p:spPr>
          <a:xfrm>
            <a:off x="242888" y="529709"/>
            <a:ext cx="6105524" cy="369332"/>
          </a:xfrm>
          <a:prstGeom prst="rect">
            <a:avLst/>
          </a:prstGeom>
          <a:noFill/>
        </p:spPr>
        <p:txBody>
          <a:bodyPr wrap="square">
            <a:spAutoFit/>
          </a:bodyPr>
          <a:lstStyle/>
          <a:p>
            <a:r>
              <a:rPr lang="en-US" dirty="0">
                <a:solidFill>
                  <a:srgbClr val="0070C0"/>
                </a:solidFill>
              </a:rPr>
              <a:t>Make negative present simple sentences: </a:t>
            </a:r>
          </a:p>
        </p:txBody>
      </p:sp>
      <p:sp>
        <p:nvSpPr>
          <p:cNvPr id="5" name="TextBox 4">
            <a:extLst>
              <a:ext uri="{FF2B5EF4-FFF2-40B4-BE49-F238E27FC236}">
                <a16:creationId xmlns:a16="http://schemas.microsoft.com/office/drawing/2014/main" id="{B2D9AD01-7800-F3E4-6CF1-B848EA25AE03}"/>
              </a:ext>
            </a:extLst>
          </p:cNvPr>
          <p:cNvSpPr txBox="1"/>
          <p:nvPr/>
        </p:nvSpPr>
        <p:spPr>
          <a:xfrm>
            <a:off x="442913" y="1076741"/>
            <a:ext cx="6105524" cy="5355312"/>
          </a:xfrm>
          <a:prstGeom prst="rect">
            <a:avLst/>
          </a:prstGeom>
          <a:noFill/>
        </p:spPr>
        <p:txBody>
          <a:bodyPr wrap="square">
            <a:spAutoFit/>
          </a:bodyPr>
          <a:lstStyle/>
          <a:p>
            <a:r>
              <a:rPr lang="en-US" dirty="0">
                <a:solidFill>
                  <a:schemeClr val="bg1"/>
                </a:solidFill>
              </a:rPr>
              <a:t>(I / not / live in Paris) __________________________________________________________________ </a:t>
            </a:r>
          </a:p>
          <a:p>
            <a:endParaRPr lang="en-US" dirty="0">
              <a:solidFill>
                <a:schemeClr val="bg1"/>
              </a:solidFill>
            </a:endParaRPr>
          </a:p>
          <a:p>
            <a:r>
              <a:rPr lang="en-US" dirty="0">
                <a:solidFill>
                  <a:schemeClr val="bg1"/>
                </a:solidFill>
              </a:rPr>
              <a:t>(she / not / come from Spain) __________________________________________________________________ </a:t>
            </a:r>
          </a:p>
          <a:p>
            <a:endParaRPr lang="en-US" dirty="0">
              <a:solidFill>
                <a:schemeClr val="bg1"/>
              </a:solidFill>
            </a:endParaRPr>
          </a:p>
          <a:p>
            <a:r>
              <a:rPr lang="en-US" dirty="0">
                <a:solidFill>
                  <a:schemeClr val="bg1"/>
                </a:solidFill>
              </a:rPr>
              <a:t>. (John / not / work in a bank) </a:t>
            </a:r>
          </a:p>
          <a:p>
            <a:endParaRPr lang="en-US" dirty="0">
              <a:solidFill>
                <a:schemeClr val="bg1"/>
              </a:solidFill>
            </a:endParaRPr>
          </a:p>
          <a:p>
            <a:r>
              <a:rPr lang="en-US" dirty="0">
                <a:solidFill>
                  <a:schemeClr val="bg1"/>
                </a:solidFill>
              </a:rPr>
              <a:t> (they / not / get up at eight o’clock) __________________________________________________________________ </a:t>
            </a:r>
          </a:p>
          <a:p>
            <a:endParaRPr lang="en-US" dirty="0">
              <a:solidFill>
                <a:schemeClr val="bg1"/>
              </a:solidFill>
            </a:endParaRPr>
          </a:p>
          <a:p>
            <a:r>
              <a:rPr lang="en-US" dirty="0">
                <a:solidFill>
                  <a:schemeClr val="bg1"/>
                </a:solidFill>
              </a:rPr>
              <a:t>(we / not / go to the cinema every Friday) </a:t>
            </a:r>
          </a:p>
          <a:p>
            <a:endParaRPr lang="en-US" dirty="0">
              <a:solidFill>
                <a:schemeClr val="bg1"/>
              </a:solidFill>
            </a:endParaRPr>
          </a:p>
          <a:p>
            <a:endParaRPr lang="en-US" dirty="0">
              <a:solidFill>
                <a:schemeClr val="bg1"/>
              </a:solidFill>
            </a:endParaRPr>
          </a:p>
          <a:p>
            <a:r>
              <a:rPr lang="en-US" dirty="0">
                <a:solidFill>
                  <a:schemeClr val="bg1"/>
                </a:solidFill>
              </a:rPr>
              <a:t> (you / not / read the newspaper every day) _________________________________________</a:t>
            </a:r>
          </a:p>
        </p:txBody>
      </p:sp>
    </p:spTree>
    <p:extLst>
      <p:ext uri="{BB962C8B-B14F-4D97-AF65-F5344CB8AC3E}">
        <p14:creationId xmlns:p14="http://schemas.microsoft.com/office/powerpoint/2010/main" val="1414504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4761A84C-BEEB-D130-5AD4-6CC5C5C5F0DE}"/>
              </a:ext>
            </a:extLst>
          </p:cNvPr>
          <p:cNvSpPr txBox="1"/>
          <p:nvPr/>
        </p:nvSpPr>
        <p:spPr>
          <a:xfrm>
            <a:off x="196297" y="167491"/>
            <a:ext cx="10328828" cy="3416320"/>
          </a:xfrm>
          <a:prstGeom prst="rect">
            <a:avLst/>
          </a:prstGeom>
          <a:noFill/>
        </p:spPr>
        <p:txBody>
          <a:bodyPr wrap="square">
            <a:spAutoFit/>
          </a:bodyPr>
          <a:lstStyle/>
          <a:p>
            <a:r>
              <a:rPr lang="en-US" b="1" dirty="0">
                <a:solidFill>
                  <a:schemeClr val="bg1"/>
                </a:solidFill>
              </a:rPr>
              <a:t>How about the question form of the present simple tense?</a:t>
            </a:r>
          </a:p>
          <a:p>
            <a:endParaRPr lang="en-US" b="1" dirty="0">
              <a:solidFill>
                <a:schemeClr val="bg1"/>
              </a:solidFill>
            </a:endParaRPr>
          </a:p>
          <a:p>
            <a:r>
              <a:rPr lang="en-US" b="1" dirty="0">
                <a:solidFill>
                  <a:schemeClr val="bg1"/>
                </a:solidFill>
              </a:rPr>
              <a:t>(1) We use 'do' or 'does' before the subject to make the 'yes / no' question:</a:t>
            </a:r>
          </a:p>
          <a:p>
            <a:endParaRPr lang="en-US" b="1" dirty="0">
              <a:solidFill>
                <a:schemeClr val="bg1"/>
              </a:solidFill>
            </a:endParaRPr>
          </a:p>
          <a:p>
            <a:r>
              <a:rPr lang="en-US" b="1" dirty="0">
                <a:solidFill>
                  <a:schemeClr val="bg1"/>
                </a:solidFill>
              </a:rPr>
              <a:t>Yes / No questions</a:t>
            </a:r>
          </a:p>
          <a:p>
            <a:r>
              <a:rPr lang="en-US" b="1" dirty="0">
                <a:solidFill>
                  <a:schemeClr val="bg1"/>
                </a:solidFill>
              </a:rPr>
              <a:t>do I play ?</a:t>
            </a:r>
          </a:p>
          <a:p>
            <a:r>
              <a:rPr lang="en-US" b="1" dirty="0">
                <a:solidFill>
                  <a:schemeClr val="bg1"/>
                </a:solidFill>
              </a:rPr>
              <a:t>do you play ?</a:t>
            </a:r>
          </a:p>
          <a:p>
            <a:r>
              <a:rPr lang="en-US" b="1" dirty="0">
                <a:solidFill>
                  <a:schemeClr val="bg1"/>
                </a:solidFill>
              </a:rPr>
              <a:t>does he play ?</a:t>
            </a:r>
          </a:p>
          <a:p>
            <a:r>
              <a:rPr lang="en-US" b="1" dirty="0">
                <a:solidFill>
                  <a:schemeClr val="bg1"/>
                </a:solidFill>
              </a:rPr>
              <a:t>does she play ?</a:t>
            </a:r>
          </a:p>
          <a:p>
            <a:r>
              <a:rPr lang="en-US" b="1" dirty="0">
                <a:solidFill>
                  <a:schemeClr val="bg1"/>
                </a:solidFill>
              </a:rPr>
              <a:t>does it play ?</a:t>
            </a:r>
          </a:p>
          <a:p>
            <a:r>
              <a:rPr lang="en-US" b="1" dirty="0">
                <a:solidFill>
                  <a:schemeClr val="bg1"/>
                </a:solidFill>
              </a:rPr>
              <a:t>do we play ?</a:t>
            </a:r>
          </a:p>
          <a:p>
            <a:r>
              <a:rPr lang="en-US" b="1" dirty="0">
                <a:solidFill>
                  <a:schemeClr val="bg1"/>
                </a:solidFill>
              </a:rPr>
              <a:t>do they play ?</a:t>
            </a:r>
          </a:p>
        </p:txBody>
      </p:sp>
      <p:sp>
        <p:nvSpPr>
          <p:cNvPr id="12" name="TextBox 11">
            <a:extLst>
              <a:ext uri="{FF2B5EF4-FFF2-40B4-BE49-F238E27FC236}">
                <a16:creationId xmlns:a16="http://schemas.microsoft.com/office/drawing/2014/main" id="{AE422E74-8A6F-FAEF-7904-7161B7C14E11}"/>
              </a:ext>
            </a:extLst>
          </p:cNvPr>
          <p:cNvSpPr txBox="1"/>
          <p:nvPr/>
        </p:nvSpPr>
        <p:spPr>
          <a:xfrm>
            <a:off x="104774" y="3819525"/>
            <a:ext cx="13192125" cy="2585323"/>
          </a:xfrm>
          <a:prstGeom prst="rect">
            <a:avLst/>
          </a:prstGeom>
          <a:noFill/>
        </p:spPr>
        <p:txBody>
          <a:bodyPr wrap="square">
            <a:spAutoFit/>
          </a:bodyPr>
          <a:lstStyle/>
          <a:p>
            <a:r>
              <a:rPr lang="en-US" b="1" dirty="0">
                <a:solidFill>
                  <a:schemeClr val="bg1"/>
                </a:solidFill>
              </a:rPr>
              <a:t>(2) Just like with 'be', if you'd like to make a '</a:t>
            </a:r>
            <a:r>
              <a:rPr lang="en-US" b="1" dirty="0" err="1">
                <a:solidFill>
                  <a:schemeClr val="bg1"/>
                </a:solidFill>
              </a:rPr>
              <a:t>wh</a:t>
            </a:r>
            <a:r>
              <a:rPr lang="en-US" b="1" dirty="0">
                <a:solidFill>
                  <a:schemeClr val="bg1"/>
                </a:solidFill>
              </a:rPr>
              <a:t>' question, you just put the question word at the front:</a:t>
            </a:r>
          </a:p>
          <a:p>
            <a:endParaRPr lang="en-US" b="1" dirty="0">
              <a:solidFill>
                <a:schemeClr val="bg1"/>
              </a:solidFill>
            </a:endParaRPr>
          </a:p>
          <a:p>
            <a:r>
              <a:rPr lang="en-US" b="1" dirty="0" err="1">
                <a:solidFill>
                  <a:schemeClr val="bg1"/>
                </a:solidFill>
              </a:rPr>
              <a:t>Wh</a:t>
            </a:r>
            <a:r>
              <a:rPr lang="en-US" b="1" dirty="0">
                <a:solidFill>
                  <a:schemeClr val="bg1"/>
                </a:solidFill>
              </a:rPr>
              <a:t> Questions</a:t>
            </a:r>
          </a:p>
          <a:p>
            <a:r>
              <a:rPr lang="en-US" b="1" dirty="0">
                <a:solidFill>
                  <a:schemeClr val="bg1"/>
                </a:solidFill>
              </a:rPr>
              <a:t>where	do I play ?</a:t>
            </a:r>
          </a:p>
          <a:p>
            <a:r>
              <a:rPr lang="en-US" b="1" dirty="0">
                <a:solidFill>
                  <a:schemeClr val="bg1"/>
                </a:solidFill>
              </a:rPr>
              <a:t>what	do you play ?</a:t>
            </a:r>
          </a:p>
          <a:p>
            <a:r>
              <a:rPr lang="en-US" b="1" dirty="0">
                <a:solidFill>
                  <a:schemeClr val="bg1"/>
                </a:solidFill>
              </a:rPr>
              <a:t>why	does he play ?</a:t>
            </a:r>
          </a:p>
          <a:p>
            <a:r>
              <a:rPr lang="en-US" b="1" dirty="0">
                <a:solidFill>
                  <a:schemeClr val="bg1"/>
                </a:solidFill>
              </a:rPr>
              <a:t>who	does she play ?</a:t>
            </a:r>
          </a:p>
          <a:p>
            <a:r>
              <a:rPr lang="en-US" b="1" dirty="0">
                <a:solidFill>
                  <a:schemeClr val="bg1"/>
                </a:solidFill>
              </a:rPr>
              <a:t>when	do we play ?</a:t>
            </a:r>
          </a:p>
          <a:p>
            <a:r>
              <a:rPr lang="en-US" b="1" dirty="0">
                <a:solidFill>
                  <a:schemeClr val="bg1"/>
                </a:solidFill>
              </a:rPr>
              <a:t>how	do they play ?</a:t>
            </a:r>
          </a:p>
        </p:txBody>
      </p:sp>
    </p:spTree>
    <p:extLst>
      <p:ext uri="{BB962C8B-B14F-4D97-AF65-F5344CB8AC3E}">
        <p14:creationId xmlns:p14="http://schemas.microsoft.com/office/powerpoint/2010/main" val="86003880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4B944E-9FE0-5C72-7491-72007BA00111}"/>
              </a:ext>
            </a:extLst>
          </p:cNvPr>
          <p:cNvSpPr txBox="1"/>
          <p:nvPr/>
        </p:nvSpPr>
        <p:spPr>
          <a:xfrm>
            <a:off x="2421731" y="609600"/>
            <a:ext cx="7348537" cy="4801314"/>
          </a:xfrm>
          <a:prstGeom prst="rect">
            <a:avLst/>
          </a:prstGeom>
          <a:noFill/>
        </p:spPr>
        <p:txBody>
          <a:bodyPr wrap="square">
            <a:spAutoFit/>
          </a:bodyPr>
          <a:lstStyle/>
          <a:p>
            <a:r>
              <a:rPr lang="en-US" b="1" dirty="0">
                <a:solidFill>
                  <a:schemeClr val="bg2"/>
                </a:solidFill>
              </a:rPr>
              <a:t>Make the present simple question: </a:t>
            </a:r>
          </a:p>
          <a:p>
            <a:endParaRPr lang="en-US" dirty="0"/>
          </a:p>
          <a:p>
            <a:r>
              <a:rPr lang="en-US" dirty="0">
                <a:solidFill>
                  <a:schemeClr val="bg1"/>
                </a:solidFill>
              </a:rPr>
              <a:t>(he / drive to work every day?) </a:t>
            </a:r>
          </a:p>
          <a:p>
            <a:pPr marL="342900" indent="-342900">
              <a:buAutoNum type="arabicPeriod"/>
            </a:pPr>
            <a:endParaRPr lang="en-US" dirty="0">
              <a:solidFill>
                <a:schemeClr val="bg1"/>
              </a:solidFill>
            </a:endParaRPr>
          </a:p>
          <a:p>
            <a:r>
              <a:rPr lang="en-US" dirty="0">
                <a:solidFill>
                  <a:schemeClr val="bg1"/>
                </a:solidFill>
              </a:rPr>
              <a:t> (we / have enough time?) ________________________________________________</a:t>
            </a:r>
          </a:p>
          <a:p>
            <a:r>
              <a:rPr lang="en-US" dirty="0">
                <a:solidFill>
                  <a:schemeClr val="bg1"/>
                </a:solidFill>
              </a:rPr>
              <a:t>  ( what / you  / eat in the morning?)</a:t>
            </a:r>
          </a:p>
          <a:p>
            <a:endParaRPr lang="en-US" dirty="0">
              <a:solidFill>
                <a:schemeClr val="bg1"/>
              </a:solidFill>
            </a:endParaRPr>
          </a:p>
          <a:p>
            <a:endParaRPr lang="en-US" dirty="0">
              <a:solidFill>
                <a:schemeClr val="bg1"/>
              </a:solidFill>
            </a:endParaRPr>
          </a:p>
          <a:p>
            <a:r>
              <a:rPr lang="en-US" dirty="0">
                <a:solidFill>
                  <a:schemeClr val="bg1"/>
                </a:solidFill>
              </a:rPr>
              <a:t> (they / write e-mails every day?) ____________________________________________________</a:t>
            </a:r>
          </a:p>
          <a:p>
            <a:r>
              <a:rPr lang="en-US" dirty="0">
                <a:solidFill>
                  <a:schemeClr val="bg1"/>
                </a:solidFill>
              </a:rPr>
              <a:t> when/ he / / read the newspaper?)</a:t>
            </a:r>
          </a:p>
          <a:p>
            <a:endParaRPr lang="en-US" dirty="0">
              <a:solidFill>
                <a:schemeClr val="bg1"/>
              </a:solidFill>
            </a:endParaRPr>
          </a:p>
          <a:p>
            <a:r>
              <a:rPr lang="en-US" dirty="0">
                <a:solidFill>
                  <a:schemeClr val="bg1"/>
                </a:solidFill>
              </a:rPr>
              <a:t> where / I / come on Mondays?) </a:t>
            </a:r>
          </a:p>
          <a:p>
            <a:endParaRPr lang="en-US" dirty="0">
              <a:solidFill>
                <a:schemeClr val="bg1"/>
              </a:solidFill>
            </a:endParaRPr>
          </a:p>
          <a:p>
            <a:r>
              <a:rPr lang="en-US" dirty="0">
                <a:solidFill>
                  <a:schemeClr val="bg1"/>
                </a:solidFill>
              </a:rPr>
              <a:t>  (what / you / do at the weekend?) </a:t>
            </a:r>
          </a:p>
          <a:p>
            <a:endParaRPr lang="en-US" dirty="0"/>
          </a:p>
        </p:txBody>
      </p:sp>
    </p:spTree>
    <p:extLst>
      <p:ext uri="{BB962C8B-B14F-4D97-AF65-F5344CB8AC3E}">
        <p14:creationId xmlns:p14="http://schemas.microsoft.com/office/powerpoint/2010/main" val="31932933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8" name="TextBox 7">
            <a:extLst>
              <a:ext uri="{FF2B5EF4-FFF2-40B4-BE49-F238E27FC236}">
                <a16:creationId xmlns:a16="http://schemas.microsoft.com/office/drawing/2014/main" id="{B06BA00B-E0BE-4322-B16E-0E4340EA941B}"/>
              </a:ext>
            </a:extLst>
          </p:cNvPr>
          <p:cNvSpPr txBox="1"/>
          <p:nvPr/>
        </p:nvSpPr>
        <p:spPr>
          <a:xfrm>
            <a:off x="182322" y="171369"/>
            <a:ext cx="12192000" cy="6509474"/>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 like listening to audio books.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Why?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Because I can exercise at the same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So, exercising and reading at the same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it's fun. So, I love jogging and I go jogging almost every day, usually for one hour. I listen to audio books when I jog.</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So, you can do two things at once.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Very important. Multitasking. I love multitasking.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Sounds like you're good at multitasking.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Let's talk about outdoor activities. Do you like doing yard work?</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don't </a:t>
            </a:r>
            <a:r>
              <a:rPr lang="en-US" sz="1800" b="1" i="1" dirty="0">
                <a:solidFill>
                  <a:srgbClr val="4066C3"/>
                </a:solidFill>
                <a:effectLst/>
                <a:latin typeface="Helvetica" panose="020B0604020202020204" pitchFamily="34" charset="0"/>
                <a:ea typeface="Times New Roman" panose="02020603050405020304" pitchFamily="18" charset="0"/>
              </a:rPr>
              <a:t>especially</a:t>
            </a:r>
            <a:r>
              <a:rPr lang="en-US" sz="1800" dirty="0">
                <a:solidFill>
                  <a:srgbClr val="333333"/>
                </a:solidFill>
                <a:effectLst/>
                <a:latin typeface="Helvetica" panose="020B0604020202020204" pitchFamily="34" charset="0"/>
                <a:ea typeface="Times New Roman" panose="02020603050405020304" pitchFamily="18" charset="0"/>
              </a:rPr>
              <a:t> like doing yard work. But right now, I don't have a yard. So, doing yard work isn't something I have to worry about. What about you?</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668172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850690-510F-F404-D3C5-B3A6611F40DA}"/>
              </a:ext>
            </a:extLst>
          </p:cNvPr>
          <p:cNvSpPr>
            <a:spLocks noGrp="1"/>
          </p:cNvSpPr>
          <p:nvPr>
            <p:ph idx="1"/>
          </p:nvPr>
        </p:nvSpPr>
        <p:spPr/>
        <p:txBody>
          <a:bodyPr/>
          <a:lstStyle/>
          <a:p>
            <a:pPr marL="0" indent="0" algn="ctr">
              <a:buNone/>
            </a:pPr>
            <a:r>
              <a:rPr lang="en-US" b="1" dirty="0"/>
              <a:t>When to Use the Present Simple Tense</a:t>
            </a:r>
          </a:p>
        </p:txBody>
      </p:sp>
    </p:spTree>
    <p:extLst>
      <p:ext uri="{BB962C8B-B14F-4D97-AF65-F5344CB8AC3E}">
        <p14:creationId xmlns:p14="http://schemas.microsoft.com/office/powerpoint/2010/main" val="2176838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AD31B-2700-4612-B005-FBC5455FF901}"/>
              </a:ext>
            </a:extLst>
          </p:cNvPr>
          <p:cNvPicPr>
            <a:picLocks noChangeAspect="1"/>
          </p:cNvPicPr>
          <p:nvPr/>
        </p:nvPicPr>
        <p:blipFill>
          <a:blip r:embed="rId2"/>
          <a:stretch>
            <a:fillRect/>
          </a:stretch>
        </p:blipFill>
        <p:spPr>
          <a:xfrm>
            <a:off x="3733800" y="804532"/>
            <a:ext cx="4572000" cy="5827222"/>
          </a:xfrm>
          <a:prstGeom prst="rect">
            <a:avLst/>
          </a:prstGeom>
        </p:spPr>
      </p:pic>
      <p:sp>
        <p:nvSpPr>
          <p:cNvPr id="6" name="TextBox 5">
            <a:extLst>
              <a:ext uri="{FF2B5EF4-FFF2-40B4-BE49-F238E27FC236}">
                <a16:creationId xmlns:a16="http://schemas.microsoft.com/office/drawing/2014/main" id="{E24C0A93-7F3A-BCE5-1F46-51E7BC36437E}"/>
              </a:ext>
            </a:extLst>
          </p:cNvPr>
          <p:cNvSpPr txBox="1"/>
          <p:nvPr/>
        </p:nvSpPr>
        <p:spPr>
          <a:xfrm>
            <a:off x="3872524" y="226246"/>
            <a:ext cx="6103814" cy="369332"/>
          </a:xfrm>
          <a:prstGeom prst="rect">
            <a:avLst/>
          </a:prstGeom>
          <a:noFill/>
        </p:spPr>
        <p:txBody>
          <a:bodyPr wrap="square">
            <a:spAutoFit/>
          </a:bodyPr>
          <a:lstStyle/>
          <a:p>
            <a:r>
              <a:rPr lang="en-US" sz="1800" b="1" dirty="0"/>
              <a:t>Session 1- Likes &amp; Dislikes</a:t>
            </a:r>
            <a:endParaRPr lang="en-US" dirty="0"/>
          </a:p>
        </p:txBody>
      </p:sp>
      <p:pic>
        <p:nvPicPr>
          <p:cNvPr id="7" name="Picture 6" descr="A close up of a logo&#10;&#10;Description automatically generated">
            <a:extLst>
              <a:ext uri="{FF2B5EF4-FFF2-40B4-BE49-F238E27FC236}">
                <a16:creationId xmlns:a16="http://schemas.microsoft.com/office/drawing/2014/main" id="{7AE229D8-E431-6899-2445-F340536B1607}"/>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8" name="TextBox 7">
            <a:extLst>
              <a:ext uri="{FF2B5EF4-FFF2-40B4-BE49-F238E27FC236}">
                <a16:creationId xmlns:a16="http://schemas.microsoft.com/office/drawing/2014/main" id="{2FD0DC76-0D51-22CC-77B6-6A183C4A3891}"/>
              </a:ext>
            </a:extLst>
          </p:cNvPr>
          <p:cNvSpPr txBox="1"/>
          <p:nvPr/>
        </p:nvSpPr>
        <p:spPr>
          <a:xfrm>
            <a:off x="6492480" y="6447088"/>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4">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0485785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2962275" y="609600"/>
            <a:ext cx="6096000" cy="6463308"/>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000000"/>
              </a:solidFill>
              <a:latin typeface="Poppins"/>
            </a:endParaRPr>
          </a:p>
          <a:p>
            <a:pPr algn="l"/>
            <a:r>
              <a:rPr lang="en-US" dirty="0">
                <a:solidFill>
                  <a:srgbClr val="000000"/>
                </a:solidFill>
                <a:latin typeface="Poppins"/>
              </a:rPr>
              <a:t>1: We use the present simple when something is generally or always </a:t>
            </a:r>
            <a:r>
              <a:rPr lang="en-US" dirty="0">
                <a:solidFill>
                  <a:srgbClr val="000000"/>
                </a:solidFill>
                <a:highlight>
                  <a:srgbClr val="FFFF00"/>
                </a:highlight>
                <a:latin typeface="Poppins"/>
              </a:rPr>
              <a:t>true.</a:t>
            </a:r>
          </a:p>
          <a:p>
            <a:pPr marL="285750" indent="-285750">
              <a:buFont typeface="Arial" panose="020B0604020202020204" pitchFamily="34" charset="0"/>
              <a:buChar char="•"/>
            </a:pPr>
            <a:r>
              <a:rPr lang="en-US" dirty="0">
                <a:solidFill>
                  <a:srgbClr val="000000"/>
                </a:solidFill>
                <a:latin typeface="Poppins"/>
              </a:rPr>
              <a:t>People need food.</a:t>
            </a:r>
          </a:p>
          <a:p>
            <a:pPr algn="l">
              <a:buFont typeface="Arial" panose="020B0604020202020204" pitchFamily="34" charset="0"/>
              <a:buChar char="•"/>
            </a:pPr>
            <a:r>
              <a:rPr lang="en-US" dirty="0">
                <a:solidFill>
                  <a:srgbClr val="000000"/>
                </a:solidFill>
                <a:latin typeface="Poppins"/>
              </a:rPr>
              <a:t>    It snows in winter here.</a:t>
            </a:r>
          </a:p>
          <a:p>
            <a:pPr algn="l">
              <a:buFont typeface="Arial" panose="020B0604020202020204" pitchFamily="34" charset="0"/>
              <a:buChar char="•"/>
            </a:pPr>
            <a:r>
              <a:rPr lang="en-US" dirty="0">
                <a:solidFill>
                  <a:srgbClr val="000000"/>
                </a:solidFill>
                <a:latin typeface="Poppins"/>
              </a:rPr>
              <a:t>    Two and two make four.</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2: Similarly, we need to use this tense for a situation that we think is </a:t>
            </a:r>
            <a:r>
              <a:rPr lang="en-US" dirty="0">
                <a:solidFill>
                  <a:srgbClr val="000000"/>
                </a:solidFill>
                <a:highlight>
                  <a:srgbClr val="FFFF00"/>
                </a:highlight>
                <a:latin typeface="Poppins"/>
              </a:rPr>
              <a:t>more or less permanent</a:t>
            </a:r>
            <a:r>
              <a:rPr lang="en-US" dirty="0">
                <a:solidFill>
                  <a:srgbClr val="000000"/>
                </a:solidFill>
                <a:latin typeface="Poppins"/>
              </a:rPr>
              <a:t>. </a:t>
            </a:r>
          </a:p>
          <a:p>
            <a:pPr algn="l">
              <a:buFont typeface="Arial" panose="020B0604020202020204" pitchFamily="34" charset="0"/>
              <a:buChar char="•"/>
            </a:pPr>
            <a:r>
              <a:rPr lang="en-US" dirty="0">
                <a:solidFill>
                  <a:srgbClr val="000000"/>
                </a:solidFill>
                <a:latin typeface="Poppins"/>
              </a:rPr>
              <a:t>Where do you live?</a:t>
            </a:r>
          </a:p>
          <a:p>
            <a:pPr algn="l">
              <a:buFont typeface="Arial" panose="020B0604020202020204" pitchFamily="34" charset="0"/>
              <a:buChar char="•"/>
            </a:pPr>
            <a:r>
              <a:rPr lang="en-US" dirty="0">
                <a:solidFill>
                  <a:srgbClr val="000000"/>
                </a:solidFill>
                <a:latin typeface="Poppins"/>
              </a:rPr>
              <a:t>She works in a bank.</a:t>
            </a:r>
          </a:p>
          <a:p>
            <a:pPr algn="l">
              <a:buFont typeface="Arial" panose="020B0604020202020204" pitchFamily="34" charset="0"/>
              <a:buChar char="•"/>
            </a:pPr>
            <a:r>
              <a:rPr lang="en-US" dirty="0">
                <a:solidFill>
                  <a:srgbClr val="000000"/>
                </a:solidFill>
                <a:latin typeface="Poppins"/>
              </a:rPr>
              <a:t>I don't like mushrooms.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3: The next use is for </a:t>
            </a:r>
            <a:r>
              <a:rPr lang="en-US" dirty="0">
                <a:solidFill>
                  <a:srgbClr val="000000"/>
                </a:solidFill>
                <a:highlight>
                  <a:srgbClr val="FFFF00"/>
                </a:highlight>
                <a:latin typeface="Poppins"/>
              </a:rPr>
              <a:t>habits</a:t>
            </a:r>
            <a:r>
              <a:rPr lang="en-US" dirty="0">
                <a:solidFill>
                  <a:srgbClr val="000000"/>
                </a:solidFill>
                <a:latin typeface="Poppins"/>
              </a:rPr>
              <a:t> or things that we do </a:t>
            </a:r>
            <a:r>
              <a:rPr lang="en-US" dirty="0">
                <a:solidFill>
                  <a:srgbClr val="000000"/>
                </a:solidFill>
                <a:highlight>
                  <a:srgbClr val="FFFF00"/>
                </a:highlight>
                <a:latin typeface="Poppins"/>
              </a:rPr>
              <a:t>regular</a:t>
            </a:r>
            <a:r>
              <a:rPr lang="en-US" dirty="0">
                <a:solidFill>
                  <a:srgbClr val="000000"/>
                </a:solidFill>
                <a:latin typeface="Poppins"/>
              </a:rPr>
              <a:t>ly. We often use adverbs of frequency (such as 'often', 'always' and 'sometimes') in this case, as well as expressions like 'every Sunday' or 'twice a month’. </a:t>
            </a:r>
          </a:p>
          <a:p>
            <a:pPr algn="l">
              <a:buFont typeface="Arial" panose="020B0604020202020204" pitchFamily="34" charset="0"/>
              <a:buChar char="•"/>
            </a:pPr>
            <a:r>
              <a:rPr lang="en-US" dirty="0">
                <a:solidFill>
                  <a:srgbClr val="000000"/>
                </a:solidFill>
                <a:latin typeface="Poppins"/>
              </a:rPr>
              <a:t>Do you smoke?</a:t>
            </a:r>
          </a:p>
          <a:p>
            <a:pPr algn="l">
              <a:buFont typeface="Arial" panose="020B0604020202020204" pitchFamily="34" charset="0"/>
              <a:buChar char="•"/>
            </a:pPr>
            <a:r>
              <a:rPr lang="en-US" dirty="0">
                <a:solidFill>
                  <a:srgbClr val="000000"/>
                </a:solidFill>
                <a:latin typeface="Poppins"/>
              </a:rPr>
              <a:t>I play tennis every Tuesday.</a:t>
            </a:r>
          </a:p>
          <a:p>
            <a:pPr algn="l">
              <a:buFont typeface="Arial" panose="020B0604020202020204" pitchFamily="34" charset="0"/>
              <a:buChar char="•"/>
            </a:pPr>
            <a:r>
              <a:rPr lang="en-US" dirty="0">
                <a:solidFill>
                  <a:srgbClr val="000000"/>
                </a:solidFill>
                <a:latin typeface="Poppins"/>
              </a:rPr>
              <a:t>I don't travel very often.</a:t>
            </a:r>
          </a:p>
          <a:p>
            <a:pPr algn="l"/>
            <a:endParaRPr lang="en-US" dirty="0"/>
          </a:p>
        </p:txBody>
      </p:sp>
      <p:sp>
        <p:nvSpPr>
          <p:cNvPr id="7" name="TextBox 6">
            <a:extLst>
              <a:ext uri="{FF2B5EF4-FFF2-40B4-BE49-F238E27FC236}">
                <a16:creationId xmlns:a16="http://schemas.microsoft.com/office/drawing/2014/main" id="{3BC2B906-AD25-899B-BCF1-2E2040D550DF}"/>
              </a:ext>
            </a:extLst>
          </p:cNvPr>
          <p:cNvSpPr txBox="1"/>
          <p:nvPr/>
        </p:nvSpPr>
        <p:spPr>
          <a:xfrm>
            <a:off x="4489939" y="240268"/>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00A80CFB-0993-E862-9A9B-37404D5054C3}"/>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89E71D12-A231-1568-B219-221F421F1F53}"/>
              </a:ext>
            </a:extLst>
          </p:cNvPr>
          <p:cNvSpPr txBox="1"/>
          <p:nvPr/>
        </p:nvSpPr>
        <p:spPr>
          <a:xfrm>
            <a:off x="5082964" y="6433066"/>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6275695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828800" y="1143001"/>
            <a:ext cx="8074588" cy="5078313"/>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FF0000"/>
              </a:solidFill>
              <a:latin typeface="Poppins"/>
            </a:endParaRPr>
          </a:p>
          <a:p>
            <a:pPr algn="l"/>
            <a:r>
              <a:rPr lang="en-US" dirty="0">
                <a:solidFill>
                  <a:srgbClr val="000000"/>
                </a:solidFill>
                <a:latin typeface="Poppins"/>
              </a:rPr>
              <a:t>4: We can also use the present simple for short actions that are happening now. The actions are so short that they are finished almost as soon as you've said the sentence. This is often used with sports </a:t>
            </a:r>
            <a:r>
              <a:rPr lang="en-US" dirty="0" err="1">
                <a:solidFill>
                  <a:srgbClr val="000000"/>
                </a:solidFill>
                <a:latin typeface="Poppins"/>
              </a:rPr>
              <a:t>commentary.He</a:t>
            </a:r>
            <a:r>
              <a:rPr lang="en-US" dirty="0">
                <a:solidFill>
                  <a:srgbClr val="000000"/>
                </a:solidFill>
                <a:latin typeface="Poppins"/>
              </a:rPr>
              <a:t> takes the ball, he runs down the wing, and he scores!</a:t>
            </a:r>
          </a:p>
          <a:p>
            <a:pPr algn="l"/>
            <a:endParaRPr lang="en-US" dirty="0">
              <a:solidFill>
                <a:srgbClr val="000000"/>
              </a:solidFill>
              <a:latin typeface="Poppins"/>
            </a:endParaRPr>
          </a:p>
          <a:p>
            <a:pPr algn="l">
              <a:buFont typeface="Arial" panose="020B0604020202020204" pitchFamily="34" charset="0"/>
              <a:buChar char="•"/>
            </a:pPr>
            <a:r>
              <a:rPr lang="en-US" b="1" dirty="0">
                <a:solidFill>
                  <a:srgbClr val="FF6600"/>
                </a:solidFill>
                <a:latin typeface="Poppins"/>
              </a:rPr>
              <a:t>Future Uses</a:t>
            </a:r>
          </a:p>
          <a:p>
            <a:pPr algn="l"/>
            <a:br>
              <a:rPr lang="en-US" dirty="0"/>
            </a:br>
            <a:r>
              <a:rPr lang="en-US" dirty="0">
                <a:solidFill>
                  <a:srgbClr val="000000"/>
                </a:solidFill>
                <a:latin typeface="Poppins"/>
              </a:rPr>
              <a:t>5: We use the present simple to talk about the future when we are discussing a timetable or a fixed plan. Usually, the timetable is fixed by an organization, not by us.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School begins at nine tomorrow.</a:t>
            </a:r>
          </a:p>
          <a:p>
            <a:pPr algn="l">
              <a:buFont typeface="Arial" panose="020B0604020202020204" pitchFamily="34" charset="0"/>
              <a:buChar char="•"/>
            </a:pPr>
            <a:r>
              <a:rPr lang="en-US" dirty="0">
                <a:solidFill>
                  <a:srgbClr val="000000"/>
                </a:solidFill>
                <a:latin typeface="Poppins"/>
              </a:rPr>
              <a:t>What time does the film start?</a:t>
            </a:r>
          </a:p>
          <a:p>
            <a:pPr algn="l">
              <a:buFont typeface="Arial" panose="020B0604020202020204" pitchFamily="34" charset="0"/>
              <a:buChar char="•"/>
            </a:pPr>
            <a:r>
              <a:rPr lang="en-US" dirty="0">
                <a:solidFill>
                  <a:srgbClr val="000000"/>
                </a:solidFill>
                <a:latin typeface="Poppins"/>
              </a:rPr>
              <a:t>The plane doesn't arrive at seven. It arrives at seven thirty.</a:t>
            </a:r>
          </a:p>
          <a:p>
            <a:endParaRPr lang="en-US" dirty="0"/>
          </a:p>
        </p:txBody>
      </p:sp>
      <p:sp>
        <p:nvSpPr>
          <p:cNvPr id="7" name="TextBox 6">
            <a:extLst>
              <a:ext uri="{FF2B5EF4-FFF2-40B4-BE49-F238E27FC236}">
                <a16:creationId xmlns:a16="http://schemas.microsoft.com/office/drawing/2014/main" id="{A636CA61-2ABD-42E9-B6E9-6EEACA1DDC1C}"/>
              </a:ext>
            </a:extLst>
          </p:cNvPr>
          <p:cNvSpPr txBox="1"/>
          <p:nvPr/>
        </p:nvSpPr>
        <p:spPr>
          <a:xfrm>
            <a:off x="3958493" y="267354"/>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5D8AAD81-F0F0-E248-A748-5009E012B5CB}"/>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D2BFBCB9-B511-FAC4-19EA-9C922638CE4A}"/>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0583503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752600" y="1676400"/>
            <a:ext cx="8074588" cy="4801314"/>
          </a:xfrm>
          <a:prstGeom prst="rect">
            <a:avLst/>
          </a:prstGeom>
          <a:noFill/>
        </p:spPr>
        <p:txBody>
          <a:bodyPr wrap="square">
            <a:spAutoFit/>
          </a:bodyPr>
          <a:lstStyle/>
          <a:p>
            <a:pPr algn="l"/>
            <a:r>
              <a:rPr lang="en-US" dirty="0">
                <a:solidFill>
                  <a:srgbClr val="FF0000"/>
                </a:solidFill>
                <a:latin typeface="Poppins"/>
              </a:rPr>
              <a:t>When to use the Present simple tense- Function:</a:t>
            </a:r>
            <a:r>
              <a:rPr lang="en-US" dirty="0">
                <a:solidFill>
                  <a:srgbClr val="000000"/>
                </a:solidFill>
                <a:latin typeface="Poppins"/>
              </a:rPr>
              <a:t> </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6: We also use the present simple to talk about the future after words like ' 'when', 'until', 'after', 'before' and 'as soon as'. These are sometimes called subordinate clauses of time.</a:t>
            </a:r>
          </a:p>
          <a:p>
            <a:pPr algn="l">
              <a:buFont typeface="Arial" panose="020B0604020202020204" pitchFamily="34" charset="0"/>
              <a:buChar char="•"/>
            </a:pPr>
            <a:r>
              <a:rPr lang="en-US" dirty="0">
                <a:solidFill>
                  <a:srgbClr val="000000"/>
                </a:solidFill>
                <a:latin typeface="Poppins"/>
              </a:rPr>
              <a:t>I will call you when I have time. (Not 'will have'.)</a:t>
            </a:r>
          </a:p>
          <a:p>
            <a:pPr algn="l">
              <a:buFont typeface="Arial" panose="020B0604020202020204" pitchFamily="34" charset="0"/>
              <a:buChar char="•"/>
            </a:pPr>
            <a:r>
              <a:rPr lang="en-US" dirty="0">
                <a:solidFill>
                  <a:srgbClr val="000000"/>
                </a:solidFill>
                <a:latin typeface="Poppins"/>
              </a:rPr>
              <a:t>I won't go out until it stops raining.</a:t>
            </a:r>
          </a:p>
          <a:p>
            <a:pPr algn="l">
              <a:buFont typeface="Arial" panose="020B0604020202020204" pitchFamily="34" charset="0"/>
              <a:buChar char="•"/>
            </a:pPr>
            <a:r>
              <a:rPr lang="en-US" dirty="0">
                <a:solidFill>
                  <a:srgbClr val="000000"/>
                </a:solidFill>
                <a:latin typeface="Poppins"/>
              </a:rPr>
              <a:t>I'm going to make dinner after I watch the news.</a:t>
            </a:r>
          </a:p>
          <a:p>
            <a:pPr algn="l">
              <a:buFont typeface="Arial" panose="020B0604020202020204" pitchFamily="34" charset="0"/>
              <a:buChar char="•"/>
            </a:pPr>
            <a:endParaRPr lang="en-US" dirty="0">
              <a:solidFill>
                <a:srgbClr val="000000"/>
              </a:solidFill>
              <a:latin typeface="Poppins"/>
            </a:endParaRPr>
          </a:p>
          <a:p>
            <a:r>
              <a:rPr lang="en-US" b="1" dirty="0">
                <a:solidFill>
                  <a:srgbClr val="FF6600"/>
                </a:solidFill>
                <a:latin typeface="Poppins"/>
              </a:rPr>
              <a:t>Conditional Uses</a:t>
            </a:r>
            <a:br>
              <a:rPr lang="en-US" dirty="0"/>
            </a:br>
            <a:r>
              <a:rPr lang="en-US" dirty="0">
                <a:solidFill>
                  <a:srgbClr val="000000"/>
                </a:solidFill>
                <a:latin typeface="Poppins"/>
              </a:rPr>
              <a:t>7: We use the present simple in the first and the zero conditionals. </a:t>
            </a:r>
          </a:p>
          <a:p>
            <a:pPr algn="l">
              <a:buFont typeface="Arial" panose="020B0604020202020204" pitchFamily="34" charset="0"/>
              <a:buChar char="•"/>
            </a:pPr>
            <a:r>
              <a:rPr lang="en-US" dirty="0">
                <a:solidFill>
                  <a:srgbClr val="000000"/>
                </a:solidFill>
                <a:latin typeface="Poppins"/>
              </a:rPr>
              <a:t>If it rains, we won't come.</a:t>
            </a:r>
          </a:p>
          <a:p>
            <a:pPr algn="l">
              <a:buFont typeface="Arial" panose="020B0604020202020204" pitchFamily="34" charset="0"/>
              <a:buChar char="•"/>
            </a:pPr>
            <a:r>
              <a:rPr lang="en-US" dirty="0">
                <a:solidFill>
                  <a:srgbClr val="000000"/>
                </a:solidFill>
                <a:latin typeface="Poppins"/>
              </a:rPr>
              <a:t>If you heat water to 100 degrees, it boils.</a:t>
            </a:r>
          </a:p>
          <a:p>
            <a:pPr algn="l"/>
            <a:endParaRPr lang="en-US" dirty="0">
              <a:solidFill>
                <a:srgbClr val="000000"/>
              </a:solidFill>
              <a:latin typeface="Poppins"/>
            </a:endParaRPr>
          </a:p>
          <a:p>
            <a:pPr algn="l"/>
            <a:endParaRPr lang="en-US" dirty="0">
              <a:solidFill>
                <a:srgbClr val="000000"/>
              </a:solidFill>
              <a:latin typeface="Poppins"/>
            </a:endParaRPr>
          </a:p>
          <a:p>
            <a:pPr algn="l">
              <a:buFont typeface="Arial" panose="020B0604020202020204" pitchFamily="34" charset="0"/>
              <a:buChar char="•"/>
            </a:pPr>
            <a:endParaRPr lang="en-US" dirty="0">
              <a:solidFill>
                <a:srgbClr val="000000"/>
              </a:solidFill>
              <a:latin typeface="Poppins"/>
            </a:endParaRPr>
          </a:p>
          <a:p>
            <a:endParaRPr lang="en-US" dirty="0"/>
          </a:p>
        </p:txBody>
      </p:sp>
      <p:sp>
        <p:nvSpPr>
          <p:cNvPr id="7" name="TextBox 6">
            <a:extLst>
              <a:ext uri="{FF2B5EF4-FFF2-40B4-BE49-F238E27FC236}">
                <a16:creationId xmlns:a16="http://schemas.microsoft.com/office/drawing/2014/main" id="{2668BD41-1DF5-52A9-7AB2-7EA0398B9368}"/>
              </a:ext>
            </a:extLst>
          </p:cNvPr>
          <p:cNvSpPr txBox="1"/>
          <p:nvPr/>
        </p:nvSpPr>
        <p:spPr>
          <a:xfrm>
            <a:off x="4318000" y="292073"/>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6EBA1CA9-7AB3-22F1-C09F-7CDC78FB1A3F}"/>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E704BEE7-FA73-0C87-2754-DF8162B33E1D}"/>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6464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1- Likes &amp; Dislikes</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5" name="TextBox 4">
            <a:extLst>
              <a:ext uri="{FF2B5EF4-FFF2-40B4-BE49-F238E27FC236}">
                <a16:creationId xmlns:a16="http://schemas.microsoft.com/office/drawing/2014/main" id="{6A299A6E-5868-48DE-8777-BB5C0133195F}"/>
              </a:ext>
            </a:extLst>
          </p:cNvPr>
          <p:cNvSpPr txBox="1"/>
          <p:nvPr/>
        </p:nvSpPr>
        <p:spPr>
          <a:xfrm>
            <a:off x="174507" y="280974"/>
            <a:ext cx="12306661" cy="6278642"/>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 like doing yard work. I think it's very relaxing. It's like cleaning. So, I enjoy it. But like you, I don't have a yard. So, now I don't do yard work very much. Or I can't do yard work.</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So, you like gardening if you have a yard?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 grew up on a big house. So, we have lots of yard work, lots of gardening. So, yeah.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Right.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But what about other things like hiking, do you like hiking?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love hiking. Anything that is in nature, I love doing. I love hiking. I love kayaking. I love </a:t>
            </a:r>
            <a:r>
              <a:rPr lang="en-US" sz="1800" dirty="0" err="1">
                <a:solidFill>
                  <a:srgbClr val="333333"/>
                </a:solidFill>
                <a:effectLst/>
                <a:latin typeface="Helvetica" panose="020B0604020202020204" pitchFamily="34" charset="0"/>
                <a:ea typeface="Times New Roman" panose="02020603050405020304" pitchFamily="18" charset="0"/>
              </a:rPr>
              <a:t>canoing</a:t>
            </a:r>
            <a:r>
              <a:rPr lang="en-US" sz="1800" dirty="0">
                <a:solidFill>
                  <a:srgbClr val="333333"/>
                </a:solidFill>
                <a:effectLst/>
                <a:latin typeface="Helvetica" panose="020B0604020202020204" pitchFamily="34" charset="0"/>
                <a:ea typeface="Times New Roman" panose="02020603050405020304" pitchFamily="18" charset="0"/>
              </a:rPr>
              <a:t>. Any outdoor sports. Do you like hiking?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 do. </a:t>
            </a:r>
            <a:r>
              <a:rPr lang="en-US" sz="1800" b="1" i="1" dirty="0">
                <a:solidFill>
                  <a:srgbClr val="4066C3"/>
                </a:solidFill>
                <a:effectLst/>
                <a:latin typeface="Helvetica" panose="020B0604020202020204" pitchFamily="34" charset="0"/>
                <a:ea typeface="Times New Roman" panose="02020603050405020304" pitchFamily="18" charset="0"/>
              </a:rPr>
              <a:t>I'm with you</a:t>
            </a:r>
            <a:r>
              <a:rPr lang="en-US" sz="1800" dirty="0">
                <a:solidFill>
                  <a:srgbClr val="333333"/>
                </a:solidFill>
                <a:effectLst/>
                <a:latin typeface="Helvetica" panose="020B0604020202020204" pitchFamily="34" charset="0"/>
                <a:ea typeface="Times New Roman" panose="02020603050405020304" pitchFamily="18" charset="0"/>
              </a:rPr>
              <a:t>. I love hiking. What about things like rock climbing?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have never been rock climbing. Have you gone rock climbing?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Rock climbing looks dangerous. So, I'm still scared.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Yeah,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I've never done rock climbing either. What about things like singing and dancing? Do you enjoy singing and dancing?</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1064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6" name="TextBox 5">
            <a:extLst>
              <a:ext uri="{FF2B5EF4-FFF2-40B4-BE49-F238E27FC236}">
                <a16:creationId xmlns:a16="http://schemas.microsoft.com/office/drawing/2014/main" id="{243DDA08-1B43-447C-B32C-74942FEE3901}"/>
              </a:ext>
            </a:extLst>
          </p:cNvPr>
          <p:cNvSpPr txBox="1"/>
          <p:nvPr/>
        </p:nvSpPr>
        <p:spPr>
          <a:xfrm>
            <a:off x="0" y="344159"/>
            <a:ext cx="12255609" cy="6555641"/>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enjoy singing, but I'm not very good at it. So, I like singing when I'm alone or in my car. Are you good at singing?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I'm terrible at singing. So, I hate singing. I really, really hate singing. But I like going to karaoke and listening to people sing.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Yeah, some people are really good at singing. What about dancing?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 hate dancing too. Yeah, I'm not good at dancing. So, dancing is very embarrassing for me. I don't like it.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I'm not good at dancing </a:t>
            </a:r>
            <a:r>
              <a:rPr lang="en-US" sz="1800" b="1" i="1" dirty="0">
                <a:solidFill>
                  <a:srgbClr val="4066C3"/>
                </a:solidFill>
                <a:effectLst/>
                <a:latin typeface="Helvetica" panose="020B0604020202020204" pitchFamily="34" charset="0"/>
                <a:ea typeface="Times New Roman" panose="02020603050405020304" pitchFamily="18" charset="0"/>
              </a:rPr>
              <a:t>either</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Are there any other activities you really dislike doing? Like for me, I hate writing letters. For example, I don't like writing thank you letters. I don't like writing anything with my hand. Typing is okay. I </a:t>
            </a:r>
            <a:r>
              <a:rPr lang="en-US" sz="1800" b="1" i="1" dirty="0">
                <a:solidFill>
                  <a:srgbClr val="4066C3"/>
                </a:solidFill>
                <a:effectLst/>
                <a:latin typeface="Helvetica" panose="020B0604020202020204" pitchFamily="34" charset="0"/>
                <a:ea typeface="Times New Roman" panose="02020603050405020304" pitchFamily="18" charset="0"/>
              </a:rPr>
              <a:t>don't mind</a:t>
            </a:r>
            <a:r>
              <a:rPr lang="en-US" sz="1800" dirty="0">
                <a:solidFill>
                  <a:srgbClr val="333333"/>
                </a:solidFill>
                <a:effectLst/>
                <a:latin typeface="Helvetica" panose="020B0604020202020204" pitchFamily="34" charset="0"/>
                <a:ea typeface="Times New Roman" panose="02020603050405020304" pitchFamily="18" charset="0"/>
              </a:rPr>
              <a:t> typing things, but I hate writing.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So, using your hand to write, you hate writing?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 like typing. Fingers is okay. Thumb is okay on the phone. I don't mind texting, I don't mind typing. I just don't like physically writing with a pencil or a pen.</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Yeah. Pen or a pencil, like writing a letter.</a:t>
            </a:r>
          </a:p>
          <a:p>
            <a:pPr>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Right. Because my writing is really bad, and it's hard to read. So, it's embarrassing.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44799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sp>
        <p:nvSpPr>
          <p:cNvPr id="5" name="TextBox 4">
            <a:extLst>
              <a:ext uri="{FF2B5EF4-FFF2-40B4-BE49-F238E27FC236}">
                <a16:creationId xmlns:a16="http://schemas.microsoft.com/office/drawing/2014/main" id="{4243EDCB-C96E-4143-B091-C28FBE9C370C}"/>
              </a:ext>
            </a:extLst>
          </p:cNvPr>
          <p:cNvSpPr txBox="1"/>
          <p:nvPr/>
        </p:nvSpPr>
        <p:spPr>
          <a:xfrm>
            <a:off x="0" y="863776"/>
            <a:ext cx="12270154" cy="5539978"/>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I'm sure it's fine.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How about you? For example, do you like ironing your clothes?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I don't like ironing my clothes, but my clothes usually don't need ironing, so I don't have to worry about it too much. I don't like doing laundry. It's related to ironing clothes. So, it takes a long time. And the clothes, I have to dry the clothes. So, doing laundry is a little bit boring for 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 don't mind doing laundry if I go to the coin laundry, but I hate hanging my laundry out. I hate hanging out my laundry. It </a:t>
            </a:r>
            <a:r>
              <a:rPr lang="en-US" sz="1800" b="1" i="1" dirty="0">
                <a:solidFill>
                  <a:srgbClr val="4066C3"/>
                </a:solidFill>
                <a:effectLst/>
                <a:latin typeface="Helvetica" panose="020B0604020202020204" pitchFamily="34" charset="0"/>
                <a:ea typeface="Times New Roman" panose="02020603050405020304" pitchFamily="18" charset="0"/>
              </a:rPr>
              <a:t>takes forever</a:t>
            </a:r>
            <a:r>
              <a:rPr lang="en-US" sz="1800" dirty="0">
                <a:solidFill>
                  <a:srgbClr val="333333"/>
                </a:solidFill>
                <a:effectLst/>
                <a:latin typeface="Helvetica" panose="020B0604020202020204" pitchFamily="34" charset="0"/>
                <a:ea typeface="Times New Roman" panose="02020603050405020304" pitchFamily="18" charset="0"/>
              </a:rPr>
              <a:t>. I don't know why, you put it out, you take it back in, it just takes so much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That's funny. </a:t>
            </a:r>
            <a:r>
              <a:rPr lang="en-US" sz="1800" b="1" i="1" dirty="0">
                <a:solidFill>
                  <a:srgbClr val="4066C3"/>
                </a:solidFill>
                <a:effectLst/>
                <a:latin typeface="Helvetica" panose="020B0604020202020204" pitchFamily="34" charset="0"/>
                <a:ea typeface="Times New Roman" panose="02020603050405020304" pitchFamily="18" charset="0"/>
              </a:rPr>
              <a:t>I'm kind of the opposite</a:t>
            </a:r>
            <a:r>
              <a:rPr lang="en-US" sz="1800" dirty="0">
                <a:solidFill>
                  <a:srgbClr val="333333"/>
                </a:solidFill>
                <a:effectLst/>
                <a:latin typeface="Helvetica" panose="020B0604020202020204" pitchFamily="34" charset="0"/>
                <a:ea typeface="Times New Roman" panose="02020603050405020304" pitchFamily="18" charset="0"/>
              </a:rPr>
              <a:t>. I don't mind hanging out my laundry, because I like saving money, so I don't have to use money at the coin laundry.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Plus, you are helping the environment.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That's true. I like helping the earth.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Yeah, I should change. Okay. Thanks Meg.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Meg</a:t>
            </a:r>
            <a:r>
              <a:rPr lang="en-US" sz="1800" dirty="0">
                <a:solidFill>
                  <a:srgbClr val="333333"/>
                </a:solidFill>
                <a:effectLst/>
                <a:latin typeface="Helvetica" panose="020B0604020202020204" pitchFamily="34" charset="0"/>
                <a:ea typeface="Times New Roman" panose="02020603050405020304" pitchFamily="18" charset="0"/>
              </a:rPr>
              <a:t>: Yeah.</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43943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061321" y="0"/>
            <a:ext cx="4434002" cy="280974"/>
          </a:xfrm>
          <a:prstGeom prst="rect">
            <a:avLst/>
          </a:prstGeom>
        </p:spPr>
        <p:txBody>
          <a:bodyPr vert="horz" wrap="square" lIns="0" tIns="0" rIns="0" bIns="0" rtlCol="0">
            <a:spAutoFit/>
          </a:bodyPr>
          <a:lstStyle/>
          <a:p>
            <a:pPr marL="8659" marR="3464">
              <a:lnSpc>
                <a:spcPct val="112300"/>
              </a:lnSpc>
            </a:pPr>
            <a:r>
              <a:rPr sz="1773" b="1" spc="10" dirty="0">
                <a:solidFill>
                  <a:srgbClr val="17365D"/>
                </a:solidFill>
                <a:latin typeface="Cambria"/>
                <a:cs typeface="Cambria"/>
              </a:rPr>
              <a:t>Lesson </a:t>
            </a:r>
            <a:r>
              <a:rPr lang="en-US" sz="1773" b="1" spc="10" dirty="0">
                <a:solidFill>
                  <a:srgbClr val="17365D"/>
                </a:solidFill>
                <a:latin typeface="Cambria"/>
                <a:cs typeface="Cambria"/>
              </a:rPr>
              <a:t>1</a:t>
            </a:r>
            <a:r>
              <a:rPr sz="1773" b="1" spc="10" dirty="0">
                <a:solidFill>
                  <a:srgbClr val="17365D"/>
                </a:solidFill>
                <a:latin typeface="Cambria"/>
                <a:cs typeface="Cambria"/>
              </a:rPr>
              <a:t>: </a:t>
            </a:r>
            <a:r>
              <a:rPr sz="1773" b="1" spc="7" dirty="0">
                <a:solidFill>
                  <a:srgbClr val="17365D"/>
                </a:solidFill>
                <a:latin typeface="Cambria"/>
                <a:cs typeface="Cambria"/>
              </a:rPr>
              <a:t>Likes, Dislikes, </a:t>
            </a:r>
            <a:r>
              <a:rPr sz="1773" b="1" dirty="0">
                <a:solidFill>
                  <a:srgbClr val="17365D"/>
                </a:solidFill>
                <a:latin typeface="Cambria"/>
                <a:cs typeface="Cambria"/>
              </a:rPr>
              <a:t>&amp;  </a:t>
            </a:r>
            <a:r>
              <a:rPr sz="1773" b="1" spc="7" dirty="0">
                <a:solidFill>
                  <a:srgbClr val="17365D"/>
                </a:solidFill>
                <a:latin typeface="Cambria"/>
                <a:cs typeface="Cambria"/>
              </a:rPr>
              <a:t>Preferences</a:t>
            </a:r>
            <a:endParaRPr sz="1773" dirty="0">
              <a:latin typeface="Cambria"/>
              <a:cs typeface="Cambria"/>
            </a:endParaRPr>
          </a:p>
        </p:txBody>
      </p:sp>
      <p:pic>
        <p:nvPicPr>
          <p:cNvPr id="11" name="Picture 10">
            <a:extLst>
              <a:ext uri="{FF2B5EF4-FFF2-40B4-BE49-F238E27FC236}">
                <a16:creationId xmlns:a16="http://schemas.microsoft.com/office/drawing/2014/main" id="{3F09909F-9008-49F7-B973-C5B4D58F0A1E}"/>
              </a:ext>
            </a:extLst>
          </p:cNvPr>
          <p:cNvPicPr>
            <a:picLocks noChangeAspect="1"/>
          </p:cNvPicPr>
          <p:nvPr/>
        </p:nvPicPr>
        <p:blipFill>
          <a:blip r:embed="rId2"/>
          <a:stretch>
            <a:fillRect/>
          </a:stretch>
        </p:blipFill>
        <p:spPr>
          <a:xfrm>
            <a:off x="-80462" y="0"/>
            <a:ext cx="5022091" cy="6858000"/>
          </a:xfrm>
          <a:prstGeom prst="rect">
            <a:avLst/>
          </a:prstGeom>
        </p:spPr>
      </p:pic>
      <p:pic>
        <p:nvPicPr>
          <p:cNvPr id="15" name="Picture 14">
            <a:extLst>
              <a:ext uri="{FF2B5EF4-FFF2-40B4-BE49-F238E27FC236}">
                <a16:creationId xmlns:a16="http://schemas.microsoft.com/office/drawing/2014/main" id="{91E48159-942B-4EEE-8B97-A6B273B5C2E0}"/>
              </a:ext>
            </a:extLst>
          </p:cNvPr>
          <p:cNvPicPr>
            <a:picLocks noChangeAspect="1"/>
          </p:cNvPicPr>
          <p:nvPr/>
        </p:nvPicPr>
        <p:blipFill>
          <a:blip r:embed="rId3"/>
          <a:stretch>
            <a:fillRect/>
          </a:stretch>
        </p:blipFill>
        <p:spPr>
          <a:xfrm>
            <a:off x="4941629" y="885659"/>
            <a:ext cx="5957316" cy="3945636"/>
          </a:xfrm>
          <a:prstGeom prst="rect">
            <a:avLst/>
          </a:prstGeom>
        </p:spPr>
      </p:pic>
    </p:spTree>
    <p:extLst>
      <p:ext uri="{BB962C8B-B14F-4D97-AF65-F5344CB8AC3E}">
        <p14:creationId xmlns:p14="http://schemas.microsoft.com/office/powerpoint/2010/main" val="188651044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3098</TotalTime>
  <Words>6302</Words>
  <Application>Microsoft Office PowerPoint</Application>
  <PresentationFormat>Widescreen</PresentationFormat>
  <Paragraphs>793</Paragraphs>
  <Slides>55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55</vt:i4>
      </vt:variant>
    </vt:vector>
  </HeadingPairs>
  <TitlesOfParts>
    <vt:vector size="66" baseType="lpstr">
      <vt:lpstr>Arial</vt:lpstr>
      <vt:lpstr>Calibri</vt:lpstr>
      <vt:lpstr>Cambria</vt:lpstr>
      <vt:lpstr>Century Gothic</vt:lpstr>
      <vt:lpstr>Comic Sans MS</vt:lpstr>
      <vt:lpstr>Helvetica</vt:lpstr>
      <vt:lpstr>Poppins</vt:lpstr>
      <vt:lpstr>Symbol</vt:lpstr>
      <vt:lpstr>Times New Roman</vt:lpstr>
      <vt:lpstr>Wingdings 3</vt:lpstr>
      <vt:lpstr>Slice</vt:lpstr>
      <vt:lpstr> Speak Fluently &amp; Confidently  A2 to B1- Course  1</vt:lpstr>
      <vt:lpstr>Session 1- Likes &amp; Dislikes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3- Likes &amp; Dislikes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Session 1- Likes &amp; Dislikes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1- Likes &amp; Dislikes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130</cp:revision>
  <cp:lastPrinted>2021-05-18T05:21:02Z</cp:lastPrinted>
  <dcterms:created xsi:type="dcterms:W3CDTF">2020-10-01T06:52:49Z</dcterms:created>
  <dcterms:modified xsi:type="dcterms:W3CDTF">2022-05-26T16:10:45Z</dcterms:modified>
</cp:coreProperties>
</file>