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 id="2147483872" r:id="rId2"/>
  </p:sldMasterIdLst>
  <p:sldIdLst>
    <p:sldId id="256" r:id="rId3"/>
    <p:sldId id="263" r:id="rId4"/>
    <p:sldId id="272" r:id="rId5"/>
    <p:sldId id="277" r:id="rId6"/>
    <p:sldId id="257" r:id="rId7"/>
    <p:sldId id="258" r:id="rId8"/>
    <p:sldId id="259" r:id="rId9"/>
    <p:sldId id="260" r:id="rId10"/>
    <p:sldId id="261" r:id="rId11"/>
    <p:sldId id="275" r:id="rId12"/>
    <p:sldId id="274" r:id="rId13"/>
    <p:sldId id="278" r:id="rId14"/>
    <p:sldId id="273" r:id="rId15"/>
    <p:sldId id="276" r:id="rId16"/>
    <p:sldId id="271" r:id="rId1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72981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64139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893079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041209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28482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2.jp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2.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print"/>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4/27/2022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4519806" y="311727"/>
            <a:ext cx="3149401" cy="321685"/>
          </a:xfrm>
          <a:prstGeom prst="rect">
            <a:avLst/>
          </a:prstGeom>
          <a:blipFill>
            <a:blip r:embed="rId7" cstate="print"/>
            <a:stretch>
              <a:fillRect/>
            </a:stretch>
          </a:blipFill>
        </p:spPr>
        <p:txBody>
          <a:bodyPr wrap="square" lIns="0" tIns="0" rIns="0" bIns="0" rtlCol="0"/>
          <a:lstStyle/>
          <a:p>
            <a:endParaRPr sz="1227"/>
          </a:p>
        </p:txBody>
      </p:sp>
      <p:sp>
        <p:nvSpPr>
          <p:cNvPr id="2" name="Holder 2"/>
          <p:cNvSpPr>
            <a:spLocks noGrp="1"/>
          </p:cNvSpPr>
          <p:nvPr>
            <p:ph type="title"/>
          </p:nvPr>
        </p:nvSpPr>
        <p:spPr>
          <a:xfrm>
            <a:off x="609600" y="274320"/>
            <a:ext cx="109728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609600" y="1577340"/>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4/27/2022</a:t>
            </a:fld>
            <a:endParaRPr lang="en-US"/>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49316876"/>
      </p:ext>
    </p:extLst>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Lst>
  <p:txStyles>
    <p:titleStyle>
      <a:lvl1pPr>
        <a:defRPr>
          <a:latin typeface="+mj-lt"/>
          <a:ea typeface="+mj-ea"/>
          <a:cs typeface="+mj-cs"/>
        </a:defRPr>
      </a:lvl1pPr>
    </p:titleStyle>
    <p:body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bodyStyle>
    <p:otherStyle>
      <a:lvl1pPr marL="0">
        <a:defRPr>
          <a:latin typeface="+mn-lt"/>
          <a:ea typeface="+mn-ea"/>
          <a:cs typeface="+mn-cs"/>
        </a:defRPr>
      </a:lvl1pPr>
      <a:lvl2pPr marL="311719">
        <a:defRPr>
          <a:latin typeface="+mn-lt"/>
          <a:ea typeface="+mn-ea"/>
          <a:cs typeface="+mn-cs"/>
        </a:defRPr>
      </a:lvl2pPr>
      <a:lvl3pPr marL="623438">
        <a:defRPr>
          <a:latin typeface="+mn-lt"/>
          <a:ea typeface="+mn-ea"/>
          <a:cs typeface="+mn-cs"/>
        </a:defRPr>
      </a:lvl3pPr>
      <a:lvl4pPr marL="935157">
        <a:defRPr>
          <a:latin typeface="+mn-lt"/>
          <a:ea typeface="+mn-ea"/>
          <a:cs typeface="+mn-cs"/>
        </a:defRPr>
      </a:lvl4pPr>
      <a:lvl5pPr marL="1246876">
        <a:defRPr>
          <a:latin typeface="+mn-lt"/>
          <a:ea typeface="+mn-ea"/>
          <a:cs typeface="+mn-cs"/>
        </a:defRPr>
      </a:lvl5pPr>
      <a:lvl6pPr marL="1558595">
        <a:defRPr>
          <a:latin typeface="+mn-lt"/>
          <a:ea typeface="+mn-ea"/>
          <a:cs typeface="+mn-cs"/>
        </a:defRPr>
      </a:lvl6pPr>
      <a:lvl7pPr marL="1870314">
        <a:defRPr>
          <a:latin typeface="+mn-lt"/>
          <a:ea typeface="+mn-ea"/>
          <a:cs typeface="+mn-cs"/>
        </a:defRPr>
      </a:lvl7pPr>
      <a:lvl8pPr marL="2182033">
        <a:defRPr>
          <a:latin typeface="+mn-lt"/>
          <a:ea typeface="+mn-ea"/>
          <a:cs typeface="+mn-cs"/>
        </a:defRPr>
      </a:lvl8pPr>
      <a:lvl9pPr marL="249375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B2-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123141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67CE8E84-AA0C-4F3D-81C7-D393C2A93FF3}"/>
              </a:ext>
            </a:extLst>
          </p:cNvPr>
          <p:cNvSpPr txBox="1"/>
          <p:nvPr/>
        </p:nvSpPr>
        <p:spPr>
          <a:xfrm>
            <a:off x="363416" y="970228"/>
            <a:ext cx="9038492" cy="1477328"/>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To Be A Good Sport</a:t>
            </a:r>
          </a:p>
          <a:p>
            <a:pPr algn="l" fontAlgn="base"/>
            <a:r>
              <a:rPr lang="en-US" b="0" i="0" dirty="0">
                <a:solidFill>
                  <a:srgbClr val="444444"/>
                </a:solidFill>
                <a:effectLst/>
                <a:latin typeface="Lato" panose="020F0502020204030203" pitchFamily="34" charset="0"/>
              </a:rPr>
              <a:t>to be cooperative and to accept defeat with good grace (origins from all sports)</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Michael was well beaten by his opponent. He congratulated the winner as he was the better player that day. Michael was a good sport.</a:t>
            </a:r>
            <a:endParaRPr lang="en-US" b="0" i="0" dirty="0">
              <a:solidFill>
                <a:srgbClr val="444444"/>
              </a:solidFill>
              <a:effectLst/>
              <a:latin typeface="Lato" panose="020F0502020204030203" pitchFamily="34" charset="0"/>
            </a:endParaRPr>
          </a:p>
        </p:txBody>
      </p:sp>
      <p:sp>
        <p:nvSpPr>
          <p:cNvPr id="9" name="TextBox 8">
            <a:extLst>
              <a:ext uri="{FF2B5EF4-FFF2-40B4-BE49-F238E27FC236}">
                <a16:creationId xmlns:a16="http://schemas.microsoft.com/office/drawing/2014/main" id="{10BA67E5-3DD0-4AEC-B15D-89D629371B52}"/>
              </a:ext>
            </a:extLst>
          </p:cNvPr>
          <p:cNvSpPr txBox="1"/>
          <p:nvPr/>
        </p:nvSpPr>
        <p:spPr>
          <a:xfrm>
            <a:off x="308471" y="2411819"/>
            <a:ext cx="11942859" cy="4247317"/>
          </a:xfrm>
          <a:prstGeom prst="rect">
            <a:avLst/>
          </a:prstGeom>
          <a:noFill/>
        </p:spPr>
        <p:txBody>
          <a:bodyPr wrap="square">
            <a:spAutoFit/>
          </a:bodyPr>
          <a:lstStyle/>
          <a:p>
            <a:pPr fontAlgn="base"/>
            <a:r>
              <a:rPr lang="en-US" b="1" i="0" dirty="0">
                <a:solidFill>
                  <a:srgbClr val="FF4F57"/>
                </a:solidFill>
                <a:effectLst/>
                <a:latin typeface="Lato" panose="020F0502020204030203" pitchFamily="34" charset="0"/>
              </a:rPr>
              <a:t>On The Ropes</a:t>
            </a:r>
          </a:p>
          <a:p>
            <a:pPr fontAlgn="base"/>
            <a:r>
              <a:rPr lang="en-US" dirty="0">
                <a:solidFill>
                  <a:srgbClr val="444444"/>
                </a:solidFill>
                <a:latin typeface="Lato" panose="020F0502020204030203" pitchFamily="34" charset="0"/>
              </a:rPr>
              <a:t>In boxing matches when someone is on the ropes it usually means that he/she is struggling and their opponent has the </a:t>
            </a:r>
            <a:r>
              <a:rPr lang="en-US" dirty="0" err="1">
                <a:solidFill>
                  <a:srgbClr val="444444"/>
                </a:solidFill>
                <a:latin typeface="Lato" panose="020F0502020204030203" pitchFamily="34" charset="0"/>
              </a:rPr>
              <a:t>upperhand</a:t>
            </a:r>
            <a:r>
              <a:rPr lang="en-US" dirty="0">
                <a:solidFill>
                  <a:srgbClr val="444444"/>
                </a:solidFill>
                <a:latin typeface="Lato" panose="020F0502020204030203" pitchFamily="34" charset="0"/>
              </a:rPr>
              <a:t> (advantage).</a:t>
            </a:r>
          </a:p>
          <a:p>
            <a:pPr fontAlgn="base"/>
            <a:r>
              <a:rPr lang="en-US" dirty="0">
                <a:solidFill>
                  <a:srgbClr val="444444"/>
                </a:solidFill>
                <a:latin typeface="Lato" panose="020F0502020204030203" pitchFamily="34" charset="0"/>
              </a:rPr>
              <a:t>We can use this in other spheres also.</a:t>
            </a:r>
          </a:p>
          <a:p>
            <a:pPr fontAlgn="base"/>
            <a:r>
              <a:rPr lang="en-US" dirty="0">
                <a:solidFill>
                  <a:srgbClr val="444444"/>
                </a:solidFill>
                <a:latin typeface="Lato" panose="020F0502020204030203" pitchFamily="34" charset="0"/>
              </a:rPr>
              <a:t>Example:</a:t>
            </a:r>
          </a:p>
          <a:p>
            <a:pPr fontAlgn="base"/>
            <a:r>
              <a:rPr lang="en-US" dirty="0">
                <a:solidFill>
                  <a:srgbClr val="444444"/>
                </a:solidFill>
                <a:latin typeface="Lato" panose="020F0502020204030203" pitchFamily="34" charset="0"/>
              </a:rPr>
              <a:t>Business had been very slow recently and he was really on the ropes when his main client asked to see him to review their contract.</a:t>
            </a:r>
          </a:p>
          <a:p>
            <a:pPr fontAlgn="base"/>
            <a:r>
              <a:rPr lang="en-US" b="1" i="0" dirty="0">
                <a:solidFill>
                  <a:srgbClr val="FF4F57"/>
                </a:solidFill>
                <a:effectLst/>
                <a:latin typeface="Lato" panose="020F0502020204030203" pitchFamily="34" charset="0"/>
              </a:rPr>
              <a:t>To Hang Up Your Boots</a:t>
            </a:r>
          </a:p>
          <a:p>
            <a:pPr fontAlgn="base"/>
            <a:r>
              <a:rPr lang="en-US" dirty="0">
                <a:solidFill>
                  <a:srgbClr val="444444"/>
                </a:solidFill>
                <a:latin typeface="Lato" panose="020F0502020204030203" pitchFamily="34" charset="0"/>
              </a:rPr>
              <a:t>When you stop playing sport or football for good (retiring) you are said to hang up your boots. This applies also in a non-sporting life.</a:t>
            </a:r>
          </a:p>
          <a:p>
            <a:pPr fontAlgn="base"/>
            <a:r>
              <a:rPr lang="en-US" dirty="0">
                <a:solidFill>
                  <a:srgbClr val="444444"/>
                </a:solidFill>
                <a:latin typeface="Lato" panose="020F0502020204030203" pitchFamily="34" charset="0"/>
              </a:rPr>
              <a:t>Example:</a:t>
            </a:r>
          </a:p>
          <a:p>
            <a:pPr fontAlgn="base"/>
            <a:r>
              <a:rPr lang="en-US" dirty="0">
                <a:solidFill>
                  <a:srgbClr val="444444"/>
                </a:solidFill>
                <a:latin typeface="Lato" panose="020F0502020204030203" pitchFamily="34" charset="0"/>
              </a:rPr>
              <a:t>Marty had been working as a journalist for over forty years. It was not getting any easier and with technology he believed he had done well to last as long as he had. He decided to hang up his boots in April and head to the country to fish.</a:t>
            </a:r>
          </a:p>
          <a:p>
            <a:pPr fontAlgn="base"/>
            <a:endParaRPr lang="en-US" dirty="0">
              <a:solidFill>
                <a:srgbClr val="444444"/>
              </a:solidFill>
              <a:latin typeface="Lato" panose="020F0502020204030203" pitchFamily="34" charset="0"/>
            </a:endParaRPr>
          </a:p>
        </p:txBody>
      </p:sp>
    </p:spTree>
    <p:extLst>
      <p:ext uri="{BB962C8B-B14F-4D97-AF65-F5344CB8AC3E}">
        <p14:creationId xmlns:p14="http://schemas.microsoft.com/office/powerpoint/2010/main" val="372016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9" name="TextBox 8">
            <a:extLst>
              <a:ext uri="{FF2B5EF4-FFF2-40B4-BE49-F238E27FC236}">
                <a16:creationId xmlns:a16="http://schemas.microsoft.com/office/drawing/2014/main" id="{10BA67E5-3DD0-4AEC-B15D-89D629371B52}"/>
              </a:ext>
            </a:extLst>
          </p:cNvPr>
          <p:cNvSpPr txBox="1"/>
          <p:nvPr/>
        </p:nvSpPr>
        <p:spPr>
          <a:xfrm>
            <a:off x="124569" y="1137912"/>
            <a:ext cx="11942859" cy="2862322"/>
          </a:xfrm>
          <a:prstGeom prst="rect">
            <a:avLst/>
          </a:prstGeom>
          <a:noFill/>
        </p:spPr>
        <p:txBody>
          <a:bodyPr wrap="square">
            <a:spAutoFit/>
          </a:bodyPr>
          <a:lstStyle/>
          <a:p>
            <a:pPr fontAlgn="base"/>
            <a:endParaRPr lang="en-US" dirty="0">
              <a:solidFill>
                <a:srgbClr val="444444"/>
              </a:solidFill>
              <a:latin typeface="Lato" panose="020F0502020204030203" pitchFamily="34" charset="0"/>
            </a:endParaRPr>
          </a:p>
          <a:p>
            <a:pPr fontAlgn="base"/>
            <a:r>
              <a:rPr lang="en-US" b="1" i="0" dirty="0">
                <a:solidFill>
                  <a:srgbClr val="FF4F57"/>
                </a:solidFill>
                <a:effectLst/>
                <a:latin typeface="Lato" panose="020F0502020204030203" pitchFamily="34" charset="0"/>
              </a:rPr>
              <a:t>A Race Against Time</a:t>
            </a:r>
          </a:p>
          <a:p>
            <a:pPr fontAlgn="base"/>
            <a:r>
              <a:rPr lang="en-US" dirty="0">
                <a:solidFill>
                  <a:schemeClr val="bg1"/>
                </a:solidFill>
                <a:effectLst/>
                <a:latin typeface="inherit"/>
              </a:rPr>
              <a:t>Races are usually competitive whether two or more athletes or even horses or dogs racing. Everything is about the fastest time.</a:t>
            </a:r>
          </a:p>
          <a:p>
            <a:pPr fontAlgn="base"/>
            <a:r>
              <a:rPr lang="en-US" dirty="0">
                <a:solidFill>
                  <a:schemeClr val="bg1"/>
                </a:solidFill>
                <a:effectLst/>
                <a:latin typeface="inherit"/>
              </a:rPr>
              <a:t>However, when we have a race against time it usually refers to a race against the clock. We have to do something before a certain time otherwise there will be consequences.</a:t>
            </a:r>
          </a:p>
          <a:p>
            <a:pPr fontAlgn="base"/>
            <a:r>
              <a:rPr lang="en-US" i="1" dirty="0">
                <a:solidFill>
                  <a:schemeClr val="bg1"/>
                </a:solidFill>
                <a:effectLst/>
                <a:latin typeface="inherit"/>
              </a:rPr>
              <a:t>Example:</a:t>
            </a:r>
            <a:endParaRPr lang="en-US" dirty="0">
              <a:solidFill>
                <a:schemeClr val="bg1"/>
              </a:solidFill>
              <a:effectLst/>
              <a:latin typeface="inherit"/>
            </a:endParaRPr>
          </a:p>
          <a:p>
            <a:pPr fontAlgn="base"/>
            <a:r>
              <a:rPr lang="en-US" i="1" dirty="0">
                <a:solidFill>
                  <a:schemeClr val="bg1"/>
                </a:solidFill>
                <a:effectLst/>
                <a:latin typeface="inherit"/>
              </a:rPr>
              <a:t>Declan just had to finish the proposal before the client got back from his annual holidays. His annual bonus depended on him landing (getting) this contract. He had 2 days left but an awful lot to do. It was a real race against time but he was hopeful he would succeed.</a:t>
            </a:r>
            <a:endParaRPr lang="en-US" dirty="0">
              <a:solidFill>
                <a:schemeClr val="bg1"/>
              </a:solidFill>
              <a:effectLst/>
              <a:latin typeface="inherit"/>
            </a:endParaRPr>
          </a:p>
        </p:txBody>
      </p:sp>
      <p:sp>
        <p:nvSpPr>
          <p:cNvPr id="10" name="TextBox 9">
            <a:extLst>
              <a:ext uri="{FF2B5EF4-FFF2-40B4-BE49-F238E27FC236}">
                <a16:creationId xmlns:a16="http://schemas.microsoft.com/office/drawing/2014/main" id="{ECC3D58C-5796-46D4-AC5C-17446BF038D3}"/>
              </a:ext>
            </a:extLst>
          </p:cNvPr>
          <p:cNvSpPr txBox="1"/>
          <p:nvPr/>
        </p:nvSpPr>
        <p:spPr>
          <a:xfrm>
            <a:off x="324338" y="4164238"/>
            <a:ext cx="12117753" cy="1200329"/>
          </a:xfrm>
          <a:prstGeom prst="rect">
            <a:avLst/>
          </a:prstGeom>
          <a:noFill/>
        </p:spPr>
        <p:txBody>
          <a:bodyPr wrap="square">
            <a:spAutoFit/>
          </a:bodyPr>
          <a:lstStyle/>
          <a:p>
            <a:pPr algn="l" fontAlgn="base"/>
            <a:r>
              <a:rPr lang="en-US" b="1" i="0" dirty="0">
                <a:solidFill>
                  <a:srgbClr val="FF4F57"/>
                </a:solidFill>
                <a:effectLst/>
                <a:latin typeface="Lato" panose="020F0502020204030203" pitchFamily="34" charset="0"/>
              </a:rPr>
              <a:t>To Get Your Skates On</a:t>
            </a:r>
          </a:p>
          <a:p>
            <a:pPr algn="l" fontAlgn="base"/>
            <a:r>
              <a:rPr lang="en-US" b="0" i="0" dirty="0">
                <a:solidFill>
                  <a:srgbClr val="444444"/>
                </a:solidFill>
                <a:effectLst/>
                <a:latin typeface="Lato" panose="020F0502020204030203" pitchFamily="34" charset="0"/>
              </a:rPr>
              <a:t>to hurry (very informal)</a:t>
            </a:r>
          </a:p>
          <a:p>
            <a:pPr algn="l" fontAlgn="base"/>
            <a:r>
              <a:rPr lang="en-US" b="0" i="1" dirty="0">
                <a:solidFill>
                  <a:srgbClr val="444444"/>
                </a:solidFill>
                <a:effectLst/>
                <a:latin typeface="inherit"/>
              </a:rPr>
              <a:t>Example:</a:t>
            </a:r>
            <a:endParaRPr lang="en-US" b="0" i="0" dirty="0">
              <a:solidFill>
                <a:srgbClr val="444444"/>
              </a:solidFill>
              <a:effectLst/>
              <a:latin typeface="Lato" panose="020F0502020204030203" pitchFamily="34" charset="0"/>
            </a:endParaRPr>
          </a:p>
          <a:p>
            <a:pPr algn="l" fontAlgn="base"/>
            <a:r>
              <a:rPr lang="en-US" b="0" i="1" dirty="0">
                <a:solidFill>
                  <a:srgbClr val="444444"/>
                </a:solidFill>
                <a:effectLst/>
                <a:latin typeface="inherit"/>
              </a:rPr>
              <a:t>If you want to get to the airport on time, you’d better get your skates on. </a:t>
            </a:r>
            <a:endParaRPr lang="en-US"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67508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969694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fontScale="40000" lnSpcReduction="20000"/>
          </a:bodyPr>
          <a:lstStyle/>
          <a:p>
            <a:pPr algn="l" fontAlgn="base"/>
            <a:r>
              <a:rPr lang="en-US" sz="2000" b="0" i="0" dirty="0">
                <a:solidFill>
                  <a:srgbClr val="5D6167"/>
                </a:solidFill>
                <a:effectLst/>
                <a:latin typeface="Sintony"/>
              </a:rPr>
              <a:t>How many sports that use balls can you think of? </a:t>
            </a:r>
          </a:p>
          <a:p>
            <a:pPr algn="l" fontAlgn="base"/>
            <a:r>
              <a:rPr lang="en-US" sz="2000" b="0" i="0" dirty="0">
                <a:solidFill>
                  <a:srgbClr val="5D6167"/>
                </a:solidFill>
                <a:effectLst/>
                <a:latin typeface="Sintony"/>
              </a:rPr>
              <a:t>Which sports do you enjoy watching on TV?</a:t>
            </a:r>
          </a:p>
          <a:p>
            <a:pPr algn="l" fontAlgn="base"/>
            <a:r>
              <a:rPr lang="en-US" sz="2000" b="0" i="0" dirty="0">
                <a:solidFill>
                  <a:srgbClr val="5D6167"/>
                </a:solidFill>
                <a:effectLst/>
                <a:latin typeface="Sintony"/>
              </a:rPr>
              <a:t>What sports are you good at?</a:t>
            </a:r>
          </a:p>
          <a:p>
            <a:pPr algn="l" fontAlgn="base"/>
            <a:r>
              <a:rPr lang="en-US" sz="2000" b="0" i="0" dirty="0">
                <a:solidFill>
                  <a:srgbClr val="5D6167"/>
                </a:solidFill>
                <a:effectLst/>
                <a:latin typeface="Sintony"/>
              </a:rPr>
              <a:t>What sport would you like to try?</a:t>
            </a:r>
          </a:p>
          <a:p>
            <a:pPr algn="l" fontAlgn="base"/>
            <a:r>
              <a:rPr lang="en-US" sz="2000" b="0" i="0" dirty="0">
                <a:solidFill>
                  <a:srgbClr val="5D6167"/>
                </a:solidFill>
                <a:effectLst/>
                <a:latin typeface="Sintony"/>
              </a:rPr>
              <a:t>What sport is your country good at?</a:t>
            </a:r>
          </a:p>
          <a:p>
            <a:pPr algn="l" fontAlgn="base"/>
            <a:r>
              <a:rPr lang="en-US" sz="2000" b="0" i="0" dirty="0">
                <a:solidFill>
                  <a:srgbClr val="5D6167"/>
                </a:solidFill>
                <a:effectLst/>
                <a:latin typeface="Sintony"/>
              </a:rPr>
              <a:t>What do you think is the most dangerous sport?</a:t>
            </a:r>
          </a:p>
          <a:p>
            <a:pPr algn="l" fontAlgn="base"/>
            <a:r>
              <a:rPr lang="en-US" sz="2000" b="0" i="0" dirty="0">
                <a:solidFill>
                  <a:srgbClr val="5D6167"/>
                </a:solidFill>
                <a:effectLst/>
                <a:latin typeface="Sintony"/>
              </a:rPr>
              <a:t>Do you prefer team sports or individual sports?</a:t>
            </a:r>
          </a:p>
          <a:p>
            <a:pPr algn="l" fontAlgn="base"/>
            <a:r>
              <a:rPr lang="en-US" sz="2000" b="0" i="0" dirty="0">
                <a:solidFill>
                  <a:srgbClr val="5D6167"/>
                </a:solidFill>
                <a:effectLst/>
                <a:latin typeface="Sintony"/>
              </a:rPr>
              <a:t>Have you ever met a sports celebrity?</a:t>
            </a:r>
          </a:p>
          <a:p>
            <a:pPr algn="l" fontAlgn="base"/>
            <a:r>
              <a:rPr lang="en-US" sz="2000" b="0" i="0" dirty="0">
                <a:solidFill>
                  <a:srgbClr val="5D6167"/>
                </a:solidFill>
                <a:effectLst/>
                <a:latin typeface="Sintony"/>
              </a:rPr>
              <a:t>Do you ever gamble on sports? Which ones?</a:t>
            </a:r>
          </a:p>
          <a:p>
            <a:pPr algn="l" fontAlgn="base"/>
            <a:r>
              <a:rPr lang="en-US" sz="2000" b="0" i="0" dirty="0">
                <a:solidFill>
                  <a:srgbClr val="5D6167"/>
                </a:solidFill>
                <a:effectLst/>
                <a:latin typeface="Sintony"/>
              </a:rPr>
              <a:t>Who is your all-time favorite sportsperson?</a:t>
            </a:r>
          </a:p>
          <a:p>
            <a:pPr algn="l" fontAlgn="base"/>
            <a:r>
              <a:rPr lang="en-US" sz="2000" b="0" i="0" dirty="0">
                <a:solidFill>
                  <a:srgbClr val="5D6167"/>
                </a:solidFill>
                <a:effectLst/>
                <a:latin typeface="Sintony"/>
              </a:rPr>
              <a:t>Do professional athletes in your country make a lot of money?</a:t>
            </a:r>
          </a:p>
          <a:p>
            <a:pPr algn="l" fontAlgn="base"/>
            <a:r>
              <a:rPr lang="en-US" sz="2000" b="0" i="0" dirty="0">
                <a:solidFill>
                  <a:srgbClr val="5D6167"/>
                </a:solidFill>
                <a:effectLst/>
                <a:latin typeface="Sintony"/>
              </a:rPr>
              <a:t>Are there any sports that you hate to play or watch?</a:t>
            </a:r>
          </a:p>
          <a:p>
            <a:pPr algn="l" fontAlgn="base"/>
            <a:r>
              <a:rPr lang="en-US" sz="2000" b="0" i="0" dirty="0">
                <a:solidFill>
                  <a:srgbClr val="5D6167"/>
                </a:solidFill>
                <a:effectLst/>
                <a:latin typeface="Sintony"/>
              </a:rPr>
              <a:t>What sports are expensive to play or do?</a:t>
            </a:r>
          </a:p>
          <a:p>
            <a:pPr algn="l" fontAlgn="base"/>
            <a:r>
              <a:rPr lang="en-US" sz="2000" b="0" i="0" dirty="0">
                <a:solidFill>
                  <a:srgbClr val="5D6167"/>
                </a:solidFill>
                <a:effectLst/>
                <a:latin typeface="Sintony"/>
              </a:rPr>
              <a:t>Have you ever watched a sporting event live? (not on TV)</a:t>
            </a:r>
          </a:p>
          <a:p>
            <a:pPr algn="l" fontAlgn="base"/>
            <a:r>
              <a:rPr lang="en-US" sz="2000" b="0" i="0" dirty="0">
                <a:solidFill>
                  <a:srgbClr val="5D6167"/>
                </a:solidFill>
                <a:effectLst/>
                <a:latin typeface="Sintony"/>
              </a:rPr>
              <a:t>Do your parents like or do any sports?</a:t>
            </a:r>
          </a:p>
          <a:p>
            <a:pPr algn="l" fontAlgn="base"/>
            <a:r>
              <a:rPr lang="en-US" sz="2000" b="0" i="0" dirty="0">
                <a:solidFill>
                  <a:srgbClr val="5D6167"/>
                </a:solidFill>
                <a:effectLst/>
                <a:latin typeface="Sintony"/>
              </a:rPr>
              <a:t>What water sports can people do in your country?</a:t>
            </a:r>
          </a:p>
          <a:p>
            <a:pPr algn="l" fontAlgn="base"/>
            <a:r>
              <a:rPr lang="en-US" sz="2000" b="0" i="0" dirty="0">
                <a:solidFill>
                  <a:srgbClr val="5D6167"/>
                </a:solidFill>
                <a:effectLst/>
                <a:latin typeface="Sintony"/>
              </a:rPr>
              <a:t>What things do you need to play football?</a:t>
            </a:r>
          </a:p>
          <a:p>
            <a:pPr algn="l" fontAlgn="base"/>
            <a:r>
              <a:rPr lang="en-US" sz="2000" b="0" i="0" dirty="0">
                <a:solidFill>
                  <a:srgbClr val="5D6167"/>
                </a:solidFill>
                <a:effectLst/>
                <a:latin typeface="Sintony"/>
              </a:rPr>
              <a:t>What sports facilities are near your home?</a:t>
            </a:r>
          </a:p>
          <a:p>
            <a:pPr algn="l" fontAlgn="base"/>
            <a:r>
              <a:rPr lang="en-US" sz="2000" b="0" i="0" dirty="0">
                <a:solidFill>
                  <a:srgbClr val="5D6167"/>
                </a:solidFill>
                <a:effectLst/>
                <a:latin typeface="Sintony"/>
              </a:rPr>
              <a:t>Have you ever had a sports injury?</a:t>
            </a:r>
          </a:p>
          <a:p>
            <a:pPr algn="l" fontAlgn="base"/>
            <a:r>
              <a:rPr lang="en-US" sz="2000" b="0" i="0" dirty="0">
                <a:solidFill>
                  <a:srgbClr val="5D6167"/>
                </a:solidFill>
                <a:effectLst/>
                <a:latin typeface="Sintony"/>
              </a:rPr>
              <a:t>How are sports good for you?</a:t>
            </a:r>
          </a:p>
          <a:p>
            <a:pPr algn="l" fontAlgn="base"/>
            <a:r>
              <a:rPr lang="en-US" sz="2000" b="0" i="0" dirty="0">
                <a:solidFill>
                  <a:srgbClr val="5D6167"/>
                </a:solidFill>
                <a:effectLst/>
                <a:latin typeface="Sintony"/>
              </a:rPr>
              <a:t>Which sport would you not let your child play? Why?</a:t>
            </a:r>
          </a:p>
          <a:p>
            <a:pPr algn="l" fontAlgn="base"/>
            <a:r>
              <a:rPr lang="en-US" sz="2000" b="0" i="0" dirty="0">
                <a:solidFill>
                  <a:srgbClr val="5D6167"/>
                </a:solidFill>
                <a:effectLst/>
                <a:latin typeface="Sintony"/>
              </a:rPr>
              <a:t>How many hours a week do you spend watching or doing sports?</a:t>
            </a:r>
          </a:p>
          <a:p>
            <a:pPr algn="l" fontAlgn="base"/>
            <a:r>
              <a:rPr lang="en-US" sz="2000" b="0" i="0" dirty="0">
                <a:solidFill>
                  <a:srgbClr val="5D6167"/>
                </a:solidFill>
                <a:effectLst/>
                <a:latin typeface="Sintony"/>
              </a:rPr>
              <a:t>What sports can you play or do with no money?</a:t>
            </a:r>
          </a:p>
          <a:p>
            <a:pPr marL="0" indent="0" algn="l">
              <a:buNone/>
            </a:pPr>
            <a:r>
              <a:rPr lang="en-US" sz="2400" b="0" i="0" dirty="0">
                <a:solidFill>
                  <a:srgbClr val="5D6167"/>
                </a:solidFill>
                <a:effectLst/>
                <a:latin typeface="Sintony"/>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45051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986639" cy="1828799"/>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solidFill>
                  <a:schemeClr val="accent6">
                    <a:lumMod val="60000"/>
                    <a:lumOff val="40000"/>
                  </a:schemeClr>
                </a:solidFill>
              </a:rPr>
              <a:t>Thank you!</a:t>
            </a:r>
            <a:r>
              <a:rPr lang="en-US" sz="4000" b="1" dirty="0">
                <a:solidFill>
                  <a:schemeClr val="accent6">
                    <a:lumMod val="60000"/>
                    <a:lumOff val="40000"/>
                  </a:schemeClr>
                </a:solidFill>
                <a:sym typeface="Wingdings" panose="05000000000000000000" pitchFamily="2" charset="2"/>
              </a:rPr>
              <a:t></a:t>
            </a:r>
            <a:endParaRPr lang="en-US" sz="4000" b="1" dirty="0">
              <a:solidFill>
                <a:schemeClr val="accent6">
                  <a:lumMod val="60000"/>
                  <a:lumOff val="40000"/>
                </a:schemeClr>
              </a:solidFill>
            </a:endParaRPr>
          </a:p>
        </p:txBody>
      </p:sp>
    </p:spTree>
    <p:extLst>
      <p:ext uri="{BB962C8B-B14F-4D97-AF65-F5344CB8AC3E}">
        <p14:creationId xmlns:p14="http://schemas.microsoft.com/office/powerpoint/2010/main" val="218464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Part 1-: Starting A New Sport</a:t>
            </a:r>
          </a:p>
          <a:p>
            <a:pPr marL="0" indent="0" algn="l">
              <a:buNone/>
            </a:pPr>
            <a:r>
              <a:rPr lang="en-US" sz="3600" b="1" dirty="0">
                <a:solidFill>
                  <a:schemeClr val="bg1"/>
                </a:solidFill>
              </a:rPr>
              <a:t>                    ( 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9216" y="38981"/>
            <a:ext cx="9316267" cy="796147"/>
          </a:xfrm>
        </p:spPr>
        <p:txBody>
          <a:bodyPr>
            <a:normAutofit/>
          </a:bodyPr>
          <a:lstStyle/>
          <a:p>
            <a:pPr algn="ctr"/>
            <a:r>
              <a:rPr lang="en-US" sz="2400" b="1" dirty="0">
                <a:solidFill>
                  <a:schemeClr val="accent6">
                    <a:lumMod val="60000"/>
                    <a:lumOff val="40000"/>
                  </a:schemeClr>
                </a:solidFill>
              </a:rPr>
              <a:t>Session 7- Starting a New Sport</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24570" y="902678"/>
            <a:ext cx="11942859" cy="5344359"/>
          </a:xfrm>
        </p:spPr>
        <p:txBody>
          <a:bodyPr>
            <a:normAutofit/>
          </a:bodyPr>
          <a:lstStyle/>
          <a:p>
            <a:pPr marL="0" indent="0" algn="l">
              <a:buNone/>
            </a:pPr>
            <a:r>
              <a:rPr lang="en-US" sz="3600" b="1" dirty="0">
                <a:solidFill>
                  <a:schemeClr val="bg1"/>
                </a:solidFill>
              </a:rPr>
              <a:t>     Part 1-: Starting A New Sport</a:t>
            </a:r>
          </a:p>
          <a:p>
            <a:pPr marL="0" indent="0" algn="l">
              <a:buNone/>
            </a:pPr>
            <a:r>
              <a:rPr lang="en-US" sz="3600" b="1" dirty="0">
                <a:solidFill>
                  <a:schemeClr val="bg1"/>
                </a:solidFill>
              </a:rPr>
              <a:t>                    ( Listening)</a:t>
            </a:r>
          </a:p>
          <a:p>
            <a:pPr marL="0" indent="0" algn="l">
              <a:buNone/>
            </a:pPr>
            <a:endParaRPr lang="en-US" sz="3600" b="1" dirty="0">
              <a:solidFill>
                <a:schemeClr val="bg1"/>
              </a:solidFill>
            </a:endParaRPr>
          </a:p>
          <a:p>
            <a:pPr marL="0" indent="0" algn="l">
              <a:buNone/>
            </a:pPr>
            <a:r>
              <a:rPr lang="en-US" sz="3600" b="1" dirty="0">
                <a:solidFill>
                  <a:schemeClr val="bg1"/>
                </a:solidFill>
              </a:rPr>
              <a:t>     </a:t>
            </a: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0286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1391"/>
            <a:ext cx="3275301" cy="272832"/>
          </a:xfrm>
          <a:prstGeom prst="rect">
            <a:avLst/>
          </a:prstGeom>
        </p:spPr>
        <p:txBody>
          <a:bodyPr vert="horz" wrap="square" lIns="0" tIns="0" rIns="0" bIns="0" rtlCol="0">
            <a:spAutoFit/>
          </a:bodyPr>
          <a:lstStyle/>
          <a:p>
            <a:pPr marL="8659" defTabSz="623438"/>
            <a:r>
              <a:rPr sz="1773" b="1" dirty="0">
                <a:solidFill>
                  <a:srgbClr val="622322"/>
                </a:solidFill>
                <a:latin typeface="Cambria"/>
                <a:cs typeface="Cambria"/>
              </a:rPr>
              <a:t>Lesson 0</a:t>
            </a:r>
            <a:r>
              <a:rPr lang="en-US" sz="1773" b="1" dirty="0">
                <a:solidFill>
                  <a:srgbClr val="622322"/>
                </a:solidFill>
                <a:latin typeface="Cambria"/>
                <a:cs typeface="Cambria"/>
              </a:rPr>
              <a:t>7</a:t>
            </a:r>
            <a:r>
              <a:rPr sz="1773" b="1" dirty="0">
                <a:solidFill>
                  <a:srgbClr val="622322"/>
                </a:solidFill>
                <a:latin typeface="Cambria"/>
                <a:cs typeface="Cambria"/>
              </a:rPr>
              <a:t>: </a:t>
            </a:r>
            <a:r>
              <a:rPr sz="1773" b="1" spc="-3" dirty="0">
                <a:solidFill>
                  <a:srgbClr val="622322"/>
                </a:solidFill>
                <a:latin typeface="Cambria"/>
                <a:cs typeface="Cambria"/>
              </a:rPr>
              <a:t>Starting </a:t>
            </a:r>
            <a:r>
              <a:rPr sz="1773" b="1" dirty="0">
                <a:solidFill>
                  <a:srgbClr val="622322"/>
                </a:solidFill>
                <a:latin typeface="Cambria"/>
                <a:cs typeface="Cambria"/>
              </a:rPr>
              <a:t>a </a:t>
            </a:r>
            <a:r>
              <a:rPr sz="1773" b="1" spc="-3" dirty="0">
                <a:solidFill>
                  <a:srgbClr val="622322"/>
                </a:solidFill>
                <a:latin typeface="Cambria"/>
                <a:cs typeface="Cambria"/>
              </a:rPr>
              <a:t>New</a:t>
            </a:r>
            <a:r>
              <a:rPr sz="1773" b="1" spc="-51" dirty="0">
                <a:solidFill>
                  <a:srgbClr val="622322"/>
                </a:solidFill>
                <a:latin typeface="Cambria"/>
                <a:cs typeface="Cambria"/>
              </a:rPr>
              <a:t> </a:t>
            </a:r>
            <a:r>
              <a:rPr sz="1773" b="1" spc="-3" dirty="0">
                <a:solidFill>
                  <a:srgbClr val="622322"/>
                </a:solidFill>
                <a:latin typeface="Cambria"/>
                <a:cs typeface="Cambria"/>
              </a:rPr>
              <a:t>Sport</a:t>
            </a:r>
            <a:endParaRPr sz="1773" dirty="0">
              <a:solidFill>
                <a:prstClr val="black"/>
              </a:solidFill>
              <a:latin typeface="Cambria"/>
              <a:cs typeface="Cambria"/>
            </a:endParaRPr>
          </a:p>
        </p:txBody>
      </p:sp>
      <p:sp>
        <p:nvSpPr>
          <p:cNvPr id="3" name="object 3"/>
          <p:cNvSpPr/>
          <p:nvPr/>
        </p:nvSpPr>
        <p:spPr>
          <a:xfrm>
            <a:off x="4057511" y="1067320"/>
            <a:ext cx="4077999" cy="0"/>
          </a:xfrm>
          <a:custGeom>
            <a:avLst/>
            <a:gdLst/>
            <a:ahLst/>
            <a:cxnLst/>
            <a:rect l="l" t="t" r="r" b="b"/>
            <a:pathLst>
              <a:path w="5981065">
                <a:moveTo>
                  <a:pt x="0" y="0"/>
                </a:moveTo>
                <a:lnTo>
                  <a:pt x="5981065" y="0"/>
                </a:lnTo>
              </a:path>
            </a:pathLst>
          </a:custGeom>
          <a:ln w="6096">
            <a:solidFill>
              <a:srgbClr val="000000"/>
            </a:solidFill>
          </a:ln>
        </p:spPr>
        <p:txBody>
          <a:bodyPr wrap="square" lIns="0" tIns="0" rIns="0" bIns="0" rtlCol="0"/>
          <a:lstStyle/>
          <a:p>
            <a:pPr defTabSz="623438"/>
            <a:endParaRPr sz="1227">
              <a:solidFill>
                <a:prstClr val="black"/>
              </a:solidFill>
              <a:latin typeface="Calibri"/>
            </a:endParaRPr>
          </a:p>
        </p:txBody>
      </p:sp>
      <p:sp>
        <p:nvSpPr>
          <p:cNvPr id="4" name="object 4"/>
          <p:cNvSpPr txBox="1"/>
          <p:nvPr/>
        </p:nvSpPr>
        <p:spPr>
          <a:xfrm>
            <a:off x="4061321" y="1085708"/>
            <a:ext cx="4065010" cy="376513"/>
          </a:xfrm>
          <a:prstGeom prst="rect">
            <a:avLst/>
          </a:prstGeom>
        </p:spPr>
        <p:txBody>
          <a:bodyPr vert="horz" wrap="square" lIns="0" tIns="0" rIns="0" bIns="0" rtlCol="0">
            <a:spAutoFit/>
          </a:bodyPr>
          <a:lstStyle/>
          <a:p>
            <a:pPr marL="8659" marR="3464" defTabSz="623438">
              <a:lnSpc>
                <a:spcPct val="146900"/>
              </a:lnSpc>
            </a:pPr>
            <a:r>
              <a:rPr sz="886" i="1" spc="-7" dirty="0">
                <a:solidFill>
                  <a:prstClr val="black"/>
                </a:solidFill>
                <a:latin typeface="Cambria"/>
                <a:cs typeface="Cambria"/>
              </a:rPr>
              <a:t>Joey </a:t>
            </a:r>
            <a:r>
              <a:rPr sz="886" i="1" dirty="0">
                <a:solidFill>
                  <a:prstClr val="black"/>
                </a:solidFill>
                <a:latin typeface="Cambria"/>
                <a:cs typeface="Cambria"/>
              </a:rPr>
              <a:t>is telling his </a:t>
            </a:r>
            <a:r>
              <a:rPr sz="886" i="1" spc="-3" dirty="0">
                <a:solidFill>
                  <a:prstClr val="black"/>
                </a:solidFill>
                <a:latin typeface="Cambria"/>
                <a:cs typeface="Cambria"/>
              </a:rPr>
              <a:t>brother, Brent, about the </a:t>
            </a:r>
            <a:r>
              <a:rPr sz="886" i="1" spc="-7" dirty="0">
                <a:solidFill>
                  <a:prstClr val="black"/>
                </a:solidFill>
                <a:latin typeface="Cambria"/>
                <a:cs typeface="Cambria"/>
              </a:rPr>
              <a:t>new </a:t>
            </a:r>
            <a:r>
              <a:rPr sz="886" i="1" dirty="0">
                <a:solidFill>
                  <a:prstClr val="black"/>
                </a:solidFill>
                <a:latin typeface="Cambria"/>
                <a:cs typeface="Cambria"/>
              </a:rPr>
              <a:t>sport he </a:t>
            </a:r>
            <a:r>
              <a:rPr sz="886" i="1" spc="-3" dirty="0">
                <a:solidFill>
                  <a:prstClr val="black"/>
                </a:solidFill>
                <a:latin typeface="Cambria"/>
                <a:cs typeface="Cambria"/>
              </a:rPr>
              <a:t>wants </a:t>
            </a:r>
            <a:r>
              <a:rPr sz="886" i="1" dirty="0">
                <a:solidFill>
                  <a:prstClr val="black"/>
                </a:solidFill>
                <a:latin typeface="Cambria"/>
                <a:cs typeface="Cambria"/>
              </a:rPr>
              <a:t>to </a:t>
            </a:r>
            <a:r>
              <a:rPr sz="886" i="1" spc="-7" dirty="0">
                <a:solidFill>
                  <a:prstClr val="black"/>
                </a:solidFill>
                <a:latin typeface="Cambria"/>
                <a:cs typeface="Cambria"/>
              </a:rPr>
              <a:t>try. </a:t>
            </a:r>
            <a:r>
              <a:rPr sz="886" i="1" spc="-3" dirty="0">
                <a:solidFill>
                  <a:prstClr val="black"/>
                </a:solidFill>
                <a:latin typeface="Cambria"/>
                <a:cs typeface="Cambria"/>
              </a:rPr>
              <a:t>Listen to their  </a:t>
            </a:r>
            <a:r>
              <a:rPr sz="886" i="1" spc="-7" dirty="0">
                <a:solidFill>
                  <a:prstClr val="black"/>
                </a:solidFill>
                <a:latin typeface="Cambria"/>
                <a:cs typeface="Cambria"/>
              </a:rPr>
              <a:t>conversation </a:t>
            </a:r>
            <a:r>
              <a:rPr sz="886" i="1" spc="-3" dirty="0">
                <a:solidFill>
                  <a:prstClr val="black"/>
                </a:solidFill>
                <a:latin typeface="Cambria"/>
                <a:cs typeface="Cambria"/>
              </a:rPr>
              <a:t>and </a:t>
            </a:r>
            <a:r>
              <a:rPr sz="886" i="1" dirty="0">
                <a:solidFill>
                  <a:prstClr val="black"/>
                </a:solidFill>
                <a:latin typeface="Cambria"/>
                <a:cs typeface="Cambria"/>
              </a:rPr>
              <a:t>do </a:t>
            </a:r>
            <a:r>
              <a:rPr sz="886" i="1" spc="-3" dirty="0">
                <a:solidFill>
                  <a:prstClr val="black"/>
                </a:solidFill>
                <a:latin typeface="Cambria"/>
                <a:cs typeface="Cambria"/>
              </a:rPr>
              <a:t>your best to answer the comprehension questions</a:t>
            </a:r>
            <a:r>
              <a:rPr sz="886" i="1" spc="82" dirty="0">
                <a:solidFill>
                  <a:prstClr val="black"/>
                </a:solidFill>
                <a:latin typeface="Cambria"/>
                <a:cs typeface="Cambria"/>
              </a:rPr>
              <a:t> </a:t>
            </a:r>
            <a:r>
              <a:rPr sz="886" i="1" spc="-3" dirty="0">
                <a:solidFill>
                  <a:prstClr val="black"/>
                </a:solidFill>
                <a:latin typeface="Cambria"/>
                <a:cs typeface="Cambria"/>
              </a:rPr>
              <a:t>below.</a:t>
            </a:r>
            <a:endParaRPr sz="886">
              <a:solidFill>
                <a:prstClr val="black"/>
              </a:solidFill>
              <a:latin typeface="Cambria"/>
              <a:cs typeface="Cambria"/>
            </a:endParaRPr>
          </a:p>
        </p:txBody>
      </p:sp>
      <p:sp>
        <p:nvSpPr>
          <p:cNvPr id="5" name="object 5"/>
          <p:cNvSpPr txBox="1"/>
          <p:nvPr/>
        </p:nvSpPr>
        <p:spPr>
          <a:xfrm>
            <a:off x="4061321" y="1629814"/>
            <a:ext cx="2105891" cy="209929"/>
          </a:xfrm>
          <a:prstGeom prst="rect">
            <a:avLst/>
          </a:prstGeom>
        </p:spPr>
        <p:txBody>
          <a:bodyPr vert="horz" wrap="square" lIns="0" tIns="0" rIns="0" bIns="0" rtlCol="0">
            <a:spAutoFit/>
          </a:bodyPr>
          <a:lstStyle/>
          <a:p>
            <a:pPr marL="8659" defTabSz="623438"/>
            <a:r>
              <a:rPr sz="1364" b="1" u="heavy" spc="-3" dirty="0">
                <a:solidFill>
                  <a:prstClr val="black"/>
                </a:solidFill>
                <a:latin typeface="Cambria"/>
                <a:cs typeface="Cambria"/>
              </a:rPr>
              <a:t>Listening</a:t>
            </a:r>
            <a:r>
              <a:rPr sz="1364" b="1" u="heavy" spc="-20" dirty="0">
                <a:solidFill>
                  <a:prstClr val="black"/>
                </a:solidFill>
                <a:latin typeface="Cambria"/>
                <a:cs typeface="Cambria"/>
              </a:rPr>
              <a:t> </a:t>
            </a:r>
            <a:r>
              <a:rPr sz="1364" b="1" u="heavy" spc="-3" dirty="0">
                <a:solidFill>
                  <a:prstClr val="black"/>
                </a:solidFill>
                <a:latin typeface="Cambria"/>
                <a:cs typeface="Cambria"/>
              </a:rPr>
              <a:t>Comprehension:</a:t>
            </a:r>
            <a:endParaRPr sz="1364">
              <a:solidFill>
                <a:prstClr val="black"/>
              </a:solidFill>
              <a:latin typeface="Cambria"/>
              <a:cs typeface="Cambria"/>
            </a:endParaRPr>
          </a:p>
        </p:txBody>
      </p:sp>
      <p:sp>
        <p:nvSpPr>
          <p:cNvPr id="6" name="object 6"/>
          <p:cNvSpPr txBox="1"/>
          <p:nvPr/>
        </p:nvSpPr>
        <p:spPr>
          <a:xfrm>
            <a:off x="4217184" y="2023976"/>
            <a:ext cx="3119438" cy="3566617"/>
          </a:xfrm>
          <a:prstGeom prst="rect">
            <a:avLst/>
          </a:prstGeom>
        </p:spPr>
        <p:txBody>
          <a:bodyPr vert="horz" wrap="square" lIns="0" tIns="0" rIns="0" bIns="0" rtlCol="0">
            <a:spAutoFit/>
          </a:bodyPr>
          <a:lstStyle/>
          <a:p>
            <a:pPr marL="164085" indent="-155427" defTabSz="623438">
              <a:buFontTx/>
              <a:buAutoNum type="arabicPeriod"/>
              <a:tabLst>
                <a:tab pos="164518" algn="l"/>
              </a:tabLst>
            </a:pPr>
            <a:r>
              <a:rPr sz="886" b="1" spc="-7" dirty="0">
                <a:solidFill>
                  <a:prstClr val="black"/>
                </a:solidFill>
                <a:latin typeface="Cambria"/>
                <a:cs typeface="Cambria"/>
              </a:rPr>
              <a:t>What </a:t>
            </a:r>
            <a:r>
              <a:rPr sz="886" b="1" spc="-3" dirty="0">
                <a:solidFill>
                  <a:prstClr val="black"/>
                </a:solidFill>
                <a:latin typeface="Cambria"/>
                <a:cs typeface="Cambria"/>
              </a:rPr>
              <a:t>sport does Joey want </a:t>
            </a:r>
            <a:r>
              <a:rPr sz="886" b="1" dirty="0">
                <a:solidFill>
                  <a:prstClr val="black"/>
                </a:solidFill>
                <a:latin typeface="Cambria"/>
                <a:cs typeface="Cambria"/>
              </a:rPr>
              <a:t>to</a:t>
            </a:r>
            <a:r>
              <a:rPr sz="886" b="1" spc="-27" dirty="0">
                <a:solidFill>
                  <a:prstClr val="black"/>
                </a:solidFill>
                <a:latin typeface="Cambria"/>
                <a:cs typeface="Cambria"/>
              </a:rPr>
              <a:t> </a:t>
            </a:r>
            <a:r>
              <a:rPr sz="886" b="1" spc="-3" dirty="0">
                <a:solidFill>
                  <a:prstClr val="black"/>
                </a:solidFill>
                <a:latin typeface="Cambria"/>
                <a:cs typeface="Cambria"/>
              </a:rPr>
              <a:t>try?</a:t>
            </a:r>
            <a:endParaRPr sz="886" dirty="0">
              <a:solidFill>
                <a:prstClr val="black"/>
              </a:solidFill>
              <a:latin typeface="Cambria"/>
              <a:cs typeface="Cambria"/>
            </a:endParaRPr>
          </a:p>
          <a:p>
            <a:pPr marL="475804" lvl="1" indent="-155859" defTabSz="623438">
              <a:spcBef>
                <a:spcPts val="133"/>
              </a:spcBef>
              <a:buFontTx/>
              <a:buAutoNum type="alphaLcPeriod"/>
              <a:tabLst>
                <a:tab pos="476237" algn="l"/>
              </a:tabLst>
            </a:pPr>
            <a:r>
              <a:rPr sz="886" spc="-3" dirty="0">
                <a:solidFill>
                  <a:prstClr val="black"/>
                </a:solidFill>
                <a:latin typeface="Cambria"/>
                <a:cs typeface="Cambria"/>
              </a:rPr>
              <a:t>American</a:t>
            </a:r>
            <a:r>
              <a:rPr sz="886" spc="-48" dirty="0">
                <a:solidFill>
                  <a:prstClr val="black"/>
                </a:solidFill>
                <a:latin typeface="Cambria"/>
                <a:cs typeface="Cambria"/>
              </a:rPr>
              <a:t> </a:t>
            </a:r>
            <a:r>
              <a:rPr sz="886" spc="-3" dirty="0">
                <a:solidFill>
                  <a:prstClr val="black"/>
                </a:solidFill>
                <a:latin typeface="Cambria"/>
                <a:cs typeface="Cambria"/>
              </a:rPr>
              <a:t>football</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ice</a:t>
            </a:r>
            <a:r>
              <a:rPr sz="886" spc="-55" dirty="0">
                <a:solidFill>
                  <a:prstClr val="black"/>
                </a:solidFill>
                <a:latin typeface="Cambria"/>
                <a:cs typeface="Cambria"/>
              </a:rPr>
              <a:t> </a:t>
            </a:r>
            <a:r>
              <a:rPr sz="886" spc="-3" dirty="0">
                <a:solidFill>
                  <a:prstClr val="black"/>
                </a:solidFill>
                <a:latin typeface="Cambria"/>
                <a:cs typeface="Cambria"/>
              </a:rPr>
              <a:t>hockey</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rugby</a:t>
            </a:r>
            <a:endParaRPr sz="886" dirty="0">
              <a:solidFill>
                <a:prstClr val="black"/>
              </a:solidFill>
              <a:latin typeface="Cambria"/>
              <a:cs typeface="Cambria"/>
            </a:endParaRPr>
          </a:p>
          <a:p>
            <a:pPr marL="164085" indent="-155427" defTabSz="623438">
              <a:spcBef>
                <a:spcPts val="130"/>
              </a:spcBef>
              <a:buFontTx/>
              <a:buAutoNum type="arabicPeriod"/>
              <a:tabLst>
                <a:tab pos="164518" algn="l"/>
              </a:tabLst>
            </a:pPr>
            <a:r>
              <a:rPr sz="886" b="1" spc="-3" dirty="0">
                <a:solidFill>
                  <a:prstClr val="black"/>
                </a:solidFill>
                <a:latin typeface="Cambria"/>
                <a:cs typeface="Cambria"/>
              </a:rPr>
              <a:t>Brent discourages him</a:t>
            </a:r>
            <a:r>
              <a:rPr sz="886" b="1" spc="-17" dirty="0">
                <a:solidFill>
                  <a:prstClr val="black"/>
                </a:solidFill>
                <a:latin typeface="Cambria"/>
                <a:cs typeface="Cambria"/>
              </a:rPr>
              <a:t> </a:t>
            </a:r>
            <a:r>
              <a:rPr sz="886" b="1" spc="-3" dirty="0">
                <a:solidFill>
                  <a:prstClr val="black"/>
                </a:solidFill>
                <a:latin typeface="Cambria"/>
                <a:cs typeface="Cambria"/>
              </a:rPr>
              <a:t>because…</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the other </a:t>
            </a:r>
            <a:r>
              <a:rPr sz="886" spc="-7" dirty="0">
                <a:solidFill>
                  <a:prstClr val="black"/>
                </a:solidFill>
                <a:latin typeface="Cambria"/>
                <a:cs typeface="Cambria"/>
              </a:rPr>
              <a:t>players </a:t>
            </a:r>
            <a:r>
              <a:rPr sz="886" spc="-3" dirty="0">
                <a:solidFill>
                  <a:prstClr val="black"/>
                </a:solidFill>
                <a:latin typeface="Cambria"/>
                <a:cs typeface="Cambria"/>
              </a:rPr>
              <a:t>are big and</a:t>
            </a:r>
            <a:r>
              <a:rPr sz="886" spc="-10" dirty="0">
                <a:solidFill>
                  <a:prstClr val="black"/>
                </a:solidFill>
                <a:latin typeface="Cambria"/>
                <a:cs typeface="Cambria"/>
              </a:rPr>
              <a:t> </a:t>
            </a:r>
            <a:r>
              <a:rPr sz="886" spc="-3" dirty="0">
                <a:solidFill>
                  <a:prstClr val="black"/>
                </a:solidFill>
                <a:latin typeface="Cambria"/>
                <a:cs typeface="Cambria"/>
              </a:rPr>
              <a:t>tough</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the sport will take up a </a:t>
            </a:r>
            <a:r>
              <a:rPr sz="886" spc="-7" dirty="0">
                <a:solidFill>
                  <a:prstClr val="black"/>
                </a:solidFill>
                <a:latin typeface="Cambria"/>
                <a:cs typeface="Cambria"/>
              </a:rPr>
              <a:t>lot </a:t>
            </a:r>
            <a:r>
              <a:rPr sz="886" spc="-3" dirty="0">
                <a:solidFill>
                  <a:prstClr val="black"/>
                </a:solidFill>
                <a:latin typeface="Cambria"/>
                <a:cs typeface="Cambria"/>
              </a:rPr>
              <a:t>of his</a:t>
            </a:r>
            <a:r>
              <a:rPr sz="886" spc="7" dirty="0">
                <a:solidFill>
                  <a:prstClr val="black"/>
                </a:solidFill>
                <a:latin typeface="Cambria"/>
                <a:cs typeface="Cambria"/>
              </a:rPr>
              <a:t> </a:t>
            </a:r>
            <a:r>
              <a:rPr sz="886" spc="-3" dirty="0">
                <a:solidFill>
                  <a:prstClr val="black"/>
                </a:solidFill>
                <a:latin typeface="Cambria"/>
                <a:cs typeface="Cambria"/>
              </a:rPr>
              <a:t>time</a:t>
            </a:r>
            <a:endParaRPr sz="886" dirty="0">
              <a:solidFill>
                <a:prstClr val="black"/>
              </a:solidFill>
              <a:latin typeface="Cambria"/>
              <a:cs typeface="Cambria"/>
            </a:endParaRPr>
          </a:p>
          <a:p>
            <a:pPr marL="475804" lvl="1" indent="-155859" defTabSz="623438">
              <a:spcBef>
                <a:spcPts val="136"/>
              </a:spcBef>
              <a:buFontTx/>
              <a:buAutoNum type="alphaLcPeriod"/>
              <a:tabLst>
                <a:tab pos="476237" algn="l"/>
              </a:tabLst>
            </a:pPr>
            <a:r>
              <a:rPr sz="886" spc="-3" dirty="0">
                <a:solidFill>
                  <a:prstClr val="black"/>
                </a:solidFill>
                <a:latin typeface="Cambria"/>
                <a:cs typeface="Cambria"/>
              </a:rPr>
              <a:t>he doesn’t think Joey will </a:t>
            </a:r>
            <a:r>
              <a:rPr sz="886" dirty="0">
                <a:solidFill>
                  <a:prstClr val="black"/>
                </a:solidFill>
                <a:latin typeface="Cambria"/>
                <a:cs typeface="Cambria"/>
              </a:rPr>
              <a:t>enjoy</a:t>
            </a:r>
            <a:r>
              <a:rPr sz="886" spc="-17" dirty="0">
                <a:solidFill>
                  <a:prstClr val="black"/>
                </a:solidFill>
                <a:latin typeface="Cambria"/>
                <a:cs typeface="Cambria"/>
              </a:rPr>
              <a:t> </a:t>
            </a:r>
            <a:r>
              <a:rPr sz="886" spc="-3" dirty="0">
                <a:solidFill>
                  <a:prstClr val="black"/>
                </a:solidFill>
                <a:latin typeface="Cambria"/>
                <a:cs typeface="Cambria"/>
              </a:rPr>
              <a:t>it</a:t>
            </a:r>
            <a:endParaRPr sz="886" dirty="0">
              <a:solidFill>
                <a:prstClr val="black"/>
              </a:solidFill>
              <a:latin typeface="Cambria"/>
              <a:cs typeface="Cambria"/>
            </a:endParaRPr>
          </a:p>
          <a:p>
            <a:pPr marL="164085" indent="-155427" defTabSz="623438">
              <a:spcBef>
                <a:spcPts val="130"/>
              </a:spcBef>
              <a:buFontTx/>
              <a:buAutoNum type="arabicPeriod"/>
              <a:tabLst>
                <a:tab pos="164518" algn="l"/>
              </a:tabLst>
            </a:pPr>
            <a:r>
              <a:rPr sz="886" b="1" spc="-3" dirty="0">
                <a:solidFill>
                  <a:prstClr val="black"/>
                </a:solidFill>
                <a:latin typeface="Cambria"/>
                <a:cs typeface="Cambria"/>
              </a:rPr>
              <a:t>Joey says </a:t>
            </a:r>
            <a:r>
              <a:rPr sz="886" b="1" spc="-7" dirty="0">
                <a:solidFill>
                  <a:prstClr val="black"/>
                </a:solidFill>
                <a:latin typeface="Cambria"/>
                <a:cs typeface="Cambria"/>
              </a:rPr>
              <a:t>his </a:t>
            </a:r>
            <a:r>
              <a:rPr sz="886" b="1" spc="-3" dirty="0">
                <a:solidFill>
                  <a:prstClr val="black"/>
                </a:solidFill>
                <a:latin typeface="Cambria"/>
                <a:cs typeface="Cambria"/>
              </a:rPr>
              <a:t>strong point is that</a:t>
            </a:r>
            <a:r>
              <a:rPr sz="886" b="1" spc="10" dirty="0">
                <a:solidFill>
                  <a:prstClr val="black"/>
                </a:solidFill>
                <a:latin typeface="Cambria"/>
                <a:cs typeface="Cambria"/>
              </a:rPr>
              <a:t> </a:t>
            </a:r>
            <a:r>
              <a:rPr sz="886" b="1" spc="-3" dirty="0">
                <a:solidFill>
                  <a:prstClr val="black"/>
                </a:solidFill>
                <a:latin typeface="Cambria"/>
                <a:cs typeface="Cambria"/>
              </a:rPr>
              <a:t>he’s…</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strong</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fast</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a quick</a:t>
            </a:r>
            <a:r>
              <a:rPr sz="886" spc="-37" dirty="0">
                <a:solidFill>
                  <a:prstClr val="black"/>
                </a:solidFill>
                <a:latin typeface="Cambria"/>
                <a:cs typeface="Cambria"/>
              </a:rPr>
              <a:t> </a:t>
            </a:r>
            <a:r>
              <a:rPr sz="886" spc="-3" dirty="0">
                <a:solidFill>
                  <a:prstClr val="black"/>
                </a:solidFill>
                <a:latin typeface="Cambria"/>
                <a:cs typeface="Cambria"/>
              </a:rPr>
              <a:t>learner</a:t>
            </a:r>
            <a:endParaRPr sz="886" dirty="0">
              <a:solidFill>
                <a:prstClr val="black"/>
              </a:solidFill>
              <a:latin typeface="Cambria"/>
              <a:cs typeface="Cambria"/>
            </a:endParaRPr>
          </a:p>
          <a:p>
            <a:pPr marL="164085" indent="-155427" defTabSz="623438">
              <a:spcBef>
                <a:spcPts val="126"/>
              </a:spcBef>
              <a:buFontTx/>
              <a:buAutoNum type="arabicPeriod"/>
              <a:tabLst>
                <a:tab pos="164518" algn="l"/>
              </a:tabLst>
            </a:pPr>
            <a:r>
              <a:rPr sz="886" b="1" spc="-3" dirty="0">
                <a:solidFill>
                  <a:prstClr val="black"/>
                </a:solidFill>
                <a:latin typeface="Cambria"/>
                <a:cs typeface="Cambria"/>
              </a:rPr>
              <a:t>Brent advises </a:t>
            </a:r>
            <a:r>
              <a:rPr sz="886" b="1" spc="-7" dirty="0">
                <a:solidFill>
                  <a:prstClr val="black"/>
                </a:solidFill>
                <a:latin typeface="Cambria"/>
                <a:cs typeface="Cambria"/>
              </a:rPr>
              <a:t>him to </a:t>
            </a:r>
            <a:r>
              <a:rPr sz="886" b="1" spc="-3" dirty="0">
                <a:solidFill>
                  <a:prstClr val="black"/>
                </a:solidFill>
                <a:latin typeface="Cambria"/>
                <a:cs typeface="Cambria"/>
              </a:rPr>
              <a:t>try out</a:t>
            </a:r>
            <a:r>
              <a:rPr sz="886" b="1" spc="10" dirty="0">
                <a:solidFill>
                  <a:prstClr val="black"/>
                </a:solidFill>
                <a:latin typeface="Cambria"/>
                <a:cs typeface="Cambria"/>
              </a:rPr>
              <a:t> </a:t>
            </a:r>
            <a:r>
              <a:rPr sz="886" b="1" spc="-3" dirty="0">
                <a:solidFill>
                  <a:prstClr val="black"/>
                </a:solidFill>
                <a:latin typeface="Cambria"/>
                <a:cs typeface="Cambria"/>
              </a:rPr>
              <a:t>for…</a:t>
            </a:r>
            <a:endParaRPr sz="886" dirty="0">
              <a:solidFill>
                <a:prstClr val="black"/>
              </a:solidFill>
              <a:latin typeface="Cambria"/>
              <a:cs typeface="Cambria"/>
            </a:endParaRPr>
          </a:p>
          <a:p>
            <a:pPr marL="475804" lvl="1" indent="-155859" defTabSz="623438">
              <a:spcBef>
                <a:spcPts val="126"/>
              </a:spcBef>
              <a:buFontTx/>
              <a:buAutoNum type="alphaLcPeriod"/>
              <a:tabLst>
                <a:tab pos="476237" algn="l"/>
              </a:tabLst>
            </a:pPr>
            <a:r>
              <a:rPr sz="886" spc="-3" dirty="0">
                <a:solidFill>
                  <a:prstClr val="black"/>
                </a:solidFill>
                <a:latin typeface="Cambria"/>
                <a:cs typeface="Cambria"/>
              </a:rPr>
              <a:t>a different</a:t>
            </a:r>
            <a:r>
              <a:rPr sz="886" spc="-34" dirty="0">
                <a:solidFill>
                  <a:prstClr val="black"/>
                </a:solidFill>
                <a:latin typeface="Cambria"/>
                <a:cs typeface="Cambria"/>
              </a:rPr>
              <a:t> </a:t>
            </a:r>
            <a:r>
              <a:rPr sz="886" spc="-3" dirty="0">
                <a:solidFill>
                  <a:prstClr val="black"/>
                </a:solidFill>
                <a:latin typeface="Cambria"/>
                <a:cs typeface="Cambria"/>
              </a:rPr>
              <a:t>sport</a:t>
            </a:r>
            <a:endParaRPr sz="886" dirty="0">
              <a:solidFill>
                <a:prstClr val="black"/>
              </a:solidFill>
              <a:latin typeface="Cambria"/>
              <a:cs typeface="Cambria"/>
            </a:endParaRPr>
          </a:p>
          <a:p>
            <a:pPr marL="475804" lvl="1" indent="-155859" defTabSz="623438">
              <a:spcBef>
                <a:spcPts val="126"/>
              </a:spcBef>
              <a:buFontTx/>
              <a:buAutoNum type="alphaLcPeriod"/>
              <a:tabLst>
                <a:tab pos="476237" algn="l"/>
              </a:tabLst>
            </a:pPr>
            <a:r>
              <a:rPr sz="886" spc="-3" dirty="0">
                <a:solidFill>
                  <a:prstClr val="black"/>
                </a:solidFill>
                <a:latin typeface="Cambria"/>
                <a:cs typeface="Cambria"/>
              </a:rPr>
              <a:t>the college</a:t>
            </a:r>
            <a:r>
              <a:rPr sz="886" spc="-51" dirty="0">
                <a:solidFill>
                  <a:prstClr val="black"/>
                </a:solidFill>
                <a:latin typeface="Cambria"/>
                <a:cs typeface="Cambria"/>
              </a:rPr>
              <a:t> </a:t>
            </a:r>
            <a:r>
              <a:rPr sz="886" spc="-3" dirty="0">
                <a:solidFill>
                  <a:prstClr val="black"/>
                </a:solidFill>
                <a:latin typeface="Cambria"/>
                <a:cs typeface="Cambria"/>
              </a:rPr>
              <a:t>team</a:t>
            </a:r>
            <a:endParaRPr sz="886" dirty="0">
              <a:solidFill>
                <a:prstClr val="black"/>
              </a:solidFill>
              <a:latin typeface="Cambria"/>
              <a:cs typeface="Cambria"/>
            </a:endParaRPr>
          </a:p>
          <a:p>
            <a:pPr marL="475804" lvl="1" indent="-155859" defTabSz="623438">
              <a:spcBef>
                <a:spcPts val="126"/>
              </a:spcBef>
              <a:buFontTx/>
              <a:buAutoNum type="alphaLcPeriod"/>
              <a:tabLst>
                <a:tab pos="476237" algn="l"/>
              </a:tabLst>
            </a:pPr>
            <a:r>
              <a:rPr sz="886" spc="-3" dirty="0">
                <a:solidFill>
                  <a:prstClr val="black"/>
                </a:solidFill>
                <a:latin typeface="Cambria"/>
                <a:cs typeface="Cambria"/>
              </a:rPr>
              <a:t>the high school</a:t>
            </a:r>
            <a:r>
              <a:rPr sz="886" spc="-37" dirty="0">
                <a:solidFill>
                  <a:prstClr val="black"/>
                </a:solidFill>
                <a:latin typeface="Cambria"/>
                <a:cs typeface="Cambria"/>
              </a:rPr>
              <a:t> </a:t>
            </a:r>
            <a:r>
              <a:rPr sz="886" spc="-3" dirty="0">
                <a:solidFill>
                  <a:prstClr val="black"/>
                </a:solidFill>
                <a:latin typeface="Cambria"/>
                <a:cs typeface="Cambria"/>
              </a:rPr>
              <a:t>team</a:t>
            </a:r>
            <a:endParaRPr sz="886" dirty="0">
              <a:solidFill>
                <a:prstClr val="black"/>
              </a:solidFill>
              <a:latin typeface="Cambria"/>
              <a:cs typeface="Cambria"/>
            </a:endParaRPr>
          </a:p>
          <a:p>
            <a:pPr marL="164085" indent="-155427" defTabSz="623438">
              <a:spcBef>
                <a:spcPts val="126"/>
              </a:spcBef>
              <a:buFontTx/>
              <a:buAutoNum type="arabicPeriod"/>
              <a:tabLst>
                <a:tab pos="164518" algn="l"/>
              </a:tabLst>
            </a:pPr>
            <a:r>
              <a:rPr sz="886" b="1" spc="-3" dirty="0">
                <a:solidFill>
                  <a:prstClr val="black"/>
                </a:solidFill>
                <a:latin typeface="Cambria"/>
                <a:cs typeface="Cambria"/>
              </a:rPr>
              <a:t>Brent suggests this because</a:t>
            </a:r>
            <a:r>
              <a:rPr sz="886" b="1" spc="-17" dirty="0">
                <a:solidFill>
                  <a:prstClr val="black"/>
                </a:solidFill>
                <a:latin typeface="Cambria"/>
                <a:cs typeface="Cambria"/>
              </a:rPr>
              <a:t> </a:t>
            </a:r>
            <a:r>
              <a:rPr sz="886" b="1" spc="-3" dirty="0">
                <a:solidFill>
                  <a:prstClr val="black"/>
                </a:solidFill>
                <a:latin typeface="Cambria"/>
                <a:cs typeface="Cambria"/>
              </a:rPr>
              <a:t>Joey…</a:t>
            </a:r>
            <a:endParaRPr sz="886" dirty="0">
              <a:solidFill>
                <a:prstClr val="black"/>
              </a:solidFill>
              <a:latin typeface="Cambria"/>
              <a:cs typeface="Cambria"/>
            </a:endParaRPr>
          </a:p>
          <a:p>
            <a:pPr marL="475804" lvl="1" indent="-155859" defTabSz="623438">
              <a:spcBef>
                <a:spcPts val="126"/>
              </a:spcBef>
              <a:buFontTx/>
              <a:buAutoNum type="alphaLcPeriod"/>
              <a:tabLst>
                <a:tab pos="476237" algn="l"/>
              </a:tabLst>
            </a:pPr>
            <a:r>
              <a:rPr sz="886" spc="-3" dirty="0">
                <a:solidFill>
                  <a:prstClr val="black"/>
                </a:solidFill>
                <a:latin typeface="Cambria"/>
                <a:cs typeface="Cambria"/>
              </a:rPr>
              <a:t>needs </a:t>
            </a:r>
            <a:r>
              <a:rPr sz="886" dirty="0">
                <a:solidFill>
                  <a:prstClr val="black"/>
                </a:solidFill>
                <a:latin typeface="Cambria"/>
                <a:cs typeface="Cambria"/>
              </a:rPr>
              <a:t>to </a:t>
            </a:r>
            <a:r>
              <a:rPr sz="886" spc="-3" dirty="0">
                <a:solidFill>
                  <a:prstClr val="black"/>
                </a:solidFill>
                <a:latin typeface="Cambria"/>
                <a:cs typeface="Cambria"/>
              </a:rPr>
              <a:t>gain</a:t>
            </a:r>
            <a:r>
              <a:rPr sz="886" spc="-44" dirty="0">
                <a:solidFill>
                  <a:prstClr val="black"/>
                </a:solidFill>
                <a:latin typeface="Cambria"/>
                <a:cs typeface="Cambria"/>
              </a:rPr>
              <a:t> </a:t>
            </a:r>
            <a:r>
              <a:rPr sz="886" spc="-3" dirty="0">
                <a:solidFill>
                  <a:prstClr val="black"/>
                </a:solidFill>
                <a:latin typeface="Cambria"/>
                <a:cs typeface="Cambria"/>
              </a:rPr>
              <a:t>experience</a:t>
            </a:r>
            <a:endParaRPr sz="886" dirty="0">
              <a:solidFill>
                <a:prstClr val="black"/>
              </a:solidFill>
              <a:latin typeface="Cambria"/>
              <a:cs typeface="Cambria"/>
            </a:endParaRPr>
          </a:p>
          <a:p>
            <a:pPr marL="475804" lvl="1" indent="-155859" defTabSz="623438">
              <a:spcBef>
                <a:spcPts val="126"/>
              </a:spcBef>
              <a:buFontTx/>
              <a:buAutoNum type="alphaLcPeriod"/>
              <a:tabLst>
                <a:tab pos="476237" algn="l"/>
              </a:tabLst>
            </a:pPr>
            <a:r>
              <a:rPr sz="886" spc="-3" dirty="0">
                <a:solidFill>
                  <a:prstClr val="black"/>
                </a:solidFill>
                <a:latin typeface="Cambria"/>
                <a:cs typeface="Cambria"/>
              </a:rPr>
              <a:t>will have a better future in the</a:t>
            </a:r>
            <a:r>
              <a:rPr sz="886" spc="-10" dirty="0">
                <a:solidFill>
                  <a:prstClr val="black"/>
                </a:solidFill>
                <a:latin typeface="Cambria"/>
                <a:cs typeface="Cambria"/>
              </a:rPr>
              <a:t> </a:t>
            </a:r>
            <a:r>
              <a:rPr sz="886" spc="-3" dirty="0">
                <a:solidFill>
                  <a:prstClr val="black"/>
                </a:solidFill>
                <a:latin typeface="Cambria"/>
                <a:cs typeface="Cambria"/>
              </a:rPr>
              <a:t>sport</a:t>
            </a:r>
            <a:endParaRPr sz="886" dirty="0">
              <a:solidFill>
                <a:prstClr val="black"/>
              </a:solidFill>
              <a:latin typeface="Cambria"/>
              <a:cs typeface="Cambria"/>
            </a:endParaRPr>
          </a:p>
          <a:p>
            <a:pPr marL="475804" lvl="1" indent="-155859" defTabSz="623438">
              <a:spcBef>
                <a:spcPts val="126"/>
              </a:spcBef>
              <a:buFontTx/>
              <a:buAutoNum type="alphaLcPeriod"/>
              <a:tabLst>
                <a:tab pos="476237" algn="l"/>
              </a:tabLst>
            </a:pPr>
            <a:r>
              <a:rPr sz="886" spc="-3" dirty="0">
                <a:solidFill>
                  <a:prstClr val="black"/>
                </a:solidFill>
                <a:latin typeface="Cambria"/>
                <a:cs typeface="Cambria"/>
              </a:rPr>
              <a:t>isn’t very</a:t>
            </a:r>
            <a:r>
              <a:rPr sz="886" spc="-31" dirty="0">
                <a:solidFill>
                  <a:prstClr val="black"/>
                </a:solidFill>
                <a:latin typeface="Cambria"/>
                <a:cs typeface="Cambria"/>
              </a:rPr>
              <a:t> </a:t>
            </a:r>
            <a:r>
              <a:rPr sz="886" spc="-3" dirty="0">
                <a:solidFill>
                  <a:prstClr val="black"/>
                </a:solidFill>
                <a:latin typeface="Cambria"/>
                <a:cs typeface="Cambria"/>
              </a:rPr>
              <a:t>competitive</a:t>
            </a:r>
            <a:endParaRPr sz="886" dirty="0">
              <a:solidFill>
                <a:prstClr val="black"/>
              </a:solidFill>
              <a:latin typeface="Cambria"/>
              <a:cs typeface="Cambria"/>
            </a:endParaRPr>
          </a:p>
          <a:p>
            <a:pPr marL="164085" indent="-155427" defTabSz="623438">
              <a:spcBef>
                <a:spcPts val="130"/>
              </a:spcBef>
              <a:buFontTx/>
              <a:buAutoNum type="arabicPeriod"/>
              <a:tabLst>
                <a:tab pos="164518" algn="l"/>
              </a:tabLst>
            </a:pPr>
            <a:r>
              <a:rPr sz="886" b="1" spc="-7" dirty="0">
                <a:solidFill>
                  <a:prstClr val="black"/>
                </a:solidFill>
                <a:latin typeface="Cambria"/>
                <a:cs typeface="Cambria"/>
              </a:rPr>
              <a:t>What </a:t>
            </a:r>
            <a:r>
              <a:rPr sz="886" b="1" dirty="0">
                <a:solidFill>
                  <a:prstClr val="black"/>
                </a:solidFill>
                <a:latin typeface="Cambria"/>
                <a:cs typeface="Cambria"/>
              </a:rPr>
              <a:t>do </a:t>
            </a:r>
            <a:r>
              <a:rPr sz="886" b="1" spc="-3" dirty="0">
                <a:solidFill>
                  <a:prstClr val="black"/>
                </a:solidFill>
                <a:latin typeface="Cambria"/>
                <a:cs typeface="Cambria"/>
              </a:rPr>
              <a:t>they decide to </a:t>
            </a:r>
            <a:r>
              <a:rPr sz="886" b="1" spc="-7" dirty="0">
                <a:solidFill>
                  <a:prstClr val="black"/>
                </a:solidFill>
                <a:latin typeface="Cambria"/>
                <a:cs typeface="Cambria"/>
              </a:rPr>
              <a:t>do </a:t>
            </a:r>
            <a:r>
              <a:rPr sz="886" b="1" spc="3" dirty="0">
                <a:solidFill>
                  <a:prstClr val="black"/>
                </a:solidFill>
                <a:latin typeface="Cambria"/>
                <a:cs typeface="Cambria"/>
              </a:rPr>
              <a:t>at </a:t>
            </a:r>
            <a:r>
              <a:rPr sz="886" b="1" spc="-3" dirty="0">
                <a:solidFill>
                  <a:prstClr val="black"/>
                </a:solidFill>
                <a:latin typeface="Cambria"/>
                <a:cs typeface="Cambria"/>
              </a:rPr>
              <a:t>the end </a:t>
            </a:r>
            <a:r>
              <a:rPr sz="886" b="1" dirty="0">
                <a:solidFill>
                  <a:prstClr val="black"/>
                </a:solidFill>
                <a:latin typeface="Cambria"/>
                <a:cs typeface="Cambria"/>
              </a:rPr>
              <a:t>of </a:t>
            </a:r>
            <a:r>
              <a:rPr sz="886" b="1" spc="-3" dirty="0">
                <a:solidFill>
                  <a:prstClr val="black"/>
                </a:solidFill>
                <a:latin typeface="Cambria"/>
                <a:cs typeface="Cambria"/>
              </a:rPr>
              <a:t>the</a:t>
            </a:r>
            <a:r>
              <a:rPr sz="886" b="1" spc="24" dirty="0">
                <a:solidFill>
                  <a:prstClr val="black"/>
                </a:solidFill>
                <a:latin typeface="Cambria"/>
                <a:cs typeface="Cambria"/>
              </a:rPr>
              <a:t> </a:t>
            </a:r>
            <a:r>
              <a:rPr sz="886" b="1" spc="-7" dirty="0">
                <a:solidFill>
                  <a:prstClr val="black"/>
                </a:solidFill>
                <a:latin typeface="Cambria"/>
                <a:cs typeface="Cambria"/>
              </a:rPr>
              <a:t>dialogue?</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sign up for the sport</a:t>
            </a:r>
            <a:r>
              <a:rPr sz="886" spc="-20" dirty="0">
                <a:solidFill>
                  <a:prstClr val="black"/>
                </a:solidFill>
                <a:latin typeface="Cambria"/>
                <a:cs typeface="Cambria"/>
              </a:rPr>
              <a:t> </a:t>
            </a:r>
            <a:r>
              <a:rPr sz="886" spc="-3" dirty="0">
                <a:solidFill>
                  <a:prstClr val="black"/>
                </a:solidFill>
                <a:latin typeface="Cambria"/>
                <a:cs typeface="Cambria"/>
              </a:rPr>
              <a:t>together</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3" dirty="0">
                <a:solidFill>
                  <a:prstClr val="black"/>
                </a:solidFill>
                <a:latin typeface="Cambria"/>
                <a:cs typeface="Cambria"/>
              </a:rPr>
              <a:t>go exercise to prepare Joey for the tryout</a:t>
            </a:r>
            <a:endParaRPr sz="886" dirty="0">
              <a:solidFill>
                <a:prstClr val="black"/>
              </a:solidFill>
              <a:latin typeface="Cambria"/>
              <a:cs typeface="Cambria"/>
            </a:endParaRPr>
          </a:p>
          <a:p>
            <a:pPr marL="475804" lvl="1" indent="-155859" defTabSz="623438">
              <a:spcBef>
                <a:spcPts val="130"/>
              </a:spcBef>
              <a:buFontTx/>
              <a:buAutoNum type="alphaLcPeriod"/>
              <a:tabLst>
                <a:tab pos="476237" algn="l"/>
              </a:tabLst>
            </a:pPr>
            <a:r>
              <a:rPr sz="886" spc="-7" dirty="0">
                <a:solidFill>
                  <a:prstClr val="black"/>
                </a:solidFill>
                <a:latin typeface="Cambria"/>
                <a:cs typeface="Cambria"/>
              </a:rPr>
              <a:t>buy </a:t>
            </a:r>
            <a:r>
              <a:rPr sz="886" spc="-3" dirty="0">
                <a:solidFill>
                  <a:prstClr val="black"/>
                </a:solidFill>
                <a:latin typeface="Cambria"/>
                <a:cs typeface="Cambria"/>
              </a:rPr>
              <a:t>some equipment for the</a:t>
            </a:r>
            <a:r>
              <a:rPr sz="886" spc="10" dirty="0">
                <a:solidFill>
                  <a:prstClr val="black"/>
                </a:solidFill>
                <a:latin typeface="Cambria"/>
                <a:cs typeface="Cambria"/>
              </a:rPr>
              <a:t> </a:t>
            </a:r>
            <a:r>
              <a:rPr sz="886" spc="-3" dirty="0">
                <a:solidFill>
                  <a:prstClr val="black"/>
                </a:solidFill>
                <a:latin typeface="Cambria"/>
                <a:cs typeface="Cambria"/>
              </a:rPr>
              <a:t>sport</a:t>
            </a:r>
            <a:endParaRPr sz="886" dirty="0">
              <a:solidFill>
                <a:prstClr val="black"/>
              </a:solidFill>
              <a:latin typeface="Cambria"/>
              <a:cs typeface="Cambria"/>
            </a:endParaRPr>
          </a:p>
        </p:txBody>
      </p:sp>
      <p:sp>
        <p:nvSpPr>
          <p:cNvPr id="7" name="object 7"/>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2" name="object 12"/>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3" name="object 13"/>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1391"/>
            <a:ext cx="1909330" cy="272832"/>
          </a:xfrm>
          <a:prstGeom prst="rect">
            <a:avLst/>
          </a:prstGeom>
        </p:spPr>
        <p:txBody>
          <a:bodyPr vert="horz" wrap="square" lIns="0" tIns="0" rIns="0" bIns="0" rtlCol="0">
            <a:spAutoFit/>
          </a:bodyPr>
          <a:lstStyle/>
          <a:p>
            <a:pPr marL="8659" defTabSz="623438"/>
            <a:r>
              <a:rPr sz="1773" b="1" spc="-3" dirty="0">
                <a:solidFill>
                  <a:srgbClr val="622322"/>
                </a:solidFill>
                <a:latin typeface="Cambria"/>
                <a:cs typeface="Cambria"/>
              </a:rPr>
              <a:t>Conversation</a:t>
            </a:r>
            <a:r>
              <a:rPr sz="1773" b="1" spc="-51" dirty="0">
                <a:solidFill>
                  <a:srgbClr val="622322"/>
                </a:solidFill>
                <a:latin typeface="Cambria"/>
                <a:cs typeface="Cambria"/>
              </a:rPr>
              <a:t> </a:t>
            </a:r>
            <a:r>
              <a:rPr sz="1773" b="1" dirty="0">
                <a:solidFill>
                  <a:srgbClr val="622322"/>
                </a:solidFill>
                <a:latin typeface="Cambria"/>
                <a:cs typeface="Cambria"/>
              </a:rPr>
              <a:t>Text</a:t>
            </a:r>
            <a:endParaRPr sz="1773">
              <a:solidFill>
                <a:prstClr val="black"/>
              </a:solidFill>
              <a:latin typeface="Cambria"/>
              <a:cs typeface="Cambria"/>
            </a:endParaRPr>
          </a:p>
        </p:txBody>
      </p:sp>
      <p:sp>
        <p:nvSpPr>
          <p:cNvPr id="3" name="object 3"/>
          <p:cNvSpPr/>
          <p:nvPr/>
        </p:nvSpPr>
        <p:spPr>
          <a:xfrm>
            <a:off x="4057511" y="1067320"/>
            <a:ext cx="4077999" cy="0"/>
          </a:xfrm>
          <a:custGeom>
            <a:avLst/>
            <a:gdLst/>
            <a:ahLst/>
            <a:cxnLst/>
            <a:rect l="l" t="t" r="r" b="b"/>
            <a:pathLst>
              <a:path w="5981065">
                <a:moveTo>
                  <a:pt x="0" y="0"/>
                </a:moveTo>
                <a:lnTo>
                  <a:pt x="5981065" y="0"/>
                </a:lnTo>
              </a:path>
            </a:pathLst>
          </a:custGeom>
          <a:ln w="6096">
            <a:solidFill>
              <a:srgbClr val="000000"/>
            </a:solidFill>
          </a:ln>
        </p:spPr>
        <p:txBody>
          <a:bodyPr wrap="square" lIns="0" tIns="0" rIns="0" bIns="0" rtlCol="0"/>
          <a:lstStyle/>
          <a:p>
            <a:pPr defTabSz="623438"/>
            <a:endParaRPr sz="1227">
              <a:solidFill>
                <a:prstClr val="black"/>
              </a:solidFill>
              <a:latin typeface="Calibri"/>
            </a:endParaRPr>
          </a:p>
        </p:txBody>
      </p:sp>
      <p:sp>
        <p:nvSpPr>
          <p:cNvPr id="4" name="object 4"/>
          <p:cNvSpPr txBox="1"/>
          <p:nvPr/>
        </p:nvSpPr>
        <p:spPr>
          <a:xfrm>
            <a:off x="4061321" y="1085708"/>
            <a:ext cx="2608118" cy="376513"/>
          </a:xfrm>
          <a:prstGeom prst="rect">
            <a:avLst/>
          </a:prstGeom>
        </p:spPr>
        <p:txBody>
          <a:bodyPr vert="horz" wrap="square" lIns="0" tIns="0" rIns="0" bIns="0" rtlCol="0">
            <a:spAutoFit/>
          </a:bodyPr>
          <a:lstStyle/>
          <a:p>
            <a:pPr marL="8659" marR="3464" defTabSz="623438">
              <a:lnSpc>
                <a:spcPct val="146900"/>
              </a:lnSpc>
            </a:pPr>
            <a:r>
              <a:rPr sz="886" b="1" spc="-3" dirty="0">
                <a:solidFill>
                  <a:prstClr val="black"/>
                </a:solidFill>
                <a:latin typeface="Cambria"/>
                <a:cs typeface="Cambria"/>
              </a:rPr>
              <a:t>Joey: </a:t>
            </a:r>
            <a:r>
              <a:rPr sz="886" spc="-3" dirty="0">
                <a:solidFill>
                  <a:prstClr val="black"/>
                </a:solidFill>
                <a:latin typeface="Cambria"/>
                <a:cs typeface="Cambria"/>
              </a:rPr>
              <a:t>I think I’m gonna </a:t>
            </a:r>
            <a:r>
              <a:rPr sz="886" b="1" spc="-7" dirty="0">
                <a:solidFill>
                  <a:prstClr val="black"/>
                </a:solidFill>
                <a:latin typeface="Cambria"/>
                <a:cs typeface="Cambria"/>
              </a:rPr>
              <a:t>try out </a:t>
            </a:r>
            <a:r>
              <a:rPr sz="886" b="1" spc="-3" dirty="0">
                <a:solidFill>
                  <a:prstClr val="black"/>
                </a:solidFill>
                <a:latin typeface="Cambria"/>
                <a:cs typeface="Cambria"/>
              </a:rPr>
              <a:t>for </a:t>
            </a:r>
            <a:r>
              <a:rPr sz="886" spc="-3" dirty="0">
                <a:solidFill>
                  <a:prstClr val="black"/>
                </a:solidFill>
                <a:latin typeface="Cambria"/>
                <a:cs typeface="Cambria"/>
              </a:rPr>
              <a:t>the city hockey  team this</a:t>
            </a:r>
            <a:r>
              <a:rPr sz="886" spc="-41" dirty="0">
                <a:solidFill>
                  <a:prstClr val="black"/>
                </a:solidFill>
                <a:latin typeface="Cambria"/>
                <a:cs typeface="Cambria"/>
              </a:rPr>
              <a:t> </a:t>
            </a:r>
            <a:r>
              <a:rPr sz="886" spc="-3" dirty="0">
                <a:solidFill>
                  <a:prstClr val="black"/>
                </a:solidFill>
                <a:latin typeface="Cambria"/>
                <a:cs typeface="Cambria"/>
              </a:rPr>
              <a:t>year.</a:t>
            </a:r>
            <a:endParaRPr sz="886">
              <a:solidFill>
                <a:prstClr val="black"/>
              </a:solidFill>
              <a:latin typeface="Cambria"/>
              <a:cs typeface="Cambria"/>
            </a:endParaRPr>
          </a:p>
        </p:txBody>
      </p:sp>
      <p:sp>
        <p:nvSpPr>
          <p:cNvPr id="5" name="object 5"/>
          <p:cNvSpPr txBox="1"/>
          <p:nvPr/>
        </p:nvSpPr>
        <p:spPr>
          <a:xfrm>
            <a:off x="4061321" y="1569426"/>
            <a:ext cx="2609417" cy="777264"/>
          </a:xfrm>
          <a:prstGeom prst="rect">
            <a:avLst/>
          </a:prstGeom>
        </p:spPr>
        <p:txBody>
          <a:bodyPr vert="horz" wrap="square" lIns="0" tIns="0" rIns="0" bIns="0" rtlCol="0">
            <a:spAutoFit/>
          </a:bodyPr>
          <a:lstStyle/>
          <a:p>
            <a:pPr marL="8659" marR="3464" algn="just" defTabSz="623438">
              <a:lnSpc>
                <a:spcPct val="146500"/>
              </a:lnSpc>
            </a:pPr>
            <a:r>
              <a:rPr sz="886" b="1" spc="-7" dirty="0">
                <a:solidFill>
                  <a:prstClr val="black"/>
                </a:solidFill>
                <a:latin typeface="Cambria"/>
                <a:cs typeface="Cambria"/>
              </a:rPr>
              <a:t>Brent: </a:t>
            </a:r>
            <a:r>
              <a:rPr sz="886" spc="-3" dirty="0">
                <a:solidFill>
                  <a:prstClr val="black"/>
                </a:solidFill>
                <a:latin typeface="Cambria"/>
                <a:cs typeface="Cambria"/>
              </a:rPr>
              <a:t>You might want to </a:t>
            </a:r>
            <a:r>
              <a:rPr sz="886" b="1" spc="-3" dirty="0">
                <a:solidFill>
                  <a:prstClr val="black"/>
                </a:solidFill>
                <a:latin typeface="Cambria"/>
                <a:cs typeface="Cambria"/>
              </a:rPr>
              <a:t>think </a:t>
            </a:r>
            <a:r>
              <a:rPr sz="886" b="1" spc="-7" dirty="0">
                <a:solidFill>
                  <a:prstClr val="black"/>
                </a:solidFill>
                <a:latin typeface="Cambria"/>
                <a:cs typeface="Cambria"/>
              </a:rPr>
              <a:t>twice </a:t>
            </a:r>
            <a:r>
              <a:rPr sz="886" spc="-3" dirty="0">
                <a:solidFill>
                  <a:prstClr val="black"/>
                </a:solidFill>
                <a:latin typeface="Cambria"/>
                <a:cs typeface="Cambria"/>
              </a:rPr>
              <a:t>about that.</a:t>
            </a:r>
            <a:r>
              <a:rPr sz="886" spc="-130" dirty="0">
                <a:solidFill>
                  <a:prstClr val="black"/>
                </a:solidFill>
                <a:latin typeface="Cambria"/>
                <a:cs typeface="Cambria"/>
              </a:rPr>
              <a:t> </a:t>
            </a:r>
            <a:r>
              <a:rPr sz="886" spc="-3" dirty="0">
                <a:solidFill>
                  <a:prstClr val="black"/>
                </a:solidFill>
                <a:latin typeface="Cambria"/>
                <a:cs typeface="Cambria"/>
              </a:rPr>
              <a:t>This  isn’t field hockey – it’s ice hockey, and </a:t>
            </a:r>
            <a:r>
              <a:rPr sz="886" b="1" spc="-7" dirty="0">
                <a:solidFill>
                  <a:prstClr val="black"/>
                </a:solidFill>
                <a:latin typeface="Cambria"/>
                <a:cs typeface="Cambria"/>
              </a:rPr>
              <a:t>brawls </a:t>
            </a:r>
            <a:r>
              <a:rPr sz="886" spc="-3" dirty="0">
                <a:solidFill>
                  <a:prstClr val="black"/>
                </a:solidFill>
                <a:latin typeface="Cambria"/>
                <a:cs typeface="Cambria"/>
              </a:rPr>
              <a:t>are part  of the game. Those players </a:t>
            </a:r>
            <a:r>
              <a:rPr sz="886" b="1" spc="-7" dirty="0">
                <a:solidFill>
                  <a:prstClr val="black"/>
                </a:solidFill>
                <a:latin typeface="Cambria"/>
                <a:cs typeface="Cambria"/>
              </a:rPr>
              <a:t>eat </a:t>
            </a:r>
            <a:r>
              <a:rPr sz="886" b="1" spc="-3" dirty="0">
                <a:solidFill>
                  <a:prstClr val="black"/>
                </a:solidFill>
                <a:latin typeface="Cambria"/>
                <a:cs typeface="Cambria"/>
              </a:rPr>
              <a:t>guys like you for  breakfast.</a:t>
            </a:r>
            <a:endParaRPr sz="886">
              <a:solidFill>
                <a:prstClr val="black"/>
              </a:solidFill>
              <a:latin typeface="Cambria"/>
              <a:cs typeface="Cambria"/>
            </a:endParaRPr>
          </a:p>
        </p:txBody>
      </p:sp>
      <p:sp>
        <p:nvSpPr>
          <p:cNvPr id="6" name="object 6"/>
          <p:cNvSpPr txBox="1"/>
          <p:nvPr/>
        </p:nvSpPr>
        <p:spPr>
          <a:xfrm>
            <a:off x="4061321" y="2510530"/>
            <a:ext cx="1537855" cy="136319"/>
          </a:xfrm>
          <a:prstGeom prst="rect">
            <a:avLst/>
          </a:prstGeom>
        </p:spPr>
        <p:txBody>
          <a:bodyPr vert="horz" wrap="square" lIns="0" tIns="0" rIns="0" bIns="0" rtlCol="0">
            <a:spAutoFit/>
          </a:bodyPr>
          <a:lstStyle/>
          <a:p>
            <a:pPr marL="8659" defTabSz="623438"/>
            <a:r>
              <a:rPr sz="886" b="1" spc="-3" dirty="0">
                <a:solidFill>
                  <a:prstClr val="black"/>
                </a:solidFill>
                <a:latin typeface="Cambria"/>
                <a:cs typeface="Cambria"/>
              </a:rPr>
              <a:t>Joey: </a:t>
            </a:r>
            <a:r>
              <a:rPr sz="886" spc="-3" dirty="0">
                <a:solidFill>
                  <a:prstClr val="black"/>
                </a:solidFill>
                <a:latin typeface="Cambria"/>
                <a:cs typeface="Cambria"/>
              </a:rPr>
              <a:t>Oh, you’re as </a:t>
            </a:r>
            <a:r>
              <a:rPr sz="886" spc="-7" dirty="0">
                <a:solidFill>
                  <a:prstClr val="black"/>
                </a:solidFill>
                <a:latin typeface="Cambria"/>
                <a:cs typeface="Cambria"/>
              </a:rPr>
              <a:t>bad </a:t>
            </a:r>
            <a:r>
              <a:rPr sz="886" spc="-3" dirty="0">
                <a:solidFill>
                  <a:prstClr val="black"/>
                </a:solidFill>
                <a:latin typeface="Cambria"/>
                <a:cs typeface="Cambria"/>
              </a:rPr>
              <a:t>as</a:t>
            </a:r>
            <a:r>
              <a:rPr sz="886" dirty="0">
                <a:solidFill>
                  <a:prstClr val="black"/>
                </a:solidFill>
                <a:latin typeface="Cambria"/>
                <a:cs typeface="Cambria"/>
              </a:rPr>
              <a:t> </a:t>
            </a:r>
            <a:r>
              <a:rPr sz="886" spc="-3" dirty="0">
                <a:solidFill>
                  <a:prstClr val="black"/>
                </a:solidFill>
                <a:latin typeface="Cambria"/>
                <a:cs typeface="Cambria"/>
              </a:rPr>
              <a:t>mom.</a:t>
            </a:r>
            <a:endParaRPr sz="886">
              <a:solidFill>
                <a:prstClr val="black"/>
              </a:solidFill>
              <a:latin typeface="Cambria"/>
              <a:cs typeface="Cambria"/>
            </a:endParaRPr>
          </a:p>
        </p:txBody>
      </p:sp>
      <p:sp>
        <p:nvSpPr>
          <p:cNvPr id="7" name="object 7"/>
          <p:cNvSpPr txBox="1"/>
          <p:nvPr/>
        </p:nvSpPr>
        <p:spPr>
          <a:xfrm>
            <a:off x="4061321" y="2732833"/>
            <a:ext cx="2608118" cy="374141"/>
          </a:xfrm>
          <a:prstGeom prst="rect">
            <a:avLst/>
          </a:prstGeom>
        </p:spPr>
        <p:txBody>
          <a:bodyPr vert="horz" wrap="square" lIns="0" tIns="0" rIns="0" bIns="0" rtlCol="0">
            <a:spAutoFit/>
          </a:bodyPr>
          <a:lstStyle/>
          <a:p>
            <a:pPr marL="8659" marR="3464" defTabSz="623438">
              <a:lnSpc>
                <a:spcPct val="146200"/>
              </a:lnSpc>
            </a:pPr>
            <a:r>
              <a:rPr sz="886" b="1" spc="-7" dirty="0">
                <a:solidFill>
                  <a:prstClr val="black"/>
                </a:solidFill>
                <a:latin typeface="Cambria"/>
                <a:cs typeface="Cambria"/>
              </a:rPr>
              <a:t>Brent: </a:t>
            </a:r>
            <a:r>
              <a:rPr sz="886" spc="-3" dirty="0">
                <a:solidFill>
                  <a:prstClr val="black"/>
                </a:solidFill>
                <a:latin typeface="Cambria"/>
                <a:cs typeface="Cambria"/>
              </a:rPr>
              <a:t>I’m </a:t>
            </a:r>
            <a:r>
              <a:rPr sz="886" spc="-7" dirty="0">
                <a:solidFill>
                  <a:prstClr val="black"/>
                </a:solidFill>
                <a:latin typeface="Cambria"/>
                <a:cs typeface="Cambria"/>
              </a:rPr>
              <a:t>your </a:t>
            </a:r>
            <a:r>
              <a:rPr sz="886" spc="-3" dirty="0">
                <a:solidFill>
                  <a:prstClr val="black"/>
                </a:solidFill>
                <a:latin typeface="Cambria"/>
                <a:cs typeface="Cambria"/>
              </a:rPr>
              <a:t>older </a:t>
            </a:r>
            <a:r>
              <a:rPr sz="886" dirty="0">
                <a:solidFill>
                  <a:prstClr val="black"/>
                </a:solidFill>
                <a:latin typeface="Cambria"/>
                <a:cs typeface="Cambria"/>
              </a:rPr>
              <a:t>brother; </a:t>
            </a:r>
            <a:r>
              <a:rPr sz="886" spc="-3" dirty="0">
                <a:solidFill>
                  <a:prstClr val="black"/>
                </a:solidFill>
                <a:latin typeface="Cambria"/>
                <a:cs typeface="Cambria"/>
              </a:rPr>
              <a:t>it’s my job </a:t>
            </a:r>
            <a:r>
              <a:rPr sz="886" dirty="0">
                <a:solidFill>
                  <a:prstClr val="black"/>
                </a:solidFill>
                <a:latin typeface="Cambria"/>
                <a:cs typeface="Cambria"/>
              </a:rPr>
              <a:t>to </a:t>
            </a:r>
            <a:r>
              <a:rPr sz="886" b="1" spc="-7" dirty="0">
                <a:solidFill>
                  <a:prstClr val="black"/>
                </a:solidFill>
                <a:latin typeface="Cambria"/>
                <a:cs typeface="Cambria"/>
              </a:rPr>
              <a:t>look </a:t>
            </a:r>
            <a:r>
              <a:rPr sz="886" b="1" spc="-3" dirty="0">
                <a:solidFill>
                  <a:prstClr val="black"/>
                </a:solidFill>
                <a:latin typeface="Cambria"/>
                <a:cs typeface="Cambria"/>
              </a:rPr>
              <a:t>out  </a:t>
            </a:r>
            <a:r>
              <a:rPr sz="886" b="1" spc="-7" dirty="0">
                <a:solidFill>
                  <a:prstClr val="black"/>
                </a:solidFill>
                <a:latin typeface="Cambria"/>
                <a:cs typeface="Cambria"/>
              </a:rPr>
              <a:t>for</a:t>
            </a:r>
            <a:r>
              <a:rPr sz="886" b="1" spc="-58" dirty="0">
                <a:solidFill>
                  <a:prstClr val="black"/>
                </a:solidFill>
                <a:latin typeface="Cambria"/>
                <a:cs typeface="Cambria"/>
              </a:rPr>
              <a:t> </a:t>
            </a:r>
            <a:r>
              <a:rPr sz="886" b="1" spc="-3" dirty="0">
                <a:solidFill>
                  <a:prstClr val="black"/>
                </a:solidFill>
                <a:latin typeface="Cambria"/>
                <a:cs typeface="Cambria"/>
              </a:rPr>
              <a:t>you.</a:t>
            </a:r>
            <a:endParaRPr sz="886">
              <a:solidFill>
                <a:prstClr val="black"/>
              </a:solidFill>
              <a:latin typeface="Cambria"/>
              <a:cs typeface="Cambria"/>
            </a:endParaRPr>
          </a:p>
        </p:txBody>
      </p:sp>
      <p:sp>
        <p:nvSpPr>
          <p:cNvPr id="8" name="object 8"/>
          <p:cNvSpPr txBox="1"/>
          <p:nvPr/>
        </p:nvSpPr>
        <p:spPr>
          <a:xfrm>
            <a:off x="4061321" y="3214026"/>
            <a:ext cx="2609417" cy="376513"/>
          </a:xfrm>
          <a:prstGeom prst="rect">
            <a:avLst/>
          </a:prstGeom>
        </p:spPr>
        <p:txBody>
          <a:bodyPr vert="horz" wrap="square" lIns="0" tIns="0" rIns="0" bIns="0" rtlCol="0">
            <a:spAutoFit/>
          </a:bodyPr>
          <a:lstStyle/>
          <a:p>
            <a:pPr marL="8659" marR="3464" defTabSz="623438">
              <a:lnSpc>
                <a:spcPct val="146900"/>
              </a:lnSpc>
            </a:pPr>
            <a:r>
              <a:rPr sz="886" b="1" spc="-3" dirty="0">
                <a:solidFill>
                  <a:prstClr val="black"/>
                </a:solidFill>
                <a:latin typeface="Cambria"/>
                <a:cs typeface="Cambria"/>
              </a:rPr>
              <a:t>Joey:</a:t>
            </a:r>
            <a:r>
              <a:rPr sz="886" b="1" spc="-37" dirty="0">
                <a:solidFill>
                  <a:prstClr val="black"/>
                </a:solidFill>
                <a:latin typeface="Cambria"/>
                <a:cs typeface="Cambria"/>
              </a:rPr>
              <a:t> </a:t>
            </a:r>
            <a:r>
              <a:rPr sz="886" spc="-3" dirty="0">
                <a:solidFill>
                  <a:prstClr val="black"/>
                </a:solidFill>
                <a:latin typeface="Cambria"/>
                <a:cs typeface="Cambria"/>
              </a:rPr>
              <a:t>It’s</a:t>
            </a:r>
            <a:r>
              <a:rPr sz="886" spc="-41" dirty="0">
                <a:solidFill>
                  <a:prstClr val="black"/>
                </a:solidFill>
                <a:latin typeface="Cambria"/>
                <a:cs typeface="Cambria"/>
              </a:rPr>
              <a:t> </a:t>
            </a:r>
            <a:r>
              <a:rPr sz="886" spc="-7" dirty="0">
                <a:solidFill>
                  <a:prstClr val="black"/>
                </a:solidFill>
                <a:latin typeface="Cambria"/>
                <a:cs typeface="Cambria"/>
              </a:rPr>
              <a:t>not</a:t>
            </a:r>
            <a:r>
              <a:rPr sz="886" spc="-34" dirty="0">
                <a:solidFill>
                  <a:prstClr val="black"/>
                </a:solidFill>
                <a:latin typeface="Cambria"/>
                <a:cs typeface="Cambria"/>
              </a:rPr>
              <a:t> </a:t>
            </a:r>
            <a:r>
              <a:rPr sz="886" spc="-3" dirty="0">
                <a:solidFill>
                  <a:prstClr val="black"/>
                </a:solidFill>
                <a:latin typeface="Cambria"/>
                <a:cs typeface="Cambria"/>
              </a:rPr>
              <a:t>like</a:t>
            </a:r>
            <a:r>
              <a:rPr sz="886" spc="-34" dirty="0">
                <a:solidFill>
                  <a:prstClr val="black"/>
                </a:solidFill>
                <a:latin typeface="Cambria"/>
                <a:cs typeface="Cambria"/>
              </a:rPr>
              <a:t> </a:t>
            </a:r>
            <a:r>
              <a:rPr sz="886" spc="-3" dirty="0">
                <a:solidFill>
                  <a:prstClr val="black"/>
                </a:solidFill>
                <a:latin typeface="Cambria"/>
                <a:cs typeface="Cambria"/>
              </a:rPr>
              <a:t>I’m</a:t>
            </a:r>
            <a:r>
              <a:rPr sz="886" spc="-34" dirty="0">
                <a:solidFill>
                  <a:prstClr val="black"/>
                </a:solidFill>
                <a:latin typeface="Cambria"/>
                <a:cs typeface="Cambria"/>
              </a:rPr>
              <a:t> </a:t>
            </a:r>
            <a:r>
              <a:rPr sz="886" spc="-3" dirty="0">
                <a:solidFill>
                  <a:prstClr val="black"/>
                </a:solidFill>
                <a:latin typeface="Cambria"/>
                <a:cs typeface="Cambria"/>
              </a:rPr>
              <a:t>joining</a:t>
            </a:r>
            <a:r>
              <a:rPr sz="886" spc="-44" dirty="0">
                <a:solidFill>
                  <a:prstClr val="black"/>
                </a:solidFill>
                <a:latin typeface="Cambria"/>
                <a:cs typeface="Cambria"/>
              </a:rPr>
              <a:t> </a:t>
            </a:r>
            <a:r>
              <a:rPr sz="886" spc="-3" dirty="0">
                <a:solidFill>
                  <a:prstClr val="black"/>
                </a:solidFill>
                <a:latin typeface="Cambria"/>
                <a:cs typeface="Cambria"/>
              </a:rPr>
              <a:t>the</a:t>
            </a:r>
            <a:r>
              <a:rPr sz="886" spc="-34" dirty="0">
                <a:solidFill>
                  <a:prstClr val="black"/>
                </a:solidFill>
                <a:latin typeface="Cambria"/>
                <a:cs typeface="Cambria"/>
              </a:rPr>
              <a:t> </a:t>
            </a:r>
            <a:r>
              <a:rPr sz="886" spc="-3" dirty="0">
                <a:solidFill>
                  <a:prstClr val="black"/>
                </a:solidFill>
                <a:latin typeface="Cambria"/>
                <a:cs typeface="Cambria"/>
              </a:rPr>
              <a:t>Army.</a:t>
            </a:r>
            <a:r>
              <a:rPr sz="886" spc="-37" dirty="0">
                <a:solidFill>
                  <a:prstClr val="black"/>
                </a:solidFill>
                <a:latin typeface="Cambria"/>
                <a:cs typeface="Cambria"/>
              </a:rPr>
              <a:t> </a:t>
            </a:r>
            <a:r>
              <a:rPr sz="886" spc="-3" dirty="0">
                <a:solidFill>
                  <a:prstClr val="black"/>
                </a:solidFill>
                <a:latin typeface="Cambria"/>
                <a:cs typeface="Cambria"/>
              </a:rPr>
              <a:t>It’s</a:t>
            </a:r>
            <a:r>
              <a:rPr sz="886" spc="-41" dirty="0">
                <a:solidFill>
                  <a:prstClr val="black"/>
                </a:solidFill>
                <a:latin typeface="Cambria"/>
                <a:cs typeface="Cambria"/>
              </a:rPr>
              <a:t> </a:t>
            </a:r>
            <a:r>
              <a:rPr sz="886" spc="-3" dirty="0">
                <a:solidFill>
                  <a:prstClr val="black"/>
                </a:solidFill>
                <a:latin typeface="Cambria"/>
                <a:cs typeface="Cambria"/>
              </a:rPr>
              <a:t>just</a:t>
            </a:r>
            <a:r>
              <a:rPr sz="886" spc="-34" dirty="0">
                <a:solidFill>
                  <a:prstClr val="black"/>
                </a:solidFill>
                <a:latin typeface="Cambria"/>
                <a:cs typeface="Cambria"/>
              </a:rPr>
              <a:t> </a:t>
            </a:r>
            <a:r>
              <a:rPr sz="886" spc="-3" dirty="0">
                <a:solidFill>
                  <a:prstClr val="black"/>
                </a:solidFill>
                <a:latin typeface="Cambria"/>
                <a:cs typeface="Cambria"/>
              </a:rPr>
              <a:t>the</a:t>
            </a:r>
            <a:r>
              <a:rPr sz="886" spc="-31" dirty="0">
                <a:solidFill>
                  <a:prstClr val="black"/>
                </a:solidFill>
                <a:latin typeface="Cambria"/>
                <a:cs typeface="Cambria"/>
              </a:rPr>
              <a:t> </a:t>
            </a:r>
            <a:r>
              <a:rPr sz="886" spc="-7" dirty="0">
                <a:solidFill>
                  <a:prstClr val="black"/>
                </a:solidFill>
                <a:latin typeface="Cambria"/>
                <a:cs typeface="Cambria"/>
              </a:rPr>
              <a:t>local  </a:t>
            </a:r>
            <a:r>
              <a:rPr sz="886" spc="-3" dirty="0">
                <a:solidFill>
                  <a:prstClr val="black"/>
                </a:solidFill>
                <a:latin typeface="Cambria"/>
                <a:cs typeface="Cambria"/>
              </a:rPr>
              <a:t>hockey</a:t>
            </a:r>
            <a:r>
              <a:rPr sz="886" spc="-55" dirty="0">
                <a:solidFill>
                  <a:prstClr val="black"/>
                </a:solidFill>
                <a:latin typeface="Cambria"/>
                <a:cs typeface="Cambria"/>
              </a:rPr>
              <a:t> </a:t>
            </a:r>
            <a:r>
              <a:rPr sz="886" b="1" spc="-3" dirty="0">
                <a:solidFill>
                  <a:prstClr val="black"/>
                </a:solidFill>
                <a:latin typeface="Cambria"/>
                <a:cs typeface="Cambria"/>
              </a:rPr>
              <a:t>league.</a:t>
            </a:r>
            <a:endParaRPr sz="886">
              <a:solidFill>
                <a:prstClr val="black"/>
              </a:solidFill>
              <a:latin typeface="Cambria"/>
              <a:cs typeface="Cambria"/>
            </a:endParaRPr>
          </a:p>
        </p:txBody>
      </p:sp>
      <p:sp>
        <p:nvSpPr>
          <p:cNvPr id="9" name="object 9"/>
          <p:cNvSpPr txBox="1"/>
          <p:nvPr/>
        </p:nvSpPr>
        <p:spPr>
          <a:xfrm>
            <a:off x="4061321" y="3697917"/>
            <a:ext cx="2608118" cy="576889"/>
          </a:xfrm>
          <a:prstGeom prst="rect">
            <a:avLst/>
          </a:prstGeom>
        </p:spPr>
        <p:txBody>
          <a:bodyPr vert="horz" wrap="square" lIns="0" tIns="0" rIns="0" bIns="0" rtlCol="0">
            <a:spAutoFit/>
          </a:bodyPr>
          <a:lstStyle/>
          <a:p>
            <a:pPr marL="8659" marR="3464" algn="just" defTabSz="623438">
              <a:lnSpc>
                <a:spcPct val="146500"/>
              </a:lnSpc>
            </a:pPr>
            <a:r>
              <a:rPr sz="886" b="1" spc="-7" dirty="0">
                <a:solidFill>
                  <a:prstClr val="black"/>
                </a:solidFill>
                <a:latin typeface="Cambria"/>
                <a:cs typeface="Cambria"/>
              </a:rPr>
              <a:t>Brent:</a:t>
            </a:r>
            <a:r>
              <a:rPr sz="886" b="1" spc="-41" dirty="0">
                <a:solidFill>
                  <a:prstClr val="black"/>
                </a:solidFill>
                <a:latin typeface="Cambria"/>
                <a:cs typeface="Cambria"/>
              </a:rPr>
              <a:t> </a:t>
            </a:r>
            <a:r>
              <a:rPr sz="886" spc="-3" dirty="0">
                <a:solidFill>
                  <a:prstClr val="black"/>
                </a:solidFill>
                <a:latin typeface="Cambria"/>
                <a:cs typeface="Cambria"/>
              </a:rPr>
              <a:t>Joey,</a:t>
            </a:r>
            <a:r>
              <a:rPr sz="886" spc="-41" dirty="0">
                <a:solidFill>
                  <a:prstClr val="black"/>
                </a:solidFill>
                <a:latin typeface="Cambria"/>
                <a:cs typeface="Cambria"/>
              </a:rPr>
              <a:t> </a:t>
            </a:r>
            <a:r>
              <a:rPr sz="886" spc="-3" dirty="0">
                <a:solidFill>
                  <a:prstClr val="black"/>
                </a:solidFill>
                <a:latin typeface="Cambria"/>
                <a:cs typeface="Cambria"/>
              </a:rPr>
              <a:t>have</a:t>
            </a:r>
            <a:r>
              <a:rPr sz="886" spc="-41" dirty="0">
                <a:solidFill>
                  <a:prstClr val="black"/>
                </a:solidFill>
                <a:latin typeface="Cambria"/>
                <a:cs typeface="Cambria"/>
              </a:rPr>
              <a:t> </a:t>
            </a:r>
            <a:r>
              <a:rPr sz="886" spc="-7" dirty="0">
                <a:solidFill>
                  <a:prstClr val="black"/>
                </a:solidFill>
                <a:latin typeface="Cambria"/>
                <a:cs typeface="Cambria"/>
              </a:rPr>
              <a:t>you</a:t>
            </a:r>
            <a:r>
              <a:rPr sz="886" spc="-37" dirty="0">
                <a:solidFill>
                  <a:prstClr val="black"/>
                </a:solidFill>
                <a:latin typeface="Cambria"/>
                <a:cs typeface="Cambria"/>
              </a:rPr>
              <a:t> </a:t>
            </a:r>
            <a:r>
              <a:rPr sz="886" spc="-3" dirty="0">
                <a:solidFill>
                  <a:prstClr val="black"/>
                </a:solidFill>
                <a:latin typeface="Cambria"/>
                <a:cs typeface="Cambria"/>
              </a:rPr>
              <a:t>seen</a:t>
            </a:r>
            <a:r>
              <a:rPr sz="886" spc="-44" dirty="0">
                <a:solidFill>
                  <a:prstClr val="black"/>
                </a:solidFill>
                <a:latin typeface="Cambria"/>
                <a:cs typeface="Cambria"/>
              </a:rPr>
              <a:t> </a:t>
            </a:r>
            <a:r>
              <a:rPr sz="886" spc="-3" dirty="0">
                <a:solidFill>
                  <a:prstClr val="black"/>
                </a:solidFill>
                <a:latin typeface="Cambria"/>
                <a:cs typeface="Cambria"/>
              </a:rPr>
              <a:t>the</a:t>
            </a:r>
            <a:r>
              <a:rPr sz="886" spc="-37" dirty="0">
                <a:solidFill>
                  <a:prstClr val="black"/>
                </a:solidFill>
                <a:latin typeface="Cambria"/>
                <a:cs typeface="Cambria"/>
              </a:rPr>
              <a:t> </a:t>
            </a:r>
            <a:r>
              <a:rPr sz="886" spc="-3" dirty="0">
                <a:solidFill>
                  <a:prstClr val="black"/>
                </a:solidFill>
                <a:latin typeface="Cambria"/>
                <a:cs typeface="Cambria"/>
              </a:rPr>
              <a:t>size</a:t>
            </a:r>
            <a:r>
              <a:rPr sz="886" spc="-41" dirty="0">
                <a:solidFill>
                  <a:prstClr val="black"/>
                </a:solidFill>
                <a:latin typeface="Cambria"/>
                <a:cs typeface="Cambria"/>
              </a:rPr>
              <a:t> </a:t>
            </a:r>
            <a:r>
              <a:rPr sz="886" spc="-3" dirty="0">
                <a:solidFill>
                  <a:prstClr val="black"/>
                </a:solidFill>
                <a:latin typeface="Cambria"/>
                <a:cs typeface="Cambria"/>
              </a:rPr>
              <a:t>of</a:t>
            </a:r>
            <a:r>
              <a:rPr sz="886" spc="-48" dirty="0">
                <a:solidFill>
                  <a:prstClr val="black"/>
                </a:solidFill>
                <a:latin typeface="Cambria"/>
                <a:cs typeface="Cambria"/>
              </a:rPr>
              <a:t> </a:t>
            </a:r>
            <a:r>
              <a:rPr sz="886" spc="-3" dirty="0">
                <a:solidFill>
                  <a:prstClr val="black"/>
                </a:solidFill>
                <a:latin typeface="Cambria"/>
                <a:cs typeface="Cambria"/>
              </a:rPr>
              <a:t>the</a:t>
            </a:r>
            <a:r>
              <a:rPr sz="886" spc="-48" dirty="0">
                <a:solidFill>
                  <a:prstClr val="black"/>
                </a:solidFill>
                <a:latin typeface="Cambria"/>
                <a:cs typeface="Cambria"/>
              </a:rPr>
              <a:t> </a:t>
            </a:r>
            <a:r>
              <a:rPr sz="886" spc="-3" dirty="0">
                <a:solidFill>
                  <a:prstClr val="black"/>
                </a:solidFill>
                <a:latin typeface="Cambria"/>
                <a:cs typeface="Cambria"/>
              </a:rPr>
              <a:t>guys</a:t>
            </a:r>
            <a:r>
              <a:rPr sz="886" spc="-44" dirty="0">
                <a:solidFill>
                  <a:prstClr val="black"/>
                </a:solidFill>
                <a:latin typeface="Cambria"/>
                <a:cs typeface="Cambria"/>
              </a:rPr>
              <a:t> </a:t>
            </a:r>
            <a:r>
              <a:rPr sz="886" spc="-3" dirty="0">
                <a:solidFill>
                  <a:prstClr val="black"/>
                </a:solidFill>
                <a:latin typeface="Cambria"/>
                <a:cs typeface="Cambria"/>
              </a:rPr>
              <a:t>on</a:t>
            </a:r>
            <a:r>
              <a:rPr sz="886" spc="-37" dirty="0">
                <a:solidFill>
                  <a:prstClr val="black"/>
                </a:solidFill>
                <a:latin typeface="Cambria"/>
                <a:cs typeface="Cambria"/>
              </a:rPr>
              <a:t> </a:t>
            </a:r>
            <a:r>
              <a:rPr sz="886" spc="-3" dirty="0">
                <a:solidFill>
                  <a:prstClr val="black"/>
                </a:solidFill>
                <a:latin typeface="Cambria"/>
                <a:cs typeface="Cambria"/>
              </a:rPr>
              <a:t>those  teams?</a:t>
            </a:r>
            <a:r>
              <a:rPr sz="886" spc="-17" dirty="0">
                <a:solidFill>
                  <a:prstClr val="black"/>
                </a:solidFill>
                <a:latin typeface="Cambria"/>
                <a:cs typeface="Cambria"/>
              </a:rPr>
              <a:t> </a:t>
            </a:r>
            <a:r>
              <a:rPr sz="886" spc="-3" dirty="0">
                <a:solidFill>
                  <a:prstClr val="black"/>
                </a:solidFill>
                <a:latin typeface="Cambria"/>
                <a:cs typeface="Cambria"/>
              </a:rPr>
              <a:t>They</a:t>
            </a:r>
            <a:r>
              <a:rPr sz="886" spc="-24" dirty="0">
                <a:solidFill>
                  <a:prstClr val="black"/>
                </a:solidFill>
                <a:latin typeface="Cambria"/>
                <a:cs typeface="Cambria"/>
              </a:rPr>
              <a:t> </a:t>
            </a:r>
            <a:r>
              <a:rPr sz="886" spc="-3" dirty="0">
                <a:solidFill>
                  <a:prstClr val="black"/>
                </a:solidFill>
                <a:latin typeface="Cambria"/>
                <a:cs typeface="Cambria"/>
              </a:rPr>
              <a:t>eat,</a:t>
            </a:r>
            <a:r>
              <a:rPr sz="886" spc="-24" dirty="0">
                <a:solidFill>
                  <a:prstClr val="black"/>
                </a:solidFill>
                <a:latin typeface="Cambria"/>
                <a:cs typeface="Cambria"/>
              </a:rPr>
              <a:t> </a:t>
            </a:r>
            <a:r>
              <a:rPr sz="886" spc="-7" dirty="0">
                <a:solidFill>
                  <a:prstClr val="black"/>
                </a:solidFill>
                <a:latin typeface="Cambria"/>
                <a:cs typeface="Cambria"/>
              </a:rPr>
              <a:t>sleep,</a:t>
            </a:r>
            <a:r>
              <a:rPr sz="886" spc="-17" dirty="0">
                <a:solidFill>
                  <a:prstClr val="black"/>
                </a:solidFill>
                <a:latin typeface="Cambria"/>
                <a:cs typeface="Cambria"/>
              </a:rPr>
              <a:t> </a:t>
            </a:r>
            <a:r>
              <a:rPr sz="886" spc="-7" dirty="0">
                <a:solidFill>
                  <a:prstClr val="black"/>
                </a:solidFill>
                <a:latin typeface="Cambria"/>
                <a:cs typeface="Cambria"/>
              </a:rPr>
              <a:t>and</a:t>
            </a:r>
            <a:r>
              <a:rPr sz="886" spc="-20" dirty="0">
                <a:solidFill>
                  <a:prstClr val="black"/>
                </a:solidFill>
                <a:latin typeface="Cambria"/>
                <a:cs typeface="Cambria"/>
              </a:rPr>
              <a:t> </a:t>
            </a:r>
            <a:r>
              <a:rPr sz="886" spc="-3" dirty="0">
                <a:solidFill>
                  <a:prstClr val="black"/>
                </a:solidFill>
                <a:latin typeface="Cambria"/>
                <a:cs typeface="Cambria"/>
              </a:rPr>
              <a:t>breathe</a:t>
            </a:r>
            <a:r>
              <a:rPr sz="886" spc="-20" dirty="0">
                <a:solidFill>
                  <a:prstClr val="black"/>
                </a:solidFill>
                <a:latin typeface="Cambria"/>
                <a:cs typeface="Cambria"/>
              </a:rPr>
              <a:t> </a:t>
            </a:r>
            <a:r>
              <a:rPr sz="886" spc="-3" dirty="0">
                <a:solidFill>
                  <a:prstClr val="black"/>
                </a:solidFill>
                <a:latin typeface="Cambria"/>
                <a:cs typeface="Cambria"/>
              </a:rPr>
              <a:t>hockey.</a:t>
            </a:r>
            <a:r>
              <a:rPr sz="886" spc="-17" dirty="0">
                <a:solidFill>
                  <a:prstClr val="black"/>
                </a:solidFill>
                <a:latin typeface="Cambria"/>
                <a:cs typeface="Cambria"/>
              </a:rPr>
              <a:t> </a:t>
            </a:r>
            <a:r>
              <a:rPr sz="886" spc="-3" dirty="0">
                <a:solidFill>
                  <a:prstClr val="black"/>
                </a:solidFill>
                <a:latin typeface="Cambria"/>
                <a:cs typeface="Cambria"/>
              </a:rPr>
              <a:t>If</a:t>
            </a:r>
            <a:r>
              <a:rPr sz="886" spc="-20" dirty="0">
                <a:solidFill>
                  <a:prstClr val="black"/>
                </a:solidFill>
                <a:latin typeface="Cambria"/>
                <a:cs typeface="Cambria"/>
              </a:rPr>
              <a:t> </a:t>
            </a:r>
            <a:r>
              <a:rPr sz="886" spc="-7" dirty="0">
                <a:solidFill>
                  <a:prstClr val="black"/>
                </a:solidFill>
                <a:latin typeface="Cambria"/>
                <a:cs typeface="Cambria"/>
              </a:rPr>
              <a:t>you</a:t>
            </a:r>
            <a:r>
              <a:rPr sz="886" spc="-20" dirty="0">
                <a:solidFill>
                  <a:prstClr val="black"/>
                </a:solidFill>
                <a:latin typeface="Cambria"/>
                <a:cs typeface="Cambria"/>
              </a:rPr>
              <a:t> </a:t>
            </a:r>
            <a:r>
              <a:rPr sz="886" spc="-3" dirty="0">
                <a:solidFill>
                  <a:prstClr val="black"/>
                </a:solidFill>
                <a:latin typeface="Cambria"/>
                <a:cs typeface="Cambria"/>
              </a:rPr>
              <a:t>step  out onto the ice with </a:t>
            </a:r>
            <a:r>
              <a:rPr sz="886" dirty="0">
                <a:solidFill>
                  <a:prstClr val="black"/>
                </a:solidFill>
                <a:latin typeface="Cambria"/>
                <a:cs typeface="Cambria"/>
              </a:rPr>
              <a:t>them, </a:t>
            </a:r>
            <a:r>
              <a:rPr sz="886" spc="-3" dirty="0">
                <a:solidFill>
                  <a:prstClr val="black"/>
                </a:solidFill>
                <a:latin typeface="Cambria"/>
                <a:cs typeface="Cambria"/>
              </a:rPr>
              <a:t>they’ll </a:t>
            </a:r>
            <a:r>
              <a:rPr sz="886" b="1" spc="-3" dirty="0">
                <a:solidFill>
                  <a:prstClr val="black"/>
                </a:solidFill>
                <a:latin typeface="Cambria"/>
                <a:cs typeface="Cambria"/>
              </a:rPr>
              <a:t>pulverize</a:t>
            </a:r>
            <a:r>
              <a:rPr sz="886" b="1" spc="20" dirty="0">
                <a:solidFill>
                  <a:prstClr val="black"/>
                </a:solidFill>
                <a:latin typeface="Cambria"/>
                <a:cs typeface="Cambria"/>
              </a:rPr>
              <a:t> </a:t>
            </a:r>
            <a:r>
              <a:rPr sz="886" spc="-3" dirty="0">
                <a:solidFill>
                  <a:prstClr val="black"/>
                </a:solidFill>
                <a:latin typeface="Cambria"/>
                <a:cs typeface="Cambria"/>
              </a:rPr>
              <a:t>you.</a:t>
            </a:r>
            <a:endParaRPr sz="886">
              <a:solidFill>
                <a:prstClr val="black"/>
              </a:solidFill>
              <a:latin typeface="Cambria"/>
              <a:cs typeface="Cambria"/>
            </a:endParaRPr>
          </a:p>
        </p:txBody>
      </p:sp>
      <p:sp>
        <p:nvSpPr>
          <p:cNvPr id="10" name="object 10"/>
          <p:cNvSpPr txBox="1"/>
          <p:nvPr/>
        </p:nvSpPr>
        <p:spPr>
          <a:xfrm>
            <a:off x="4061321" y="4377483"/>
            <a:ext cx="2608551"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Joey:</a:t>
            </a:r>
            <a:r>
              <a:rPr sz="886" b="1" spc="-27" dirty="0">
                <a:solidFill>
                  <a:prstClr val="black"/>
                </a:solidFill>
                <a:latin typeface="Cambria"/>
                <a:cs typeface="Cambria"/>
              </a:rPr>
              <a:t> </a:t>
            </a:r>
            <a:r>
              <a:rPr sz="886" spc="-3" dirty="0">
                <a:solidFill>
                  <a:prstClr val="black"/>
                </a:solidFill>
                <a:latin typeface="Cambria"/>
                <a:cs typeface="Cambria"/>
              </a:rPr>
              <a:t>They</a:t>
            </a:r>
            <a:r>
              <a:rPr sz="886" spc="-20" dirty="0">
                <a:solidFill>
                  <a:prstClr val="black"/>
                </a:solidFill>
                <a:latin typeface="Cambria"/>
                <a:cs typeface="Cambria"/>
              </a:rPr>
              <a:t> </a:t>
            </a:r>
            <a:r>
              <a:rPr sz="886" spc="-3" dirty="0">
                <a:solidFill>
                  <a:prstClr val="black"/>
                </a:solidFill>
                <a:latin typeface="Cambria"/>
                <a:cs typeface="Cambria"/>
              </a:rPr>
              <a:t>will</a:t>
            </a:r>
            <a:r>
              <a:rPr sz="886" spc="-24" dirty="0">
                <a:solidFill>
                  <a:prstClr val="black"/>
                </a:solidFill>
                <a:latin typeface="Cambria"/>
                <a:cs typeface="Cambria"/>
              </a:rPr>
              <a:t> </a:t>
            </a:r>
            <a:r>
              <a:rPr sz="886" spc="-7" dirty="0">
                <a:solidFill>
                  <a:prstClr val="black"/>
                </a:solidFill>
                <a:latin typeface="Cambria"/>
                <a:cs typeface="Cambria"/>
              </a:rPr>
              <a:t>not.</a:t>
            </a:r>
            <a:r>
              <a:rPr sz="886" spc="-14" dirty="0">
                <a:solidFill>
                  <a:prstClr val="black"/>
                </a:solidFill>
                <a:latin typeface="Cambria"/>
                <a:cs typeface="Cambria"/>
              </a:rPr>
              <a:t> </a:t>
            </a:r>
            <a:r>
              <a:rPr sz="886" spc="-3" dirty="0">
                <a:solidFill>
                  <a:prstClr val="black"/>
                </a:solidFill>
                <a:latin typeface="Cambria"/>
                <a:cs typeface="Cambria"/>
              </a:rPr>
              <a:t>I</a:t>
            </a:r>
            <a:r>
              <a:rPr sz="886" spc="-17" dirty="0">
                <a:solidFill>
                  <a:prstClr val="black"/>
                </a:solidFill>
                <a:latin typeface="Cambria"/>
                <a:cs typeface="Cambria"/>
              </a:rPr>
              <a:t> </a:t>
            </a:r>
            <a:r>
              <a:rPr sz="886" spc="-3" dirty="0">
                <a:solidFill>
                  <a:prstClr val="black"/>
                </a:solidFill>
                <a:latin typeface="Cambria"/>
                <a:cs typeface="Cambria"/>
              </a:rPr>
              <a:t>may</a:t>
            </a:r>
            <a:r>
              <a:rPr sz="886" spc="-27" dirty="0">
                <a:solidFill>
                  <a:prstClr val="black"/>
                </a:solidFill>
                <a:latin typeface="Cambria"/>
                <a:cs typeface="Cambria"/>
              </a:rPr>
              <a:t> </a:t>
            </a:r>
            <a:r>
              <a:rPr sz="886" spc="-3" dirty="0">
                <a:solidFill>
                  <a:prstClr val="black"/>
                </a:solidFill>
                <a:latin typeface="Cambria"/>
                <a:cs typeface="Cambria"/>
              </a:rPr>
              <a:t>be</a:t>
            </a:r>
            <a:r>
              <a:rPr sz="886" spc="-14" dirty="0">
                <a:solidFill>
                  <a:prstClr val="black"/>
                </a:solidFill>
                <a:latin typeface="Cambria"/>
                <a:cs typeface="Cambria"/>
              </a:rPr>
              <a:t> </a:t>
            </a:r>
            <a:r>
              <a:rPr sz="886" spc="-3" dirty="0">
                <a:solidFill>
                  <a:prstClr val="black"/>
                </a:solidFill>
                <a:latin typeface="Cambria"/>
                <a:cs typeface="Cambria"/>
              </a:rPr>
              <a:t>small,</a:t>
            </a:r>
            <a:r>
              <a:rPr sz="886" spc="-27" dirty="0">
                <a:solidFill>
                  <a:prstClr val="black"/>
                </a:solidFill>
                <a:latin typeface="Cambria"/>
                <a:cs typeface="Cambria"/>
              </a:rPr>
              <a:t> </a:t>
            </a:r>
            <a:r>
              <a:rPr sz="886" spc="-3" dirty="0">
                <a:solidFill>
                  <a:prstClr val="black"/>
                </a:solidFill>
                <a:latin typeface="Cambria"/>
                <a:cs typeface="Cambria"/>
              </a:rPr>
              <a:t>but</a:t>
            </a:r>
            <a:r>
              <a:rPr sz="886" spc="-20" dirty="0">
                <a:solidFill>
                  <a:prstClr val="black"/>
                </a:solidFill>
                <a:latin typeface="Cambria"/>
                <a:cs typeface="Cambria"/>
              </a:rPr>
              <a:t> </a:t>
            </a:r>
            <a:r>
              <a:rPr sz="886" spc="-3" dirty="0">
                <a:solidFill>
                  <a:prstClr val="black"/>
                </a:solidFill>
                <a:latin typeface="Cambria"/>
                <a:cs typeface="Cambria"/>
              </a:rPr>
              <a:t>I’m</a:t>
            </a:r>
            <a:r>
              <a:rPr sz="886" spc="-14" dirty="0">
                <a:solidFill>
                  <a:prstClr val="black"/>
                </a:solidFill>
                <a:latin typeface="Cambria"/>
                <a:cs typeface="Cambria"/>
              </a:rPr>
              <a:t> </a:t>
            </a:r>
            <a:r>
              <a:rPr sz="886" spc="-3" dirty="0">
                <a:solidFill>
                  <a:prstClr val="black"/>
                </a:solidFill>
                <a:latin typeface="Cambria"/>
                <a:cs typeface="Cambria"/>
              </a:rPr>
              <a:t>fast.</a:t>
            </a:r>
            <a:r>
              <a:rPr sz="886" spc="-27" dirty="0">
                <a:solidFill>
                  <a:prstClr val="black"/>
                </a:solidFill>
                <a:latin typeface="Cambria"/>
                <a:cs typeface="Cambria"/>
              </a:rPr>
              <a:t> </a:t>
            </a:r>
            <a:r>
              <a:rPr sz="886" spc="-3" dirty="0">
                <a:solidFill>
                  <a:prstClr val="black"/>
                </a:solidFill>
                <a:latin typeface="Cambria"/>
                <a:cs typeface="Cambria"/>
              </a:rPr>
              <a:t>I’m</a:t>
            </a:r>
            <a:r>
              <a:rPr sz="886" spc="-24" dirty="0">
                <a:solidFill>
                  <a:prstClr val="black"/>
                </a:solidFill>
                <a:latin typeface="Cambria"/>
                <a:cs typeface="Cambria"/>
              </a:rPr>
              <a:t> </a:t>
            </a:r>
            <a:r>
              <a:rPr sz="886" spc="-3" dirty="0">
                <a:solidFill>
                  <a:prstClr val="black"/>
                </a:solidFill>
                <a:latin typeface="Cambria"/>
                <a:cs typeface="Cambria"/>
              </a:rPr>
              <a:t>not  a </a:t>
            </a:r>
            <a:r>
              <a:rPr sz="886" b="1" spc="-7" dirty="0">
                <a:solidFill>
                  <a:prstClr val="black"/>
                </a:solidFill>
                <a:latin typeface="Cambria"/>
                <a:cs typeface="Cambria"/>
              </a:rPr>
              <a:t>wimp. </a:t>
            </a:r>
            <a:r>
              <a:rPr sz="886" spc="-3" dirty="0">
                <a:solidFill>
                  <a:prstClr val="black"/>
                </a:solidFill>
                <a:latin typeface="Cambria"/>
                <a:cs typeface="Cambria"/>
              </a:rPr>
              <a:t>And last </a:t>
            </a:r>
            <a:r>
              <a:rPr sz="886" dirty="0">
                <a:solidFill>
                  <a:prstClr val="black"/>
                </a:solidFill>
                <a:latin typeface="Cambria"/>
                <a:cs typeface="Cambria"/>
              </a:rPr>
              <a:t>year </a:t>
            </a:r>
            <a:r>
              <a:rPr sz="886" spc="-3" dirty="0">
                <a:solidFill>
                  <a:prstClr val="black"/>
                </a:solidFill>
                <a:latin typeface="Cambria"/>
                <a:cs typeface="Cambria"/>
              </a:rPr>
              <a:t>I led the school’s field hockey  team to the national championship. I can handle</a:t>
            </a:r>
            <a:r>
              <a:rPr sz="886" spc="14" dirty="0">
                <a:solidFill>
                  <a:prstClr val="black"/>
                </a:solidFill>
                <a:latin typeface="Cambria"/>
                <a:cs typeface="Cambria"/>
              </a:rPr>
              <a:t> </a:t>
            </a:r>
            <a:r>
              <a:rPr sz="886" spc="-3" dirty="0">
                <a:solidFill>
                  <a:prstClr val="black"/>
                </a:solidFill>
                <a:latin typeface="Cambria"/>
                <a:cs typeface="Cambria"/>
              </a:rPr>
              <a:t>it.</a:t>
            </a:r>
            <a:endParaRPr sz="886">
              <a:solidFill>
                <a:prstClr val="black"/>
              </a:solidFill>
              <a:latin typeface="Cambria"/>
              <a:cs typeface="Cambria"/>
            </a:endParaRPr>
          </a:p>
        </p:txBody>
      </p:sp>
      <p:sp>
        <p:nvSpPr>
          <p:cNvPr id="11" name="object 11"/>
          <p:cNvSpPr txBox="1"/>
          <p:nvPr/>
        </p:nvSpPr>
        <p:spPr>
          <a:xfrm>
            <a:off x="4061321" y="5057806"/>
            <a:ext cx="2607252" cy="376513"/>
          </a:xfrm>
          <a:prstGeom prst="rect">
            <a:avLst/>
          </a:prstGeom>
        </p:spPr>
        <p:txBody>
          <a:bodyPr vert="horz" wrap="square" lIns="0" tIns="0" rIns="0" bIns="0" rtlCol="0">
            <a:spAutoFit/>
          </a:bodyPr>
          <a:lstStyle/>
          <a:p>
            <a:pPr marL="8659" marR="3464" defTabSz="623438">
              <a:lnSpc>
                <a:spcPct val="146900"/>
              </a:lnSpc>
            </a:pPr>
            <a:r>
              <a:rPr sz="886" b="1" spc="-3" dirty="0">
                <a:solidFill>
                  <a:prstClr val="black"/>
                </a:solidFill>
                <a:latin typeface="Cambria"/>
                <a:cs typeface="Cambria"/>
              </a:rPr>
              <a:t>Brent: </a:t>
            </a:r>
            <a:r>
              <a:rPr sz="886" spc="-3" dirty="0">
                <a:solidFill>
                  <a:prstClr val="black"/>
                </a:solidFill>
                <a:latin typeface="Cambria"/>
                <a:cs typeface="Cambria"/>
              </a:rPr>
              <a:t>Oh, really? Have </a:t>
            </a:r>
            <a:r>
              <a:rPr sz="886" spc="-7" dirty="0">
                <a:solidFill>
                  <a:prstClr val="black"/>
                </a:solidFill>
                <a:latin typeface="Cambria"/>
                <a:cs typeface="Cambria"/>
              </a:rPr>
              <a:t>you </a:t>
            </a:r>
            <a:r>
              <a:rPr sz="886" spc="-3" dirty="0">
                <a:solidFill>
                  <a:prstClr val="black"/>
                </a:solidFill>
                <a:latin typeface="Cambria"/>
                <a:cs typeface="Cambria"/>
              </a:rPr>
              <a:t>ever put on a </a:t>
            </a:r>
            <a:r>
              <a:rPr sz="886" spc="-7" dirty="0">
                <a:solidFill>
                  <a:prstClr val="black"/>
                </a:solidFill>
                <a:latin typeface="Cambria"/>
                <a:cs typeface="Cambria"/>
              </a:rPr>
              <a:t>pair </a:t>
            </a:r>
            <a:r>
              <a:rPr sz="886" spc="-3" dirty="0">
                <a:solidFill>
                  <a:prstClr val="black"/>
                </a:solidFill>
                <a:latin typeface="Cambria"/>
                <a:cs typeface="Cambria"/>
              </a:rPr>
              <a:t>of  hockey</a:t>
            </a:r>
            <a:r>
              <a:rPr sz="886" spc="-51" dirty="0">
                <a:solidFill>
                  <a:prstClr val="black"/>
                </a:solidFill>
                <a:latin typeface="Cambria"/>
                <a:cs typeface="Cambria"/>
              </a:rPr>
              <a:t> </a:t>
            </a:r>
            <a:r>
              <a:rPr sz="886" spc="-3" dirty="0">
                <a:solidFill>
                  <a:prstClr val="black"/>
                </a:solidFill>
                <a:latin typeface="Cambria"/>
                <a:cs typeface="Cambria"/>
              </a:rPr>
              <a:t>skates?</a:t>
            </a:r>
            <a:endParaRPr sz="886">
              <a:solidFill>
                <a:prstClr val="black"/>
              </a:solidFill>
              <a:latin typeface="Cambria"/>
              <a:cs typeface="Cambria"/>
            </a:endParaRPr>
          </a:p>
        </p:txBody>
      </p:sp>
      <p:sp>
        <p:nvSpPr>
          <p:cNvPr id="12" name="object 12"/>
          <p:cNvSpPr txBox="1"/>
          <p:nvPr/>
        </p:nvSpPr>
        <p:spPr>
          <a:xfrm>
            <a:off x="4061321" y="5541929"/>
            <a:ext cx="2605953" cy="374141"/>
          </a:xfrm>
          <a:prstGeom prst="rect">
            <a:avLst/>
          </a:prstGeom>
        </p:spPr>
        <p:txBody>
          <a:bodyPr vert="horz" wrap="square" lIns="0" tIns="0" rIns="0" bIns="0" rtlCol="0">
            <a:spAutoFit/>
          </a:bodyPr>
          <a:lstStyle/>
          <a:p>
            <a:pPr marL="8659" marR="3464" defTabSz="623438">
              <a:lnSpc>
                <a:spcPct val="146200"/>
              </a:lnSpc>
            </a:pPr>
            <a:r>
              <a:rPr sz="886" b="1" spc="-3" dirty="0">
                <a:solidFill>
                  <a:prstClr val="black"/>
                </a:solidFill>
                <a:latin typeface="Cambria"/>
                <a:cs typeface="Cambria"/>
              </a:rPr>
              <a:t>Joey: </a:t>
            </a:r>
            <a:r>
              <a:rPr sz="886" dirty="0">
                <a:solidFill>
                  <a:prstClr val="black"/>
                </a:solidFill>
                <a:latin typeface="Cambria"/>
                <a:cs typeface="Cambria"/>
              </a:rPr>
              <a:t>Well… </a:t>
            </a:r>
            <a:r>
              <a:rPr sz="886" spc="-3" dirty="0">
                <a:solidFill>
                  <a:prstClr val="black"/>
                </a:solidFill>
                <a:latin typeface="Cambria"/>
                <a:cs typeface="Cambria"/>
              </a:rPr>
              <a:t>I </a:t>
            </a:r>
            <a:r>
              <a:rPr sz="886" dirty="0">
                <a:solidFill>
                  <a:prstClr val="black"/>
                </a:solidFill>
                <a:latin typeface="Cambria"/>
                <a:cs typeface="Cambria"/>
              </a:rPr>
              <a:t>go </a:t>
            </a:r>
            <a:r>
              <a:rPr sz="886" spc="-3" dirty="0">
                <a:solidFill>
                  <a:prstClr val="black"/>
                </a:solidFill>
                <a:latin typeface="Cambria"/>
                <a:cs typeface="Cambria"/>
              </a:rPr>
              <a:t>skating with Amy </a:t>
            </a:r>
            <a:r>
              <a:rPr sz="886" dirty="0">
                <a:solidFill>
                  <a:prstClr val="black"/>
                </a:solidFill>
                <a:latin typeface="Cambria"/>
                <a:cs typeface="Cambria"/>
              </a:rPr>
              <a:t>all </a:t>
            </a:r>
            <a:r>
              <a:rPr sz="886" spc="-3" dirty="0">
                <a:solidFill>
                  <a:prstClr val="black"/>
                </a:solidFill>
                <a:latin typeface="Cambria"/>
                <a:cs typeface="Cambria"/>
              </a:rPr>
              <a:t>the time. I’m  sure </a:t>
            </a:r>
            <a:r>
              <a:rPr sz="886" dirty="0">
                <a:solidFill>
                  <a:prstClr val="black"/>
                </a:solidFill>
                <a:latin typeface="Cambria"/>
                <a:cs typeface="Cambria"/>
              </a:rPr>
              <a:t>there </a:t>
            </a:r>
            <a:r>
              <a:rPr sz="886" spc="-3" dirty="0">
                <a:solidFill>
                  <a:prstClr val="black"/>
                </a:solidFill>
                <a:latin typeface="Cambria"/>
                <a:cs typeface="Cambria"/>
              </a:rPr>
              <a:t>isn’t much</a:t>
            </a:r>
            <a:r>
              <a:rPr sz="886" spc="-20" dirty="0">
                <a:solidFill>
                  <a:prstClr val="black"/>
                </a:solidFill>
                <a:latin typeface="Cambria"/>
                <a:cs typeface="Cambria"/>
              </a:rPr>
              <a:t> </a:t>
            </a:r>
            <a:r>
              <a:rPr sz="886" spc="-3" dirty="0">
                <a:solidFill>
                  <a:prstClr val="black"/>
                </a:solidFill>
                <a:latin typeface="Cambria"/>
                <a:cs typeface="Cambria"/>
              </a:rPr>
              <a:t>difference.</a:t>
            </a:r>
            <a:endParaRPr sz="886">
              <a:solidFill>
                <a:prstClr val="black"/>
              </a:solidFill>
              <a:latin typeface="Cambria"/>
              <a:cs typeface="Cambria"/>
            </a:endParaRPr>
          </a:p>
        </p:txBody>
      </p:sp>
      <p:sp>
        <p:nvSpPr>
          <p:cNvPr id="13" name="object 13"/>
          <p:cNvSpPr/>
          <p:nvPr/>
        </p:nvSpPr>
        <p:spPr>
          <a:xfrm>
            <a:off x="6913332" y="1162483"/>
            <a:ext cx="1205865" cy="4786313"/>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6915843" y="1788275"/>
            <a:ext cx="1201188" cy="4033751"/>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5" name="object 15"/>
          <p:cNvSpPr txBox="1"/>
          <p:nvPr/>
        </p:nvSpPr>
        <p:spPr>
          <a:xfrm>
            <a:off x="7032480" y="1762430"/>
            <a:ext cx="949036" cy="285463"/>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try </a:t>
            </a:r>
            <a:r>
              <a:rPr sz="818" b="1" spc="-3" dirty="0">
                <a:solidFill>
                  <a:prstClr val="black"/>
                </a:solidFill>
                <a:latin typeface="Calibri"/>
                <a:cs typeface="Calibri"/>
              </a:rPr>
              <a:t>out for </a:t>
            </a:r>
            <a:r>
              <a:rPr sz="818" dirty="0">
                <a:solidFill>
                  <a:prstClr val="black"/>
                </a:solidFill>
                <a:latin typeface="Calibri"/>
                <a:cs typeface="Calibri"/>
              </a:rPr>
              <a:t>= try </a:t>
            </a:r>
            <a:r>
              <a:rPr sz="818" spc="-3" dirty="0">
                <a:solidFill>
                  <a:prstClr val="black"/>
                </a:solidFill>
                <a:latin typeface="Calibri"/>
                <a:cs typeface="Calibri"/>
              </a:rPr>
              <a:t>to</a:t>
            </a:r>
            <a:r>
              <a:rPr sz="818" spc="-48" dirty="0">
                <a:solidFill>
                  <a:prstClr val="black"/>
                </a:solidFill>
                <a:latin typeface="Calibri"/>
                <a:cs typeface="Calibri"/>
              </a:rPr>
              <a:t> </a:t>
            </a:r>
            <a:r>
              <a:rPr sz="818" spc="-3" dirty="0">
                <a:solidFill>
                  <a:prstClr val="black"/>
                </a:solidFill>
                <a:latin typeface="Calibri"/>
                <a:cs typeface="Calibri"/>
              </a:rPr>
              <a:t>get  on </a:t>
            </a:r>
            <a:r>
              <a:rPr sz="818" dirty="0">
                <a:solidFill>
                  <a:prstClr val="black"/>
                </a:solidFill>
                <a:latin typeface="Calibri"/>
                <a:cs typeface="Calibri"/>
              </a:rPr>
              <a:t>the</a:t>
            </a:r>
            <a:r>
              <a:rPr sz="818" spc="-61" dirty="0">
                <a:solidFill>
                  <a:prstClr val="black"/>
                </a:solidFill>
                <a:latin typeface="Calibri"/>
                <a:cs typeface="Calibri"/>
              </a:rPr>
              <a:t> </a:t>
            </a:r>
            <a:r>
              <a:rPr sz="818" spc="-3" dirty="0">
                <a:solidFill>
                  <a:prstClr val="black"/>
                </a:solidFill>
                <a:latin typeface="Calibri"/>
                <a:cs typeface="Calibri"/>
              </a:rPr>
              <a:t>team</a:t>
            </a:r>
            <a:endParaRPr sz="818">
              <a:solidFill>
                <a:prstClr val="black"/>
              </a:solidFill>
              <a:latin typeface="Calibri"/>
              <a:cs typeface="Calibri"/>
            </a:endParaRPr>
          </a:p>
        </p:txBody>
      </p:sp>
      <p:sp>
        <p:nvSpPr>
          <p:cNvPr id="16" name="object 16"/>
          <p:cNvSpPr txBox="1"/>
          <p:nvPr/>
        </p:nvSpPr>
        <p:spPr>
          <a:xfrm>
            <a:off x="7032480" y="2140919"/>
            <a:ext cx="575397" cy="285463"/>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think </a:t>
            </a:r>
            <a:r>
              <a:rPr sz="818" b="1" spc="-3" dirty="0">
                <a:solidFill>
                  <a:prstClr val="black"/>
                </a:solidFill>
                <a:latin typeface="Calibri"/>
                <a:cs typeface="Calibri"/>
              </a:rPr>
              <a:t>twice</a:t>
            </a:r>
            <a:r>
              <a:rPr sz="818" b="1" spc="-55" dirty="0">
                <a:solidFill>
                  <a:prstClr val="black"/>
                </a:solidFill>
                <a:latin typeface="Calibri"/>
                <a:cs typeface="Calibri"/>
              </a:rPr>
              <a:t> </a:t>
            </a:r>
            <a:r>
              <a:rPr sz="818" dirty="0">
                <a:solidFill>
                  <a:prstClr val="black"/>
                </a:solidFill>
                <a:latin typeface="Calibri"/>
                <a:cs typeface="Calibri"/>
              </a:rPr>
              <a:t>=  </a:t>
            </a:r>
            <a:r>
              <a:rPr sz="818" spc="-3" dirty="0">
                <a:solidFill>
                  <a:prstClr val="black"/>
                </a:solidFill>
                <a:latin typeface="Calibri"/>
                <a:cs typeface="Calibri"/>
              </a:rPr>
              <a:t>reconsider</a:t>
            </a:r>
            <a:endParaRPr sz="818">
              <a:solidFill>
                <a:prstClr val="black"/>
              </a:solidFill>
              <a:latin typeface="Calibri"/>
              <a:cs typeface="Calibri"/>
            </a:endParaRPr>
          </a:p>
        </p:txBody>
      </p:sp>
      <p:sp>
        <p:nvSpPr>
          <p:cNvPr id="17" name="object 17"/>
          <p:cNvSpPr txBox="1"/>
          <p:nvPr/>
        </p:nvSpPr>
        <p:spPr>
          <a:xfrm>
            <a:off x="7032480" y="2539971"/>
            <a:ext cx="639907" cy="125868"/>
          </a:xfrm>
          <a:prstGeom prst="rect">
            <a:avLst/>
          </a:prstGeom>
        </p:spPr>
        <p:txBody>
          <a:bodyPr vert="horz" wrap="square" lIns="0" tIns="0" rIns="0" bIns="0" rtlCol="0">
            <a:spAutoFit/>
          </a:bodyPr>
          <a:lstStyle/>
          <a:p>
            <a:pPr marL="8659" defTabSz="623438"/>
            <a:r>
              <a:rPr sz="818" b="1" spc="-3" dirty="0">
                <a:solidFill>
                  <a:prstClr val="black"/>
                </a:solidFill>
                <a:latin typeface="Calibri"/>
                <a:cs typeface="Calibri"/>
              </a:rPr>
              <a:t>brawls </a:t>
            </a:r>
            <a:r>
              <a:rPr sz="818" dirty="0">
                <a:solidFill>
                  <a:prstClr val="black"/>
                </a:solidFill>
                <a:latin typeface="Calibri"/>
                <a:cs typeface="Calibri"/>
              </a:rPr>
              <a:t>=</a:t>
            </a:r>
            <a:r>
              <a:rPr sz="818" spc="-41" dirty="0">
                <a:solidFill>
                  <a:prstClr val="black"/>
                </a:solidFill>
                <a:latin typeface="Calibri"/>
                <a:cs typeface="Calibri"/>
              </a:rPr>
              <a:t> </a:t>
            </a:r>
            <a:r>
              <a:rPr sz="818" spc="-3" dirty="0">
                <a:solidFill>
                  <a:prstClr val="black"/>
                </a:solidFill>
                <a:latin typeface="Calibri"/>
                <a:cs typeface="Calibri"/>
              </a:rPr>
              <a:t>fights</a:t>
            </a:r>
            <a:endParaRPr sz="818">
              <a:solidFill>
                <a:prstClr val="black"/>
              </a:solidFill>
              <a:latin typeface="Calibri"/>
              <a:cs typeface="Calibri"/>
            </a:endParaRPr>
          </a:p>
        </p:txBody>
      </p:sp>
      <p:sp>
        <p:nvSpPr>
          <p:cNvPr id="18" name="object 18"/>
          <p:cNvSpPr txBox="1"/>
          <p:nvPr/>
        </p:nvSpPr>
        <p:spPr>
          <a:xfrm>
            <a:off x="7032480" y="2751655"/>
            <a:ext cx="956397" cy="727315"/>
          </a:xfrm>
          <a:prstGeom prst="rect">
            <a:avLst/>
          </a:prstGeom>
        </p:spPr>
        <p:txBody>
          <a:bodyPr vert="horz" wrap="square" lIns="0" tIns="0" rIns="0" bIns="0" rtlCol="0">
            <a:spAutoFit/>
          </a:bodyPr>
          <a:lstStyle/>
          <a:p>
            <a:pPr marL="8659" marR="3464" defTabSz="623438">
              <a:lnSpc>
                <a:spcPct val="116900"/>
              </a:lnSpc>
            </a:pPr>
            <a:r>
              <a:rPr sz="818" b="1" spc="-3" dirty="0">
                <a:solidFill>
                  <a:prstClr val="black"/>
                </a:solidFill>
                <a:latin typeface="Calibri"/>
                <a:cs typeface="Calibri"/>
              </a:rPr>
              <a:t>eat guys </a:t>
            </a:r>
            <a:r>
              <a:rPr sz="818" b="1" dirty="0">
                <a:solidFill>
                  <a:prstClr val="black"/>
                </a:solidFill>
                <a:latin typeface="Calibri"/>
                <a:cs typeface="Calibri"/>
              </a:rPr>
              <a:t>like </a:t>
            </a:r>
            <a:r>
              <a:rPr sz="818" b="1" spc="-3" dirty="0">
                <a:solidFill>
                  <a:prstClr val="black"/>
                </a:solidFill>
                <a:latin typeface="Calibri"/>
                <a:cs typeface="Calibri"/>
              </a:rPr>
              <a:t>you for  breakfast </a:t>
            </a:r>
            <a:r>
              <a:rPr sz="818" dirty="0">
                <a:solidFill>
                  <a:prstClr val="black"/>
                </a:solidFill>
                <a:latin typeface="Calibri"/>
                <a:cs typeface="Calibri"/>
              </a:rPr>
              <a:t>= a </a:t>
            </a:r>
            <a:r>
              <a:rPr sz="818" spc="-3" dirty="0">
                <a:solidFill>
                  <a:prstClr val="black"/>
                </a:solidFill>
                <a:latin typeface="Calibri"/>
                <a:cs typeface="Calibri"/>
              </a:rPr>
              <a:t>slang  way </a:t>
            </a:r>
            <a:r>
              <a:rPr sz="818" dirty="0">
                <a:solidFill>
                  <a:prstClr val="black"/>
                </a:solidFill>
                <a:latin typeface="Calibri"/>
                <a:cs typeface="Calibri"/>
              </a:rPr>
              <a:t>to </a:t>
            </a:r>
            <a:r>
              <a:rPr sz="818" spc="-3" dirty="0">
                <a:solidFill>
                  <a:prstClr val="black"/>
                </a:solidFill>
                <a:latin typeface="Calibri"/>
                <a:cs typeface="Calibri"/>
              </a:rPr>
              <a:t>say the</a:t>
            </a:r>
            <a:r>
              <a:rPr sz="818" spc="-51" dirty="0">
                <a:solidFill>
                  <a:prstClr val="black"/>
                </a:solidFill>
                <a:latin typeface="Calibri"/>
                <a:cs typeface="Calibri"/>
              </a:rPr>
              <a:t> </a:t>
            </a:r>
            <a:r>
              <a:rPr sz="818" dirty="0">
                <a:solidFill>
                  <a:prstClr val="black"/>
                </a:solidFill>
                <a:latin typeface="Calibri"/>
                <a:cs typeface="Calibri"/>
              </a:rPr>
              <a:t>players  are </a:t>
            </a:r>
            <a:r>
              <a:rPr sz="818" spc="-3" dirty="0">
                <a:solidFill>
                  <a:prstClr val="black"/>
                </a:solidFill>
                <a:latin typeface="Calibri"/>
                <a:cs typeface="Calibri"/>
              </a:rPr>
              <a:t>much tougher</a:t>
            </a:r>
            <a:r>
              <a:rPr sz="818" spc="-41" dirty="0">
                <a:solidFill>
                  <a:prstClr val="black"/>
                </a:solidFill>
                <a:latin typeface="Calibri"/>
                <a:cs typeface="Calibri"/>
              </a:rPr>
              <a:t> </a:t>
            </a:r>
            <a:r>
              <a:rPr sz="818" spc="-3" dirty="0">
                <a:solidFill>
                  <a:prstClr val="black"/>
                </a:solidFill>
                <a:latin typeface="Calibri"/>
                <a:cs typeface="Calibri"/>
              </a:rPr>
              <a:t>and  stronger than</a:t>
            </a:r>
            <a:r>
              <a:rPr sz="818" spc="-44" dirty="0">
                <a:solidFill>
                  <a:prstClr val="black"/>
                </a:solidFill>
                <a:latin typeface="Calibri"/>
                <a:cs typeface="Calibri"/>
              </a:rPr>
              <a:t> </a:t>
            </a:r>
            <a:r>
              <a:rPr sz="818" dirty="0">
                <a:solidFill>
                  <a:prstClr val="black"/>
                </a:solidFill>
                <a:latin typeface="Calibri"/>
                <a:cs typeface="Calibri"/>
              </a:rPr>
              <a:t>you</a:t>
            </a:r>
            <a:endParaRPr sz="818">
              <a:solidFill>
                <a:prstClr val="black"/>
              </a:solidFill>
              <a:latin typeface="Calibri"/>
              <a:cs typeface="Calibri"/>
            </a:endParaRPr>
          </a:p>
        </p:txBody>
      </p:sp>
      <p:sp>
        <p:nvSpPr>
          <p:cNvPr id="19" name="object 19"/>
          <p:cNvSpPr txBox="1"/>
          <p:nvPr/>
        </p:nvSpPr>
        <p:spPr>
          <a:xfrm>
            <a:off x="7032480" y="3567514"/>
            <a:ext cx="785380" cy="580031"/>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look out </a:t>
            </a:r>
            <a:r>
              <a:rPr sz="818" b="1" spc="-3" dirty="0">
                <a:solidFill>
                  <a:prstClr val="black"/>
                </a:solidFill>
                <a:latin typeface="Calibri"/>
                <a:cs typeface="Calibri"/>
              </a:rPr>
              <a:t>for you</a:t>
            </a:r>
            <a:r>
              <a:rPr sz="818" b="1" spc="-51" dirty="0">
                <a:solidFill>
                  <a:prstClr val="black"/>
                </a:solidFill>
                <a:latin typeface="Calibri"/>
                <a:cs typeface="Calibri"/>
              </a:rPr>
              <a:t> </a:t>
            </a:r>
            <a:r>
              <a:rPr sz="818" dirty="0">
                <a:solidFill>
                  <a:prstClr val="black"/>
                </a:solidFill>
                <a:latin typeface="Calibri"/>
                <a:cs typeface="Calibri"/>
              </a:rPr>
              <a:t>=  </a:t>
            </a:r>
            <a:r>
              <a:rPr sz="818" spc="-3" dirty="0">
                <a:solidFill>
                  <a:prstClr val="black"/>
                </a:solidFill>
                <a:latin typeface="Calibri"/>
                <a:cs typeface="Calibri"/>
              </a:rPr>
              <a:t>take care of</a:t>
            </a:r>
            <a:r>
              <a:rPr sz="818" spc="-27" dirty="0">
                <a:solidFill>
                  <a:prstClr val="black"/>
                </a:solidFill>
                <a:latin typeface="Calibri"/>
                <a:cs typeface="Calibri"/>
              </a:rPr>
              <a:t> </a:t>
            </a:r>
            <a:r>
              <a:rPr sz="818" spc="-3" dirty="0">
                <a:solidFill>
                  <a:prstClr val="black"/>
                </a:solidFill>
                <a:latin typeface="Calibri"/>
                <a:cs typeface="Calibri"/>
              </a:rPr>
              <a:t>your</a:t>
            </a:r>
            <a:endParaRPr sz="818">
              <a:solidFill>
                <a:prstClr val="black"/>
              </a:solidFill>
              <a:latin typeface="Calibri"/>
              <a:cs typeface="Calibri"/>
            </a:endParaRPr>
          </a:p>
          <a:p>
            <a:pPr marL="8659" marR="128151" defTabSz="623438">
              <a:lnSpc>
                <a:spcPct val="116700"/>
              </a:lnSpc>
              <a:spcBef>
                <a:spcPts val="3"/>
              </a:spcBef>
            </a:pPr>
            <a:r>
              <a:rPr sz="818" spc="-3" dirty="0">
                <a:solidFill>
                  <a:prstClr val="black"/>
                </a:solidFill>
                <a:latin typeface="Calibri"/>
                <a:cs typeface="Calibri"/>
              </a:rPr>
              <a:t>safety and</a:t>
            </a:r>
            <a:r>
              <a:rPr sz="818" spc="-41" dirty="0">
                <a:solidFill>
                  <a:prstClr val="black"/>
                </a:solidFill>
                <a:latin typeface="Calibri"/>
                <a:cs typeface="Calibri"/>
              </a:rPr>
              <a:t> </a:t>
            </a:r>
            <a:r>
              <a:rPr sz="818" spc="-3" dirty="0">
                <a:solidFill>
                  <a:prstClr val="black"/>
                </a:solidFill>
                <a:latin typeface="Calibri"/>
                <a:cs typeface="Calibri"/>
              </a:rPr>
              <a:t>best  interests</a:t>
            </a:r>
            <a:endParaRPr sz="818">
              <a:solidFill>
                <a:prstClr val="black"/>
              </a:solidFill>
              <a:latin typeface="Calibri"/>
              <a:cs typeface="Calibri"/>
            </a:endParaRPr>
          </a:p>
        </p:txBody>
      </p:sp>
      <p:sp>
        <p:nvSpPr>
          <p:cNvPr id="20" name="object 20"/>
          <p:cNvSpPr txBox="1"/>
          <p:nvPr/>
        </p:nvSpPr>
        <p:spPr>
          <a:xfrm>
            <a:off x="7032480" y="4237728"/>
            <a:ext cx="941243" cy="580031"/>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league </a:t>
            </a:r>
            <a:r>
              <a:rPr sz="818" dirty="0">
                <a:solidFill>
                  <a:prstClr val="black"/>
                </a:solidFill>
                <a:latin typeface="Calibri"/>
                <a:cs typeface="Calibri"/>
              </a:rPr>
              <a:t>= a </a:t>
            </a:r>
            <a:r>
              <a:rPr sz="818" spc="-3" dirty="0">
                <a:solidFill>
                  <a:prstClr val="black"/>
                </a:solidFill>
                <a:latin typeface="Calibri"/>
                <a:cs typeface="Calibri"/>
              </a:rPr>
              <a:t>group of  sports </a:t>
            </a:r>
            <a:r>
              <a:rPr sz="818" dirty="0">
                <a:solidFill>
                  <a:prstClr val="black"/>
                </a:solidFill>
                <a:latin typeface="Calibri"/>
                <a:cs typeface="Calibri"/>
              </a:rPr>
              <a:t>teams</a:t>
            </a:r>
            <a:r>
              <a:rPr sz="818" spc="-58" dirty="0">
                <a:solidFill>
                  <a:prstClr val="black"/>
                </a:solidFill>
                <a:latin typeface="Calibri"/>
                <a:cs typeface="Calibri"/>
              </a:rPr>
              <a:t> </a:t>
            </a:r>
            <a:r>
              <a:rPr sz="818" spc="-3" dirty="0">
                <a:solidFill>
                  <a:prstClr val="black"/>
                </a:solidFill>
                <a:latin typeface="Calibri"/>
                <a:cs typeface="Calibri"/>
              </a:rPr>
              <a:t>that</a:t>
            </a:r>
            <a:endParaRPr sz="818">
              <a:solidFill>
                <a:prstClr val="black"/>
              </a:solidFill>
              <a:latin typeface="Calibri"/>
              <a:cs typeface="Calibri"/>
            </a:endParaRPr>
          </a:p>
          <a:p>
            <a:pPr marL="8659" marR="3464" defTabSz="623438">
              <a:lnSpc>
                <a:spcPct val="116700"/>
              </a:lnSpc>
              <a:spcBef>
                <a:spcPts val="3"/>
              </a:spcBef>
            </a:pPr>
            <a:r>
              <a:rPr sz="818" spc="-3" dirty="0">
                <a:solidFill>
                  <a:prstClr val="black"/>
                </a:solidFill>
                <a:latin typeface="Calibri"/>
                <a:cs typeface="Calibri"/>
              </a:rPr>
              <a:t>compete against each  other</a:t>
            </a:r>
            <a:endParaRPr sz="818">
              <a:solidFill>
                <a:prstClr val="black"/>
              </a:solidFill>
              <a:latin typeface="Calibri"/>
              <a:cs typeface="Calibri"/>
            </a:endParaRPr>
          </a:p>
        </p:txBody>
      </p:sp>
      <p:sp>
        <p:nvSpPr>
          <p:cNvPr id="21" name="object 21"/>
          <p:cNvSpPr txBox="1"/>
          <p:nvPr/>
        </p:nvSpPr>
        <p:spPr>
          <a:xfrm>
            <a:off x="7032480" y="4929014"/>
            <a:ext cx="942975" cy="277384"/>
          </a:xfrm>
          <a:prstGeom prst="rect">
            <a:avLst/>
          </a:prstGeom>
        </p:spPr>
        <p:txBody>
          <a:bodyPr vert="horz" wrap="square" lIns="0" tIns="0" rIns="0" bIns="0" rtlCol="0">
            <a:spAutoFit/>
          </a:bodyPr>
          <a:lstStyle/>
          <a:p>
            <a:pPr marL="8659" defTabSz="623438"/>
            <a:r>
              <a:rPr sz="818" b="1" spc="-3" dirty="0">
                <a:solidFill>
                  <a:prstClr val="black"/>
                </a:solidFill>
                <a:latin typeface="Calibri"/>
                <a:cs typeface="Calibri"/>
              </a:rPr>
              <a:t>pulverize </a:t>
            </a:r>
            <a:r>
              <a:rPr sz="818" dirty="0">
                <a:solidFill>
                  <a:prstClr val="black"/>
                </a:solidFill>
                <a:latin typeface="Calibri"/>
                <a:cs typeface="Calibri"/>
              </a:rPr>
              <a:t>= break</a:t>
            </a:r>
            <a:r>
              <a:rPr sz="818" spc="-48" dirty="0">
                <a:solidFill>
                  <a:prstClr val="black"/>
                </a:solidFill>
                <a:latin typeface="Calibri"/>
                <a:cs typeface="Calibri"/>
              </a:rPr>
              <a:t> </a:t>
            </a:r>
            <a:r>
              <a:rPr sz="818" spc="-3" dirty="0">
                <a:solidFill>
                  <a:prstClr val="black"/>
                </a:solidFill>
                <a:latin typeface="Calibri"/>
                <a:cs typeface="Calibri"/>
              </a:rPr>
              <a:t>into</a:t>
            </a:r>
            <a:endParaRPr sz="818">
              <a:solidFill>
                <a:prstClr val="black"/>
              </a:solidFill>
              <a:latin typeface="Calibri"/>
              <a:cs typeface="Calibri"/>
            </a:endParaRPr>
          </a:p>
          <a:p>
            <a:pPr marL="8659" defTabSz="623438">
              <a:spcBef>
                <a:spcPts val="164"/>
              </a:spcBef>
            </a:pPr>
            <a:r>
              <a:rPr sz="818" spc="-3" dirty="0">
                <a:solidFill>
                  <a:prstClr val="black"/>
                </a:solidFill>
                <a:latin typeface="Calibri"/>
                <a:cs typeface="Calibri"/>
              </a:rPr>
              <a:t>small</a:t>
            </a:r>
            <a:r>
              <a:rPr sz="818" spc="-61" dirty="0">
                <a:solidFill>
                  <a:prstClr val="black"/>
                </a:solidFill>
                <a:latin typeface="Calibri"/>
                <a:cs typeface="Calibri"/>
              </a:rPr>
              <a:t> </a:t>
            </a:r>
            <a:r>
              <a:rPr sz="818" dirty="0">
                <a:solidFill>
                  <a:prstClr val="black"/>
                </a:solidFill>
                <a:latin typeface="Calibri"/>
                <a:cs typeface="Calibri"/>
              </a:rPr>
              <a:t>pieces</a:t>
            </a:r>
            <a:endParaRPr sz="818">
              <a:solidFill>
                <a:prstClr val="black"/>
              </a:solidFill>
              <a:latin typeface="Calibri"/>
              <a:cs typeface="Calibri"/>
            </a:endParaRPr>
          </a:p>
        </p:txBody>
      </p:sp>
      <p:sp>
        <p:nvSpPr>
          <p:cNvPr id="22" name="object 22"/>
          <p:cNvSpPr txBox="1"/>
          <p:nvPr/>
        </p:nvSpPr>
        <p:spPr>
          <a:xfrm>
            <a:off x="7032480" y="5286680"/>
            <a:ext cx="959860"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wimp </a:t>
            </a:r>
            <a:r>
              <a:rPr sz="818" dirty="0">
                <a:solidFill>
                  <a:prstClr val="black"/>
                </a:solidFill>
                <a:latin typeface="Calibri"/>
                <a:cs typeface="Calibri"/>
              </a:rPr>
              <a:t>= </a:t>
            </a:r>
            <a:r>
              <a:rPr sz="818" spc="-3" dirty="0">
                <a:solidFill>
                  <a:prstClr val="black"/>
                </a:solidFill>
                <a:latin typeface="Calibri"/>
                <a:cs typeface="Calibri"/>
              </a:rPr>
              <a:t>(slang) </a:t>
            </a:r>
            <a:r>
              <a:rPr sz="818" dirty="0">
                <a:solidFill>
                  <a:prstClr val="black"/>
                </a:solidFill>
                <a:latin typeface="Calibri"/>
                <a:cs typeface="Calibri"/>
              </a:rPr>
              <a:t>a</a:t>
            </a:r>
            <a:r>
              <a:rPr sz="818" spc="-34" dirty="0">
                <a:solidFill>
                  <a:prstClr val="black"/>
                </a:solidFill>
                <a:latin typeface="Calibri"/>
                <a:cs typeface="Calibri"/>
              </a:rPr>
              <a:t> </a:t>
            </a:r>
            <a:r>
              <a:rPr sz="818" spc="-3" dirty="0">
                <a:solidFill>
                  <a:prstClr val="black"/>
                </a:solidFill>
                <a:latin typeface="Calibri"/>
                <a:cs typeface="Calibri"/>
              </a:rPr>
              <a:t>weak  </a:t>
            </a:r>
            <a:r>
              <a:rPr sz="818" dirty="0">
                <a:solidFill>
                  <a:prstClr val="black"/>
                </a:solidFill>
                <a:latin typeface="Calibri"/>
                <a:cs typeface="Calibri"/>
              </a:rPr>
              <a:t>and </a:t>
            </a:r>
            <a:r>
              <a:rPr sz="818" spc="-3" dirty="0">
                <a:solidFill>
                  <a:prstClr val="black"/>
                </a:solidFill>
                <a:latin typeface="Calibri"/>
                <a:cs typeface="Calibri"/>
              </a:rPr>
              <a:t>fearful</a:t>
            </a:r>
            <a:r>
              <a:rPr sz="818" spc="-41" dirty="0">
                <a:solidFill>
                  <a:prstClr val="black"/>
                </a:solidFill>
                <a:latin typeface="Calibri"/>
                <a:cs typeface="Calibri"/>
              </a:rPr>
              <a:t> </a:t>
            </a:r>
            <a:r>
              <a:rPr sz="818" spc="-3" dirty="0">
                <a:solidFill>
                  <a:prstClr val="black"/>
                </a:solidFill>
                <a:latin typeface="Calibri"/>
                <a:cs typeface="Calibri"/>
              </a:rPr>
              <a:t>person</a:t>
            </a:r>
            <a:endParaRPr sz="818">
              <a:solidFill>
                <a:prstClr val="black"/>
              </a:solidFill>
              <a:latin typeface="Calibri"/>
              <a:cs typeface="Calibri"/>
            </a:endParaRPr>
          </a:p>
        </p:txBody>
      </p:sp>
      <p:sp>
        <p:nvSpPr>
          <p:cNvPr id="23" name="object 23"/>
          <p:cNvSpPr/>
          <p:nvPr/>
        </p:nvSpPr>
        <p:spPr>
          <a:xfrm>
            <a:off x="6816870" y="1162483"/>
            <a:ext cx="96549" cy="4786313"/>
          </a:xfrm>
          <a:custGeom>
            <a:avLst/>
            <a:gdLst/>
            <a:ahLst/>
            <a:cxnLst/>
            <a:rect l="l" t="t" r="r" b="b"/>
            <a:pathLst>
              <a:path w="141604" h="7019925">
                <a:moveTo>
                  <a:pt x="0" y="7019925"/>
                </a:moveTo>
                <a:lnTo>
                  <a:pt x="141490" y="7019925"/>
                </a:lnTo>
                <a:lnTo>
                  <a:pt x="141490" y="0"/>
                </a:lnTo>
                <a:lnTo>
                  <a:pt x="0" y="0"/>
                </a:lnTo>
                <a:lnTo>
                  <a:pt x="0" y="7019925"/>
                </a:lnTo>
                <a:close/>
              </a:path>
            </a:pathLst>
          </a:custGeom>
          <a:solidFill>
            <a:srgbClr val="C0504D"/>
          </a:solidFill>
        </p:spPr>
        <p:txBody>
          <a:bodyPr wrap="square" lIns="0" tIns="0" rIns="0" bIns="0" rtlCol="0"/>
          <a:lstStyle/>
          <a:p>
            <a:pPr defTabSz="623438"/>
            <a:endParaRPr sz="1227">
              <a:solidFill>
                <a:prstClr val="black"/>
              </a:solidFill>
              <a:latin typeface="Calibri"/>
            </a:endParaRPr>
          </a:p>
        </p:txBody>
      </p:sp>
      <p:sp>
        <p:nvSpPr>
          <p:cNvPr id="24" name="object 24"/>
          <p:cNvSpPr/>
          <p:nvPr/>
        </p:nvSpPr>
        <p:spPr>
          <a:xfrm>
            <a:off x="6816870" y="1350818"/>
            <a:ext cx="1249074" cy="223838"/>
          </a:xfrm>
          <a:custGeom>
            <a:avLst/>
            <a:gdLst/>
            <a:ahLst/>
            <a:cxnLst/>
            <a:rect l="l" t="t" r="r" b="b"/>
            <a:pathLst>
              <a:path w="1831975" h="328294">
                <a:moveTo>
                  <a:pt x="1667764" y="0"/>
                </a:moveTo>
                <a:lnTo>
                  <a:pt x="0" y="0"/>
                </a:lnTo>
                <a:lnTo>
                  <a:pt x="0" y="328295"/>
                </a:lnTo>
                <a:lnTo>
                  <a:pt x="1667764" y="328295"/>
                </a:lnTo>
                <a:lnTo>
                  <a:pt x="1831975" y="164083"/>
                </a:lnTo>
                <a:lnTo>
                  <a:pt x="1667764" y="0"/>
                </a:lnTo>
                <a:close/>
              </a:path>
            </a:pathLst>
          </a:custGeom>
          <a:solidFill>
            <a:srgbClr val="622422"/>
          </a:solidFill>
        </p:spPr>
        <p:txBody>
          <a:bodyPr wrap="square" lIns="0" tIns="0" rIns="0" bIns="0" rtlCol="0"/>
          <a:lstStyle/>
          <a:p>
            <a:pPr defTabSz="623438"/>
            <a:endParaRPr sz="1227">
              <a:solidFill>
                <a:prstClr val="black"/>
              </a:solidFill>
              <a:latin typeface="Calibri"/>
            </a:endParaRPr>
          </a:p>
        </p:txBody>
      </p:sp>
      <p:sp>
        <p:nvSpPr>
          <p:cNvPr id="25" name="object 25"/>
          <p:cNvSpPr/>
          <p:nvPr/>
        </p:nvSpPr>
        <p:spPr>
          <a:xfrm>
            <a:off x="6825441" y="1359131"/>
            <a:ext cx="1176251" cy="206778"/>
          </a:xfrm>
          <a:prstGeom prst="rect">
            <a:avLst/>
          </a:prstGeom>
          <a:blipFill>
            <a:blip r:embed="rId4" cstate="print"/>
            <a:stretch>
              <a:fillRect/>
            </a:stretch>
          </a:blipFill>
        </p:spPr>
        <p:txBody>
          <a:bodyPr wrap="square" lIns="0" tIns="0" rIns="0" bIns="0" rtlCol="0"/>
          <a:lstStyle/>
          <a:p>
            <a:pPr defTabSz="623438"/>
            <a:endParaRPr sz="1227">
              <a:solidFill>
                <a:prstClr val="black"/>
              </a:solidFill>
              <a:latin typeface="Calibri"/>
            </a:endParaRPr>
          </a:p>
        </p:txBody>
      </p:sp>
      <p:sp>
        <p:nvSpPr>
          <p:cNvPr id="26" name="object 26"/>
          <p:cNvSpPr txBox="1"/>
          <p:nvPr/>
        </p:nvSpPr>
        <p:spPr>
          <a:xfrm>
            <a:off x="7066770" y="1359304"/>
            <a:ext cx="747280" cy="188834"/>
          </a:xfrm>
          <a:prstGeom prst="rect">
            <a:avLst/>
          </a:prstGeom>
        </p:spPr>
        <p:txBody>
          <a:bodyPr vert="horz" wrap="square" lIns="0" tIns="0" rIns="0" bIns="0" rtlCol="0">
            <a:spAutoFit/>
          </a:bodyPr>
          <a:lstStyle/>
          <a:p>
            <a:pPr marL="8659" defTabSz="623438"/>
            <a:r>
              <a:rPr sz="1227" b="1" spc="-3" dirty="0">
                <a:solidFill>
                  <a:srgbClr val="FFFFFF"/>
                </a:solidFill>
                <a:latin typeface="Calibri"/>
                <a:cs typeface="Calibri"/>
              </a:rPr>
              <a:t>Vocabulary</a:t>
            </a:r>
            <a:endParaRPr sz="1227">
              <a:solidFill>
                <a:prstClr val="black"/>
              </a:solidFill>
              <a:latin typeface="Calibri"/>
              <a:cs typeface="Calibri"/>
            </a:endParaRPr>
          </a:p>
        </p:txBody>
      </p:sp>
      <p:sp>
        <p:nvSpPr>
          <p:cNvPr id="27" name="object 27"/>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8" name="object 28"/>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9" name="object 29"/>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0" name="object 30"/>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1" name="object 3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2" name="object 32"/>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3" name="object 33"/>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4" name="object 34"/>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35" name="object 35"/>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6" name="object 36"/>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7" name="object 3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8" name="object 3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39" name="object 39"/>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40" name="object 40"/>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41" name="object 4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42" name="object 4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82811"/>
            <a:ext cx="2368694" cy="777264"/>
          </a:xfrm>
          <a:prstGeom prst="rect">
            <a:avLst/>
          </a:prstGeom>
        </p:spPr>
        <p:txBody>
          <a:bodyPr vert="horz" wrap="square" lIns="0" tIns="0" rIns="0" bIns="0" rtlCol="0">
            <a:spAutoFit/>
          </a:bodyPr>
          <a:lstStyle/>
          <a:p>
            <a:pPr marL="8659" marR="3464" algn="just" defTabSz="623438">
              <a:lnSpc>
                <a:spcPct val="146700"/>
              </a:lnSpc>
            </a:pPr>
            <a:r>
              <a:rPr sz="886" b="1" spc="-3" dirty="0">
                <a:solidFill>
                  <a:prstClr val="black"/>
                </a:solidFill>
                <a:latin typeface="Cambria"/>
                <a:cs typeface="Cambria"/>
              </a:rPr>
              <a:t>Brent: </a:t>
            </a:r>
            <a:r>
              <a:rPr sz="886" spc="-3" dirty="0">
                <a:solidFill>
                  <a:prstClr val="black"/>
                </a:solidFill>
                <a:latin typeface="Cambria"/>
                <a:cs typeface="Cambria"/>
              </a:rPr>
              <a:t>Hockey skates are different from the ones  </a:t>
            </a:r>
            <a:r>
              <a:rPr sz="886" spc="-7" dirty="0">
                <a:solidFill>
                  <a:prstClr val="black"/>
                </a:solidFill>
                <a:latin typeface="Cambria"/>
                <a:cs typeface="Cambria"/>
              </a:rPr>
              <a:t>you </a:t>
            </a:r>
            <a:r>
              <a:rPr sz="886" spc="-3" dirty="0">
                <a:solidFill>
                  <a:prstClr val="black"/>
                </a:solidFill>
                <a:latin typeface="Cambria"/>
                <a:cs typeface="Cambria"/>
              </a:rPr>
              <a:t>wear when </a:t>
            </a:r>
            <a:r>
              <a:rPr sz="886" spc="-7" dirty="0">
                <a:solidFill>
                  <a:prstClr val="black"/>
                </a:solidFill>
                <a:latin typeface="Cambria"/>
                <a:cs typeface="Cambria"/>
              </a:rPr>
              <a:t>you </a:t>
            </a:r>
            <a:r>
              <a:rPr sz="886" spc="-3" dirty="0">
                <a:solidFill>
                  <a:prstClr val="black"/>
                </a:solidFill>
                <a:latin typeface="Cambria"/>
                <a:cs typeface="Cambria"/>
              </a:rPr>
              <a:t>take Amy out on a date. And  have </a:t>
            </a:r>
            <a:r>
              <a:rPr sz="886" spc="-7" dirty="0">
                <a:solidFill>
                  <a:prstClr val="black"/>
                </a:solidFill>
                <a:latin typeface="Cambria"/>
                <a:cs typeface="Cambria"/>
              </a:rPr>
              <a:t>you </a:t>
            </a:r>
            <a:r>
              <a:rPr sz="886" spc="-3" dirty="0">
                <a:solidFill>
                  <a:prstClr val="black"/>
                </a:solidFill>
                <a:latin typeface="Cambria"/>
                <a:cs typeface="Cambria"/>
              </a:rPr>
              <a:t>ever tried to </a:t>
            </a:r>
            <a:r>
              <a:rPr sz="886" b="1" spc="-3" dirty="0">
                <a:solidFill>
                  <a:prstClr val="black"/>
                </a:solidFill>
                <a:latin typeface="Cambria"/>
                <a:cs typeface="Cambria"/>
              </a:rPr>
              <a:t>dodge </a:t>
            </a:r>
            <a:r>
              <a:rPr sz="886" spc="-3" dirty="0">
                <a:solidFill>
                  <a:prstClr val="black"/>
                </a:solidFill>
                <a:latin typeface="Cambria"/>
                <a:cs typeface="Cambria"/>
              </a:rPr>
              <a:t>an angry player  </a:t>
            </a:r>
            <a:r>
              <a:rPr sz="886" b="1" spc="-3" dirty="0">
                <a:solidFill>
                  <a:prstClr val="black"/>
                </a:solidFill>
                <a:latin typeface="Cambria"/>
                <a:cs typeface="Cambria"/>
              </a:rPr>
              <a:t>charging </a:t>
            </a:r>
            <a:r>
              <a:rPr sz="886" spc="-3" dirty="0">
                <a:solidFill>
                  <a:prstClr val="black"/>
                </a:solidFill>
                <a:latin typeface="Cambria"/>
                <a:cs typeface="Cambria"/>
              </a:rPr>
              <a:t>at </a:t>
            </a:r>
            <a:r>
              <a:rPr sz="886" spc="-7" dirty="0">
                <a:solidFill>
                  <a:prstClr val="black"/>
                </a:solidFill>
                <a:latin typeface="Cambria"/>
                <a:cs typeface="Cambria"/>
              </a:rPr>
              <a:t>you </a:t>
            </a:r>
            <a:r>
              <a:rPr sz="886" dirty="0">
                <a:solidFill>
                  <a:prstClr val="black"/>
                </a:solidFill>
                <a:latin typeface="Cambria"/>
                <a:cs typeface="Cambria"/>
              </a:rPr>
              <a:t>on </a:t>
            </a:r>
            <a:r>
              <a:rPr sz="886" spc="-3" dirty="0">
                <a:solidFill>
                  <a:prstClr val="black"/>
                </a:solidFill>
                <a:latin typeface="Cambria"/>
                <a:cs typeface="Cambria"/>
              </a:rPr>
              <a:t>ice</a:t>
            </a:r>
            <a:r>
              <a:rPr sz="886" spc="-7" dirty="0">
                <a:solidFill>
                  <a:prstClr val="black"/>
                </a:solidFill>
                <a:latin typeface="Cambria"/>
                <a:cs typeface="Cambria"/>
              </a:rPr>
              <a:t> </a:t>
            </a:r>
            <a:r>
              <a:rPr sz="886" spc="-3" dirty="0">
                <a:solidFill>
                  <a:prstClr val="black"/>
                </a:solidFill>
                <a:latin typeface="Cambria"/>
                <a:cs typeface="Cambria"/>
              </a:rPr>
              <a:t>skates?</a:t>
            </a:r>
            <a:endParaRPr sz="886">
              <a:solidFill>
                <a:prstClr val="black"/>
              </a:solidFill>
              <a:latin typeface="Cambria"/>
              <a:cs typeface="Cambria"/>
            </a:endParaRPr>
          </a:p>
        </p:txBody>
      </p:sp>
      <p:sp>
        <p:nvSpPr>
          <p:cNvPr id="3" name="object 3"/>
          <p:cNvSpPr txBox="1"/>
          <p:nvPr/>
        </p:nvSpPr>
        <p:spPr>
          <a:xfrm>
            <a:off x="4061321" y="1562152"/>
            <a:ext cx="2367828"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Joey: </a:t>
            </a:r>
            <a:r>
              <a:rPr sz="886" spc="-3" dirty="0">
                <a:solidFill>
                  <a:prstClr val="black"/>
                </a:solidFill>
                <a:latin typeface="Cambria"/>
                <a:cs typeface="Cambria"/>
              </a:rPr>
              <a:t>Can’t </a:t>
            </a:r>
            <a:r>
              <a:rPr sz="886" spc="-7" dirty="0">
                <a:solidFill>
                  <a:prstClr val="black"/>
                </a:solidFill>
                <a:latin typeface="Cambria"/>
                <a:cs typeface="Cambria"/>
              </a:rPr>
              <a:t>say </a:t>
            </a:r>
            <a:r>
              <a:rPr sz="886" spc="-3" dirty="0">
                <a:solidFill>
                  <a:prstClr val="black"/>
                </a:solidFill>
                <a:latin typeface="Cambria"/>
                <a:cs typeface="Cambria"/>
              </a:rPr>
              <a:t>I have… but how hard can it be? I  mean, I’m pretty </a:t>
            </a:r>
            <a:r>
              <a:rPr sz="886" b="1" spc="-3" dirty="0">
                <a:solidFill>
                  <a:prstClr val="black"/>
                </a:solidFill>
                <a:latin typeface="Cambria"/>
                <a:cs typeface="Cambria"/>
              </a:rPr>
              <a:t>agile </a:t>
            </a:r>
            <a:r>
              <a:rPr sz="886" spc="-3" dirty="0">
                <a:solidFill>
                  <a:prstClr val="black"/>
                </a:solidFill>
                <a:latin typeface="Cambria"/>
                <a:cs typeface="Cambria"/>
              </a:rPr>
              <a:t>– and I’ve </a:t>
            </a:r>
            <a:r>
              <a:rPr sz="886" spc="-7" dirty="0">
                <a:solidFill>
                  <a:prstClr val="black"/>
                </a:solidFill>
                <a:latin typeface="Cambria"/>
                <a:cs typeface="Cambria"/>
              </a:rPr>
              <a:t>got good  </a:t>
            </a:r>
            <a:r>
              <a:rPr sz="886" b="1" spc="-3" dirty="0">
                <a:solidFill>
                  <a:prstClr val="black"/>
                </a:solidFill>
                <a:latin typeface="Cambria"/>
                <a:cs typeface="Cambria"/>
              </a:rPr>
              <a:t>reflexes.</a:t>
            </a:r>
            <a:endParaRPr sz="886">
              <a:solidFill>
                <a:prstClr val="black"/>
              </a:solidFill>
              <a:latin typeface="Cambria"/>
              <a:cs typeface="Cambria"/>
            </a:endParaRPr>
          </a:p>
        </p:txBody>
      </p:sp>
      <p:sp>
        <p:nvSpPr>
          <p:cNvPr id="4" name="object 4"/>
          <p:cNvSpPr txBox="1"/>
          <p:nvPr/>
        </p:nvSpPr>
        <p:spPr>
          <a:xfrm>
            <a:off x="4061321" y="2305829"/>
            <a:ext cx="2367828" cy="336759"/>
          </a:xfrm>
          <a:prstGeom prst="rect">
            <a:avLst/>
          </a:prstGeom>
        </p:spPr>
        <p:txBody>
          <a:bodyPr vert="horz" wrap="square" lIns="0" tIns="0" rIns="0" bIns="0" rtlCol="0">
            <a:spAutoFit/>
          </a:bodyPr>
          <a:lstStyle/>
          <a:p>
            <a:pPr marL="8659" defTabSz="623438"/>
            <a:r>
              <a:rPr sz="886" b="1" spc="-7" dirty="0">
                <a:solidFill>
                  <a:prstClr val="black"/>
                </a:solidFill>
                <a:latin typeface="Cambria"/>
                <a:cs typeface="Cambria"/>
              </a:rPr>
              <a:t>Brent: </a:t>
            </a:r>
            <a:r>
              <a:rPr sz="886" b="1" dirty="0">
                <a:solidFill>
                  <a:prstClr val="black"/>
                </a:solidFill>
                <a:latin typeface="Cambria"/>
                <a:cs typeface="Cambria"/>
              </a:rPr>
              <a:t>No </a:t>
            </a:r>
            <a:r>
              <a:rPr sz="886" b="1" spc="-3" dirty="0">
                <a:solidFill>
                  <a:prstClr val="black"/>
                </a:solidFill>
                <a:latin typeface="Cambria"/>
                <a:cs typeface="Cambria"/>
              </a:rPr>
              <a:t>offense, </a:t>
            </a:r>
            <a:r>
              <a:rPr sz="886" spc="-3" dirty="0">
                <a:solidFill>
                  <a:prstClr val="black"/>
                </a:solidFill>
                <a:latin typeface="Cambria"/>
                <a:cs typeface="Cambria"/>
              </a:rPr>
              <a:t>Joey, I’ve seen </a:t>
            </a:r>
            <a:r>
              <a:rPr sz="886" spc="-7" dirty="0">
                <a:solidFill>
                  <a:prstClr val="black"/>
                </a:solidFill>
                <a:latin typeface="Cambria"/>
                <a:cs typeface="Cambria"/>
              </a:rPr>
              <a:t>you </a:t>
            </a:r>
            <a:r>
              <a:rPr sz="886" dirty="0">
                <a:solidFill>
                  <a:prstClr val="black"/>
                </a:solidFill>
                <a:latin typeface="Cambria"/>
                <a:cs typeface="Cambria"/>
              </a:rPr>
              <a:t>skate  </a:t>
            </a:r>
            <a:r>
              <a:rPr sz="886" spc="17" dirty="0">
                <a:solidFill>
                  <a:prstClr val="black"/>
                </a:solidFill>
                <a:latin typeface="Cambria"/>
                <a:cs typeface="Cambria"/>
              </a:rPr>
              <a:t> </a:t>
            </a:r>
            <a:r>
              <a:rPr sz="886" spc="-3" dirty="0">
                <a:solidFill>
                  <a:prstClr val="black"/>
                </a:solidFill>
                <a:latin typeface="Cambria"/>
                <a:cs typeface="Cambria"/>
              </a:rPr>
              <a:t>and</a:t>
            </a:r>
            <a:endParaRPr sz="886">
              <a:solidFill>
                <a:prstClr val="black"/>
              </a:solidFill>
              <a:latin typeface="Cambria"/>
              <a:cs typeface="Cambria"/>
            </a:endParaRPr>
          </a:p>
          <a:p>
            <a:pPr marL="8659" defTabSz="623438">
              <a:spcBef>
                <a:spcPts val="491"/>
              </a:spcBef>
            </a:pPr>
            <a:r>
              <a:rPr sz="886" b="1" spc="-3" dirty="0">
                <a:solidFill>
                  <a:prstClr val="black"/>
                </a:solidFill>
                <a:latin typeface="Cambria"/>
                <a:cs typeface="Cambria"/>
              </a:rPr>
              <a:t>you’re not exactly a</a:t>
            </a:r>
            <a:r>
              <a:rPr sz="886" b="1" spc="-20" dirty="0">
                <a:solidFill>
                  <a:prstClr val="black"/>
                </a:solidFill>
                <a:latin typeface="Cambria"/>
                <a:cs typeface="Cambria"/>
              </a:rPr>
              <a:t> </a:t>
            </a:r>
            <a:r>
              <a:rPr sz="886" b="1" spc="-3" dirty="0">
                <a:solidFill>
                  <a:prstClr val="black"/>
                </a:solidFill>
                <a:latin typeface="Cambria"/>
                <a:cs typeface="Cambria"/>
              </a:rPr>
              <a:t>pro.</a:t>
            </a:r>
            <a:endParaRPr sz="886">
              <a:solidFill>
                <a:prstClr val="black"/>
              </a:solidFill>
              <a:latin typeface="Cambria"/>
              <a:cs typeface="Cambria"/>
            </a:endParaRPr>
          </a:p>
        </p:txBody>
      </p:sp>
      <p:sp>
        <p:nvSpPr>
          <p:cNvPr id="5" name="object 5"/>
          <p:cNvSpPr txBox="1"/>
          <p:nvPr/>
        </p:nvSpPr>
        <p:spPr>
          <a:xfrm>
            <a:off x="4061321" y="2725560"/>
            <a:ext cx="2365230" cy="374141"/>
          </a:xfrm>
          <a:prstGeom prst="rect">
            <a:avLst/>
          </a:prstGeom>
        </p:spPr>
        <p:txBody>
          <a:bodyPr vert="horz" wrap="square" lIns="0" tIns="0" rIns="0" bIns="0" rtlCol="0">
            <a:spAutoFit/>
          </a:bodyPr>
          <a:lstStyle/>
          <a:p>
            <a:pPr marL="8659" marR="3464" defTabSz="623438">
              <a:lnSpc>
                <a:spcPct val="146200"/>
              </a:lnSpc>
            </a:pPr>
            <a:r>
              <a:rPr sz="886" b="1" spc="-3" dirty="0">
                <a:solidFill>
                  <a:prstClr val="black"/>
                </a:solidFill>
                <a:latin typeface="Cambria"/>
                <a:cs typeface="Cambria"/>
              </a:rPr>
              <a:t>Joey: </a:t>
            </a:r>
            <a:r>
              <a:rPr sz="886" spc="-3" dirty="0">
                <a:solidFill>
                  <a:prstClr val="black"/>
                </a:solidFill>
                <a:latin typeface="Cambria"/>
                <a:cs typeface="Cambria"/>
              </a:rPr>
              <a:t>So I’ll practice… maybe even </a:t>
            </a:r>
            <a:r>
              <a:rPr sz="886" dirty="0">
                <a:solidFill>
                  <a:prstClr val="black"/>
                </a:solidFill>
                <a:latin typeface="Cambria"/>
                <a:cs typeface="Cambria"/>
              </a:rPr>
              <a:t>take </a:t>
            </a:r>
            <a:r>
              <a:rPr sz="886" spc="-7" dirty="0">
                <a:solidFill>
                  <a:prstClr val="black"/>
                </a:solidFill>
                <a:latin typeface="Cambria"/>
                <a:cs typeface="Cambria"/>
              </a:rPr>
              <a:t>some  </a:t>
            </a:r>
            <a:r>
              <a:rPr sz="886" spc="-3" dirty="0">
                <a:solidFill>
                  <a:prstClr val="black"/>
                </a:solidFill>
                <a:latin typeface="Cambria"/>
                <a:cs typeface="Cambria"/>
              </a:rPr>
              <a:t>private lessons </a:t>
            </a:r>
            <a:r>
              <a:rPr sz="886" dirty="0">
                <a:solidFill>
                  <a:prstClr val="black"/>
                </a:solidFill>
                <a:latin typeface="Cambria"/>
                <a:cs typeface="Cambria"/>
              </a:rPr>
              <a:t>to </a:t>
            </a:r>
            <a:r>
              <a:rPr sz="886" b="1" spc="-3" dirty="0">
                <a:solidFill>
                  <a:prstClr val="black"/>
                </a:solidFill>
                <a:latin typeface="Cambria"/>
                <a:cs typeface="Cambria"/>
              </a:rPr>
              <a:t>get </a:t>
            </a:r>
            <a:r>
              <a:rPr sz="886" b="1" spc="-7" dirty="0">
                <a:solidFill>
                  <a:prstClr val="black"/>
                </a:solidFill>
                <a:latin typeface="Cambria"/>
                <a:cs typeface="Cambria"/>
              </a:rPr>
              <a:t>up </a:t>
            </a:r>
            <a:r>
              <a:rPr sz="886" b="1" spc="-3" dirty="0">
                <a:solidFill>
                  <a:prstClr val="black"/>
                </a:solidFill>
                <a:latin typeface="Cambria"/>
                <a:cs typeface="Cambria"/>
              </a:rPr>
              <a:t>to</a:t>
            </a:r>
            <a:r>
              <a:rPr sz="886" b="1" spc="-14" dirty="0">
                <a:solidFill>
                  <a:prstClr val="black"/>
                </a:solidFill>
                <a:latin typeface="Cambria"/>
                <a:cs typeface="Cambria"/>
              </a:rPr>
              <a:t> </a:t>
            </a:r>
            <a:r>
              <a:rPr sz="886" b="1" spc="-3" dirty="0">
                <a:solidFill>
                  <a:prstClr val="black"/>
                </a:solidFill>
                <a:latin typeface="Cambria"/>
                <a:cs typeface="Cambria"/>
              </a:rPr>
              <a:t>speed.</a:t>
            </a:r>
            <a:endParaRPr sz="886">
              <a:solidFill>
                <a:prstClr val="black"/>
              </a:solidFill>
              <a:latin typeface="Cambria"/>
              <a:cs typeface="Cambria"/>
            </a:endParaRPr>
          </a:p>
        </p:txBody>
      </p:sp>
      <p:sp>
        <p:nvSpPr>
          <p:cNvPr id="6" name="object 6"/>
          <p:cNvSpPr txBox="1"/>
          <p:nvPr/>
        </p:nvSpPr>
        <p:spPr>
          <a:xfrm>
            <a:off x="4061321" y="3207158"/>
            <a:ext cx="2368694" cy="576889"/>
          </a:xfrm>
          <a:prstGeom prst="rect">
            <a:avLst/>
          </a:prstGeom>
        </p:spPr>
        <p:txBody>
          <a:bodyPr vert="horz" wrap="square" lIns="0" tIns="0" rIns="0" bIns="0" rtlCol="0">
            <a:spAutoFit/>
          </a:bodyPr>
          <a:lstStyle/>
          <a:p>
            <a:pPr marL="8659" marR="3464" algn="just" defTabSz="623438">
              <a:lnSpc>
                <a:spcPct val="146600"/>
              </a:lnSpc>
            </a:pPr>
            <a:r>
              <a:rPr sz="886" b="1" spc="-7" dirty="0">
                <a:solidFill>
                  <a:prstClr val="black"/>
                </a:solidFill>
                <a:latin typeface="Cambria"/>
                <a:cs typeface="Cambria"/>
              </a:rPr>
              <a:t>Brent: </a:t>
            </a:r>
            <a:r>
              <a:rPr sz="886" spc="-3" dirty="0">
                <a:solidFill>
                  <a:prstClr val="black"/>
                </a:solidFill>
                <a:latin typeface="Cambria"/>
                <a:cs typeface="Cambria"/>
              </a:rPr>
              <a:t>I’m telling </a:t>
            </a:r>
            <a:r>
              <a:rPr sz="886" dirty="0">
                <a:solidFill>
                  <a:prstClr val="black"/>
                </a:solidFill>
                <a:latin typeface="Cambria"/>
                <a:cs typeface="Cambria"/>
              </a:rPr>
              <a:t>you, </a:t>
            </a:r>
            <a:r>
              <a:rPr sz="886" spc="-3" dirty="0">
                <a:solidFill>
                  <a:prstClr val="black"/>
                </a:solidFill>
                <a:latin typeface="Cambria"/>
                <a:cs typeface="Cambria"/>
              </a:rPr>
              <a:t>the high school hockey  team</a:t>
            </a:r>
            <a:r>
              <a:rPr sz="886" spc="-41" dirty="0">
                <a:solidFill>
                  <a:prstClr val="black"/>
                </a:solidFill>
                <a:latin typeface="Cambria"/>
                <a:cs typeface="Cambria"/>
              </a:rPr>
              <a:t> </a:t>
            </a:r>
            <a:r>
              <a:rPr sz="886" spc="-3" dirty="0">
                <a:solidFill>
                  <a:prstClr val="black"/>
                </a:solidFill>
                <a:latin typeface="Cambria"/>
                <a:cs typeface="Cambria"/>
              </a:rPr>
              <a:t>is</a:t>
            </a:r>
            <a:r>
              <a:rPr sz="886" spc="-44" dirty="0">
                <a:solidFill>
                  <a:prstClr val="black"/>
                </a:solidFill>
                <a:latin typeface="Cambria"/>
                <a:cs typeface="Cambria"/>
              </a:rPr>
              <a:t> </a:t>
            </a:r>
            <a:r>
              <a:rPr sz="886" spc="-3" dirty="0">
                <a:solidFill>
                  <a:prstClr val="black"/>
                </a:solidFill>
                <a:latin typeface="Cambria"/>
                <a:cs typeface="Cambria"/>
              </a:rPr>
              <a:t>the</a:t>
            </a:r>
            <a:r>
              <a:rPr sz="886" spc="-37" dirty="0">
                <a:solidFill>
                  <a:prstClr val="black"/>
                </a:solidFill>
                <a:latin typeface="Cambria"/>
                <a:cs typeface="Cambria"/>
              </a:rPr>
              <a:t> </a:t>
            </a:r>
            <a:r>
              <a:rPr sz="886" spc="-7" dirty="0">
                <a:solidFill>
                  <a:prstClr val="black"/>
                </a:solidFill>
                <a:latin typeface="Cambria"/>
                <a:cs typeface="Cambria"/>
              </a:rPr>
              <a:t>best</a:t>
            </a:r>
            <a:r>
              <a:rPr sz="886" spc="-37" dirty="0">
                <a:solidFill>
                  <a:prstClr val="black"/>
                </a:solidFill>
                <a:latin typeface="Cambria"/>
                <a:cs typeface="Cambria"/>
              </a:rPr>
              <a:t> </a:t>
            </a:r>
            <a:r>
              <a:rPr sz="886" spc="-3" dirty="0">
                <a:solidFill>
                  <a:prstClr val="black"/>
                </a:solidFill>
                <a:latin typeface="Cambria"/>
                <a:cs typeface="Cambria"/>
              </a:rPr>
              <a:t>place</a:t>
            </a:r>
            <a:r>
              <a:rPr sz="886" spc="-31" dirty="0">
                <a:solidFill>
                  <a:prstClr val="black"/>
                </a:solidFill>
                <a:latin typeface="Cambria"/>
                <a:cs typeface="Cambria"/>
              </a:rPr>
              <a:t> </a:t>
            </a:r>
            <a:r>
              <a:rPr sz="886" spc="-3" dirty="0">
                <a:solidFill>
                  <a:prstClr val="black"/>
                </a:solidFill>
                <a:latin typeface="Cambria"/>
                <a:cs typeface="Cambria"/>
              </a:rPr>
              <a:t>for</a:t>
            </a:r>
            <a:r>
              <a:rPr sz="886" spc="-41" dirty="0">
                <a:solidFill>
                  <a:prstClr val="black"/>
                </a:solidFill>
                <a:latin typeface="Cambria"/>
                <a:cs typeface="Cambria"/>
              </a:rPr>
              <a:t> </a:t>
            </a:r>
            <a:r>
              <a:rPr sz="886" spc="-7" dirty="0">
                <a:solidFill>
                  <a:prstClr val="black"/>
                </a:solidFill>
                <a:latin typeface="Cambria"/>
                <a:cs typeface="Cambria"/>
              </a:rPr>
              <a:t>you</a:t>
            </a:r>
            <a:r>
              <a:rPr sz="886" spc="-37" dirty="0">
                <a:solidFill>
                  <a:prstClr val="black"/>
                </a:solidFill>
                <a:latin typeface="Cambria"/>
                <a:cs typeface="Cambria"/>
              </a:rPr>
              <a:t> </a:t>
            </a:r>
            <a:r>
              <a:rPr sz="886" spc="-3" dirty="0">
                <a:solidFill>
                  <a:prstClr val="black"/>
                </a:solidFill>
                <a:latin typeface="Cambria"/>
                <a:cs typeface="Cambria"/>
              </a:rPr>
              <a:t>to</a:t>
            </a:r>
            <a:r>
              <a:rPr sz="886" spc="-37" dirty="0">
                <a:solidFill>
                  <a:prstClr val="black"/>
                </a:solidFill>
                <a:latin typeface="Cambria"/>
                <a:cs typeface="Cambria"/>
              </a:rPr>
              <a:t> </a:t>
            </a:r>
            <a:r>
              <a:rPr sz="886" spc="-3" dirty="0">
                <a:solidFill>
                  <a:prstClr val="black"/>
                </a:solidFill>
                <a:latin typeface="Cambria"/>
                <a:cs typeface="Cambria"/>
              </a:rPr>
              <a:t>learn</a:t>
            </a:r>
            <a:r>
              <a:rPr sz="886" spc="-37" dirty="0">
                <a:solidFill>
                  <a:prstClr val="black"/>
                </a:solidFill>
                <a:latin typeface="Cambria"/>
                <a:cs typeface="Cambria"/>
              </a:rPr>
              <a:t> </a:t>
            </a:r>
            <a:r>
              <a:rPr sz="886" spc="-3" dirty="0">
                <a:solidFill>
                  <a:prstClr val="black"/>
                </a:solidFill>
                <a:latin typeface="Cambria"/>
                <a:cs typeface="Cambria"/>
              </a:rPr>
              <a:t>to</a:t>
            </a:r>
            <a:r>
              <a:rPr sz="886" spc="-37" dirty="0">
                <a:solidFill>
                  <a:prstClr val="black"/>
                </a:solidFill>
                <a:latin typeface="Cambria"/>
                <a:cs typeface="Cambria"/>
              </a:rPr>
              <a:t> </a:t>
            </a:r>
            <a:r>
              <a:rPr sz="886" spc="-3" dirty="0">
                <a:solidFill>
                  <a:prstClr val="black"/>
                </a:solidFill>
                <a:latin typeface="Cambria"/>
                <a:cs typeface="Cambria"/>
              </a:rPr>
              <a:t>skate</a:t>
            </a:r>
            <a:r>
              <a:rPr sz="886" spc="-37" dirty="0">
                <a:solidFill>
                  <a:prstClr val="black"/>
                </a:solidFill>
                <a:latin typeface="Cambria"/>
                <a:cs typeface="Cambria"/>
              </a:rPr>
              <a:t> </a:t>
            </a:r>
            <a:r>
              <a:rPr sz="886" spc="-7" dirty="0">
                <a:solidFill>
                  <a:prstClr val="black"/>
                </a:solidFill>
                <a:latin typeface="Cambria"/>
                <a:cs typeface="Cambria"/>
              </a:rPr>
              <a:t>and  </a:t>
            </a:r>
            <a:r>
              <a:rPr sz="886" spc="-3" dirty="0">
                <a:solidFill>
                  <a:prstClr val="black"/>
                </a:solidFill>
                <a:latin typeface="Cambria"/>
                <a:cs typeface="Cambria"/>
              </a:rPr>
              <a:t>learn the</a:t>
            </a:r>
            <a:r>
              <a:rPr sz="886" spc="-51" dirty="0">
                <a:solidFill>
                  <a:prstClr val="black"/>
                </a:solidFill>
                <a:latin typeface="Cambria"/>
                <a:cs typeface="Cambria"/>
              </a:rPr>
              <a:t> </a:t>
            </a:r>
            <a:r>
              <a:rPr sz="886" spc="-3" dirty="0">
                <a:solidFill>
                  <a:prstClr val="black"/>
                </a:solidFill>
                <a:latin typeface="Cambria"/>
                <a:cs typeface="Cambria"/>
              </a:rPr>
              <a:t>game.</a:t>
            </a:r>
            <a:endParaRPr sz="886">
              <a:solidFill>
                <a:prstClr val="black"/>
              </a:solidFill>
              <a:latin typeface="Cambria"/>
              <a:cs typeface="Cambria"/>
            </a:endParaRPr>
          </a:p>
        </p:txBody>
      </p:sp>
      <p:sp>
        <p:nvSpPr>
          <p:cNvPr id="7" name="object 7"/>
          <p:cNvSpPr txBox="1"/>
          <p:nvPr/>
        </p:nvSpPr>
        <p:spPr>
          <a:xfrm>
            <a:off x="4061321" y="3888071"/>
            <a:ext cx="2367828" cy="576889"/>
          </a:xfrm>
          <a:prstGeom prst="rect">
            <a:avLst/>
          </a:prstGeom>
        </p:spPr>
        <p:txBody>
          <a:bodyPr vert="horz" wrap="square" lIns="0" tIns="0" rIns="0" bIns="0" rtlCol="0">
            <a:spAutoFit/>
          </a:bodyPr>
          <a:lstStyle/>
          <a:p>
            <a:pPr marL="8659" marR="3464" algn="just" defTabSz="623438">
              <a:lnSpc>
                <a:spcPct val="146500"/>
              </a:lnSpc>
            </a:pPr>
            <a:r>
              <a:rPr sz="886" b="1" spc="-3" dirty="0">
                <a:solidFill>
                  <a:prstClr val="black"/>
                </a:solidFill>
                <a:latin typeface="Cambria"/>
                <a:cs typeface="Cambria"/>
              </a:rPr>
              <a:t>Joey: </a:t>
            </a:r>
            <a:r>
              <a:rPr sz="886" spc="-3" dirty="0">
                <a:solidFill>
                  <a:prstClr val="black"/>
                </a:solidFill>
                <a:latin typeface="Cambria"/>
                <a:cs typeface="Cambria"/>
              </a:rPr>
              <a:t>They don’t take it seriously, though. The  city </a:t>
            </a:r>
            <a:r>
              <a:rPr sz="886" spc="-7" dirty="0">
                <a:solidFill>
                  <a:prstClr val="black"/>
                </a:solidFill>
                <a:latin typeface="Cambria"/>
                <a:cs typeface="Cambria"/>
              </a:rPr>
              <a:t>league </a:t>
            </a:r>
            <a:r>
              <a:rPr sz="886" spc="-3" dirty="0">
                <a:solidFill>
                  <a:prstClr val="black"/>
                </a:solidFill>
                <a:latin typeface="Cambria"/>
                <a:cs typeface="Cambria"/>
              </a:rPr>
              <a:t>is </a:t>
            </a:r>
            <a:r>
              <a:rPr sz="886" b="1" spc="-7" dirty="0">
                <a:solidFill>
                  <a:prstClr val="black"/>
                </a:solidFill>
                <a:latin typeface="Cambria"/>
                <a:cs typeface="Cambria"/>
              </a:rPr>
              <a:t>the </a:t>
            </a:r>
            <a:r>
              <a:rPr sz="886" b="1" spc="-3" dirty="0">
                <a:solidFill>
                  <a:prstClr val="black"/>
                </a:solidFill>
                <a:latin typeface="Cambria"/>
                <a:cs typeface="Cambria"/>
              </a:rPr>
              <a:t>real deal. </a:t>
            </a:r>
            <a:r>
              <a:rPr sz="886" spc="-3" dirty="0">
                <a:solidFill>
                  <a:prstClr val="black"/>
                </a:solidFill>
                <a:latin typeface="Cambria"/>
                <a:cs typeface="Cambria"/>
              </a:rPr>
              <a:t>Sometimes </a:t>
            </a:r>
            <a:r>
              <a:rPr sz="886" b="1" spc="-3" dirty="0">
                <a:solidFill>
                  <a:prstClr val="black"/>
                </a:solidFill>
                <a:latin typeface="Cambria"/>
                <a:cs typeface="Cambria"/>
              </a:rPr>
              <a:t>scouts  </a:t>
            </a:r>
            <a:r>
              <a:rPr sz="886" spc="-3" dirty="0">
                <a:solidFill>
                  <a:prstClr val="black"/>
                </a:solidFill>
                <a:latin typeface="Cambria"/>
                <a:cs typeface="Cambria"/>
              </a:rPr>
              <a:t>from the NHL come </a:t>
            </a:r>
            <a:r>
              <a:rPr sz="886" spc="-7" dirty="0">
                <a:solidFill>
                  <a:prstClr val="black"/>
                </a:solidFill>
                <a:latin typeface="Cambria"/>
                <a:cs typeface="Cambria"/>
              </a:rPr>
              <a:t>and </a:t>
            </a:r>
            <a:r>
              <a:rPr sz="886" spc="-3" dirty="0">
                <a:solidFill>
                  <a:prstClr val="black"/>
                </a:solidFill>
                <a:latin typeface="Cambria"/>
                <a:cs typeface="Cambria"/>
              </a:rPr>
              <a:t>watch the</a:t>
            </a:r>
            <a:r>
              <a:rPr sz="886" spc="10" dirty="0">
                <a:solidFill>
                  <a:prstClr val="black"/>
                </a:solidFill>
                <a:latin typeface="Cambria"/>
                <a:cs typeface="Cambria"/>
              </a:rPr>
              <a:t> </a:t>
            </a:r>
            <a:r>
              <a:rPr sz="886" spc="-3" dirty="0">
                <a:solidFill>
                  <a:prstClr val="black"/>
                </a:solidFill>
                <a:latin typeface="Cambria"/>
                <a:cs typeface="Cambria"/>
              </a:rPr>
              <a:t>games.</a:t>
            </a:r>
            <a:endParaRPr sz="886">
              <a:solidFill>
                <a:prstClr val="black"/>
              </a:solidFill>
              <a:latin typeface="Cambria"/>
              <a:cs typeface="Cambria"/>
            </a:endParaRPr>
          </a:p>
        </p:txBody>
      </p:sp>
      <p:sp>
        <p:nvSpPr>
          <p:cNvPr id="8" name="object 8"/>
          <p:cNvSpPr txBox="1"/>
          <p:nvPr/>
        </p:nvSpPr>
        <p:spPr>
          <a:xfrm>
            <a:off x="4061321" y="4568405"/>
            <a:ext cx="2368261" cy="777264"/>
          </a:xfrm>
          <a:prstGeom prst="rect">
            <a:avLst/>
          </a:prstGeom>
        </p:spPr>
        <p:txBody>
          <a:bodyPr vert="horz" wrap="square" lIns="0" tIns="0" rIns="0" bIns="0" rtlCol="0">
            <a:spAutoFit/>
          </a:bodyPr>
          <a:lstStyle/>
          <a:p>
            <a:pPr marL="8659" marR="3464" algn="just" defTabSz="623438">
              <a:lnSpc>
                <a:spcPct val="146700"/>
              </a:lnSpc>
            </a:pPr>
            <a:r>
              <a:rPr sz="886" b="1" spc="-7" dirty="0">
                <a:solidFill>
                  <a:prstClr val="black"/>
                </a:solidFill>
                <a:latin typeface="Cambria"/>
                <a:cs typeface="Cambria"/>
              </a:rPr>
              <a:t>Brent: </a:t>
            </a:r>
            <a:r>
              <a:rPr sz="886" spc="-3" dirty="0">
                <a:solidFill>
                  <a:prstClr val="black"/>
                </a:solidFill>
                <a:latin typeface="Cambria"/>
                <a:cs typeface="Cambria"/>
              </a:rPr>
              <a:t>Right… </a:t>
            </a:r>
            <a:r>
              <a:rPr sz="886" dirty="0">
                <a:solidFill>
                  <a:prstClr val="black"/>
                </a:solidFill>
                <a:latin typeface="Cambria"/>
                <a:cs typeface="Cambria"/>
              </a:rPr>
              <a:t>and </a:t>
            </a:r>
            <a:r>
              <a:rPr sz="886" spc="-3" dirty="0">
                <a:solidFill>
                  <a:prstClr val="black"/>
                </a:solidFill>
                <a:latin typeface="Cambria"/>
                <a:cs typeface="Cambria"/>
              </a:rPr>
              <a:t>you’re likely </a:t>
            </a:r>
            <a:r>
              <a:rPr sz="886" dirty="0">
                <a:solidFill>
                  <a:prstClr val="black"/>
                </a:solidFill>
                <a:latin typeface="Cambria"/>
                <a:cs typeface="Cambria"/>
              </a:rPr>
              <a:t>to </a:t>
            </a:r>
            <a:r>
              <a:rPr sz="886" spc="-3" dirty="0">
                <a:solidFill>
                  <a:prstClr val="black"/>
                </a:solidFill>
                <a:latin typeface="Cambria"/>
                <a:cs typeface="Cambria"/>
              </a:rPr>
              <a:t>have your</a:t>
            </a:r>
            <a:r>
              <a:rPr sz="886" spc="-78" dirty="0">
                <a:solidFill>
                  <a:prstClr val="black"/>
                </a:solidFill>
                <a:latin typeface="Cambria"/>
                <a:cs typeface="Cambria"/>
              </a:rPr>
              <a:t> </a:t>
            </a:r>
            <a:r>
              <a:rPr sz="886" spc="-3" dirty="0">
                <a:solidFill>
                  <a:prstClr val="black"/>
                </a:solidFill>
                <a:latin typeface="Cambria"/>
                <a:cs typeface="Cambria"/>
              </a:rPr>
              <a:t>butt  firmly planted </a:t>
            </a:r>
            <a:r>
              <a:rPr sz="886" b="1" spc="-7" dirty="0">
                <a:solidFill>
                  <a:prstClr val="black"/>
                </a:solidFill>
                <a:latin typeface="Cambria"/>
                <a:cs typeface="Cambria"/>
              </a:rPr>
              <a:t>on </a:t>
            </a:r>
            <a:r>
              <a:rPr sz="886" b="1" spc="-3" dirty="0">
                <a:solidFill>
                  <a:prstClr val="black"/>
                </a:solidFill>
                <a:latin typeface="Cambria"/>
                <a:cs typeface="Cambria"/>
              </a:rPr>
              <a:t>the bench. </a:t>
            </a:r>
            <a:r>
              <a:rPr sz="886" spc="-3" dirty="0">
                <a:solidFill>
                  <a:prstClr val="black"/>
                </a:solidFill>
                <a:latin typeface="Cambria"/>
                <a:cs typeface="Cambria"/>
              </a:rPr>
              <a:t>You’d be the least  experienced guy on the team, so what makes you  think you’ll even get </a:t>
            </a:r>
            <a:r>
              <a:rPr sz="886" dirty="0">
                <a:solidFill>
                  <a:prstClr val="black"/>
                </a:solidFill>
                <a:latin typeface="Cambria"/>
                <a:cs typeface="Cambria"/>
              </a:rPr>
              <a:t>any </a:t>
            </a:r>
            <a:r>
              <a:rPr sz="886" spc="-3" dirty="0">
                <a:solidFill>
                  <a:prstClr val="black"/>
                </a:solidFill>
                <a:latin typeface="Cambria"/>
                <a:cs typeface="Cambria"/>
              </a:rPr>
              <a:t>playing</a:t>
            </a:r>
            <a:r>
              <a:rPr sz="886" dirty="0">
                <a:solidFill>
                  <a:prstClr val="black"/>
                </a:solidFill>
                <a:latin typeface="Cambria"/>
                <a:cs typeface="Cambria"/>
              </a:rPr>
              <a:t> </a:t>
            </a:r>
            <a:r>
              <a:rPr sz="886" spc="-3" dirty="0">
                <a:solidFill>
                  <a:prstClr val="black"/>
                </a:solidFill>
                <a:latin typeface="Cambria"/>
                <a:cs typeface="Cambria"/>
              </a:rPr>
              <a:t>time?</a:t>
            </a:r>
            <a:endParaRPr sz="886">
              <a:solidFill>
                <a:prstClr val="black"/>
              </a:solidFill>
              <a:latin typeface="Cambria"/>
              <a:cs typeface="Cambria"/>
            </a:endParaRPr>
          </a:p>
        </p:txBody>
      </p:sp>
      <p:sp>
        <p:nvSpPr>
          <p:cNvPr id="9" name="object 9"/>
          <p:cNvSpPr/>
          <p:nvPr/>
        </p:nvSpPr>
        <p:spPr>
          <a:xfrm>
            <a:off x="6673042" y="759836"/>
            <a:ext cx="1449185" cy="5227926"/>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6675812" y="1385108"/>
            <a:ext cx="1444336" cy="4475365"/>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1" name="object 11"/>
          <p:cNvSpPr txBox="1"/>
          <p:nvPr/>
        </p:nvSpPr>
        <p:spPr>
          <a:xfrm>
            <a:off x="6792450" y="1358265"/>
            <a:ext cx="1199284" cy="287579"/>
          </a:xfrm>
          <a:prstGeom prst="rect">
            <a:avLst/>
          </a:prstGeom>
        </p:spPr>
        <p:txBody>
          <a:bodyPr vert="horz" wrap="square" lIns="0" tIns="0" rIns="0" bIns="0" rtlCol="0">
            <a:spAutoFit/>
          </a:bodyPr>
          <a:lstStyle/>
          <a:p>
            <a:pPr marL="8659" marR="3464" defTabSz="623438">
              <a:lnSpc>
                <a:spcPct val="117500"/>
              </a:lnSpc>
            </a:pPr>
            <a:r>
              <a:rPr sz="818" b="1" dirty="0">
                <a:solidFill>
                  <a:prstClr val="black"/>
                </a:solidFill>
                <a:latin typeface="Calibri"/>
                <a:cs typeface="Calibri"/>
              </a:rPr>
              <a:t>dodge </a:t>
            </a:r>
            <a:r>
              <a:rPr sz="818" dirty="0">
                <a:solidFill>
                  <a:prstClr val="black"/>
                </a:solidFill>
                <a:latin typeface="Calibri"/>
                <a:cs typeface="Calibri"/>
              </a:rPr>
              <a:t>= </a:t>
            </a:r>
            <a:r>
              <a:rPr sz="818" spc="-3" dirty="0">
                <a:solidFill>
                  <a:prstClr val="black"/>
                </a:solidFill>
                <a:latin typeface="Calibri"/>
                <a:cs typeface="Calibri"/>
              </a:rPr>
              <a:t>move out of the  way </a:t>
            </a:r>
            <a:r>
              <a:rPr sz="818" dirty="0">
                <a:solidFill>
                  <a:prstClr val="black"/>
                </a:solidFill>
                <a:latin typeface="Calibri"/>
                <a:cs typeface="Calibri"/>
              </a:rPr>
              <a:t>of </a:t>
            </a:r>
            <a:r>
              <a:rPr sz="818" spc="-3" dirty="0">
                <a:solidFill>
                  <a:prstClr val="black"/>
                </a:solidFill>
                <a:latin typeface="Calibri"/>
                <a:cs typeface="Calibri"/>
              </a:rPr>
              <a:t>something </a:t>
            </a:r>
            <a:r>
              <a:rPr sz="818" spc="-7" dirty="0">
                <a:solidFill>
                  <a:prstClr val="black"/>
                </a:solidFill>
                <a:latin typeface="Calibri"/>
                <a:cs typeface="Calibri"/>
              </a:rPr>
              <a:t>in</a:t>
            </a:r>
            <a:r>
              <a:rPr sz="818" spc="-34" dirty="0">
                <a:solidFill>
                  <a:prstClr val="black"/>
                </a:solidFill>
                <a:latin typeface="Calibri"/>
                <a:cs typeface="Calibri"/>
              </a:rPr>
              <a:t> </a:t>
            </a:r>
            <a:r>
              <a:rPr sz="818" spc="-3" dirty="0">
                <a:solidFill>
                  <a:prstClr val="black"/>
                </a:solidFill>
                <a:latin typeface="Calibri"/>
                <a:cs typeface="Calibri"/>
              </a:rPr>
              <a:t>motion</a:t>
            </a:r>
            <a:endParaRPr sz="818">
              <a:solidFill>
                <a:prstClr val="black"/>
              </a:solidFill>
              <a:latin typeface="Calibri"/>
              <a:cs typeface="Calibri"/>
            </a:endParaRPr>
          </a:p>
        </p:txBody>
      </p:sp>
      <p:sp>
        <p:nvSpPr>
          <p:cNvPr id="12" name="object 12"/>
          <p:cNvSpPr txBox="1"/>
          <p:nvPr/>
        </p:nvSpPr>
        <p:spPr>
          <a:xfrm>
            <a:off x="6792450" y="1736494"/>
            <a:ext cx="1157288" cy="287579"/>
          </a:xfrm>
          <a:prstGeom prst="rect">
            <a:avLst/>
          </a:prstGeom>
        </p:spPr>
        <p:txBody>
          <a:bodyPr vert="horz" wrap="square" lIns="0" tIns="0" rIns="0" bIns="0" rtlCol="0">
            <a:spAutoFit/>
          </a:bodyPr>
          <a:lstStyle/>
          <a:p>
            <a:pPr marL="8659" marR="3464" defTabSz="623438">
              <a:lnSpc>
                <a:spcPct val="117500"/>
              </a:lnSpc>
            </a:pPr>
            <a:r>
              <a:rPr sz="818" b="1" spc="-3" dirty="0">
                <a:solidFill>
                  <a:prstClr val="black"/>
                </a:solidFill>
                <a:latin typeface="Calibri"/>
                <a:cs typeface="Calibri"/>
              </a:rPr>
              <a:t>charging </a:t>
            </a:r>
            <a:r>
              <a:rPr sz="818" dirty="0">
                <a:solidFill>
                  <a:prstClr val="black"/>
                </a:solidFill>
                <a:latin typeface="Calibri"/>
                <a:cs typeface="Calibri"/>
              </a:rPr>
              <a:t>= </a:t>
            </a:r>
            <a:r>
              <a:rPr sz="818" spc="-3" dirty="0">
                <a:solidFill>
                  <a:prstClr val="black"/>
                </a:solidFill>
                <a:latin typeface="Calibri"/>
                <a:cs typeface="Calibri"/>
              </a:rPr>
              <a:t>rushing forward  </a:t>
            </a:r>
            <a:r>
              <a:rPr sz="818" dirty="0">
                <a:solidFill>
                  <a:prstClr val="black"/>
                </a:solidFill>
                <a:latin typeface="Calibri"/>
                <a:cs typeface="Calibri"/>
              </a:rPr>
              <a:t>in</a:t>
            </a:r>
            <a:r>
              <a:rPr sz="818" spc="-48" dirty="0">
                <a:solidFill>
                  <a:prstClr val="black"/>
                </a:solidFill>
                <a:latin typeface="Calibri"/>
                <a:cs typeface="Calibri"/>
              </a:rPr>
              <a:t> </a:t>
            </a:r>
            <a:r>
              <a:rPr sz="818" spc="-3" dirty="0">
                <a:solidFill>
                  <a:prstClr val="black"/>
                </a:solidFill>
                <a:latin typeface="Calibri"/>
                <a:cs typeface="Calibri"/>
              </a:rPr>
              <a:t>attack</a:t>
            </a:r>
            <a:endParaRPr sz="818">
              <a:solidFill>
                <a:prstClr val="black"/>
              </a:solidFill>
              <a:latin typeface="Calibri"/>
              <a:cs typeface="Calibri"/>
            </a:endParaRPr>
          </a:p>
        </p:txBody>
      </p:sp>
      <p:sp>
        <p:nvSpPr>
          <p:cNvPr id="13" name="object 13"/>
          <p:cNvSpPr txBox="1"/>
          <p:nvPr/>
        </p:nvSpPr>
        <p:spPr>
          <a:xfrm>
            <a:off x="6792450" y="2117020"/>
            <a:ext cx="1190191"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agile </a:t>
            </a:r>
            <a:r>
              <a:rPr sz="818" dirty="0">
                <a:solidFill>
                  <a:prstClr val="black"/>
                </a:solidFill>
                <a:latin typeface="Calibri"/>
                <a:cs typeface="Calibri"/>
              </a:rPr>
              <a:t>= </a:t>
            </a:r>
            <a:r>
              <a:rPr sz="818" spc="-3" dirty="0">
                <a:solidFill>
                  <a:prstClr val="black"/>
                </a:solidFill>
                <a:latin typeface="Calibri"/>
                <a:cs typeface="Calibri"/>
              </a:rPr>
              <a:t>able to move </a:t>
            </a:r>
            <a:r>
              <a:rPr sz="818" spc="-7" dirty="0">
                <a:solidFill>
                  <a:prstClr val="black"/>
                </a:solidFill>
                <a:latin typeface="Calibri"/>
                <a:cs typeface="Calibri"/>
              </a:rPr>
              <a:t>quickly  </a:t>
            </a:r>
            <a:r>
              <a:rPr sz="818" dirty="0">
                <a:solidFill>
                  <a:prstClr val="black"/>
                </a:solidFill>
                <a:latin typeface="Calibri"/>
                <a:cs typeface="Calibri"/>
              </a:rPr>
              <a:t>and</a:t>
            </a:r>
            <a:r>
              <a:rPr sz="818" spc="-61" dirty="0">
                <a:solidFill>
                  <a:prstClr val="black"/>
                </a:solidFill>
                <a:latin typeface="Calibri"/>
                <a:cs typeface="Calibri"/>
              </a:rPr>
              <a:t> </a:t>
            </a:r>
            <a:r>
              <a:rPr sz="818" spc="-3" dirty="0">
                <a:solidFill>
                  <a:prstClr val="black"/>
                </a:solidFill>
                <a:latin typeface="Calibri"/>
                <a:cs typeface="Calibri"/>
              </a:rPr>
              <a:t>easily</a:t>
            </a:r>
            <a:endParaRPr sz="818">
              <a:solidFill>
                <a:prstClr val="black"/>
              </a:solidFill>
              <a:latin typeface="Calibri"/>
              <a:cs typeface="Calibri"/>
            </a:endParaRPr>
          </a:p>
        </p:txBody>
      </p:sp>
      <p:sp>
        <p:nvSpPr>
          <p:cNvPr id="14" name="object 14"/>
          <p:cNvSpPr txBox="1"/>
          <p:nvPr/>
        </p:nvSpPr>
        <p:spPr>
          <a:xfrm>
            <a:off x="6792450" y="2495249"/>
            <a:ext cx="1068965" cy="285463"/>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reflexes </a:t>
            </a:r>
            <a:r>
              <a:rPr sz="818" dirty="0">
                <a:solidFill>
                  <a:prstClr val="black"/>
                </a:solidFill>
                <a:latin typeface="Calibri"/>
                <a:cs typeface="Calibri"/>
              </a:rPr>
              <a:t>= </a:t>
            </a:r>
            <a:r>
              <a:rPr sz="818" spc="-3" dirty="0">
                <a:solidFill>
                  <a:prstClr val="black"/>
                </a:solidFill>
                <a:latin typeface="Calibri"/>
                <a:cs typeface="Calibri"/>
              </a:rPr>
              <a:t>ability </a:t>
            </a:r>
            <a:r>
              <a:rPr sz="818" dirty="0">
                <a:solidFill>
                  <a:prstClr val="black"/>
                </a:solidFill>
                <a:latin typeface="Calibri"/>
                <a:cs typeface="Calibri"/>
              </a:rPr>
              <a:t>to</a:t>
            </a:r>
            <a:r>
              <a:rPr sz="818" spc="-41" dirty="0">
                <a:solidFill>
                  <a:prstClr val="black"/>
                </a:solidFill>
                <a:latin typeface="Calibri"/>
                <a:cs typeface="Calibri"/>
              </a:rPr>
              <a:t> </a:t>
            </a:r>
            <a:r>
              <a:rPr sz="818" dirty="0">
                <a:solidFill>
                  <a:prstClr val="black"/>
                </a:solidFill>
                <a:latin typeface="Calibri"/>
                <a:cs typeface="Calibri"/>
              </a:rPr>
              <a:t>react  </a:t>
            </a:r>
            <a:r>
              <a:rPr sz="818" spc="-3" dirty="0">
                <a:solidFill>
                  <a:prstClr val="black"/>
                </a:solidFill>
                <a:latin typeface="Calibri"/>
                <a:cs typeface="Calibri"/>
              </a:rPr>
              <a:t>quickly</a:t>
            </a:r>
            <a:endParaRPr sz="818">
              <a:solidFill>
                <a:prstClr val="black"/>
              </a:solidFill>
              <a:latin typeface="Calibri"/>
              <a:cs typeface="Calibri"/>
            </a:endParaRPr>
          </a:p>
        </p:txBody>
      </p:sp>
      <p:sp>
        <p:nvSpPr>
          <p:cNvPr id="15" name="object 15"/>
          <p:cNvSpPr txBox="1"/>
          <p:nvPr/>
        </p:nvSpPr>
        <p:spPr>
          <a:xfrm>
            <a:off x="6792450" y="2873478"/>
            <a:ext cx="1177203" cy="432747"/>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No </a:t>
            </a:r>
            <a:r>
              <a:rPr sz="818" b="1" spc="-3" dirty="0">
                <a:solidFill>
                  <a:prstClr val="black"/>
                </a:solidFill>
                <a:latin typeface="Calibri"/>
                <a:cs typeface="Calibri"/>
              </a:rPr>
              <a:t>offense </a:t>
            </a:r>
            <a:r>
              <a:rPr sz="818" dirty="0">
                <a:solidFill>
                  <a:prstClr val="black"/>
                </a:solidFill>
                <a:latin typeface="Calibri"/>
                <a:cs typeface="Calibri"/>
              </a:rPr>
              <a:t>= </a:t>
            </a:r>
            <a:r>
              <a:rPr sz="818" spc="-3" dirty="0">
                <a:solidFill>
                  <a:prstClr val="black"/>
                </a:solidFill>
                <a:latin typeface="Calibri"/>
                <a:cs typeface="Calibri"/>
              </a:rPr>
              <a:t>Don’t </a:t>
            </a:r>
            <a:r>
              <a:rPr sz="818" dirty="0">
                <a:solidFill>
                  <a:prstClr val="black"/>
                </a:solidFill>
                <a:latin typeface="Calibri"/>
                <a:cs typeface="Calibri"/>
              </a:rPr>
              <a:t>be  </a:t>
            </a:r>
            <a:r>
              <a:rPr sz="818" spc="-3" dirty="0">
                <a:solidFill>
                  <a:prstClr val="black"/>
                </a:solidFill>
                <a:latin typeface="Calibri"/>
                <a:cs typeface="Calibri"/>
              </a:rPr>
              <a:t>offended </a:t>
            </a:r>
            <a:r>
              <a:rPr sz="818" dirty="0">
                <a:solidFill>
                  <a:prstClr val="black"/>
                </a:solidFill>
                <a:latin typeface="Calibri"/>
                <a:cs typeface="Calibri"/>
              </a:rPr>
              <a:t>by </a:t>
            </a:r>
            <a:r>
              <a:rPr sz="818" spc="-3" dirty="0">
                <a:solidFill>
                  <a:prstClr val="black"/>
                </a:solidFill>
                <a:latin typeface="Calibri"/>
                <a:cs typeface="Calibri"/>
              </a:rPr>
              <a:t>what </a:t>
            </a:r>
            <a:r>
              <a:rPr sz="818" dirty="0">
                <a:solidFill>
                  <a:prstClr val="black"/>
                </a:solidFill>
                <a:latin typeface="Calibri"/>
                <a:cs typeface="Calibri"/>
              </a:rPr>
              <a:t>I’m</a:t>
            </a:r>
            <a:r>
              <a:rPr sz="818" spc="-41" dirty="0">
                <a:solidFill>
                  <a:prstClr val="black"/>
                </a:solidFill>
                <a:latin typeface="Calibri"/>
                <a:cs typeface="Calibri"/>
              </a:rPr>
              <a:t> </a:t>
            </a:r>
            <a:r>
              <a:rPr sz="818" spc="-3" dirty="0">
                <a:solidFill>
                  <a:prstClr val="black"/>
                </a:solidFill>
                <a:latin typeface="Calibri"/>
                <a:cs typeface="Calibri"/>
              </a:rPr>
              <a:t>going  </a:t>
            </a:r>
            <a:r>
              <a:rPr sz="818" dirty="0">
                <a:solidFill>
                  <a:prstClr val="black"/>
                </a:solidFill>
                <a:latin typeface="Calibri"/>
                <a:cs typeface="Calibri"/>
              </a:rPr>
              <a:t>to</a:t>
            </a:r>
            <a:r>
              <a:rPr sz="818" spc="-65" dirty="0">
                <a:solidFill>
                  <a:prstClr val="black"/>
                </a:solidFill>
                <a:latin typeface="Calibri"/>
                <a:cs typeface="Calibri"/>
              </a:rPr>
              <a:t> </a:t>
            </a:r>
            <a:r>
              <a:rPr sz="818" spc="-3" dirty="0">
                <a:solidFill>
                  <a:prstClr val="black"/>
                </a:solidFill>
                <a:latin typeface="Calibri"/>
                <a:cs typeface="Calibri"/>
              </a:rPr>
              <a:t>say</a:t>
            </a:r>
            <a:endParaRPr sz="818">
              <a:solidFill>
                <a:prstClr val="black"/>
              </a:solidFill>
              <a:latin typeface="Calibri"/>
              <a:cs typeface="Calibri"/>
            </a:endParaRPr>
          </a:p>
        </p:txBody>
      </p:sp>
      <p:sp>
        <p:nvSpPr>
          <p:cNvPr id="16" name="object 16"/>
          <p:cNvSpPr txBox="1"/>
          <p:nvPr/>
        </p:nvSpPr>
        <p:spPr>
          <a:xfrm>
            <a:off x="6792450" y="3396057"/>
            <a:ext cx="1114858" cy="287579"/>
          </a:xfrm>
          <a:prstGeom prst="rect">
            <a:avLst/>
          </a:prstGeom>
        </p:spPr>
        <p:txBody>
          <a:bodyPr vert="horz" wrap="square" lIns="0" tIns="0" rIns="0" bIns="0" rtlCol="0">
            <a:spAutoFit/>
          </a:bodyPr>
          <a:lstStyle/>
          <a:p>
            <a:pPr marL="8659" marR="3464" defTabSz="623438">
              <a:lnSpc>
                <a:spcPct val="117600"/>
              </a:lnSpc>
            </a:pPr>
            <a:r>
              <a:rPr sz="818" b="1" spc="-3" dirty="0">
                <a:solidFill>
                  <a:prstClr val="black"/>
                </a:solidFill>
                <a:latin typeface="Calibri"/>
                <a:cs typeface="Calibri"/>
              </a:rPr>
              <a:t>you're </a:t>
            </a:r>
            <a:r>
              <a:rPr sz="818" b="1" dirty="0">
                <a:solidFill>
                  <a:prstClr val="black"/>
                </a:solidFill>
                <a:latin typeface="Calibri"/>
                <a:cs typeface="Calibri"/>
              </a:rPr>
              <a:t>not </a:t>
            </a:r>
            <a:r>
              <a:rPr sz="818" b="1" spc="-3" dirty="0">
                <a:solidFill>
                  <a:prstClr val="black"/>
                </a:solidFill>
                <a:latin typeface="Calibri"/>
                <a:cs typeface="Calibri"/>
              </a:rPr>
              <a:t>exactly </a:t>
            </a:r>
            <a:r>
              <a:rPr sz="818" b="1" dirty="0">
                <a:solidFill>
                  <a:prstClr val="black"/>
                </a:solidFill>
                <a:latin typeface="Calibri"/>
                <a:cs typeface="Calibri"/>
              </a:rPr>
              <a:t>a </a:t>
            </a:r>
            <a:r>
              <a:rPr sz="818" b="1" spc="-3" dirty="0">
                <a:solidFill>
                  <a:prstClr val="black"/>
                </a:solidFill>
                <a:latin typeface="Calibri"/>
                <a:cs typeface="Calibri"/>
              </a:rPr>
              <a:t>pro </a:t>
            </a:r>
            <a:r>
              <a:rPr sz="818" dirty="0">
                <a:solidFill>
                  <a:prstClr val="black"/>
                </a:solidFill>
                <a:latin typeface="Calibri"/>
                <a:cs typeface="Calibri"/>
              </a:rPr>
              <a:t>=  you’re </a:t>
            </a:r>
            <a:r>
              <a:rPr sz="818" spc="-3" dirty="0">
                <a:solidFill>
                  <a:prstClr val="black"/>
                </a:solidFill>
                <a:latin typeface="Calibri"/>
                <a:cs typeface="Calibri"/>
              </a:rPr>
              <a:t>not </a:t>
            </a:r>
            <a:r>
              <a:rPr sz="818" dirty="0">
                <a:solidFill>
                  <a:prstClr val="black"/>
                </a:solidFill>
                <a:latin typeface="Calibri"/>
                <a:cs typeface="Calibri"/>
              </a:rPr>
              <a:t>very </a:t>
            </a:r>
            <a:r>
              <a:rPr sz="818" spc="-3" dirty="0">
                <a:solidFill>
                  <a:prstClr val="black"/>
                </a:solidFill>
                <a:latin typeface="Calibri"/>
                <a:cs typeface="Calibri"/>
              </a:rPr>
              <a:t>good </a:t>
            </a:r>
            <a:r>
              <a:rPr sz="818" dirty="0">
                <a:solidFill>
                  <a:prstClr val="black"/>
                </a:solidFill>
                <a:latin typeface="Calibri"/>
                <a:cs typeface="Calibri"/>
              </a:rPr>
              <a:t>at</a:t>
            </a:r>
            <a:r>
              <a:rPr sz="818" spc="-48" dirty="0">
                <a:solidFill>
                  <a:prstClr val="black"/>
                </a:solidFill>
                <a:latin typeface="Calibri"/>
                <a:cs typeface="Calibri"/>
              </a:rPr>
              <a:t> </a:t>
            </a:r>
            <a:r>
              <a:rPr sz="818" spc="-7" dirty="0">
                <a:solidFill>
                  <a:prstClr val="black"/>
                </a:solidFill>
                <a:latin typeface="Calibri"/>
                <a:cs typeface="Calibri"/>
              </a:rPr>
              <a:t>it</a:t>
            </a:r>
            <a:endParaRPr sz="818">
              <a:solidFill>
                <a:prstClr val="black"/>
              </a:solidFill>
              <a:latin typeface="Calibri"/>
              <a:cs typeface="Calibri"/>
            </a:endParaRPr>
          </a:p>
        </p:txBody>
      </p:sp>
      <p:sp>
        <p:nvSpPr>
          <p:cNvPr id="17" name="object 17"/>
          <p:cNvSpPr txBox="1"/>
          <p:nvPr/>
        </p:nvSpPr>
        <p:spPr>
          <a:xfrm>
            <a:off x="6792450" y="3775083"/>
            <a:ext cx="1137372" cy="432747"/>
          </a:xfrm>
          <a:prstGeom prst="rect">
            <a:avLst/>
          </a:prstGeom>
        </p:spPr>
        <p:txBody>
          <a:bodyPr vert="horz" wrap="square" lIns="0" tIns="0" rIns="0" bIns="0" rtlCol="0">
            <a:spAutoFit/>
          </a:bodyPr>
          <a:lstStyle/>
          <a:p>
            <a:pPr marL="8659" marR="3464" defTabSz="623438">
              <a:lnSpc>
                <a:spcPct val="117100"/>
              </a:lnSpc>
            </a:pPr>
            <a:r>
              <a:rPr sz="818" b="1" spc="-3" dirty="0">
                <a:solidFill>
                  <a:prstClr val="black"/>
                </a:solidFill>
                <a:latin typeface="Calibri"/>
                <a:cs typeface="Calibri"/>
              </a:rPr>
              <a:t>get </a:t>
            </a:r>
            <a:r>
              <a:rPr sz="818" b="1" dirty="0">
                <a:solidFill>
                  <a:prstClr val="black"/>
                </a:solidFill>
                <a:latin typeface="Calibri"/>
                <a:cs typeface="Calibri"/>
              </a:rPr>
              <a:t>up </a:t>
            </a:r>
            <a:r>
              <a:rPr sz="818" b="1" spc="-3" dirty="0">
                <a:solidFill>
                  <a:prstClr val="black"/>
                </a:solidFill>
                <a:latin typeface="Calibri"/>
                <a:cs typeface="Calibri"/>
              </a:rPr>
              <a:t>to speed </a:t>
            </a:r>
            <a:r>
              <a:rPr sz="818" dirty="0">
                <a:solidFill>
                  <a:prstClr val="black"/>
                </a:solidFill>
                <a:latin typeface="Calibri"/>
                <a:cs typeface="Calibri"/>
              </a:rPr>
              <a:t>= </a:t>
            </a:r>
            <a:r>
              <a:rPr sz="818" spc="-7" dirty="0">
                <a:solidFill>
                  <a:prstClr val="black"/>
                </a:solidFill>
                <a:latin typeface="Calibri"/>
                <a:cs typeface="Calibri"/>
              </a:rPr>
              <a:t>function  </a:t>
            </a:r>
            <a:r>
              <a:rPr sz="818" dirty="0">
                <a:solidFill>
                  <a:prstClr val="black"/>
                </a:solidFill>
                <a:latin typeface="Calibri"/>
                <a:cs typeface="Calibri"/>
              </a:rPr>
              <a:t>at a </a:t>
            </a:r>
            <a:r>
              <a:rPr sz="818" spc="-3" dirty="0">
                <a:solidFill>
                  <a:prstClr val="black"/>
                </a:solidFill>
                <a:latin typeface="Calibri"/>
                <a:cs typeface="Calibri"/>
              </a:rPr>
              <a:t>normal or expected  </a:t>
            </a:r>
            <a:r>
              <a:rPr sz="818" dirty="0">
                <a:solidFill>
                  <a:prstClr val="black"/>
                </a:solidFill>
                <a:latin typeface="Calibri"/>
                <a:cs typeface="Calibri"/>
              </a:rPr>
              <a:t>level</a:t>
            </a:r>
            <a:endParaRPr sz="818">
              <a:solidFill>
                <a:prstClr val="black"/>
              </a:solidFill>
              <a:latin typeface="Calibri"/>
              <a:cs typeface="Calibri"/>
            </a:endParaRPr>
          </a:p>
        </p:txBody>
      </p:sp>
      <p:sp>
        <p:nvSpPr>
          <p:cNvPr id="18" name="object 18"/>
          <p:cNvSpPr txBox="1"/>
          <p:nvPr/>
        </p:nvSpPr>
        <p:spPr>
          <a:xfrm>
            <a:off x="6792450" y="4299824"/>
            <a:ext cx="1175472" cy="432747"/>
          </a:xfrm>
          <a:prstGeom prst="rect">
            <a:avLst/>
          </a:prstGeom>
        </p:spPr>
        <p:txBody>
          <a:bodyPr vert="horz" wrap="square" lIns="0" tIns="0" rIns="0" bIns="0" rtlCol="0">
            <a:spAutoFit/>
          </a:bodyPr>
          <a:lstStyle/>
          <a:p>
            <a:pPr marL="8659" marR="3464" algn="just" defTabSz="623438">
              <a:lnSpc>
                <a:spcPct val="117100"/>
              </a:lnSpc>
            </a:pPr>
            <a:r>
              <a:rPr sz="818" b="1" dirty="0">
                <a:solidFill>
                  <a:prstClr val="black"/>
                </a:solidFill>
                <a:latin typeface="Calibri"/>
                <a:cs typeface="Calibri"/>
              </a:rPr>
              <a:t>the </a:t>
            </a:r>
            <a:r>
              <a:rPr sz="818" b="1" spc="-3" dirty="0">
                <a:solidFill>
                  <a:prstClr val="black"/>
                </a:solidFill>
                <a:latin typeface="Calibri"/>
                <a:cs typeface="Calibri"/>
              </a:rPr>
              <a:t>real deal </a:t>
            </a:r>
            <a:r>
              <a:rPr sz="818" dirty="0">
                <a:solidFill>
                  <a:prstClr val="black"/>
                </a:solidFill>
                <a:latin typeface="Calibri"/>
                <a:cs typeface="Calibri"/>
              </a:rPr>
              <a:t>= </a:t>
            </a:r>
            <a:r>
              <a:rPr sz="818" spc="-3" dirty="0">
                <a:solidFill>
                  <a:prstClr val="black"/>
                </a:solidFill>
                <a:latin typeface="Calibri"/>
                <a:cs typeface="Calibri"/>
              </a:rPr>
              <a:t>authentic or  serious, very good, </a:t>
            </a:r>
            <a:r>
              <a:rPr sz="818" dirty="0">
                <a:solidFill>
                  <a:prstClr val="black"/>
                </a:solidFill>
                <a:latin typeface="Calibri"/>
                <a:cs typeface="Calibri"/>
              </a:rPr>
              <a:t>lives up  to</a:t>
            </a:r>
            <a:r>
              <a:rPr sz="818" spc="-41" dirty="0">
                <a:solidFill>
                  <a:prstClr val="black"/>
                </a:solidFill>
                <a:latin typeface="Calibri"/>
                <a:cs typeface="Calibri"/>
              </a:rPr>
              <a:t> </a:t>
            </a:r>
            <a:r>
              <a:rPr sz="818" spc="-3" dirty="0">
                <a:solidFill>
                  <a:prstClr val="black"/>
                </a:solidFill>
                <a:latin typeface="Calibri"/>
                <a:cs typeface="Calibri"/>
              </a:rPr>
              <a:t>expectations</a:t>
            </a:r>
            <a:endParaRPr sz="818">
              <a:solidFill>
                <a:prstClr val="black"/>
              </a:solidFill>
              <a:latin typeface="Calibri"/>
              <a:cs typeface="Calibri"/>
            </a:endParaRPr>
          </a:p>
        </p:txBody>
      </p:sp>
      <p:sp>
        <p:nvSpPr>
          <p:cNvPr id="19" name="object 19"/>
          <p:cNvSpPr txBox="1"/>
          <p:nvPr/>
        </p:nvSpPr>
        <p:spPr>
          <a:xfrm>
            <a:off x="6792450" y="4823401"/>
            <a:ext cx="1193656" cy="432747"/>
          </a:xfrm>
          <a:prstGeom prst="rect">
            <a:avLst/>
          </a:prstGeom>
        </p:spPr>
        <p:txBody>
          <a:bodyPr vert="horz" wrap="square" lIns="0" tIns="0" rIns="0" bIns="0" rtlCol="0">
            <a:spAutoFit/>
          </a:bodyPr>
          <a:lstStyle/>
          <a:p>
            <a:pPr marL="8659" marR="3464" defTabSz="623438">
              <a:lnSpc>
                <a:spcPct val="117200"/>
              </a:lnSpc>
            </a:pPr>
            <a:r>
              <a:rPr sz="818" b="1" dirty="0">
                <a:solidFill>
                  <a:prstClr val="black"/>
                </a:solidFill>
                <a:latin typeface="Calibri"/>
                <a:cs typeface="Calibri"/>
              </a:rPr>
              <a:t>scouts </a:t>
            </a:r>
            <a:r>
              <a:rPr sz="818" dirty="0">
                <a:solidFill>
                  <a:prstClr val="black"/>
                </a:solidFill>
                <a:latin typeface="Calibri"/>
                <a:cs typeface="Calibri"/>
              </a:rPr>
              <a:t>= </a:t>
            </a:r>
            <a:r>
              <a:rPr sz="818" spc="-3" dirty="0">
                <a:solidFill>
                  <a:prstClr val="black"/>
                </a:solidFill>
                <a:latin typeface="Calibri"/>
                <a:cs typeface="Calibri"/>
              </a:rPr>
              <a:t>people </a:t>
            </a:r>
            <a:r>
              <a:rPr sz="818" spc="-7" dirty="0">
                <a:solidFill>
                  <a:prstClr val="black"/>
                </a:solidFill>
                <a:latin typeface="Calibri"/>
                <a:cs typeface="Calibri"/>
              </a:rPr>
              <a:t>who </a:t>
            </a:r>
            <a:r>
              <a:rPr sz="818" spc="-3" dirty="0">
                <a:solidFill>
                  <a:prstClr val="black"/>
                </a:solidFill>
                <a:latin typeface="Calibri"/>
                <a:cs typeface="Calibri"/>
              </a:rPr>
              <a:t>recruit  athletes for professional  </a:t>
            </a:r>
            <a:r>
              <a:rPr sz="818" dirty="0">
                <a:solidFill>
                  <a:prstClr val="black"/>
                </a:solidFill>
                <a:latin typeface="Calibri"/>
                <a:cs typeface="Calibri"/>
              </a:rPr>
              <a:t>teams</a:t>
            </a:r>
            <a:endParaRPr sz="818">
              <a:solidFill>
                <a:prstClr val="black"/>
              </a:solidFill>
              <a:latin typeface="Calibri"/>
              <a:cs typeface="Calibri"/>
            </a:endParaRPr>
          </a:p>
        </p:txBody>
      </p:sp>
      <p:sp>
        <p:nvSpPr>
          <p:cNvPr id="20" name="object 20"/>
          <p:cNvSpPr txBox="1"/>
          <p:nvPr/>
        </p:nvSpPr>
        <p:spPr>
          <a:xfrm>
            <a:off x="6792450" y="5349026"/>
            <a:ext cx="1154257" cy="432747"/>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on </a:t>
            </a:r>
            <a:r>
              <a:rPr sz="818" b="1" spc="-3" dirty="0">
                <a:solidFill>
                  <a:prstClr val="black"/>
                </a:solidFill>
                <a:latin typeface="Calibri"/>
                <a:cs typeface="Calibri"/>
              </a:rPr>
              <a:t>the bench </a:t>
            </a:r>
            <a:r>
              <a:rPr sz="818" dirty="0">
                <a:solidFill>
                  <a:prstClr val="black"/>
                </a:solidFill>
                <a:latin typeface="Calibri"/>
                <a:cs typeface="Calibri"/>
              </a:rPr>
              <a:t>= </a:t>
            </a:r>
            <a:r>
              <a:rPr sz="818" spc="-3" dirty="0">
                <a:solidFill>
                  <a:prstClr val="black"/>
                </a:solidFill>
                <a:latin typeface="Calibri"/>
                <a:cs typeface="Calibri"/>
              </a:rPr>
              <a:t>sitting </a:t>
            </a:r>
            <a:r>
              <a:rPr sz="818" spc="-7" dirty="0">
                <a:solidFill>
                  <a:prstClr val="black"/>
                </a:solidFill>
                <a:latin typeface="Calibri"/>
                <a:cs typeface="Calibri"/>
              </a:rPr>
              <a:t>with  </a:t>
            </a:r>
            <a:r>
              <a:rPr sz="818" dirty="0">
                <a:solidFill>
                  <a:prstClr val="black"/>
                </a:solidFill>
                <a:latin typeface="Calibri"/>
                <a:cs typeface="Calibri"/>
              </a:rPr>
              <a:t>the </a:t>
            </a:r>
            <a:r>
              <a:rPr sz="818" spc="-3" dirty="0">
                <a:solidFill>
                  <a:prstClr val="black"/>
                </a:solidFill>
                <a:latin typeface="Calibri"/>
                <a:cs typeface="Calibri"/>
              </a:rPr>
              <a:t>reserve </a:t>
            </a:r>
            <a:r>
              <a:rPr sz="818" dirty="0">
                <a:solidFill>
                  <a:prstClr val="black"/>
                </a:solidFill>
                <a:latin typeface="Calibri"/>
                <a:cs typeface="Calibri"/>
              </a:rPr>
              <a:t>players, </a:t>
            </a:r>
            <a:r>
              <a:rPr sz="818" spc="-3" dirty="0">
                <a:solidFill>
                  <a:prstClr val="black"/>
                </a:solidFill>
                <a:latin typeface="Calibri"/>
                <a:cs typeface="Calibri"/>
              </a:rPr>
              <a:t>not  </a:t>
            </a:r>
            <a:r>
              <a:rPr sz="818" dirty="0">
                <a:solidFill>
                  <a:prstClr val="black"/>
                </a:solidFill>
                <a:latin typeface="Calibri"/>
                <a:cs typeface="Calibri"/>
              </a:rPr>
              <a:t>playing</a:t>
            </a:r>
            <a:endParaRPr sz="818">
              <a:solidFill>
                <a:prstClr val="black"/>
              </a:solidFill>
              <a:latin typeface="Calibri"/>
              <a:cs typeface="Calibri"/>
            </a:endParaRPr>
          </a:p>
        </p:txBody>
      </p:sp>
      <p:sp>
        <p:nvSpPr>
          <p:cNvPr id="21" name="object 21"/>
          <p:cNvSpPr/>
          <p:nvPr/>
        </p:nvSpPr>
        <p:spPr>
          <a:xfrm>
            <a:off x="6576580" y="759836"/>
            <a:ext cx="96549" cy="5227926"/>
          </a:xfrm>
          <a:custGeom>
            <a:avLst/>
            <a:gdLst/>
            <a:ahLst/>
            <a:cxnLst/>
            <a:rect l="l" t="t" r="r" b="b"/>
            <a:pathLst>
              <a:path w="141604" h="7667625">
                <a:moveTo>
                  <a:pt x="0" y="7667625"/>
                </a:moveTo>
                <a:lnTo>
                  <a:pt x="141490" y="7667625"/>
                </a:lnTo>
                <a:lnTo>
                  <a:pt x="141490" y="0"/>
                </a:lnTo>
                <a:lnTo>
                  <a:pt x="0" y="0"/>
                </a:lnTo>
                <a:lnTo>
                  <a:pt x="0" y="7667625"/>
                </a:lnTo>
                <a:close/>
              </a:path>
            </a:pathLst>
          </a:custGeom>
          <a:solidFill>
            <a:srgbClr val="C0504D"/>
          </a:solidFill>
        </p:spPr>
        <p:txBody>
          <a:bodyPr wrap="square" lIns="0" tIns="0" rIns="0" bIns="0" rtlCol="0"/>
          <a:lstStyle/>
          <a:p>
            <a:pPr defTabSz="623438"/>
            <a:endParaRPr sz="1227">
              <a:solidFill>
                <a:prstClr val="black"/>
              </a:solidFill>
              <a:latin typeface="Calibri"/>
            </a:endParaRPr>
          </a:p>
        </p:txBody>
      </p:sp>
      <p:sp>
        <p:nvSpPr>
          <p:cNvPr id="22" name="object 22"/>
          <p:cNvSpPr/>
          <p:nvPr/>
        </p:nvSpPr>
        <p:spPr>
          <a:xfrm>
            <a:off x="6576580" y="965576"/>
            <a:ext cx="1249074" cy="244619"/>
          </a:xfrm>
          <a:custGeom>
            <a:avLst/>
            <a:gdLst/>
            <a:ahLst/>
            <a:cxnLst/>
            <a:rect l="l" t="t" r="r" b="b"/>
            <a:pathLst>
              <a:path w="1831975" h="358775">
                <a:moveTo>
                  <a:pt x="1652651" y="0"/>
                </a:moveTo>
                <a:lnTo>
                  <a:pt x="0" y="0"/>
                </a:lnTo>
                <a:lnTo>
                  <a:pt x="0" y="358521"/>
                </a:lnTo>
                <a:lnTo>
                  <a:pt x="1652651" y="358521"/>
                </a:lnTo>
                <a:lnTo>
                  <a:pt x="1831975" y="179197"/>
                </a:lnTo>
                <a:lnTo>
                  <a:pt x="1652651" y="0"/>
                </a:lnTo>
                <a:close/>
              </a:path>
            </a:pathLst>
          </a:custGeom>
          <a:solidFill>
            <a:srgbClr val="622422"/>
          </a:solidFill>
        </p:spPr>
        <p:txBody>
          <a:bodyPr wrap="square" lIns="0" tIns="0" rIns="0" bIns="0" rtlCol="0"/>
          <a:lstStyle/>
          <a:p>
            <a:pPr defTabSz="623438"/>
            <a:endParaRPr sz="1227">
              <a:solidFill>
                <a:prstClr val="black"/>
              </a:solidFill>
              <a:latin typeface="Calibri"/>
            </a:endParaRPr>
          </a:p>
        </p:txBody>
      </p:sp>
      <p:sp>
        <p:nvSpPr>
          <p:cNvPr id="23" name="object 23"/>
          <p:cNvSpPr/>
          <p:nvPr/>
        </p:nvSpPr>
        <p:spPr>
          <a:xfrm>
            <a:off x="6585411" y="974667"/>
            <a:ext cx="1171055" cy="226521"/>
          </a:xfrm>
          <a:prstGeom prst="rect">
            <a:avLst/>
          </a:prstGeom>
          <a:blipFill>
            <a:blip r:embed="rId4" cstate="print"/>
            <a:stretch>
              <a:fillRect/>
            </a:stretch>
          </a:blipFill>
        </p:spPr>
        <p:txBody>
          <a:bodyPr wrap="square" lIns="0" tIns="0" rIns="0" bIns="0" rtlCol="0"/>
          <a:lstStyle/>
          <a:p>
            <a:pPr defTabSz="623438"/>
            <a:endParaRPr sz="1227">
              <a:solidFill>
                <a:prstClr val="black"/>
              </a:solidFill>
              <a:latin typeface="Calibri"/>
            </a:endParaRPr>
          </a:p>
        </p:txBody>
      </p:sp>
      <p:sp>
        <p:nvSpPr>
          <p:cNvPr id="24" name="object 24"/>
          <p:cNvSpPr txBox="1"/>
          <p:nvPr/>
        </p:nvSpPr>
        <p:spPr>
          <a:xfrm>
            <a:off x="6826740" y="984192"/>
            <a:ext cx="747280" cy="188834"/>
          </a:xfrm>
          <a:prstGeom prst="rect">
            <a:avLst/>
          </a:prstGeom>
        </p:spPr>
        <p:txBody>
          <a:bodyPr vert="horz" wrap="square" lIns="0" tIns="0" rIns="0" bIns="0" rtlCol="0">
            <a:spAutoFit/>
          </a:bodyPr>
          <a:lstStyle/>
          <a:p>
            <a:pPr marL="8659" defTabSz="623438"/>
            <a:r>
              <a:rPr sz="1227" b="1" spc="-3" dirty="0">
                <a:solidFill>
                  <a:srgbClr val="FFFFFF"/>
                </a:solidFill>
                <a:latin typeface="Calibri"/>
                <a:cs typeface="Calibri"/>
              </a:rPr>
              <a:t>Vocabulary</a:t>
            </a:r>
            <a:endParaRPr sz="1227">
              <a:solidFill>
                <a:prstClr val="black"/>
              </a:solidFill>
              <a:latin typeface="Calibri"/>
              <a:cs typeface="Calibri"/>
            </a:endParaRPr>
          </a:p>
        </p:txBody>
      </p:sp>
      <p:sp>
        <p:nvSpPr>
          <p:cNvPr id="25" name="object 25"/>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6" name="object 26"/>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7" name="object 27"/>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8" name="object 28"/>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9" name="object 29"/>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0" name="object 30"/>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1" name="object 31"/>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2" name="object 32"/>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33" name="object 33"/>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34" name="object 34"/>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5" name="object 35"/>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6" name="object 36"/>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37" name="object 37"/>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38" name="object 38"/>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39" name="object 39"/>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40" name="object 40"/>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682811"/>
            <a:ext cx="2610716" cy="777264"/>
          </a:xfrm>
          <a:prstGeom prst="rect">
            <a:avLst/>
          </a:prstGeom>
        </p:spPr>
        <p:txBody>
          <a:bodyPr vert="horz" wrap="square" lIns="0" tIns="0" rIns="0" bIns="0" rtlCol="0">
            <a:spAutoFit/>
          </a:bodyPr>
          <a:lstStyle/>
          <a:p>
            <a:pPr marL="8659" marR="3464" algn="just" defTabSz="623438">
              <a:lnSpc>
                <a:spcPct val="146700"/>
              </a:lnSpc>
            </a:pPr>
            <a:r>
              <a:rPr sz="886" b="1" spc="-3" dirty="0">
                <a:solidFill>
                  <a:prstClr val="black"/>
                </a:solidFill>
                <a:latin typeface="Cambria"/>
                <a:cs typeface="Cambria"/>
              </a:rPr>
              <a:t>Joey: </a:t>
            </a:r>
            <a:r>
              <a:rPr sz="886" spc="-3" dirty="0">
                <a:solidFill>
                  <a:prstClr val="black"/>
                </a:solidFill>
                <a:latin typeface="Cambria"/>
                <a:cs typeface="Cambria"/>
              </a:rPr>
              <a:t>Hmm, yeah, I guess </a:t>
            </a:r>
            <a:r>
              <a:rPr sz="886" b="1" dirty="0">
                <a:solidFill>
                  <a:prstClr val="black"/>
                </a:solidFill>
                <a:latin typeface="Cambria"/>
                <a:cs typeface="Cambria"/>
              </a:rPr>
              <a:t>it </a:t>
            </a:r>
            <a:r>
              <a:rPr sz="886" b="1" spc="-3" dirty="0">
                <a:solidFill>
                  <a:prstClr val="black"/>
                </a:solidFill>
                <a:latin typeface="Cambria"/>
                <a:cs typeface="Cambria"/>
              </a:rPr>
              <a:t>would suck </a:t>
            </a:r>
            <a:r>
              <a:rPr sz="886" spc="-3" dirty="0">
                <a:solidFill>
                  <a:prstClr val="black"/>
                </a:solidFill>
                <a:latin typeface="Cambria"/>
                <a:cs typeface="Cambria"/>
              </a:rPr>
              <a:t>to train and  train </a:t>
            </a:r>
            <a:r>
              <a:rPr sz="886" spc="-7" dirty="0">
                <a:solidFill>
                  <a:prstClr val="black"/>
                </a:solidFill>
                <a:latin typeface="Cambria"/>
                <a:cs typeface="Cambria"/>
              </a:rPr>
              <a:t>and </a:t>
            </a:r>
            <a:r>
              <a:rPr sz="886" spc="-3" dirty="0">
                <a:solidFill>
                  <a:prstClr val="black"/>
                </a:solidFill>
                <a:latin typeface="Cambria"/>
                <a:cs typeface="Cambria"/>
              </a:rPr>
              <a:t>then watch most of the game from the  </a:t>
            </a:r>
            <a:r>
              <a:rPr sz="886" b="1" spc="-3" dirty="0">
                <a:solidFill>
                  <a:prstClr val="black"/>
                </a:solidFill>
                <a:latin typeface="Cambria"/>
                <a:cs typeface="Cambria"/>
              </a:rPr>
              <a:t>sidelines. </a:t>
            </a:r>
            <a:r>
              <a:rPr sz="886" spc="-3" dirty="0">
                <a:solidFill>
                  <a:prstClr val="black"/>
                </a:solidFill>
                <a:latin typeface="Cambria"/>
                <a:cs typeface="Cambria"/>
              </a:rPr>
              <a:t>Maybe the high school hockey team </a:t>
            </a:r>
            <a:r>
              <a:rPr sz="886" spc="-7" dirty="0">
                <a:solidFill>
                  <a:prstClr val="black"/>
                </a:solidFill>
                <a:latin typeface="Cambria"/>
                <a:cs typeface="Cambria"/>
              </a:rPr>
              <a:t>would  </a:t>
            </a:r>
            <a:r>
              <a:rPr sz="886" spc="-3" dirty="0">
                <a:solidFill>
                  <a:prstClr val="black"/>
                </a:solidFill>
                <a:latin typeface="Cambria"/>
                <a:cs typeface="Cambria"/>
              </a:rPr>
              <a:t>be the </a:t>
            </a:r>
            <a:r>
              <a:rPr sz="886" spc="-7" dirty="0">
                <a:solidFill>
                  <a:prstClr val="black"/>
                </a:solidFill>
                <a:latin typeface="Cambria"/>
                <a:cs typeface="Cambria"/>
              </a:rPr>
              <a:t>best </a:t>
            </a:r>
            <a:r>
              <a:rPr sz="886" spc="-3" dirty="0">
                <a:solidFill>
                  <a:prstClr val="black"/>
                </a:solidFill>
                <a:latin typeface="Cambria"/>
                <a:cs typeface="Cambria"/>
              </a:rPr>
              <a:t>place for me to </a:t>
            </a:r>
            <a:r>
              <a:rPr sz="886" b="1" spc="-7" dirty="0">
                <a:solidFill>
                  <a:prstClr val="black"/>
                </a:solidFill>
                <a:latin typeface="Cambria"/>
                <a:cs typeface="Cambria"/>
              </a:rPr>
              <a:t>get </a:t>
            </a:r>
            <a:r>
              <a:rPr sz="886" b="1" spc="-3" dirty="0">
                <a:solidFill>
                  <a:prstClr val="black"/>
                </a:solidFill>
                <a:latin typeface="Cambria"/>
                <a:cs typeface="Cambria"/>
              </a:rPr>
              <a:t>a piece of the</a:t>
            </a:r>
            <a:r>
              <a:rPr sz="886" b="1" spc="58" dirty="0">
                <a:solidFill>
                  <a:prstClr val="black"/>
                </a:solidFill>
                <a:latin typeface="Cambria"/>
                <a:cs typeface="Cambria"/>
              </a:rPr>
              <a:t> </a:t>
            </a:r>
            <a:r>
              <a:rPr sz="886" b="1" spc="-3" dirty="0">
                <a:solidFill>
                  <a:prstClr val="black"/>
                </a:solidFill>
                <a:latin typeface="Cambria"/>
                <a:cs typeface="Cambria"/>
              </a:rPr>
              <a:t>action</a:t>
            </a:r>
            <a:r>
              <a:rPr sz="886" spc="-3" dirty="0">
                <a:solidFill>
                  <a:prstClr val="black"/>
                </a:solidFill>
                <a:latin typeface="Cambria"/>
                <a:cs typeface="Cambria"/>
              </a:rPr>
              <a:t>.</a:t>
            </a:r>
            <a:endParaRPr sz="886">
              <a:solidFill>
                <a:prstClr val="black"/>
              </a:solidFill>
              <a:latin typeface="Cambria"/>
              <a:cs typeface="Cambria"/>
            </a:endParaRPr>
          </a:p>
        </p:txBody>
      </p:sp>
      <p:sp>
        <p:nvSpPr>
          <p:cNvPr id="3" name="object 3"/>
          <p:cNvSpPr txBox="1"/>
          <p:nvPr/>
        </p:nvSpPr>
        <p:spPr>
          <a:xfrm>
            <a:off x="4061321" y="1562152"/>
            <a:ext cx="2612014" cy="777264"/>
          </a:xfrm>
          <a:prstGeom prst="rect">
            <a:avLst/>
          </a:prstGeom>
        </p:spPr>
        <p:txBody>
          <a:bodyPr vert="horz" wrap="square" lIns="0" tIns="0" rIns="0" bIns="0" rtlCol="0">
            <a:spAutoFit/>
          </a:bodyPr>
          <a:lstStyle/>
          <a:p>
            <a:pPr marL="8659" marR="3464" algn="just" defTabSz="623438">
              <a:lnSpc>
                <a:spcPct val="146500"/>
              </a:lnSpc>
            </a:pPr>
            <a:r>
              <a:rPr sz="886" b="1" spc="-7" dirty="0">
                <a:solidFill>
                  <a:prstClr val="black"/>
                </a:solidFill>
                <a:latin typeface="Cambria"/>
                <a:cs typeface="Cambria"/>
              </a:rPr>
              <a:t>Brent: </a:t>
            </a:r>
            <a:r>
              <a:rPr sz="886" spc="-3" dirty="0">
                <a:solidFill>
                  <a:prstClr val="black"/>
                </a:solidFill>
                <a:latin typeface="Cambria"/>
                <a:cs typeface="Cambria"/>
              </a:rPr>
              <a:t>Now you’re </a:t>
            </a:r>
            <a:r>
              <a:rPr sz="886" b="1" spc="-7" dirty="0">
                <a:solidFill>
                  <a:prstClr val="black"/>
                </a:solidFill>
                <a:latin typeface="Cambria"/>
                <a:cs typeface="Cambria"/>
              </a:rPr>
              <a:t>using your </a:t>
            </a:r>
            <a:r>
              <a:rPr sz="886" b="1" spc="-3" dirty="0">
                <a:solidFill>
                  <a:prstClr val="black"/>
                </a:solidFill>
                <a:latin typeface="Cambria"/>
                <a:cs typeface="Cambria"/>
              </a:rPr>
              <a:t>head. </a:t>
            </a:r>
            <a:r>
              <a:rPr sz="886" spc="-3" dirty="0">
                <a:solidFill>
                  <a:prstClr val="black"/>
                </a:solidFill>
                <a:latin typeface="Cambria"/>
                <a:cs typeface="Cambria"/>
              </a:rPr>
              <a:t>Hey, the first  thing we need to do </a:t>
            </a:r>
            <a:r>
              <a:rPr sz="886" dirty="0">
                <a:solidFill>
                  <a:prstClr val="black"/>
                </a:solidFill>
                <a:latin typeface="Cambria"/>
                <a:cs typeface="Cambria"/>
              </a:rPr>
              <a:t>is </a:t>
            </a:r>
            <a:r>
              <a:rPr sz="886" spc="-3" dirty="0">
                <a:solidFill>
                  <a:prstClr val="black"/>
                </a:solidFill>
                <a:latin typeface="Cambria"/>
                <a:cs typeface="Cambria"/>
              </a:rPr>
              <a:t>get you some </a:t>
            </a:r>
            <a:r>
              <a:rPr sz="886" dirty="0">
                <a:solidFill>
                  <a:prstClr val="black"/>
                </a:solidFill>
                <a:latin typeface="Cambria"/>
                <a:cs typeface="Cambria"/>
              </a:rPr>
              <a:t>real </a:t>
            </a:r>
            <a:r>
              <a:rPr sz="886" spc="-3" dirty="0">
                <a:solidFill>
                  <a:prstClr val="black"/>
                </a:solidFill>
                <a:latin typeface="Cambria"/>
                <a:cs typeface="Cambria"/>
              </a:rPr>
              <a:t>skates. Let’s  </a:t>
            </a:r>
            <a:r>
              <a:rPr sz="886" b="1" spc="-3" dirty="0">
                <a:solidFill>
                  <a:prstClr val="black"/>
                </a:solidFill>
                <a:latin typeface="Cambria"/>
                <a:cs typeface="Cambria"/>
              </a:rPr>
              <a:t>head over </a:t>
            </a:r>
            <a:r>
              <a:rPr sz="886" spc="-3" dirty="0">
                <a:solidFill>
                  <a:prstClr val="black"/>
                </a:solidFill>
                <a:latin typeface="Cambria"/>
                <a:cs typeface="Cambria"/>
              </a:rPr>
              <a:t>to the </a:t>
            </a:r>
            <a:r>
              <a:rPr sz="886" b="1" spc="-7" dirty="0">
                <a:solidFill>
                  <a:prstClr val="black"/>
                </a:solidFill>
                <a:latin typeface="Cambria"/>
                <a:cs typeface="Cambria"/>
              </a:rPr>
              <a:t>rink </a:t>
            </a:r>
            <a:r>
              <a:rPr sz="886" spc="-7" dirty="0">
                <a:solidFill>
                  <a:prstClr val="black"/>
                </a:solidFill>
                <a:latin typeface="Cambria"/>
                <a:cs typeface="Cambria"/>
              </a:rPr>
              <a:t>and </a:t>
            </a:r>
            <a:r>
              <a:rPr sz="886" spc="-3" dirty="0">
                <a:solidFill>
                  <a:prstClr val="black"/>
                </a:solidFill>
                <a:latin typeface="Cambria"/>
                <a:cs typeface="Cambria"/>
              </a:rPr>
              <a:t>see if they </a:t>
            </a:r>
            <a:r>
              <a:rPr sz="886" spc="-7" dirty="0">
                <a:solidFill>
                  <a:prstClr val="black"/>
                </a:solidFill>
                <a:latin typeface="Cambria"/>
                <a:cs typeface="Cambria"/>
              </a:rPr>
              <a:t>have </a:t>
            </a:r>
            <a:r>
              <a:rPr sz="886" spc="-3" dirty="0">
                <a:solidFill>
                  <a:prstClr val="black"/>
                </a:solidFill>
                <a:latin typeface="Cambria"/>
                <a:cs typeface="Cambria"/>
              </a:rPr>
              <a:t>a </a:t>
            </a:r>
            <a:r>
              <a:rPr sz="886" spc="-7" dirty="0">
                <a:solidFill>
                  <a:prstClr val="black"/>
                </a:solidFill>
                <a:latin typeface="Cambria"/>
                <a:cs typeface="Cambria"/>
              </a:rPr>
              <a:t>pair </a:t>
            </a:r>
            <a:r>
              <a:rPr sz="886" spc="-3" dirty="0">
                <a:solidFill>
                  <a:prstClr val="black"/>
                </a:solidFill>
                <a:latin typeface="Cambria"/>
                <a:cs typeface="Cambria"/>
              </a:rPr>
              <a:t>for  </a:t>
            </a:r>
            <a:r>
              <a:rPr sz="886" spc="-7" dirty="0">
                <a:solidFill>
                  <a:prstClr val="black"/>
                </a:solidFill>
                <a:latin typeface="Cambria"/>
                <a:cs typeface="Cambria"/>
              </a:rPr>
              <a:t>sale </a:t>
            </a:r>
            <a:r>
              <a:rPr sz="886" spc="-3" dirty="0">
                <a:solidFill>
                  <a:prstClr val="black"/>
                </a:solidFill>
                <a:latin typeface="Cambria"/>
                <a:cs typeface="Cambria"/>
              </a:rPr>
              <a:t>in the</a:t>
            </a:r>
            <a:r>
              <a:rPr sz="886" spc="-31" dirty="0">
                <a:solidFill>
                  <a:prstClr val="black"/>
                </a:solidFill>
                <a:latin typeface="Cambria"/>
                <a:cs typeface="Cambria"/>
              </a:rPr>
              <a:t> </a:t>
            </a:r>
            <a:r>
              <a:rPr sz="886" spc="-3" dirty="0">
                <a:solidFill>
                  <a:prstClr val="black"/>
                </a:solidFill>
                <a:latin typeface="Cambria"/>
                <a:cs typeface="Cambria"/>
              </a:rPr>
              <a:t>shop.</a:t>
            </a:r>
            <a:endParaRPr sz="886">
              <a:solidFill>
                <a:prstClr val="black"/>
              </a:solidFill>
              <a:latin typeface="Cambria"/>
              <a:cs typeface="Cambria"/>
            </a:endParaRPr>
          </a:p>
        </p:txBody>
      </p:sp>
      <p:sp>
        <p:nvSpPr>
          <p:cNvPr id="4" name="object 4"/>
          <p:cNvSpPr/>
          <p:nvPr/>
        </p:nvSpPr>
        <p:spPr>
          <a:xfrm>
            <a:off x="6916362" y="824779"/>
            <a:ext cx="1205865" cy="3552392"/>
          </a:xfrm>
          <a:prstGeom prst="rect">
            <a:avLst/>
          </a:prstGeom>
          <a:blipFill>
            <a:blip r:embed="rId2" cstate="print"/>
            <a:stretch>
              <a:fillRect/>
            </a:stretch>
          </a:blipFill>
        </p:spPr>
        <p:txBody>
          <a:bodyPr wrap="square" lIns="0" tIns="0" rIns="0" bIns="0" rtlCol="0"/>
          <a:lstStyle/>
          <a:p>
            <a:pPr defTabSz="623438"/>
            <a:endParaRPr sz="1227">
              <a:solidFill>
                <a:prstClr val="black"/>
              </a:solidFill>
              <a:latin typeface="Calibri"/>
            </a:endParaRPr>
          </a:p>
        </p:txBody>
      </p:sp>
      <p:sp>
        <p:nvSpPr>
          <p:cNvPr id="5" name="object 5"/>
          <p:cNvSpPr/>
          <p:nvPr/>
        </p:nvSpPr>
        <p:spPr>
          <a:xfrm>
            <a:off x="6918961" y="1450571"/>
            <a:ext cx="1201188" cy="2799311"/>
          </a:xfrm>
          <a:prstGeom prst="rect">
            <a:avLst/>
          </a:prstGeom>
          <a:blipFill>
            <a:blip r:embed="rId3" cstate="print"/>
            <a:stretch>
              <a:fillRect/>
            </a:stretch>
          </a:blipFill>
        </p:spPr>
        <p:txBody>
          <a:bodyPr wrap="square" lIns="0" tIns="0" rIns="0" bIns="0" rtlCol="0"/>
          <a:lstStyle/>
          <a:p>
            <a:pPr defTabSz="623438"/>
            <a:endParaRPr sz="1227">
              <a:solidFill>
                <a:prstClr val="black"/>
              </a:solidFill>
              <a:latin typeface="Calibri"/>
            </a:endParaRPr>
          </a:p>
        </p:txBody>
      </p:sp>
      <p:sp>
        <p:nvSpPr>
          <p:cNvPr id="6" name="object 6"/>
          <p:cNvSpPr txBox="1"/>
          <p:nvPr/>
        </p:nvSpPr>
        <p:spPr>
          <a:xfrm>
            <a:off x="7035599" y="1424476"/>
            <a:ext cx="967653" cy="580031"/>
          </a:xfrm>
          <a:prstGeom prst="rect">
            <a:avLst/>
          </a:prstGeom>
        </p:spPr>
        <p:txBody>
          <a:bodyPr vert="horz" wrap="square" lIns="0" tIns="0" rIns="0" bIns="0" rtlCol="0">
            <a:spAutoFit/>
          </a:bodyPr>
          <a:lstStyle/>
          <a:p>
            <a:pPr marL="8659" marR="3464" defTabSz="623438">
              <a:lnSpc>
                <a:spcPct val="116700"/>
              </a:lnSpc>
            </a:pPr>
            <a:r>
              <a:rPr sz="818" b="1" dirty="0">
                <a:solidFill>
                  <a:prstClr val="black"/>
                </a:solidFill>
                <a:latin typeface="Calibri"/>
                <a:cs typeface="Calibri"/>
              </a:rPr>
              <a:t>it </a:t>
            </a:r>
            <a:r>
              <a:rPr sz="818" b="1" spc="-3" dirty="0">
                <a:solidFill>
                  <a:prstClr val="black"/>
                </a:solidFill>
                <a:latin typeface="Calibri"/>
                <a:cs typeface="Calibri"/>
              </a:rPr>
              <a:t>would suck </a:t>
            </a:r>
            <a:r>
              <a:rPr sz="818" dirty="0">
                <a:solidFill>
                  <a:prstClr val="black"/>
                </a:solidFill>
                <a:latin typeface="Calibri"/>
                <a:cs typeface="Calibri"/>
              </a:rPr>
              <a:t>= </a:t>
            </a:r>
            <a:r>
              <a:rPr sz="818" spc="-3" dirty="0">
                <a:solidFill>
                  <a:prstClr val="black"/>
                </a:solidFill>
                <a:latin typeface="Calibri"/>
                <a:cs typeface="Calibri"/>
              </a:rPr>
              <a:t>(slang)  </a:t>
            </a:r>
            <a:r>
              <a:rPr sz="818" dirty="0">
                <a:solidFill>
                  <a:prstClr val="black"/>
                </a:solidFill>
                <a:latin typeface="Calibri"/>
                <a:cs typeface="Calibri"/>
              </a:rPr>
              <a:t>it </a:t>
            </a:r>
            <a:r>
              <a:rPr sz="818" spc="-3" dirty="0">
                <a:solidFill>
                  <a:prstClr val="black"/>
                </a:solidFill>
                <a:latin typeface="Calibri"/>
                <a:cs typeface="Calibri"/>
              </a:rPr>
              <a:t>would</a:t>
            </a:r>
            <a:r>
              <a:rPr sz="818" spc="-68" dirty="0">
                <a:solidFill>
                  <a:prstClr val="black"/>
                </a:solidFill>
                <a:latin typeface="Calibri"/>
                <a:cs typeface="Calibri"/>
              </a:rPr>
              <a:t> </a:t>
            </a:r>
            <a:r>
              <a:rPr sz="818" dirty="0">
                <a:solidFill>
                  <a:prstClr val="black"/>
                </a:solidFill>
                <a:latin typeface="Calibri"/>
                <a:cs typeface="Calibri"/>
              </a:rPr>
              <a:t>be</a:t>
            </a:r>
            <a:endParaRPr sz="818">
              <a:solidFill>
                <a:prstClr val="black"/>
              </a:solidFill>
              <a:latin typeface="Calibri"/>
              <a:cs typeface="Calibri"/>
            </a:endParaRPr>
          </a:p>
          <a:p>
            <a:pPr marL="8659" marR="41563" defTabSz="623438">
              <a:lnSpc>
                <a:spcPct val="116700"/>
              </a:lnSpc>
              <a:spcBef>
                <a:spcPts val="3"/>
              </a:spcBef>
            </a:pPr>
            <a:r>
              <a:rPr sz="818" spc="-3" dirty="0">
                <a:solidFill>
                  <a:prstClr val="black"/>
                </a:solidFill>
                <a:latin typeface="Calibri"/>
                <a:cs typeface="Calibri"/>
              </a:rPr>
              <a:t>disappointing </a:t>
            </a:r>
            <a:r>
              <a:rPr sz="818" dirty="0">
                <a:solidFill>
                  <a:prstClr val="black"/>
                </a:solidFill>
                <a:latin typeface="Calibri"/>
                <a:cs typeface="Calibri"/>
              </a:rPr>
              <a:t>/  </a:t>
            </a:r>
            <a:r>
              <a:rPr sz="818" spc="-3" dirty="0">
                <a:solidFill>
                  <a:prstClr val="black"/>
                </a:solidFill>
                <a:latin typeface="Calibri"/>
                <a:cs typeface="Calibri"/>
              </a:rPr>
              <a:t>terrible </a:t>
            </a:r>
            <a:r>
              <a:rPr sz="818" dirty="0">
                <a:solidFill>
                  <a:prstClr val="black"/>
                </a:solidFill>
                <a:latin typeface="Calibri"/>
                <a:cs typeface="Calibri"/>
              </a:rPr>
              <a:t>/</a:t>
            </a:r>
            <a:r>
              <a:rPr sz="818" spc="-44" dirty="0">
                <a:solidFill>
                  <a:prstClr val="black"/>
                </a:solidFill>
                <a:latin typeface="Calibri"/>
                <a:cs typeface="Calibri"/>
              </a:rPr>
              <a:t> </a:t>
            </a:r>
            <a:r>
              <a:rPr sz="818" spc="-3" dirty="0">
                <a:solidFill>
                  <a:prstClr val="black"/>
                </a:solidFill>
                <a:latin typeface="Calibri"/>
                <a:cs typeface="Calibri"/>
              </a:rPr>
              <a:t>unfortunate</a:t>
            </a:r>
            <a:endParaRPr sz="818">
              <a:solidFill>
                <a:prstClr val="black"/>
              </a:solidFill>
              <a:latin typeface="Calibri"/>
              <a:cs typeface="Calibri"/>
            </a:endParaRPr>
          </a:p>
        </p:txBody>
      </p:sp>
      <p:sp>
        <p:nvSpPr>
          <p:cNvPr id="7" name="object 7"/>
          <p:cNvSpPr txBox="1"/>
          <p:nvPr/>
        </p:nvSpPr>
        <p:spPr>
          <a:xfrm>
            <a:off x="7035598" y="2095198"/>
            <a:ext cx="881063" cy="432747"/>
          </a:xfrm>
          <a:prstGeom prst="rect">
            <a:avLst/>
          </a:prstGeom>
        </p:spPr>
        <p:txBody>
          <a:bodyPr vert="horz" wrap="square" lIns="0" tIns="0" rIns="0" bIns="0" rtlCol="0">
            <a:spAutoFit/>
          </a:bodyPr>
          <a:lstStyle/>
          <a:p>
            <a:pPr marL="8659" marR="3464" defTabSz="623438">
              <a:lnSpc>
                <a:spcPct val="116700"/>
              </a:lnSpc>
            </a:pPr>
            <a:r>
              <a:rPr sz="818" b="1" spc="-3" dirty="0">
                <a:solidFill>
                  <a:prstClr val="black"/>
                </a:solidFill>
                <a:latin typeface="Calibri"/>
                <a:cs typeface="Calibri"/>
              </a:rPr>
              <a:t>sidelines </a:t>
            </a:r>
            <a:r>
              <a:rPr sz="818" dirty="0">
                <a:solidFill>
                  <a:prstClr val="black"/>
                </a:solidFill>
                <a:latin typeface="Calibri"/>
                <a:cs typeface="Calibri"/>
              </a:rPr>
              <a:t>= </a:t>
            </a:r>
            <a:r>
              <a:rPr sz="818" spc="-3" dirty="0">
                <a:solidFill>
                  <a:prstClr val="black"/>
                </a:solidFill>
                <a:latin typeface="Calibri"/>
                <a:cs typeface="Calibri"/>
              </a:rPr>
              <a:t>the</a:t>
            </a:r>
            <a:r>
              <a:rPr sz="818" spc="-41" dirty="0">
                <a:solidFill>
                  <a:prstClr val="black"/>
                </a:solidFill>
                <a:latin typeface="Calibri"/>
                <a:cs typeface="Calibri"/>
              </a:rPr>
              <a:t> </a:t>
            </a:r>
            <a:r>
              <a:rPr sz="818" dirty="0">
                <a:solidFill>
                  <a:prstClr val="black"/>
                </a:solidFill>
                <a:latin typeface="Calibri"/>
                <a:cs typeface="Calibri"/>
              </a:rPr>
              <a:t>place  </a:t>
            </a:r>
            <a:r>
              <a:rPr sz="818" spc="-3" dirty="0">
                <a:solidFill>
                  <a:prstClr val="black"/>
                </a:solidFill>
                <a:latin typeface="Calibri"/>
                <a:cs typeface="Calibri"/>
              </a:rPr>
              <a:t>outside where </a:t>
            </a:r>
            <a:r>
              <a:rPr sz="818" dirty="0">
                <a:solidFill>
                  <a:prstClr val="black"/>
                </a:solidFill>
                <a:latin typeface="Calibri"/>
                <a:cs typeface="Calibri"/>
              </a:rPr>
              <a:t>the  game </a:t>
            </a:r>
            <a:r>
              <a:rPr sz="818" spc="-3" dirty="0">
                <a:solidFill>
                  <a:prstClr val="black"/>
                </a:solidFill>
                <a:latin typeface="Calibri"/>
                <a:cs typeface="Calibri"/>
              </a:rPr>
              <a:t>or action</a:t>
            </a:r>
            <a:r>
              <a:rPr sz="818" spc="-44" dirty="0">
                <a:solidFill>
                  <a:prstClr val="black"/>
                </a:solidFill>
                <a:latin typeface="Calibri"/>
                <a:cs typeface="Calibri"/>
              </a:rPr>
              <a:t> </a:t>
            </a:r>
            <a:r>
              <a:rPr sz="818" dirty="0">
                <a:solidFill>
                  <a:prstClr val="black"/>
                </a:solidFill>
                <a:latin typeface="Calibri"/>
                <a:cs typeface="Calibri"/>
              </a:rPr>
              <a:t>is</a:t>
            </a:r>
            <a:endParaRPr sz="818">
              <a:solidFill>
                <a:prstClr val="black"/>
              </a:solidFill>
              <a:latin typeface="Calibri"/>
              <a:cs typeface="Calibri"/>
            </a:endParaRPr>
          </a:p>
        </p:txBody>
      </p:sp>
      <p:sp>
        <p:nvSpPr>
          <p:cNvPr id="8" name="object 8"/>
          <p:cNvSpPr txBox="1"/>
          <p:nvPr/>
        </p:nvSpPr>
        <p:spPr>
          <a:xfrm>
            <a:off x="7035598" y="2618402"/>
            <a:ext cx="965056" cy="1584729"/>
          </a:xfrm>
          <a:prstGeom prst="rect">
            <a:avLst/>
          </a:prstGeom>
        </p:spPr>
        <p:txBody>
          <a:bodyPr vert="horz" wrap="square" lIns="0" tIns="0" rIns="0" bIns="0" rtlCol="0">
            <a:spAutoFit/>
          </a:bodyPr>
          <a:lstStyle/>
          <a:p>
            <a:pPr marL="8659" marR="23812" defTabSz="623438">
              <a:lnSpc>
                <a:spcPct val="117100"/>
              </a:lnSpc>
            </a:pPr>
            <a:r>
              <a:rPr sz="818" b="1" spc="-3" dirty="0">
                <a:solidFill>
                  <a:prstClr val="black"/>
                </a:solidFill>
                <a:latin typeface="Calibri"/>
                <a:cs typeface="Calibri"/>
              </a:rPr>
              <a:t>get </a:t>
            </a:r>
            <a:r>
              <a:rPr sz="818" b="1" dirty="0">
                <a:solidFill>
                  <a:prstClr val="black"/>
                </a:solidFill>
                <a:latin typeface="Calibri"/>
                <a:cs typeface="Calibri"/>
              </a:rPr>
              <a:t>a </a:t>
            </a:r>
            <a:r>
              <a:rPr sz="818" b="1" spc="-3" dirty="0">
                <a:solidFill>
                  <a:prstClr val="black"/>
                </a:solidFill>
                <a:latin typeface="Calibri"/>
                <a:cs typeface="Calibri"/>
              </a:rPr>
              <a:t>piece </a:t>
            </a:r>
            <a:r>
              <a:rPr sz="818" b="1" dirty="0">
                <a:solidFill>
                  <a:prstClr val="black"/>
                </a:solidFill>
                <a:latin typeface="Calibri"/>
                <a:cs typeface="Calibri"/>
              </a:rPr>
              <a:t>of the  </a:t>
            </a:r>
            <a:r>
              <a:rPr sz="818" b="1" spc="-3" dirty="0">
                <a:solidFill>
                  <a:prstClr val="black"/>
                </a:solidFill>
                <a:latin typeface="Calibri"/>
                <a:cs typeface="Calibri"/>
              </a:rPr>
              <a:t>action </a:t>
            </a:r>
            <a:r>
              <a:rPr sz="818" dirty="0">
                <a:solidFill>
                  <a:prstClr val="black"/>
                </a:solidFill>
                <a:latin typeface="Calibri"/>
                <a:cs typeface="Calibri"/>
              </a:rPr>
              <a:t>= </a:t>
            </a:r>
            <a:r>
              <a:rPr sz="818" spc="-3" dirty="0">
                <a:solidFill>
                  <a:prstClr val="black"/>
                </a:solidFill>
                <a:latin typeface="Calibri"/>
                <a:cs typeface="Calibri"/>
              </a:rPr>
              <a:t>participate </a:t>
            </a:r>
            <a:r>
              <a:rPr sz="818" dirty="0">
                <a:solidFill>
                  <a:prstClr val="black"/>
                </a:solidFill>
                <a:latin typeface="Calibri"/>
                <a:cs typeface="Calibri"/>
              </a:rPr>
              <a:t>in  an</a:t>
            </a:r>
            <a:r>
              <a:rPr sz="818" spc="-48" dirty="0">
                <a:solidFill>
                  <a:prstClr val="black"/>
                </a:solidFill>
                <a:latin typeface="Calibri"/>
                <a:cs typeface="Calibri"/>
              </a:rPr>
              <a:t> </a:t>
            </a:r>
            <a:r>
              <a:rPr sz="818" spc="-3" dirty="0">
                <a:solidFill>
                  <a:prstClr val="black"/>
                </a:solidFill>
                <a:latin typeface="Calibri"/>
                <a:cs typeface="Calibri"/>
              </a:rPr>
              <a:t>activity</a:t>
            </a:r>
            <a:endParaRPr sz="818">
              <a:solidFill>
                <a:prstClr val="black"/>
              </a:solidFill>
              <a:latin typeface="Calibri"/>
              <a:cs typeface="Calibri"/>
            </a:endParaRPr>
          </a:p>
          <a:p>
            <a:pPr marL="8659" marR="125986" defTabSz="623438">
              <a:lnSpc>
                <a:spcPct val="116700"/>
              </a:lnSpc>
              <a:spcBef>
                <a:spcPts val="685"/>
              </a:spcBef>
            </a:pPr>
            <a:r>
              <a:rPr sz="818" b="1" dirty="0">
                <a:solidFill>
                  <a:prstClr val="black"/>
                </a:solidFill>
                <a:latin typeface="Calibri"/>
                <a:cs typeface="Calibri"/>
              </a:rPr>
              <a:t>using </a:t>
            </a:r>
            <a:r>
              <a:rPr sz="818" b="1" spc="-3" dirty="0">
                <a:solidFill>
                  <a:prstClr val="black"/>
                </a:solidFill>
                <a:latin typeface="Calibri"/>
                <a:cs typeface="Calibri"/>
              </a:rPr>
              <a:t>your head </a:t>
            </a:r>
            <a:r>
              <a:rPr sz="818" dirty="0">
                <a:solidFill>
                  <a:prstClr val="black"/>
                </a:solidFill>
                <a:latin typeface="Calibri"/>
                <a:cs typeface="Calibri"/>
              </a:rPr>
              <a:t>=  </a:t>
            </a:r>
            <a:r>
              <a:rPr sz="818" spc="-3" dirty="0">
                <a:solidFill>
                  <a:prstClr val="black"/>
                </a:solidFill>
                <a:latin typeface="Calibri"/>
                <a:cs typeface="Calibri"/>
              </a:rPr>
              <a:t>thinking clearly and  intelligently</a:t>
            </a:r>
            <a:endParaRPr sz="818">
              <a:solidFill>
                <a:prstClr val="black"/>
              </a:solidFill>
              <a:latin typeface="Calibri"/>
              <a:cs typeface="Calibri"/>
            </a:endParaRPr>
          </a:p>
          <a:p>
            <a:pPr defTabSz="623438">
              <a:spcBef>
                <a:spcPts val="27"/>
              </a:spcBef>
            </a:pPr>
            <a:endParaRPr sz="716">
              <a:solidFill>
                <a:prstClr val="black"/>
              </a:solidFill>
              <a:latin typeface="Times New Roman"/>
              <a:cs typeface="Times New Roman"/>
            </a:endParaRPr>
          </a:p>
          <a:p>
            <a:pPr marL="8659" defTabSz="623438"/>
            <a:r>
              <a:rPr sz="818" b="1" spc="-3" dirty="0">
                <a:solidFill>
                  <a:prstClr val="black"/>
                </a:solidFill>
                <a:latin typeface="Calibri"/>
                <a:cs typeface="Calibri"/>
              </a:rPr>
              <a:t>head over </a:t>
            </a:r>
            <a:r>
              <a:rPr sz="818" dirty="0">
                <a:solidFill>
                  <a:prstClr val="black"/>
                </a:solidFill>
                <a:latin typeface="Calibri"/>
                <a:cs typeface="Calibri"/>
              </a:rPr>
              <a:t>=</a:t>
            </a:r>
            <a:r>
              <a:rPr sz="818" spc="-31" dirty="0">
                <a:solidFill>
                  <a:prstClr val="black"/>
                </a:solidFill>
                <a:latin typeface="Calibri"/>
                <a:cs typeface="Calibri"/>
              </a:rPr>
              <a:t> </a:t>
            </a:r>
            <a:r>
              <a:rPr sz="818" spc="-7" dirty="0">
                <a:solidFill>
                  <a:prstClr val="black"/>
                </a:solidFill>
                <a:latin typeface="Calibri"/>
                <a:cs typeface="Calibri"/>
              </a:rPr>
              <a:t>go</a:t>
            </a:r>
            <a:endParaRPr sz="818">
              <a:solidFill>
                <a:prstClr val="black"/>
              </a:solidFill>
              <a:latin typeface="Calibri"/>
              <a:cs typeface="Calibri"/>
            </a:endParaRPr>
          </a:p>
          <a:p>
            <a:pPr marL="8659" marR="3464" defTabSz="623438">
              <a:lnSpc>
                <a:spcPct val="116700"/>
              </a:lnSpc>
              <a:spcBef>
                <a:spcPts val="685"/>
              </a:spcBef>
            </a:pPr>
            <a:r>
              <a:rPr sz="818" b="1" dirty="0">
                <a:solidFill>
                  <a:prstClr val="black"/>
                </a:solidFill>
                <a:latin typeface="Calibri"/>
                <a:cs typeface="Calibri"/>
              </a:rPr>
              <a:t>rink </a:t>
            </a:r>
            <a:r>
              <a:rPr sz="818" dirty="0">
                <a:solidFill>
                  <a:prstClr val="black"/>
                </a:solidFill>
                <a:latin typeface="Calibri"/>
                <a:cs typeface="Calibri"/>
              </a:rPr>
              <a:t>= the place</a:t>
            </a:r>
            <a:r>
              <a:rPr sz="818" spc="-78" dirty="0">
                <a:solidFill>
                  <a:prstClr val="black"/>
                </a:solidFill>
                <a:latin typeface="Calibri"/>
                <a:cs typeface="Calibri"/>
              </a:rPr>
              <a:t> </a:t>
            </a:r>
            <a:r>
              <a:rPr sz="818" spc="-3" dirty="0">
                <a:solidFill>
                  <a:prstClr val="black"/>
                </a:solidFill>
                <a:latin typeface="Calibri"/>
                <a:cs typeface="Calibri"/>
              </a:rPr>
              <a:t>where  </a:t>
            </a:r>
            <a:r>
              <a:rPr sz="818" dirty="0">
                <a:solidFill>
                  <a:prstClr val="black"/>
                </a:solidFill>
                <a:latin typeface="Calibri"/>
                <a:cs typeface="Calibri"/>
              </a:rPr>
              <a:t>you </a:t>
            </a:r>
            <a:r>
              <a:rPr sz="818" spc="-3" dirty="0">
                <a:solidFill>
                  <a:prstClr val="black"/>
                </a:solidFill>
                <a:latin typeface="Calibri"/>
                <a:cs typeface="Calibri"/>
              </a:rPr>
              <a:t>can </a:t>
            </a:r>
            <a:r>
              <a:rPr sz="818" spc="-7" dirty="0">
                <a:solidFill>
                  <a:prstClr val="black"/>
                </a:solidFill>
                <a:latin typeface="Calibri"/>
                <a:cs typeface="Calibri"/>
              </a:rPr>
              <a:t>go </a:t>
            </a:r>
            <a:r>
              <a:rPr sz="818" spc="-3" dirty="0">
                <a:solidFill>
                  <a:prstClr val="black"/>
                </a:solidFill>
                <a:latin typeface="Calibri"/>
                <a:cs typeface="Calibri"/>
              </a:rPr>
              <a:t>ice</a:t>
            </a:r>
            <a:r>
              <a:rPr sz="818" spc="-17" dirty="0">
                <a:solidFill>
                  <a:prstClr val="black"/>
                </a:solidFill>
                <a:latin typeface="Calibri"/>
                <a:cs typeface="Calibri"/>
              </a:rPr>
              <a:t> </a:t>
            </a:r>
            <a:r>
              <a:rPr sz="818" spc="-3" dirty="0">
                <a:solidFill>
                  <a:prstClr val="black"/>
                </a:solidFill>
                <a:latin typeface="Calibri"/>
                <a:cs typeface="Calibri"/>
              </a:rPr>
              <a:t>skating</a:t>
            </a:r>
            <a:endParaRPr sz="818">
              <a:solidFill>
                <a:prstClr val="black"/>
              </a:solidFill>
              <a:latin typeface="Calibri"/>
              <a:cs typeface="Calibri"/>
            </a:endParaRPr>
          </a:p>
        </p:txBody>
      </p:sp>
      <p:sp>
        <p:nvSpPr>
          <p:cNvPr id="9" name="object 9"/>
          <p:cNvSpPr/>
          <p:nvPr/>
        </p:nvSpPr>
        <p:spPr>
          <a:xfrm>
            <a:off x="6819900" y="824779"/>
            <a:ext cx="96549" cy="3552392"/>
          </a:xfrm>
          <a:custGeom>
            <a:avLst/>
            <a:gdLst/>
            <a:ahLst/>
            <a:cxnLst/>
            <a:rect l="l" t="t" r="r" b="b"/>
            <a:pathLst>
              <a:path w="141604" h="5210175">
                <a:moveTo>
                  <a:pt x="0" y="5210175"/>
                </a:moveTo>
                <a:lnTo>
                  <a:pt x="141490" y="5210175"/>
                </a:lnTo>
                <a:lnTo>
                  <a:pt x="141490" y="0"/>
                </a:lnTo>
                <a:lnTo>
                  <a:pt x="0" y="0"/>
                </a:lnTo>
                <a:lnTo>
                  <a:pt x="0" y="5210175"/>
                </a:lnTo>
                <a:close/>
              </a:path>
            </a:pathLst>
          </a:custGeom>
          <a:solidFill>
            <a:srgbClr val="C0504D"/>
          </a:solidFill>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6819900" y="964535"/>
            <a:ext cx="1249074" cy="250248"/>
          </a:xfrm>
          <a:custGeom>
            <a:avLst/>
            <a:gdLst/>
            <a:ahLst/>
            <a:cxnLst/>
            <a:rect l="l" t="t" r="r" b="b"/>
            <a:pathLst>
              <a:path w="1831975" h="367030">
                <a:moveTo>
                  <a:pt x="1648713" y="0"/>
                </a:moveTo>
                <a:lnTo>
                  <a:pt x="0" y="0"/>
                </a:lnTo>
                <a:lnTo>
                  <a:pt x="0" y="366522"/>
                </a:lnTo>
                <a:lnTo>
                  <a:pt x="1648713" y="366522"/>
                </a:lnTo>
                <a:lnTo>
                  <a:pt x="1831975" y="183261"/>
                </a:lnTo>
                <a:lnTo>
                  <a:pt x="1648713" y="0"/>
                </a:lnTo>
                <a:close/>
              </a:path>
            </a:pathLst>
          </a:custGeom>
          <a:solidFill>
            <a:srgbClr val="622422"/>
          </a:solidFill>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6828559" y="973628"/>
            <a:ext cx="1168977" cy="231717"/>
          </a:xfrm>
          <a:prstGeom prst="rect">
            <a:avLst/>
          </a:prstGeom>
          <a:blipFill>
            <a:blip r:embed="rId4" cstate="print"/>
            <a:stretch>
              <a:fillRect/>
            </a:stretch>
          </a:blipFill>
        </p:spPr>
        <p:txBody>
          <a:bodyPr wrap="square" lIns="0" tIns="0" rIns="0" bIns="0" rtlCol="0"/>
          <a:lstStyle/>
          <a:p>
            <a:pPr defTabSz="623438"/>
            <a:endParaRPr sz="1227">
              <a:solidFill>
                <a:prstClr val="black"/>
              </a:solidFill>
              <a:latin typeface="Calibri"/>
            </a:endParaRPr>
          </a:p>
        </p:txBody>
      </p:sp>
      <p:sp>
        <p:nvSpPr>
          <p:cNvPr id="12" name="object 12"/>
          <p:cNvSpPr txBox="1"/>
          <p:nvPr/>
        </p:nvSpPr>
        <p:spPr>
          <a:xfrm>
            <a:off x="7069888" y="986271"/>
            <a:ext cx="747280" cy="188834"/>
          </a:xfrm>
          <a:prstGeom prst="rect">
            <a:avLst/>
          </a:prstGeom>
        </p:spPr>
        <p:txBody>
          <a:bodyPr vert="horz" wrap="square" lIns="0" tIns="0" rIns="0" bIns="0" rtlCol="0">
            <a:spAutoFit/>
          </a:bodyPr>
          <a:lstStyle/>
          <a:p>
            <a:pPr marL="8659" defTabSz="623438"/>
            <a:r>
              <a:rPr sz="1227" b="1" spc="-3" dirty="0">
                <a:solidFill>
                  <a:srgbClr val="FFFFFF"/>
                </a:solidFill>
                <a:latin typeface="Calibri"/>
                <a:cs typeface="Calibri"/>
              </a:rPr>
              <a:t>Vocabulary</a:t>
            </a:r>
            <a:endParaRPr sz="1227">
              <a:solidFill>
                <a:prstClr val="black"/>
              </a:solidFill>
              <a:latin typeface="Calibri"/>
              <a:cs typeface="Calibri"/>
            </a:endParaRPr>
          </a:p>
        </p:txBody>
      </p:sp>
      <p:sp>
        <p:nvSpPr>
          <p:cNvPr id="13" name="object 13"/>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21" name="object 21"/>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2" name="object 22"/>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3" name="object 23"/>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4" name="object 24"/>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25" name="object 25"/>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26" name="object 26"/>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27" name="object 27"/>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8" name="object 28"/>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3469"/>
            <a:ext cx="1323975" cy="209929"/>
          </a:xfrm>
          <a:prstGeom prst="rect">
            <a:avLst/>
          </a:prstGeom>
        </p:spPr>
        <p:txBody>
          <a:bodyPr vert="horz" wrap="square" lIns="0" tIns="0" rIns="0" bIns="0" rtlCol="0">
            <a:spAutoFit/>
          </a:bodyPr>
          <a:lstStyle/>
          <a:p>
            <a:pPr marL="8659" defTabSz="623438"/>
            <a:r>
              <a:rPr sz="1364" b="1" u="heavy" spc="-3" dirty="0">
                <a:solidFill>
                  <a:prstClr val="black"/>
                </a:solidFill>
                <a:latin typeface="Cambria"/>
                <a:cs typeface="Cambria"/>
              </a:rPr>
              <a:t>Vocabulary</a:t>
            </a:r>
            <a:r>
              <a:rPr sz="1364" b="1" u="heavy" spc="-51" dirty="0">
                <a:solidFill>
                  <a:prstClr val="black"/>
                </a:solidFill>
                <a:latin typeface="Cambria"/>
                <a:cs typeface="Cambria"/>
              </a:rPr>
              <a:t> </a:t>
            </a:r>
            <a:r>
              <a:rPr sz="1364" b="1" u="heavy" spc="-3" dirty="0">
                <a:solidFill>
                  <a:prstClr val="black"/>
                </a:solidFill>
                <a:latin typeface="Cambria"/>
                <a:cs typeface="Cambria"/>
              </a:rPr>
              <a:t>Quiz</a:t>
            </a:r>
            <a:endParaRPr sz="1364">
              <a:solidFill>
                <a:prstClr val="black"/>
              </a:solidFill>
              <a:latin typeface="Cambria"/>
              <a:cs typeface="Cambria"/>
            </a:endParaRPr>
          </a:p>
        </p:txBody>
      </p:sp>
      <p:graphicFrame>
        <p:nvGraphicFramePr>
          <p:cNvPr id="3" name="object 3"/>
          <p:cNvGraphicFramePr>
            <a:graphicFrameLocks noGrp="1"/>
          </p:cNvGraphicFramePr>
          <p:nvPr/>
        </p:nvGraphicFramePr>
        <p:xfrm>
          <a:off x="4076907" y="1245263"/>
          <a:ext cx="3768407" cy="823381"/>
        </p:xfrm>
        <a:graphic>
          <a:graphicData uri="http://schemas.openxmlformats.org/drawingml/2006/table">
            <a:tbl>
              <a:tblPr firstRow="1" bandRow="1">
                <a:tableStyleId>{2D5ABB26-0587-4C30-8999-92F81FD0307C}</a:tableStyleId>
              </a:tblPr>
              <a:tblGrid>
                <a:gridCol w="788260">
                  <a:extLst>
                    <a:ext uri="{9D8B030D-6E8A-4147-A177-3AD203B41FA5}">
                      <a16:colId xmlns:a16="http://schemas.microsoft.com/office/drawing/2014/main" val="20000"/>
                    </a:ext>
                  </a:extLst>
                </a:gridCol>
                <a:gridCol w="1189804">
                  <a:extLst>
                    <a:ext uri="{9D8B030D-6E8A-4147-A177-3AD203B41FA5}">
                      <a16:colId xmlns:a16="http://schemas.microsoft.com/office/drawing/2014/main" val="20001"/>
                    </a:ext>
                  </a:extLst>
                </a:gridCol>
                <a:gridCol w="956207">
                  <a:extLst>
                    <a:ext uri="{9D8B030D-6E8A-4147-A177-3AD203B41FA5}">
                      <a16:colId xmlns:a16="http://schemas.microsoft.com/office/drawing/2014/main" val="20002"/>
                    </a:ext>
                  </a:extLst>
                </a:gridCol>
                <a:gridCol w="834136">
                  <a:extLst>
                    <a:ext uri="{9D8B030D-6E8A-4147-A177-3AD203B41FA5}">
                      <a16:colId xmlns:a16="http://schemas.microsoft.com/office/drawing/2014/main" val="20003"/>
                    </a:ext>
                  </a:extLst>
                </a:gridCol>
              </a:tblGrid>
              <a:tr h="174048">
                <a:tc>
                  <a:txBody>
                    <a:bodyPr/>
                    <a:lstStyle/>
                    <a:p>
                      <a:pPr marL="127000">
                        <a:lnSpc>
                          <a:spcPts val="1335"/>
                        </a:lnSpc>
                      </a:pPr>
                      <a:r>
                        <a:rPr sz="1000" b="1" dirty="0">
                          <a:latin typeface="Calibri"/>
                          <a:cs typeface="Calibri"/>
                        </a:rPr>
                        <a:t>agile</a:t>
                      </a:r>
                      <a:endParaRPr sz="1000">
                        <a:latin typeface="Calibri"/>
                        <a:cs typeface="Calibri"/>
                      </a:endParaRPr>
                    </a:p>
                  </a:txBody>
                  <a:tcPr marL="0" marR="0" marT="0" marB="0"/>
                </a:tc>
                <a:tc>
                  <a:txBody>
                    <a:bodyPr/>
                    <a:lstStyle/>
                    <a:p>
                      <a:pPr marL="438150">
                        <a:lnSpc>
                          <a:spcPts val="1335"/>
                        </a:lnSpc>
                      </a:pPr>
                      <a:r>
                        <a:rPr sz="1000" b="1" spc="-5" dirty="0">
                          <a:latin typeface="Calibri"/>
                          <a:cs typeface="Calibri"/>
                        </a:rPr>
                        <a:t>dodged</a:t>
                      </a:r>
                      <a:endParaRPr sz="1000">
                        <a:latin typeface="Calibri"/>
                        <a:cs typeface="Calibri"/>
                      </a:endParaRPr>
                    </a:p>
                  </a:txBody>
                  <a:tcPr marL="0" marR="0" marT="0" marB="0"/>
                </a:tc>
                <a:tc>
                  <a:txBody>
                    <a:bodyPr/>
                    <a:lstStyle/>
                    <a:p>
                      <a:pPr marL="161290">
                        <a:lnSpc>
                          <a:spcPts val="1335"/>
                        </a:lnSpc>
                      </a:pPr>
                      <a:r>
                        <a:rPr sz="1000" b="1" dirty="0">
                          <a:latin typeface="Calibri"/>
                          <a:cs typeface="Calibri"/>
                        </a:rPr>
                        <a:t>on the</a:t>
                      </a:r>
                      <a:r>
                        <a:rPr sz="1000" b="1" spc="-90" dirty="0">
                          <a:latin typeface="Calibri"/>
                          <a:cs typeface="Calibri"/>
                        </a:rPr>
                        <a:t> </a:t>
                      </a:r>
                      <a:r>
                        <a:rPr sz="1000" b="1" spc="-5" dirty="0">
                          <a:latin typeface="Calibri"/>
                          <a:cs typeface="Calibri"/>
                        </a:rPr>
                        <a:t>bench</a:t>
                      </a:r>
                      <a:endParaRPr sz="1000">
                        <a:latin typeface="Calibri"/>
                        <a:cs typeface="Calibri"/>
                      </a:endParaRPr>
                    </a:p>
                  </a:txBody>
                  <a:tcPr marL="0" marR="0" marT="0" marB="0"/>
                </a:tc>
                <a:tc>
                  <a:txBody>
                    <a:bodyPr/>
                    <a:lstStyle/>
                    <a:p>
                      <a:pPr marL="272415">
                        <a:lnSpc>
                          <a:spcPts val="1335"/>
                        </a:lnSpc>
                      </a:pPr>
                      <a:r>
                        <a:rPr sz="1000" b="1" spc="-5" dirty="0">
                          <a:latin typeface="Calibri"/>
                          <a:cs typeface="Calibri"/>
                        </a:rPr>
                        <a:t>think</a:t>
                      </a:r>
                      <a:r>
                        <a:rPr sz="1000" b="1" spc="-75" dirty="0">
                          <a:latin typeface="Calibri"/>
                          <a:cs typeface="Calibri"/>
                        </a:rPr>
                        <a:t> </a:t>
                      </a:r>
                      <a:r>
                        <a:rPr sz="1000" b="1" spc="-5" dirty="0">
                          <a:latin typeface="Calibri"/>
                          <a:cs typeface="Calibri"/>
                        </a:rPr>
                        <a:t>twice</a:t>
                      </a:r>
                      <a:endParaRPr sz="1000">
                        <a:latin typeface="Calibri"/>
                        <a:cs typeface="Calibri"/>
                      </a:endParaRPr>
                    </a:p>
                  </a:txBody>
                  <a:tcPr marL="0" marR="0" marT="0" marB="0"/>
                </a:tc>
                <a:extLst>
                  <a:ext uri="{0D108BD9-81ED-4DB2-BD59-A6C34878D82A}">
                    <a16:rowId xmlns:a16="http://schemas.microsoft.com/office/drawing/2014/main" val="10000"/>
                  </a:ext>
                </a:extLst>
              </a:tr>
              <a:tr h="226002">
                <a:tc>
                  <a:txBody>
                    <a:bodyPr/>
                    <a:lstStyle/>
                    <a:p>
                      <a:pPr marL="127000">
                        <a:lnSpc>
                          <a:spcPct val="100000"/>
                        </a:lnSpc>
                        <a:spcBef>
                          <a:spcPts val="254"/>
                        </a:spcBef>
                      </a:pPr>
                      <a:r>
                        <a:rPr sz="1000" b="1" spc="-5" dirty="0">
                          <a:latin typeface="Calibri"/>
                          <a:cs typeface="Calibri"/>
                        </a:rPr>
                        <a:t>brawl</a:t>
                      </a:r>
                      <a:endParaRPr sz="1000">
                        <a:latin typeface="Calibri"/>
                        <a:cs typeface="Calibri"/>
                      </a:endParaRPr>
                    </a:p>
                  </a:txBody>
                  <a:tcPr marL="0" marR="0" marT="22080" marB="0"/>
                </a:tc>
                <a:tc>
                  <a:txBody>
                    <a:bodyPr/>
                    <a:lstStyle/>
                    <a:p>
                      <a:pPr marL="438150">
                        <a:lnSpc>
                          <a:spcPct val="100000"/>
                        </a:lnSpc>
                        <a:spcBef>
                          <a:spcPts val="254"/>
                        </a:spcBef>
                      </a:pPr>
                      <a:r>
                        <a:rPr sz="1000" b="1" spc="-5" dirty="0">
                          <a:latin typeface="Calibri"/>
                          <a:cs typeface="Calibri"/>
                        </a:rPr>
                        <a:t>get </a:t>
                      </a:r>
                      <a:r>
                        <a:rPr sz="1000" b="1" dirty="0">
                          <a:latin typeface="Calibri"/>
                          <a:cs typeface="Calibri"/>
                        </a:rPr>
                        <a:t>up to</a:t>
                      </a:r>
                      <a:r>
                        <a:rPr sz="1000" b="1" spc="-75" dirty="0">
                          <a:latin typeface="Calibri"/>
                          <a:cs typeface="Calibri"/>
                        </a:rPr>
                        <a:t> </a:t>
                      </a:r>
                      <a:r>
                        <a:rPr sz="1000" b="1" spc="-5" dirty="0">
                          <a:latin typeface="Calibri"/>
                          <a:cs typeface="Calibri"/>
                        </a:rPr>
                        <a:t>speed</a:t>
                      </a:r>
                      <a:endParaRPr sz="1000">
                        <a:latin typeface="Calibri"/>
                        <a:cs typeface="Calibri"/>
                      </a:endParaRPr>
                    </a:p>
                  </a:txBody>
                  <a:tcPr marL="0" marR="0" marT="22080" marB="0"/>
                </a:tc>
                <a:tc>
                  <a:txBody>
                    <a:bodyPr/>
                    <a:lstStyle/>
                    <a:p>
                      <a:pPr marL="161290">
                        <a:lnSpc>
                          <a:spcPct val="100000"/>
                        </a:lnSpc>
                        <a:spcBef>
                          <a:spcPts val="254"/>
                        </a:spcBef>
                      </a:pPr>
                      <a:r>
                        <a:rPr sz="1000" b="1" spc="-5" dirty="0">
                          <a:latin typeface="Calibri"/>
                          <a:cs typeface="Calibri"/>
                        </a:rPr>
                        <a:t>reflexes</a:t>
                      </a:r>
                      <a:endParaRPr sz="1000">
                        <a:latin typeface="Calibri"/>
                        <a:cs typeface="Calibri"/>
                      </a:endParaRPr>
                    </a:p>
                  </a:txBody>
                  <a:tcPr marL="0" marR="0" marT="22080" marB="0"/>
                </a:tc>
                <a:tc>
                  <a:txBody>
                    <a:bodyPr/>
                    <a:lstStyle/>
                    <a:p>
                      <a:pPr marL="272415">
                        <a:lnSpc>
                          <a:spcPct val="100000"/>
                        </a:lnSpc>
                        <a:spcBef>
                          <a:spcPts val="254"/>
                        </a:spcBef>
                      </a:pPr>
                      <a:r>
                        <a:rPr sz="1000" b="1" dirty="0">
                          <a:latin typeface="Calibri"/>
                          <a:cs typeface="Calibri"/>
                        </a:rPr>
                        <a:t>try </a:t>
                      </a:r>
                      <a:r>
                        <a:rPr sz="1000" b="1" spc="-5" dirty="0">
                          <a:latin typeface="Calibri"/>
                          <a:cs typeface="Calibri"/>
                        </a:rPr>
                        <a:t>out</a:t>
                      </a:r>
                      <a:r>
                        <a:rPr sz="1000" b="1" spc="-95" dirty="0">
                          <a:latin typeface="Calibri"/>
                          <a:cs typeface="Calibri"/>
                        </a:rPr>
                        <a:t> </a:t>
                      </a:r>
                      <a:r>
                        <a:rPr sz="1000" b="1" spc="-5" dirty="0">
                          <a:latin typeface="Calibri"/>
                          <a:cs typeface="Calibri"/>
                        </a:rPr>
                        <a:t>for</a:t>
                      </a:r>
                      <a:endParaRPr sz="1000">
                        <a:latin typeface="Calibri"/>
                        <a:cs typeface="Calibri"/>
                      </a:endParaRPr>
                    </a:p>
                  </a:txBody>
                  <a:tcPr marL="0" marR="0" marT="22080" marB="0"/>
                </a:tc>
                <a:extLst>
                  <a:ext uri="{0D108BD9-81ED-4DB2-BD59-A6C34878D82A}">
                    <a16:rowId xmlns:a16="http://schemas.microsoft.com/office/drawing/2014/main" val="10001"/>
                  </a:ext>
                </a:extLst>
              </a:tr>
              <a:tr h="173528">
                <a:tc>
                  <a:txBody>
                    <a:bodyPr/>
                    <a:lstStyle/>
                    <a:p>
                      <a:pPr marL="127000">
                        <a:lnSpc>
                          <a:spcPct val="100000"/>
                        </a:lnSpc>
                        <a:spcBef>
                          <a:spcPts val="250"/>
                        </a:spcBef>
                      </a:pPr>
                      <a:r>
                        <a:rPr sz="1000" b="1" spc="-5" dirty="0">
                          <a:latin typeface="Calibri"/>
                          <a:cs typeface="Calibri"/>
                        </a:rPr>
                        <a:t>charged</a:t>
                      </a:r>
                      <a:endParaRPr sz="1000">
                        <a:latin typeface="Calibri"/>
                        <a:cs typeface="Calibri"/>
                      </a:endParaRPr>
                    </a:p>
                  </a:txBody>
                  <a:tcPr marL="0" marR="0" marT="21648" marB="0"/>
                </a:tc>
                <a:tc>
                  <a:txBody>
                    <a:bodyPr/>
                    <a:lstStyle/>
                    <a:p>
                      <a:pPr marL="438150">
                        <a:lnSpc>
                          <a:spcPct val="100000"/>
                        </a:lnSpc>
                        <a:spcBef>
                          <a:spcPts val="250"/>
                        </a:spcBef>
                      </a:pPr>
                      <a:r>
                        <a:rPr sz="1000" b="1" dirty="0">
                          <a:latin typeface="Calibri"/>
                          <a:cs typeface="Calibri"/>
                        </a:rPr>
                        <a:t>no</a:t>
                      </a:r>
                      <a:r>
                        <a:rPr sz="1000" b="1" spc="-65" dirty="0">
                          <a:latin typeface="Calibri"/>
                          <a:cs typeface="Calibri"/>
                        </a:rPr>
                        <a:t> </a:t>
                      </a:r>
                      <a:r>
                        <a:rPr sz="1000" b="1" spc="-5" dirty="0">
                          <a:latin typeface="Calibri"/>
                          <a:cs typeface="Calibri"/>
                        </a:rPr>
                        <a:t>offense</a:t>
                      </a:r>
                      <a:endParaRPr sz="1000">
                        <a:latin typeface="Calibri"/>
                        <a:cs typeface="Calibri"/>
                      </a:endParaRPr>
                    </a:p>
                  </a:txBody>
                  <a:tcPr marL="0" marR="0" marT="21648" marB="0"/>
                </a:tc>
                <a:tc>
                  <a:txBody>
                    <a:bodyPr/>
                    <a:lstStyle/>
                    <a:p>
                      <a:pPr marL="161290">
                        <a:lnSpc>
                          <a:spcPct val="100000"/>
                        </a:lnSpc>
                        <a:spcBef>
                          <a:spcPts val="250"/>
                        </a:spcBef>
                      </a:pPr>
                      <a:r>
                        <a:rPr sz="1000" b="1" dirty="0">
                          <a:latin typeface="Calibri"/>
                          <a:cs typeface="Calibri"/>
                        </a:rPr>
                        <a:t>sidelines</a:t>
                      </a:r>
                      <a:endParaRPr sz="1000">
                        <a:latin typeface="Calibri"/>
                        <a:cs typeface="Calibri"/>
                      </a:endParaRPr>
                    </a:p>
                  </a:txBody>
                  <a:tcPr marL="0" marR="0" marT="21648" marB="0"/>
                </a:tc>
                <a:tc>
                  <a:txBody>
                    <a:bodyPr/>
                    <a:lstStyle/>
                    <a:p>
                      <a:pPr marL="272415">
                        <a:lnSpc>
                          <a:spcPct val="100000"/>
                        </a:lnSpc>
                        <a:spcBef>
                          <a:spcPts val="250"/>
                        </a:spcBef>
                      </a:pPr>
                      <a:r>
                        <a:rPr sz="1000" b="1" spc="-5" dirty="0">
                          <a:latin typeface="Calibri"/>
                          <a:cs typeface="Calibri"/>
                        </a:rPr>
                        <a:t>wimp</a:t>
                      </a:r>
                      <a:endParaRPr sz="1000">
                        <a:latin typeface="Calibri"/>
                        <a:cs typeface="Calibri"/>
                      </a:endParaRPr>
                    </a:p>
                  </a:txBody>
                  <a:tcPr marL="0" marR="0" marT="21648" marB="0"/>
                </a:tc>
                <a:extLst>
                  <a:ext uri="{0D108BD9-81ED-4DB2-BD59-A6C34878D82A}">
                    <a16:rowId xmlns:a16="http://schemas.microsoft.com/office/drawing/2014/main" val="10002"/>
                  </a:ext>
                </a:extLst>
              </a:tr>
            </a:tbl>
          </a:graphicData>
        </a:graphic>
      </p:graphicFrame>
      <p:sp>
        <p:nvSpPr>
          <p:cNvPr id="4" name="object 4"/>
          <p:cNvSpPr txBox="1"/>
          <p:nvPr/>
        </p:nvSpPr>
        <p:spPr>
          <a:xfrm>
            <a:off x="4217185" y="2036247"/>
            <a:ext cx="3914775" cy="3991542"/>
          </a:xfrm>
          <a:prstGeom prst="rect">
            <a:avLst/>
          </a:prstGeom>
        </p:spPr>
        <p:txBody>
          <a:bodyPr vert="horz" wrap="square" lIns="0" tIns="0" rIns="0" bIns="0" rtlCol="0">
            <a:spAutoFit/>
          </a:bodyPr>
          <a:lstStyle/>
          <a:p>
            <a:pPr marL="164085" marR="340293" indent="-155427" defTabSz="623438">
              <a:lnSpc>
                <a:spcPct val="146300"/>
              </a:lnSpc>
              <a:buFontTx/>
              <a:buAutoNum type="arabicPeriod"/>
              <a:tabLst>
                <a:tab pos="164518" algn="l"/>
                <a:tab pos="1694972" algn="l"/>
              </a:tabLst>
            </a:pPr>
            <a:r>
              <a:rPr sz="886" spc="-3" dirty="0">
                <a:solidFill>
                  <a:prstClr val="black"/>
                </a:solidFill>
                <a:latin typeface="Cambria"/>
                <a:cs typeface="Cambria"/>
              </a:rPr>
              <a:t>If</a:t>
            </a:r>
            <a:r>
              <a:rPr sz="886" spc="3" dirty="0">
                <a:solidFill>
                  <a:prstClr val="black"/>
                </a:solidFill>
                <a:latin typeface="Cambria"/>
                <a:cs typeface="Cambria"/>
              </a:rPr>
              <a:t> </a:t>
            </a:r>
            <a:r>
              <a:rPr sz="886" spc="-3" dirty="0">
                <a:solidFill>
                  <a:prstClr val="black"/>
                </a:solidFill>
                <a:latin typeface="Cambria"/>
                <a:cs typeface="Cambria"/>
              </a:rPr>
              <a:t>I hadn't</a:t>
            </a:r>
            <a:r>
              <a:rPr sz="886" u="sng" spc="-3" dirty="0">
                <a:solidFill>
                  <a:prstClr val="black"/>
                </a:solidFill>
                <a:latin typeface="Cambria"/>
                <a:cs typeface="Cambria"/>
              </a:rPr>
              <a:t> 	</a:t>
            </a:r>
            <a:r>
              <a:rPr sz="886" spc="-3" dirty="0">
                <a:solidFill>
                  <a:prstClr val="black"/>
                </a:solidFill>
                <a:latin typeface="Cambria"/>
                <a:cs typeface="Cambria"/>
              </a:rPr>
              <a:t>, the ball would </a:t>
            </a:r>
            <a:r>
              <a:rPr sz="886" dirty="0">
                <a:solidFill>
                  <a:prstClr val="black"/>
                </a:solidFill>
                <a:latin typeface="Cambria"/>
                <a:cs typeface="Cambria"/>
              </a:rPr>
              <a:t>have </a:t>
            </a:r>
            <a:r>
              <a:rPr sz="886" spc="-3" dirty="0">
                <a:solidFill>
                  <a:prstClr val="black"/>
                </a:solidFill>
                <a:latin typeface="Cambria"/>
                <a:cs typeface="Cambria"/>
              </a:rPr>
              <a:t>hit me right</a:t>
            </a:r>
            <a:r>
              <a:rPr sz="886" spc="3" dirty="0">
                <a:solidFill>
                  <a:prstClr val="black"/>
                </a:solidFill>
                <a:latin typeface="Cambria"/>
                <a:cs typeface="Cambria"/>
              </a:rPr>
              <a:t> </a:t>
            </a:r>
            <a:r>
              <a:rPr sz="886" spc="-3" dirty="0">
                <a:solidFill>
                  <a:prstClr val="black"/>
                </a:solidFill>
                <a:latin typeface="Cambria"/>
                <a:cs typeface="Cambria"/>
              </a:rPr>
              <a:t>in the  stomach.</a:t>
            </a:r>
            <a:endParaRPr sz="886">
              <a:solidFill>
                <a:prstClr val="black"/>
              </a:solidFill>
              <a:latin typeface="Cambria"/>
              <a:cs typeface="Cambria"/>
            </a:endParaRPr>
          </a:p>
          <a:p>
            <a:pPr marL="164085" indent="-155427" defTabSz="623438">
              <a:spcBef>
                <a:spcPts val="498"/>
              </a:spcBef>
              <a:buFontTx/>
              <a:buAutoNum type="arabicPeriod"/>
              <a:tabLst>
                <a:tab pos="164518" algn="l"/>
              </a:tabLst>
            </a:pPr>
            <a:r>
              <a:rPr sz="886" spc="-3" dirty="0">
                <a:solidFill>
                  <a:prstClr val="black"/>
                </a:solidFill>
                <a:latin typeface="Cambria"/>
                <a:cs typeface="Cambria"/>
              </a:rPr>
              <a:t>I've been away from work for the </a:t>
            </a:r>
            <a:r>
              <a:rPr sz="886" spc="-7" dirty="0">
                <a:solidFill>
                  <a:prstClr val="black"/>
                </a:solidFill>
                <a:latin typeface="Cambria"/>
                <a:cs typeface="Cambria"/>
              </a:rPr>
              <a:t>past </a:t>
            </a:r>
            <a:r>
              <a:rPr sz="886" spc="-3" dirty="0">
                <a:solidFill>
                  <a:prstClr val="black"/>
                </a:solidFill>
                <a:latin typeface="Cambria"/>
                <a:cs typeface="Cambria"/>
              </a:rPr>
              <a:t>few days; can you help</a:t>
            </a:r>
            <a:r>
              <a:rPr sz="886" spc="65" dirty="0">
                <a:solidFill>
                  <a:prstClr val="black"/>
                </a:solidFill>
                <a:latin typeface="Cambria"/>
                <a:cs typeface="Cambria"/>
              </a:rPr>
              <a:t> </a:t>
            </a:r>
            <a:r>
              <a:rPr sz="886" spc="-3" dirty="0">
                <a:solidFill>
                  <a:prstClr val="black"/>
                </a:solidFill>
                <a:latin typeface="Cambria"/>
                <a:cs typeface="Cambria"/>
              </a:rPr>
              <a:t>me</a:t>
            </a:r>
            <a:endParaRPr sz="886">
              <a:solidFill>
                <a:prstClr val="black"/>
              </a:solidFill>
              <a:latin typeface="Cambria"/>
              <a:cs typeface="Cambria"/>
            </a:endParaRPr>
          </a:p>
          <a:p>
            <a:pPr marL="164085" defTabSz="623438">
              <a:spcBef>
                <a:spcPts val="487"/>
              </a:spcBef>
              <a:tabLst>
                <a:tab pos="1228692" algn="l"/>
              </a:tabLst>
            </a:pPr>
            <a:r>
              <a:rPr sz="886" u="sng" spc="-3" dirty="0">
                <a:solidFill>
                  <a:prstClr val="black"/>
                </a:solidFill>
                <a:latin typeface="Cambria"/>
                <a:cs typeface="Cambria"/>
              </a:rPr>
              <a:t> 	</a:t>
            </a:r>
            <a:r>
              <a:rPr sz="886" spc="-3" dirty="0">
                <a:solidFill>
                  <a:prstClr val="black"/>
                </a:solidFill>
                <a:latin typeface="Cambria"/>
                <a:cs typeface="Cambria"/>
              </a:rPr>
              <a:t>on the latest</a:t>
            </a:r>
            <a:r>
              <a:rPr sz="886" spc="-37" dirty="0">
                <a:solidFill>
                  <a:prstClr val="black"/>
                </a:solidFill>
                <a:latin typeface="Cambria"/>
                <a:cs typeface="Cambria"/>
              </a:rPr>
              <a:t> </a:t>
            </a:r>
            <a:r>
              <a:rPr sz="886" spc="-3" dirty="0">
                <a:solidFill>
                  <a:prstClr val="black"/>
                </a:solidFill>
                <a:latin typeface="Cambria"/>
                <a:cs typeface="Cambria"/>
              </a:rPr>
              <a:t>projects?</a:t>
            </a:r>
            <a:endParaRPr sz="886">
              <a:solidFill>
                <a:prstClr val="black"/>
              </a:solidFill>
              <a:latin typeface="Cambria"/>
              <a:cs typeface="Cambria"/>
            </a:endParaRPr>
          </a:p>
          <a:p>
            <a:pPr marL="164085" marR="408265" indent="-155427" defTabSz="623438">
              <a:lnSpc>
                <a:spcPct val="146200"/>
              </a:lnSpc>
              <a:spcBef>
                <a:spcPts val="3"/>
              </a:spcBef>
              <a:buFontTx/>
              <a:buAutoNum type="arabicPeriod" startAt="3"/>
              <a:tabLst>
                <a:tab pos="164518" algn="l"/>
                <a:tab pos="2812831" algn="l"/>
              </a:tabLst>
            </a:pPr>
            <a:r>
              <a:rPr sz="886" spc="-7" dirty="0">
                <a:solidFill>
                  <a:prstClr val="black"/>
                </a:solidFill>
                <a:latin typeface="Cambria"/>
                <a:cs typeface="Cambria"/>
              </a:rPr>
              <a:t>Many </a:t>
            </a:r>
            <a:r>
              <a:rPr sz="886" spc="-3" dirty="0">
                <a:solidFill>
                  <a:prstClr val="black"/>
                </a:solidFill>
                <a:latin typeface="Cambria"/>
                <a:cs typeface="Cambria"/>
              </a:rPr>
              <a:t>people </a:t>
            </a:r>
            <a:r>
              <a:rPr sz="886" dirty="0">
                <a:solidFill>
                  <a:prstClr val="black"/>
                </a:solidFill>
                <a:latin typeface="Cambria"/>
                <a:cs typeface="Cambria"/>
              </a:rPr>
              <a:t>were </a:t>
            </a:r>
            <a:r>
              <a:rPr sz="886" spc="-3" dirty="0">
                <a:solidFill>
                  <a:prstClr val="black"/>
                </a:solidFill>
                <a:latin typeface="Cambria"/>
                <a:cs typeface="Cambria"/>
              </a:rPr>
              <a:t>injured</a:t>
            </a:r>
            <a:r>
              <a:rPr sz="886" spc="41" dirty="0">
                <a:solidFill>
                  <a:prstClr val="black"/>
                </a:solidFill>
                <a:latin typeface="Cambria"/>
                <a:cs typeface="Cambria"/>
              </a:rPr>
              <a:t> </a:t>
            </a:r>
            <a:r>
              <a:rPr sz="886" spc="-3" dirty="0">
                <a:solidFill>
                  <a:prstClr val="black"/>
                </a:solidFill>
                <a:latin typeface="Cambria"/>
                <a:cs typeface="Cambria"/>
              </a:rPr>
              <a:t>in</a:t>
            </a:r>
            <a:r>
              <a:rPr sz="886" spc="3" dirty="0">
                <a:solidFill>
                  <a:prstClr val="black"/>
                </a:solidFill>
                <a:latin typeface="Cambria"/>
                <a:cs typeface="Cambria"/>
              </a:rPr>
              <a:t> </a:t>
            </a:r>
            <a:r>
              <a:rPr sz="886" spc="-3" dirty="0">
                <a:solidFill>
                  <a:prstClr val="black"/>
                </a:solidFill>
                <a:latin typeface="Cambria"/>
                <a:cs typeface="Cambria"/>
              </a:rPr>
              <a:t>the</a:t>
            </a:r>
            <a:r>
              <a:rPr sz="886" u="sng" spc="-3" dirty="0">
                <a:solidFill>
                  <a:prstClr val="black"/>
                </a:solidFill>
                <a:latin typeface="Cambria"/>
                <a:cs typeface="Cambria"/>
              </a:rPr>
              <a:t> 	</a:t>
            </a:r>
            <a:r>
              <a:rPr sz="886" spc="-3" dirty="0">
                <a:solidFill>
                  <a:prstClr val="black"/>
                </a:solidFill>
                <a:latin typeface="Cambria"/>
                <a:cs typeface="Cambria"/>
              </a:rPr>
              <a:t>that</a:t>
            </a:r>
            <a:r>
              <a:rPr sz="886" spc="-24" dirty="0">
                <a:solidFill>
                  <a:prstClr val="black"/>
                </a:solidFill>
                <a:latin typeface="Cambria"/>
                <a:cs typeface="Cambria"/>
              </a:rPr>
              <a:t> </a:t>
            </a:r>
            <a:r>
              <a:rPr sz="886" spc="-3" dirty="0">
                <a:solidFill>
                  <a:prstClr val="black"/>
                </a:solidFill>
                <a:latin typeface="Cambria"/>
                <a:cs typeface="Cambria"/>
              </a:rPr>
              <a:t>broke</a:t>
            </a:r>
            <a:r>
              <a:rPr sz="886" spc="-27" dirty="0">
                <a:solidFill>
                  <a:prstClr val="black"/>
                </a:solidFill>
                <a:latin typeface="Cambria"/>
                <a:cs typeface="Cambria"/>
              </a:rPr>
              <a:t> </a:t>
            </a:r>
            <a:r>
              <a:rPr sz="886" spc="-3" dirty="0">
                <a:solidFill>
                  <a:prstClr val="black"/>
                </a:solidFill>
                <a:latin typeface="Cambria"/>
                <a:cs typeface="Cambria"/>
              </a:rPr>
              <a:t>out  between fans of the rival</a:t>
            </a:r>
            <a:r>
              <a:rPr sz="886" spc="-14" dirty="0">
                <a:solidFill>
                  <a:prstClr val="black"/>
                </a:solidFill>
                <a:latin typeface="Cambria"/>
                <a:cs typeface="Cambria"/>
              </a:rPr>
              <a:t> </a:t>
            </a:r>
            <a:r>
              <a:rPr sz="886" spc="-3" dirty="0">
                <a:solidFill>
                  <a:prstClr val="black"/>
                </a:solidFill>
                <a:latin typeface="Cambria"/>
                <a:cs typeface="Cambria"/>
              </a:rPr>
              <a:t>teams.</a:t>
            </a:r>
            <a:endParaRPr sz="886">
              <a:solidFill>
                <a:prstClr val="black"/>
              </a:solidFill>
              <a:latin typeface="Cambria"/>
              <a:cs typeface="Cambria"/>
            </a:endParaRPr>
          </a:p>
          <a:p>
            <a:pPr marL="164085" marR="43294" indent="-155427" defTabSz="623438">
              <a:lnSpc>
                <a:spcPct val="146200"/>
              </a:lnSpc>
              <a:spcBef>
                <a:spcPts val="3"/>
              </a:spcBef>
              <a:buFontTx/>
              <a:buAutoNum type="arabicPeriod" startAt="3"/>
              <a:tabLst>
                <a:tab pos="164518" algn="l"/>
                <a:tab pos="2230089" algn="l"/>
                <a:tab pos="2669527" algn="l"/>
              </a:tabLst>
            </a:pPr>
            <a:r>
              <a:rPr sz="886" spc="-7" dirty="0">
                <a:solidFill>
                  <a:prstClr val="black"/>
                </a:solidFill>
                <a:latin typeface="Cambria"/>
                <a:cs typeface="Cambria"/>
              </a:rPr>
              <a:t>My </a:t>
            </a:r>
            <a:r>
              <a:rPr sz="886" spc="-3" dirty="0">
                <a:solidFill>
                  <a:prstClr val="black"/>
                </a:solidFill>
                <a:latin typeface="Cambria"/>
                <a:cs typeface="Cambria"/>
              </a:rPr>
              <a:t>husband wants </a:t>
            </a:r>
            <a:r>
              <a:rPr sz="886" dirty="0">
                <a:solidFill>
                  <a:prstClr val="black"/>
                </a:solidFill>
                <a:latin typeface="Cambria"/>
                <a:cs typeface="Cambria"/>
              </a:rPr>
              <a:t>our</a:t>
            </a:r>
            <a:r>
              <a:rPr sz="886" spc="24" dirty="0">
                <a:solidFill>
                  <a:prstClr val="black"/>
                </a:solidFill>
                <a:latin typeface="Cambria"/>
                <a:cs typeface="Cambria"/>
              </a:rPr>
              <a:t> </a:t>
            </a:r>
            <a:r>
              <a:rPr sz="886" spc="-7" dirty="0">
                <a:solidFill>
                  <a:prstClr val="black"/>
                </a:solidFill>
                <a:latin typeface="Cambria"/>
                <a:cs typeface="Cambria"/>
              </a:rPr>
              <a:t>son</a:t>
            </a:r>
            <a:r>
              <a:rPr sz="886" spc="3" dirty="0">
                <a:solidFill>
                  <a:prstClr val="black"/>
                </a:solidFill>
                <a:latin typeface="Cambria"/>
                <a:cs typeface="Cambria"/>
              </a:rPr>
              <a:t> </a:t>
            </a:r>
            <a:r>
              <a:rPr sz="886" spc="-3" dirty="0">
                <a:solidFill>
                  <a:prstClr val="black"/>
                </a:solidFill>
                <a:latin typeface="Cambria"/>
                <a:cs typeface="Cambria"/>
              </a:rPr>
              <a:t>to</a:t>
            </a:r>
            <a:r>
              <a:rPr sz="886" u="sng" spc="-3" dirty="0">
                <a:solidFill>
                  <a:prstClr val="black"/>
                </a:solidFill>
                <a:latin typeface="Cambria"/>
                <a:cs typeface="Cambria"/>
              </a:rPr>
              <a:t> 	</a:t>
            </a:r>
            <a:r>
              <a:rPr sz="886" spc="3" dirty="0">
                <a:solidFill>
                  <a:prstClr val="black"/>
                </a:solidFill>
                <a:latin typeface="Cambria"/>
                <a:cs typeface="Cambria"/>
              </a:rPr>
              <a:t>_</a:t>
            </a:r>
            <a:r>
              <a:rPr sz="886" u="sng" spc="3" dirty="0">
                <a:solidFill>
                  <a:prstClr val="black"/>
                </a:solidFill>
                <a:latin typeface="Cambria"/>
                <a:cs typeface="Cambria"/>
              </a:rPr>
              <a:t> 	</a:t>
            </a:r>
            <a:r>
              <a:rPr sz="886" spc="-3" dirty="0">
                <a:solidFill>
                  <a:prstClr val="black"/>
                </a:solidFill>
                <a:latin typeface="Cambria"/>
                <a:cs typeface="Cambria"/>
              </a:rPr>
              <a:t>a very</a:t>
            </a:r>
            <a:r>
              <a:rPr sz="886" spc="-10" dirty="0">
                <a:solidFill>
                  <a:prstClr val="black"/>
                </a:solidFill>
                <a:latin typeface="Cambria"/>
                <a:cs typeface="Cambria"/>
              </a:rPr>
              <a:t> </a:t>
            </a:r>
            <a:r>
              <a:rPr sz="886" spc="-3" dirty="0">
                <a:solidFill>
                  <a:prstClr val="black"/>
                </a:solidFill>
                <a:latin typeface="Cambria"/>
                <a:cs typeface="Cambria"/>
              </a:rPr>
              <a:t>competitive</a:t>
            </a:r>
            <a:r>
              <a:rPr sz="886" spc="-10" dirty="0">
                <a:solidFill>
                  <a:prstClr val="black"/>
                </a:solidFill>
                <a:latin typeface="Cambria"/>
                <a:cs typeface="Cambria"/>
              </a:rPr>
              <a:t> </a:t>
            </a:r>
            <a:r>
              <a:rPr sz="886" spc="-3" dirty="0">
                <a:solidFill>
                  <a:prstClr val="black"/>
                </a:solidFill>
                <a:latin typeface="Cambria"/>
                <a:cs typeface="Cambria"/>
              </a:rPr>
              <a:t>youth  baseball</a:t>
            </a:r>
            <a:r>
              <a:rPr sz="886" spc="-58" dirty="0">
                <a:solidFill>
                  <a:prstClr val="black"/>
                </a:solidFill>
                <a:latin typeface="Cambria"/>
                <a:cs typeface="Cambria"/>
              </a:rPr>
              <a:t> </a:t>
            </a:r>
            <a:r>
              <a:rPr sz="886" spc="-3" dirty="0">
                <a:solidFill>
                  <a:prstClr val="black"/>
                </a:solidFill>
                <a:latin typeface="Cambria"/>
                <a:cs typeface="Cambria"/>
              </a:rPr>
              <a:t>team.</a:t>
            </a:r>
            <a:endParaRPr sz="886">
              <a:solidFill>
                <a:prstClr val="black"/>
              </a:solidFill>
              <a:latin typeface="Cambria"/>
              <a:cs typeface="Cambria"/>
            </a:endParaRPr>
          </a:p>
          <a:p>
            <a:pPr marL="164085" marR="221667" indent="-155427" defTabSz="623438">
              <a:lnSpc>
                <a:spcPct val="146200"/>
              </a:lnSpc>
              <a:spcBef>
                <a:spcPts val="7"/>
              </a:spcBef>
              <a:buFontTx/>
              <a:buAutoNum type="arabicPeriod" startAt="3"/>
              <a:tabLst>
                <a:tab pos="164518" algn="l"/>
                <a:tab pos="1207911" algn="l"/>
              </a:tabLst>
            </a:pPr>
            <a:r>
              <a:rPr sz="886" u="sng" spc="-3" dirty="0">
                <a:solidFill>
                  <a:prstClr val="black"/>
                </a:solidFill>
                <a:latin typeface="Cambria"/>
                <a:cs typeface="Cambria"/>
              </a:rPr>
              <a:t> 	</a:t>
            </a:r>
            <a:r>
              <a:rPr sz="886" spc="-3" dirty="0">
                <a:solidFill>
                  <a:prstClr val="black"/>
                </a:solidFill>
                <a:latin typeface="Cambria"/>
                <a:cs typeface="Cambria"/>
              </a:rPr>
              <a:t>, but if </a:t>
            </a:r>
            <a:r>
              <a:rPr sz="886" spc="-7" dirty="0">
                <a:solidFill>
                  <a:prstClr val="black"/>
                </a:solidFill>
                <a:latin typeface="Cambria"/>
                <a:cs typeface="Cambria"/>
              </a:rPr>
              <a:t>you </a:t>
            </a:r>
            <a:r>
              <a:rPr sz="886" spc="-3" dirty="0">
                <a:solidFill>
                  <a:prstClr val="black"/>
                </a:solidFill>
                <a:latin typeface="Cambria"/>
                <a:cs typeface="Cambria"/>
              </a:rPr>
              <a:t>trust the government to take care</a:t>
            </a:r>
            <a:r>
              <a:rPr sz="886" spc="24" dirty="0">
                <a:solidFill>
                  <a:prstClr val="black"/>
                </a:solidFill>
                <a:latin typeface="Cambria"/>
                <a:cs typeface="Cambria"/>
              </a:rPr>
              <a:t> </a:t>
            </a:r>
            <a:r>
              <a:rPr sz="886" spc="-3" dirty="0">
                <a:solidFill>
                  <a:prstClr val="black"/>
                </a:solidFill>
                <a:latin typeface="Cambria"/>
                <a:cs typeface="Cambria"/>
              </a:rPr>
              <a:t>of you,  you're an</a:t>
            </a:r>
            <a:r>
              <a:rPr sz="886" spc="-48" dirty="0">
                <a:solidFill>
                  <a:prstClr val="black"/>
                </a:solidFill>
                <a:latin typeface="Cambria"/>
                <a:cs typeface="Cambria"/>
              </a:rPr>
              <a:t> </a:t>
            </a:r>
            <a:r>
              <a:rPr sz="886" spc="-3" dirty="0">
                <a:solidFill>
                  <a:prstClr val="black"/>
                </a:solidFill>
                <a:latin typeface="Cambria"/>
                <a:cs typeface="Cambria"/>
              </a:rPr>
              <a:t>idiot.</a:t>
            </a:r>
            <a:endParaRPr sz="886">
              <a:solidFill>
                <a:prstClr val="black"/>
              </a:solidFill>
              <a:latin typeface="Cambria"/>
              <a:cs typeface="Cambria"/>
            </a:endParaRPr>
          </a:p>
          <a:p>
            <a:pPr marL="164085" indent="-155427" defTabSz="623438">
              <a:spcBef>
                <a:spcPts val="498"/>
              </a:spcBef>
              <a:buFontTx/>
              <a:buAutoNum type="arabicPeriod" startAt="3"/>
              <a:tabLst>
                <a:tab pos="164518" algn="l"/>
                <a:tab pos="3287769" algn="l"/>
                <a:tab pos="3789117" algn="l"/>
              </a:tabLst>
            </a:pPr>
            <a:r>
              <a:rPr sz="886" spc="-3" dirty="0">
                <a:solidFill>
                  <a:prstClr val="black"/>
                </a:solidFill>
                <a:latin typeface="Cambria"/>
                <a:cs typeface="Cambria"/>
              </a:rPr>
              <a:t>She twisted her ankle and </a:t>
            </a:r>
            <a:r>
              <a:rPr sz="886" spc="-7" dirty="0">
                <a:solidFill>
                  <a:prstClr val="black"/>
                </a:solidFill>
                <a:latin typeface="Cambria"/>
                <a:cs typeface="Cambria"/>
              </a:rPr>
              <a:t>spent </a:t>
            </a:r>
            <a:r>
              <a:rPr sz="886" spc="-3" dirty="0">
                <a:solidFill>
                  <a:prstClr val="black"/>
                </a:solidFill>
                <a:latin typeface="Cambria"/>
                <a:cs typeface="Cambria"/>
              </a:rPr>
              <a:t>the </a:t>
            </a:r>
            <a:r>
              <a:rPr sz="886" spc="-7" dirty="0">
                <a:solidFill>
                  <a:prstClr val="black"/>
                </a:solidFill>
                <a:latin typeface="Cambria"/>
                <a:cs typeface="Cambria"/>
              </a:rPr>
              <a:t>next</a:t>
            </a:r>
            <a:r>
              <a:rPr sz="886" spc="85" dirty="0">
                <a:solidFill>
                  <a:prstClr val="black"/>
                </a:solidFill>
                <a:latin typeface="Cambria"/>
                <a:cs typeface="Cambria"/>
              </a:rPr>
              <a:t> </a:t>
            </a:r>
            <a:r>
              <a:rPr sz="886" dirty="0">
                <a:solidFill>
                  <a:prstClr val="black"/>
                </a:solidFill>
                <a:latin typeface="Cambria"/>
                <a:cs typeface="Cambria"/>
              </a:rPr>
              <a:t>three</a:t>
            </a:r>
            <a:r>
              <a:rPr sz="886" spc="3" dirty="0">
                <a:solidFill>
                  <a:prstClr val="black"/>
                </a:solidFill>
                <a:latin typeface="Cambria"/>
                <a:cs typeface="Cambria"/>
              </a:rPr>
              <a:t> </a:t>
            </a:r>
            <a:r>
              <a:rPr sz="886" spc="-3" dirty="0">
                <a:solidFill>
                  <a:prstClr val="black"/>
                </a:solidFill>
                <a:latin typeface="Cambria"/>
                <a:cs typeface="Cambria"/>
              </a:rPr>
              <a:t>weeks</a:t>
            </a:r>
            <a:r>
              <a:rPr sz="886" u="sng" spc="-3" dirty="0">
                <a:solidFill>
                  <a:prstClr val="black"/>
                </a:solidFill>
                <a:latin typeface="Cambria"/>
                <a:cs typeface="Cambria"/>
              </a:rPr>
              <a:t> 	</a:t>
            </a:r>
            <a:r>
              <a:rPr sz="886" spc="3" dirty="0">
                <a:solidFill>
                  <a:prstClr val="black"/>
                </a:solidFill>
                <a:latin typeface="Cambria"/>
                <a:cs typeface="Cambria"/>
              </a:rPr>
              <a:t>_</a:t>
            </a:r>
            <a:r>
              <a:rPr sz="886" u="sng" spc="3" dirty="0">
                <a:solidFill>
                  <a:prstClr val="black"/>
                </a:solidFill>
                <a:latin typeface="Cambria"/>
                <a:cs typeface="Cambria"/>
              </a:rPr>
              <a:t> 	</a:t>
            </a:r>
            <a:r>
              <a:rPr sz="886" spc="-3" dirty="0">
                <a:solidFill>
                  <a:prstClr val="black"/>
                </a:solidFill>
                <a:latin typeface="Cambria"/>
                <a:cs typeface="Cambria"/>
              </a:rPr>
              <a:t>.</a:t>
            </a:r>
            <a:endParaRPr sz="886">
              <a:solidFill>
                <a:prstClr val="black"/>
              </a:solidFill>
              <a:latin typeface="Cambria"/>
              <a:cs typeface="Cambria"/>
            </a:endParaRPr>
          </a:p>
          <a:p>
            <a:pPr marL="164085" indent="-155427" defTabSz="623438">
              <a:spcBef>
                <a:spcPts val="498"/>
              </a:spcBef>
              <a:buFontTx/>
              <a:buAutoNum type="arabicPeriod" startAt="3"/>
              <a:tabLst>
                <a:tab pos="164518" algn="l"/>
                <a:tab pos="3740195" algn="l"/>
              </a:tabLst>
            </a:pPr>
            <a:r>
              <a:rPr sz="886" spc="-3" dirty="0">
                <a:solidFill>
                  <a:prstClr val="black"/>
                </a:solidFill>
                <a:latin typeface="Cambria"/>
                <a:cs typeface="Cambria"/>
              </a:rPr>
              <a:t>The coach shouted instructions </a:t>
            </a:r>
            <a:r>
              <a:rPr sz="886" dirty="0">
                <a:solidFill>
                  <a:prstClr val="black"/>
                </a:solidFill>
                <a:latin typeface="Cambria"/>
                <a:cs typeface="Cambria"/>
              </a:rPr>
              <a:t>to </a:t>
            </a:r>
            <a:r>
              <a:rPr sz="886" spc="-3" dirty="0">
                <a:solidFill>
                  <a:prstClr val="black"/>
                </a:solidFill>
                <a:latin typeface="Cambria"/>
                <a:cs typeface="Cambria"/>
              </a:rPr>
              <a:t>the team</a:t>
            </a:r>
            <a:r>
              <a:rPr sz="886" spc="58" dirty="0">
                <a:solidFill>
                  <a:prstClr val="black"/>
                </a:solidFill>
                <a:latin typeface="Cambria"/>
                <a:cs typeface="Cambria"/>
              </a:rPr>
              <a:t> </a:t>
            </a:r>
            <a:r>
              <a:rPr sz="886" spc="-3" dirty="0">
                <a:solidFill>
                  <a:prstClr val="black"/>
                </a:solidFill>
                <a:latin typeface="Cambria"/>
                <a:cs typeface="Cambria"/>
              </a:rPr>
              <a:t>from</a:t>
            </a:r>
            <a:r>
              <a:rPr sz="886" spc="3" dirty="0">
                <a:solidFill>
                  <a:prstClr val="black"/>
                </a:solidFill>
                <a:latin typeface="Cambria"/>
                <a:cs typeface="Cambria"/>
              </a:rPr>
              <a:t> </a:t>
            </a:r>
            <a:r>
              <a:rPr sz="886" spc="-3" dirty="0">
                <a:solidFill>
                  <a:prstClr val="black"/>
                </a:solidFill>
                <a:latin typeface="Cambria"/>
                <a:cs typeface="Cambria"/>
              </a:rPr>
              <a:t>the</a:t>
            </a:r>
            <a:r>
              <a:rPr sz="886" u="sng" spc="-3" dirty="0">
                <a:solidFill>
                  <a:prstClr val="black"/>
                </a:solidFill>
                <a:latin typeface="Cambria"/>
                <a:cs typeface="Cambria"/>
              </a:rPr>
              <a:t> 	</a:t>
            </a:r>
            <a:r>
              <a:rPr sz="886" spc="-3" dirty="0">
                <a:solidFill>
                  <a:prstClr val="black"/>
                </a:solidFill>
                <a:latin typeface="Cambria"/>
                <a:cs typeface="Cambria"/>
              </a:rPr>
              <a:t>.</a:t>
            </a:r>
            <a:endParaRPr sz="886">
              <a:solidFill>
                <a:prstClr val="black"/>
              </a:solidFill>
              <a:latin typeface="Cambria"/>
              <a:cs typeface="Cambria"/>
            </a:endParaRPr>
          </a:p>
          <a:p>
            <a:pPr marL="164085" indent="-155427" defTabSz="623438">
              <a:spcBef>
                <a:spcPts val="491"/>
              </a:spcBef>
              <a:buFontTx/>
              <a:buAutoNum type="arabicPeriod" startAt="3"/>
              <a:tabLst>
                <a:tab pos="164518" algn="l"/>
                <a:tab pos="1844337" algn="l"/>
              </a:tabLst>
            </a:pPr>
            <a:r>
              <a:rPr sz="886" spc="-3" dirty="0">
                <a:solidFill>
                  <a:prstClr val="black"/>
                </a:solidFill>
                <a:latin typeface="Cambria"/>
                <a:cs typeface="Cambria"/>
              </a:rPr>
              <a:t>The</a:t>
            </a:r>
            <a:r>
              <a:rPr sz="886" spc="3" dirty="0">
                <a:solidFill>
                  <a:prstClr val="black"/>
                </a:solidFill>
                <a:latin typeface="Cambria"/>
                <a:cs typeface="Cambria"/>
              </a:rPr>
              <a:t> </a:t>
            </a:r>
            <a:r>
              <a:rPr sz="886" spc="-3" dirty="0">
                <a:solidFill>
                  <a:prstClr val="black"/>
                </a:solidFill>
                <a:latin typeface="Cambria"/>
                <a:cs typeface="Cambria"/>
              </a:rPr>
              <a:t>soldiers</a:t>
            </a:r>
            <a:r>
              <a:rPr sz="886" u="sng" spc="-3" dirty="0">
                <a:solidFill>
                  <a:prstClr val="black"/>
                </a:solidFill>
                <a:latin typeface="Cambria"/>
                <a:cs typeface="Cambria"/>
              </a:rPr>
              <a:t> 	</a:t>
            </a:r>
            <a:r>
              <a:rPr sz="886" spc="-3" dirty="0">
                <a:solidFill>
                  <a:prstClr val="black"/>
                </a:solidFill>
                <a:latin typeface="Cambria"/>
                <a:cs typeface="Cambria"/>
              </a:rPr>
              <a:t>towards the enemy</a:t>
            </a:r>
            <a:r>
              <a:rPr sz="886" spc="-10" dirty="0">
                <a:solidFill>
                  <a:prstClr val="black"/>
                </a:solidFill>
                <a:latin typeface="Cambria"/>
                <a:cs typeface="Cambria"/>
              </a:rPr>
              <a:t> </a:t>
            </a:r>
            <a:r>
              <a:rPr sz="886" spc="-3" dirty="0">
                <a:solidFill>
                  <a:prstClr val="black"/>
                </a:solidFill>
                <a:latin typeface="Cambria"/>
                <a:cs typeface="Cambria"/>
              </a:rPr>
              <a:t>stronghold.</a:t>
            </a:r>
            <a:endParaRPr sz="886">
              <a:solidFill>
                <a:prstClr val="black"/>
              </a:solidFill>
              <a:latin typeface="Cambria"/>
              <a:cs typeface="Cambria"/>
            </a:endParaRPr>
          </a:p>
          <a:p>
            <a:pPr marL="164085" marR="191361" indent="-155427" defTabSz="623438">
              <a:lnSpc>
                <a:spcPct val="146200"/>
              </a:lnSpc>
              <a:spcBef>
                <a:spcPts val="7"/>
              </a:spcBef>
              <a:buFontTx/>
              <a:buAutoNum type="arabicPeriod" startAt="3"/>
              <a:tabLst>
                <a:tab pos="164518" algn="l"/>
                <a:tab pos="1152927" algn="l"/>
                <a:tab pos="1509239" algn="l"/>
              </a:tabLst>
            </a:pPr>
            <a:r>
              <a:rPr sz="886" spc="-3" dirty="0">
                <a:solidFill>
                  <a:prstClr val="black"/>
                </a:solidFill>
                <a:latin typeface="Cambria"/>
                <a:cs typeface="Cambria"/>
              </a:rPr>
              <a:t>Tim was afraid </a:t>
            </a:r>
            <a:r>
              <a:rPr sz="886" dirty="0">
                <a:solidFill>
                  <a:prstClr val="black"/>
                </a:solidFill>
                <a:latin typeface="Cambria"/>
                <a:cs typeface="Cambria"/>
              </a:rPr>
              <a:t>to </a:t>
            </a:r>
            <a:r>
              <a:rPr sz="886" spc="-3" dirty="0">
                <a:solidFill>
                  <a:prstClr val="black"/>
                </a:solidFill>
                <a:latin typeface="Cambria"/>
                <a:cs typeface="Cambria"/>
              </a:rPr>
              <a:t>jump off the cliff into the </a:t>
            </a:r>
            <a:r>
              <a:rPr sz="886" spc="-7" dirty="0">
                <a:solidFill>
                  <a:prstClr val="black"/>
                </a:solidFill>
                <a:latin typeface="Cambria"/>
                <a:cs typeface="Cambria"/>
              </a:rPr>
              <a:t>lake, </a:t>
            </a:r>
            <a:r>
              <a:rPr sz="886" dirty="0">
                <a:solidFill>
                  <a:prstClr val="black"/>
                </a:solidFill>
                <a:latin typeface="Cambria"/>
                <a:cs typeface="Cambria"/>
              </a:rPr>
              <a:t>but he </a:t>
            </a:r>
            <a:r>
              <a:rPr sz="886" spc="-3" dirty="0">
                <a:solidFill>
                  <a:prstClr val="black"/>
                </a:solidFill>
                <a:latin typeface="Cambria"/>
                <a:cs typeface="Cambria"/>
              </a:rPr>
              <a:t>didn't </a:t>
            </a:r>
            <a:r>
              <a:rPr sz="886" spc="-7" dirty="0">
                <a:solidFill>
                  <a:prstClr val="black"/>
                </a:solidFill>
                <a:latin typeface="Cambria"/>
                <a:cs typeface="Cambria"/>
              </a:rPr>
              <a:t>want </a:t>
            </a:r>
            <a:r>
              <a:rPr sz="886" dirty="0">
                <a:solidFill>
                  <a:prstClr val="black"/>
                </a:solidFill>
                <a:latin typeface="Cambria"/>
                <a:cs typeface="Cambria"/>
              </a:rPr>
              <a:t>to </a:t>
            </a:r>
            <a:r>
              <a:rPr sz="886" spc="-7" dirty="0">
                <a:solidFill>
                  <a:prstClr val="black"/>
                </a:solidFill>
                <a:latin typeface="Cambria"/>
                <a:cs typeface="Cambria"/>
              </a:rPr>
              <a:t>look  like</a:t>
            </a:r>
            <a:r>
              <a:rPr sz="886" spc="10" dirty="0">
                <a:solidFill>
                  <a:prstClr val="black"/>
                </a:solidFill>
                <a:latin typeface="Cambria"/>
                <a:cs typeface="Cambria"/>
              </a:rPr>
              <a:t> </a:t>
            </a:r>
            <a:r>
              <a:rPr sz="886" spc="-3" dirty="0">
                <a:solidFill>
                  <a:prstClr val="black"/>
                </a:solidFill>
                <a:latin typeface="Cambria"/>
                <a:cs typeface="Cambria"/>
              </a:rPr>
              <a:t>a</a:t>
            </a:r>
            <a:r>
              <a:rPr sz="886" u="sng" spc="-3" dirty="0">
                <a:solidFill>
                  <a:prstClr val="black"/>
                </a:solidFill>
                <a:latin typeface="Cambria"/>
                <a:cs typeface="Cambria"/>
              </a:rPr>
              <a:t> 	</a:t>
            </a:r>
            <a:r>
              <a:rPr sz="886" spc="3" dirty="0">
                <a:solidFill>
                  <a:prstClr val="black"/>
                </a:solidFill>
                <a:latin typeface="Cambria"/>
                <a:cs typeface="Cambria"/>
              </a:rPr>
              <a:t>_</a:t>
            </a:r>
            <a:r>
              <a:rPr sz="886" u="sng" spc="3" dirty="0">
                <a:solidFill>
                  <a:prstClr val="black"/>
                </a:solidFill>
                <a:latin typeface="Cambria"/>
                <a:cs typeface="Cambria"/>
              </a:rPr>
              <a:t> 	</a:t>
            </a:r>
            <a:r>
              <a:rPr sz="886" spc="-3" dirty="0">
                <a:solidFill>
                  <a:prstClr val="black"/>
                </a:solidFill>
                <a:latin typeface="Cambria"/>
                <a:cs typeface="Cambria"/>
              </a:rPr>
              <a:t>in front of his</a:t>
            </a:r>
            <a:r>
              <a:rPr sz="886" spc="-24" dirty="0">
                <a:solidFill>
                  <a:prstClr val="black"/>
                </a:solidFill>
                <a:latin typeface="Cambria"/>
                <a:cs typeface="Cambria"/>
              </a:rPr>
              <a:t> </a:t>
            </a:r>
            <a:r>
              <a:rPr sz="886" spc="-3" dirty="0">
                <a:solidFill>
                  <a:prstClr val="black"/>
                </a:solidFill>
                <a:latin typeface="Cambria"/>
                <a:cs typeface="Cambria"/>
              </a:rPr>
              <a:t>friends.</a:t>
            </a:r>
            <a:endParaRPr sz="886">
              <a:solidFill>
                <a:prstClr val="black"/>
              </a:solidFill>
              <a:latin typeface="Cambria"/>
              <a:cs typeface="Cambria"/>
            </a:endParaRPr>
          </a:p>
          <a:p>
            <a:pPr marL="164085" indent="-155427" defTabSz="623438">
              <a:spcBef>
                <a:spcPts val="498"/>
              </a:spcBef>
              <a:buFontTx/>
              <a:buAutoNum type="arabicPeriod" startAt="3"/>
              <a:tabLst>
                <a:tab pos="164518" algn="l"/>
                <a:tab pos="2460414" algn="l"/>
              </a:tabLst>
            </a:pPr>
            <a:r>
              <a:rPr sz="886" spc="-3" dirty="0">
                <a:solidFill>
                  <a:prstClr val="black"/>
                </a:solidFill>
                <a:latin typeface="Cambria"/>
                <a:cs typeface="Cambria"/>
              </a:rPr>
              <a:t>When you're</a:t>
            </a:r>
            <a:r>
              <a:rPr sz="886" spc="10" dirty="0">
                <a:solidFill>
                  <a:prstClr val="black"/>
                </a:solidFill>
                <a:latin typeface="Cambria"/>
                <a:cs typeface="Cambria"/>
              </a:rPr>
              <a:t> </a:t>
            </a:r>
            <a:r>
              <a:rPr sz="886" spc="-3" dirty="0">
                <a:solidFill>
                  <a:prstClr val="black"/>
                </a:solidFill>
                <a:latin typeface="Cambria"/>
                <a:cs typeface="Cambria"/>
              </a:rPr>
              <a:t>drunk,</a:t>
            </a:r>
            <a:r>
              <a:rPr sz="886" dirty="0">
                <a:solidFill>
                  <a:prstClr val="black"/>
                </a:solidFill>
                <a:latin typeface="Cambria"/>
                <a:cs typeface="Cambria"/>
              </a:rPr>
              <a:t> </a:t>
            </a:r>
            <a:r>
              <a:rPr sz="886" spc="-3" dirty="0">
                <a:solidFill>
                  <a:prstClr val="black"/>
                </a:solidFill>
                <a:latin typeface="Cambria"/>
                <a:cs typeface="Cambria"/>
              </a:rPr>
              <a:t>your</a:t>
            </a:r>
            <a:r>
              <a:rPr sz="886" u="sng" spc="-3" dirty="0">
                <a:solidFill>
                  <a:prstClr val="black"/>
                </a:solidFill>
                <a:latin typeface="Cambria"/>
                <a:cs typeface="Cambria"/>
              </a:rPr>
              <a:t> 	</a:t>
            </a:r>
            <a:r>
              <a:rPr sz="886" spc="-3" dirty="0">
                <a:solidFill>
                  <a:prstClr val="black"/>
                </a:solidFill>
                <a:latin typeface="Cambria"/>
                <a:cs typeface="Cambria"/>
              </a:rPr>
              <a:t>are much</a:t>
            </a:r>
            <a:r>
              <a:rPr sz="886" spc="-44" dirty="0">
                <a:solidFill>
                  <a:prstClr val="black"/>
                </a:solidFill>
                <a:latin typeface="Cambria"/>
                <a:cs typeface="Cambria"/>
              </a:rPr>
              <a:t> </a:t>
            </a:r>
            <a:r>
              <a:rPr sz="886" spc="-3" dirty="0">
                <a:solidFill>
                  <a:prstClr val="black"/>
                </a:solidFill>
                <a:latin typeface="Cambria"/>
                <a:cs typeface="Cambria"/>
              </a:rPr>
              <a:t>slower.</a:t>
            </a:r>
            <a:endParaRPr sz="886">
              <a:solidFill>
                <a:prstClr val="black"/>
              </a:solidFill>
              <a:latin typeface="Cambria"/>
              <a:cs typeface="Cambria"/>
            </a:endParaRPr>
          </a:p>
          <a:p>
            <a:pPr marL="164085" indent="-155427" defTabSz="623438">
              <a:spcBef>
                <a:spcPts val="487"/>
              </a:spcBef>
              <a:buFontTx/>
              <a:buAutoNum type="arabicPeriod" startAt="3"/>
              <a:tabLst>
                <a:tab pos="164518" algn="l"/>
              </a:tabLst>
            </a:pPr>
            <a:r>
              <a:rPr sz="886" spc="-3" dirty="0">
                <a:solidFill>
                  <a:prstClr val="black"/>
                </a:solidFill>
                <a:latin typeface="Cambria"/>
                <a:cs typeface="Cambria"/>
              </a:rPr>
              <a:t>You should </a:t>
            </a:r>
            <a:r>
              <a:rPr sz="886" dirty="0">
                <a:solidFill>
                  <a:prstClr val="black"/>
                </a:solidFill>
                <a:latin typeface="Cambria"/>
                <a:cs typeface="Cambria"/>
              </a:rPr>
              <a:t>try </a:t>
            </a:r>
            <a:r>
              <a:rPr sz="886" spc="-3" dirty="0">
                <a:solidFill>
                  <a:prstClr val="black"/>
                </a:solidFill>
                <a:latin typeface="Cambria"/>
                <a:cs typeface="Cambria"/>
              </a:rPr>
              <a:t>gymnastics. That will </a:t>
            </a:r>
            <a:r>
              <a:rPr sz="886" dirty="0">
                <a:solidFill>
                  <a:prstClr val="black"/>
                </a:solidFill>
                <a:latin typeface="Cambria"/>
                <a:cs typeface="Cambria"/>
              </a:rPr>
              <a:t>definitely </a:t>
            </a:r>
            <a:r>
              <a:rPr sz="886" spc="-3" dirty="0">
                <a:solidFill>
                  <a:prstClr val="black"/>
                </a:solidFill>
                <a:latin typeface="Cambria"/>
                <a:cs typeface="Cambria"/>
              </a:rPr>
              <a:t>make </a:t>
            </a:r>
            <a:r>
              <a:rPr sz="886" spc="-7" dirty="0">
                <a:solidFill>
                  <a:prstClr val="black"/>
                </a:solidFill>
                <a:latin typeface="Cambria"/>
                <a:cs typeface="Cambria"/>
              </a:rPr>
              <a:t>you</a:t>
            </a:r>
            <a:r>
              <a:rPr sz="886" spc="10" dirty="0">
                <a:solidFill>
                  <a:prstClr val="black"/>
                </a:solidFill>
                <a:latin typeface="Cambria"/>
                <a:cs typeface="Cambria"/>
              </a:rPr>
              <a:t> </a:t>
            </a:r>
            <a:r>
              <a:rPr sz="886" dirty="0">
                <a:solidFill>
                  <a:prstClr val="black"/>
                </a:solidFill>
                <a:latin typeface="Cambria"/>
                <a:cs typeface="Cambria"/>
              </a:rPr>
              <a:t>more</a:t>
            </a:r>
            <a:endParaRPr sz="886">
              <a:solidFill>
                <a:prstClr val="black"/>
              </a:solidFill>
              <a:latin typeface="Cambria"/>
              <a:cs typeface="Cambria"/>
            </a:endParaRPr>
          </a:p>
          <a:p>
            <a:pPr marL="164085" defTabSz="623438">
              <a:spcBef>
                <a:spcPts val="498"/>
              </a:spcBef>
              <a:tabLst>
                <a:tab pos="1207911" algn="l"/>
              </a:tabLst>
            </a:pPr>
            <a:r>
              <a:rPr sz="886" u="sng" spc="-3" dirty="0">
                <a:solidFill>
                  <a:prstClr val="black"/>
                </a:solidFill>
                <a:latin typeface="Cambria"/>
                <a:cs typeface="Cambria"/>
              </a:rPr>
              <a:t> 	</a:t>
            </a:r>
            <a:r>
              <a:rPr sz="886" spc="-3" dirty="0">
                <a:solidFill>
                  <a:prstClr val="black"/>
                </a:solidFill>
                <a:latin typeface="Cambria"/>
                <a:cs typeface="Cambria"/>
              </a:rPr>
              <a:t>.</a:t>
            </a:r>
            <a:endParaRPr sz="886">
              <a:solidFill>
                <a:prstClr val="black"/>
              </a:solidFill>
              <a:latin typeface="Cambria"/>
              <a:cs typeface="Cambria"/>
            </a:endParaRPr>
          </a:p>
          <a:p>
            <a:pPr marL="164085" marR="3464" indent="-155427" defTabSz="623438">
              <a:lnSpc>
                <a:spcPts val="1561"/>
              </a:lnSpc>
              <a:spcBef>
                <a:spcPts val="126"/>
              </a:spcBef>
              <a:buFontTx/>
              <a:buAutoNum type="arabicPeriod" startAt="12"/>
              <a:tabLst>
                <a:tab pos="164518" algn="l"/>
                <a:tab pos="2031369" algn="l"/>
              </a:tabLst>
            </a:pPr>
            <a:r>
              <a:rPr sz="886" spc="-3" dirty="0">
                <a:solidFill>
                  <a:prstClr val="black"/>
                </a:solidFill>
                <a:latin typeface="Cambria"/>
                <a:cs typeface="Cambria"/>
              </a:rPr>
              <a:t>If I </a:t>
            </a:r>
            <a:r>
              <a:rPr sz="886" dirty="0">
                <a:solidFill>
                  <a:prstClr val="black"/>
                </a:solidFill>
                <a:latin typeface="Cambria"/>
                <a:cs typeface="Cambria"/>
              </a:rPr>
              <a:t>were</a:t>
            </a:r>
            <a:r>
              <a:rPr sz="886" spc="3" dirty="0">
                <a:solidFill>
                  <a:prstClr val="black"/>
                </a:solidFill>
                <a:latin typeface="Cambria"/>
                <a:cs typeface="Cambria"/>
              </a:rPr>
              <a:t> </a:t>
            </a:r>
            <a:r>
              <a:rPr sz="886" spc="-3" dirty="0">
                <a:solidFill>
                  <a:prstClr val="black"/>
                </a:solidFill>
                <a:latin typeface="Cambria"/>
                <a:cs typeface="Cambria"/>
              </a:rPr>
              <a:t>you, </a:t>
            </a:r>
            <a:r>
              <a:rPr sz="886" dirty="0">
                <a:solidFill>
                  <a:prstClr val="black"/>
                </a:solidFill>
                <a:latin typeface="Cambria"/>
                <a:cs typeface="Cambria"/>
              </a:rPr>
              <a:t>I'd</a:t>
            </a:r>
            <a:r>
              <a:rPr sz="886" u="sng" dirty="0">
                <a:solidFill>
                  <a:prstClr val="black"/>
                </a:solidFill>
                <a:latin typeface="Cambria"/>
                <a:cs typeface="Cambria"/>
              </a:rPr>
              <a:t> 	</a:t>
            </a:r>
            <a:r>
              <a:rPr sz="886" spc="-3" dirty="0">
                <a:solidFill>
                  <a:prstClr val="black"/>
                </a:solidFill>
                <a:latin typeface="Cambria"/>
                <a:cs typeface="Cambria"/>
              </a:rPr>
              <a:t>before signing a 5-year</a:t>
            </a:r>
            <a:r>
              <a:rPr sz="886" spc="3" dirty="0">
                <a:solidFill>
                  <a:prstClr val="black"/>
                </a:solidFill>
                <a:latin typeface="Cambria"/>
                <a:cs typeface="Cambria"/>
              </a:rPr>
              <a:t> </a:t>
            </a:r>
            <a:r>
              <a:rPr sz="886" spc="-3" dirty="0">
                <a:solidFill>
                  <a:prstClr val="black"/>
                </a:solidFill>
                <a:latin typeface="Cambria"/>
                <a:cs typeface="Cambria"/>
              </a:rPr>
              <a:t>contract. That's  a major</a:t>
            </a:r>
            <a:r>
              <a:rPr sz="886" spc="-48" dirty="0">
                <a:solidFill>
                  <a:prstClr val="black"/>
                </a:solidFill>
                <a:latin typeface="Cambria"/>
                <a:cs typeface="Cambria"/>
              </a:rPr>
              <a:t> </a:t>
            </a:r>
            <a:r>
              <a:rPr sz="886" spc="-3" dirty="0">
                <a:solidFill>
                  <a:prstClr val="black"/>
                </a:solidFill>
                <a:latin typeface="Cambria"/>
                <a:cs typeface="Cambria"/>
              </a:rPr>
              <a:t>commitment.</a:t>
            </a:r>
            <a:endParaRPr sz="886">
              <a:solidFill>
                <a:prstClr val="black"/>
              </a:solidFill>
              <a:latin typeface="Cambria"/>
              <a:cs typeface="Cambria"/>
            </a:endParaRPr>
          </a:p>
        </p:txBody>
      </p:sp>
      <p:sp>
        <p:nvSpPr>
          <p:cNvPr id="5" name="object 5"/>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6" name="object 6"/>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7" name="object 7"/>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2" name="object 12"/>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13" name="object 13"/>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743469"/>
            <a:ext cx="1169843" cy="209929"/>
          </a:xfrm>
          <a:prstGeom prst="rect">
            <a:avLst/>
          </a:prstGeom>
        </p:spPr>
        <p:txBody>
          <a:bodyPr vert="horz" wrap="square" lIns="0" tIns="0" rIns="0" bIns="0" rtlCol="0">
            <a:spAutoFit/>
          </a:bodyPr>
          <a:lstStyle/>
          <a:p>
            <a:pPr marL="8659" defTabSz="623438"/>
            <a:r>
              <a:rPr sz="1364" b="1" u="heavy" dirty="0">
                <a:solidFill>
                  <a:prstClr val="black"/>
                </a:solidFill>
                <a:latin typeface="Cambria"/>
                <a:cs typeface="Cambria"/>
              </a:rPr>
              <a:t>Speaking</a:t>
            </a:r>
            <a:r>
              <a:rPr sz="1364" b="1" u="heavy" spc="-68" dirty="0">
                <a:solidFill>
                  <a:prstClr val="black"/>
                </a:solidFill>
                <a:latin typeface="Cambria"/>
                <a:cs typeface="Cambria"/>
              </a:rPr>
              <a:t> </a:t>
            </a:r>
            <a:r>
              <a:rPr sz="1364" b="1" u="heavy" spc="-3" dirty="0">
                <a:solidFill>
                  <a:prstClr val="black"/>
                </a:solidFill>
                <a:latin typeface="Cambria"/>
                <a:cs typeface="Cambria"/>
              </a:rPr>
              <a:t>Task</a:t>
            </a:r>
            <a:endParaRPr sz="1364">
              <a:solidFill>
                <a:prstClr val="black"/>
              </a:solidFill>
              <a:latin typeface="Cambria"/>
              <a:cs typeface="Cambria"/>
            </a:endParaRPr>
          </a:p>
        </p:txBody>
      </p:sp>
      <p:sp>
        <p:nvSpPr>
          <p:cNvPr id="3" name="object 3"/>
          <p:cNvSpPr txBox="1"/>
          <p:nvPr/>
        </p:nvSpPr>
        <p:spPr>
          <a:xfrm>
            <a:off x="4061321" y="1122055"/>
            <a:ext cx="3992274" cy="445699"/>
          </a:xfrm>
          <a:prstGeom prst="rect">
            <a:avLst/>
          </a:prstGeom>
        </p:spPr>
        <p:txBody>
          <a:bodyPr vert="horz" wrap="square" lIns="0" tIns="0" rIns="0" bIns="0" rtlCol="0">
            <a:spAutoFit/>
          </a:bodyPr>
          <a:lstStyle/>
          <a:p>
            <a:pPr marL="8659" marR="213874" algn="just" defTabSz="623438">
              <a:lnSpc>
                <a:spcPct val="112300"/>
              </a:lnSpc>
            </a:pPr>
            <a:r>
              <a:rPr sz="886" spc="-3" dirty="0">
                <a:solidFill>
                  <a:prstClr val="black"/>
                </a:solidFill>
                <a:latin typeface="Cambria"/>
                <a:cs typeface="Cambria"/>
              </a:rPr>
              <a:t>Have you ever </a:t>
            </a:r>
            <a:r>
              <a:rPr sz="886" spc="-7" dirty="0">
                <a:solidFill>
                  <a:prstClr val="black"/>
                </a:solidFill>
                <a:latin typeface="Cambria"/>
                <a:cs typeface="Cambria"/>
              </a:rPr>
              <a:t>played </a:t>
            </a:r>
            <a:r>
              <a:rPr sz="886" spc="-3" dirty="0">
                <a:solidFill>
                  <a:prstClr val="black"/>
                </a:solidFill>
                <a:latin typeface="Cambria"/>
                <a:cs typeface="Cambria"/>
              </a:rPr>
              <a:t>a sport? Talk </a:t>
            </a:r>
            <a:r>
              <a:rPr sz="886" spc="-7" dirty="0">
                <a:solidFill>
                  <a:prstClr val="black"/>
                </a:solidFill>
                <a:latin typeface="Cambria"/>
                <a:cs typeface="Cambria"/>
              </a:rPr>
              <a:t>about </a:t>
            </a:r>
            <a:r>
              <a:rPr sz="886" dirty="0">
                <a:solidFill>
                  <a:prstClr val="black"/>
                </a:solidFill>
                <a:latin typeface="Cambria"/>
                <a:cs typeface="Cambria"/>
              </a:rPr>
              <a:t>your </a:t>
            </a:r>
            <a:r>
              <a:rPr sz="886" spc="-3" dirty="0">
                <a:solidFill>
                  <a:prstClr val="black"/>
                </a:solidFill>
                <a:latin typeface="Cambria"/>
                <a:cs typeface="Cambria"/>
              </a:rPr>
              <a:t>experience, and tell me about a  memorable </a:t>
            </a:r>
            <a:r>
              <a:rPr sz="886" dirty="0">
                <a:solidFill>
                  <a:prstClr val="black"/>
                </a:solidFill>
                <a:latin typeface="Cambria"/>
                <a:cs typeface="Cambria"/>
              </a:rPr>
              <a:t>event. </a:t>
            </a:r>
            <a:r>
              <a:rPr sz="886" spc="-3" dirty="0">
                <a:solidFill>
                  <a:prstClr val="black"/>
                </a:solidFill>
                <a:latin typeface="Cambria"/>
                <a:cs typeface="Cambria"/>
              </a:rPr>
              <a:t>If you’ve never played sports, then </a:t>
            </a:r>
            <a:r>
              <a:rPr sz="886" spc="-7" dirty="0">
                <a:solidFill>
                  <a:prstClr val="black"/>
                </a:solidFill>
                <a:latin typeface="Cambria"/>
                <a:cs typeface="Cambria"/>
              </a:rPr>
              <a:t>you </a:t>
            </a:r>
            <a:r>
              <a:rPr sz="886" spc="-3" dirty="0">
                <a:solidFill>
                  <a:prstClr val="black"/>
                </a:solidFill>
                <a:latin typeface="Cambria"/>
                <a:cs typeface="Cambria"/>
              </a:rPr>
              <a:t>can talk about which  sports </a:t>
            </a:r>
            <a:r>
              <a:rPr sz="886" spc="-7" dirty="0">
                <a:solidFill>
                  <a:prstClr val="black"/>
                </a:solidFill>
                <a:latin typeface="Cambria"/>
                <a:cs typeface="Cambria"/>
              </a:rPr>
              <a:t>you </a:t>
            </a:r>
            <a:r>
              <a:rPr sz="886" spc="-3" dirty="0">
                <a:solidFill>
                  <a:prstClr val="black"/>
                </a:solidFill>
                <a:latin typeface="Cambria"/>
                <a:cs typeface="Cambria"/>
              </a:rPr>
              <a:t>like/dislike watching and</a:t>
            </a:r>
            <a:r>
              <a:rPr sz="886" spc="7" dirty="0">
                <a:solidFill>
                  <a:prstClr val="black"/>
                </a:solidFill>
                <a:latin typeface="Cambria"/>
                <a:cs typeface="Cambria"/>
              </a:rPr>
              <a:t> </a:t>
            </a:r>
            <a:r>
              <a:rPr sz="886" spc="-3" dirty="0">
                <a:solidFill>
                  <a:prstClr val="black"/>
                </a:solidFill>
                <a:latin typeface="Cambria"/>
                <a:cs typeface="Cambria"/>
              </a:rPr>
              <a:t>why.</a:t>
            </a:r>
            <a:endParaRPr sz="886" dirty="0">
              <a:solidFill>
                <a:prstClr val="black"/>
              </a:solidFill>
              <a:latin typeface="Cambria"/>
              <a:cs typeface="Cambria"/>
            </a:endParaRPr>
          </a:p>
        </p:txBody>
      </p:sp>
      <p:sp>
        <p:nvSpPr>
          <p:cNvPr id="4" name="object 4"/>
          <p:cNvSpPr txBox="1"/>
          <p:nvPr/>
        </p:nvSpPr>
        <p:spPr>
          <a:xfrm>
            <a:off x="4061321" y="2459268"/>
            <a:ext cx="1485900" cy="3585982"/>
          </a:xfrm>
          <a:prstGeom prst="rect">
            <a:avLst/>
          </a:prstGeom>
        </p:spPr>
        <p:txBody>
          <a:bodyPr vert="horz" wrap="square" lIns="0" tIns="0" rIns="0" bIns="0" rtlCol="0">
            <a:spAutoFit/>
          </a:bodyPr>
          <a:lstStyle/>
          <a:p>
            <a:pPr marL="8659" defTabSz="623438"/>
            <a:r>
              <a:rPr sz="1364" b="1" u="heavy" dirty="0">
                <a:solidFill>
                  <a:prstClr val="black"/>
                </a:solidFill>
                <a:latin typeface="Cambria"/>
                <a:cs typeface="Cambria"/>
              </a:rPr>
              <a:t>Answers</a:t>
            </a:r>
            <a:endParaRPr sz="1364">
              <a:solidFill>
                <a:prstClr val="black"/>
              </a:solidFill>
              <a:latin typeface="Cambria"/>
              <a:cs typeface="Cambria"/>
            </a:endParaRPr>
          </a:p>
          <a:p>
            <a:pPr marL="8659" defTabSz="623438">
              <a:spcBef>
                <a:spcPts val="890"/>
              </a:spcBef>
            </a:pPr>
            <a:r>
              <a:rPr sz="955" b="1" spc="-3" dirty="0">
                <a:solidFill>
                  <a:prstClr val="black"/>
                </a:solidFill>
                <a:latin typeface="Cambria"/>
                <a:cs typeface="Cambria"/>
              </a:rPr>
              <a:t>Comprehension</a:t>
            </a:r>
            <a:r>
              <a:rPr sz="955" b="1" spc="-44" dirty="0">
                <a:solidFill>
                  <a:prstClr val="black"/>
                </a:solidFill>
                <a:latin typeface="Cambria"/>
                <a:cs typeface="Cambria"/>
              </a:rPr>
              <a:t> </a:t>
            </a:r>
            <a:r>
              <a:rPr sz="955" b="1" spc="-3" dirty="0">
                <a:solidFill>
                  <a:prstClr val="black"/>
                </a:solidFill>
                <a:latin typeface="Cambria"/>
                <a:cs typeface="Cambria"/>
              </a:rPr>
              <a:t>Questions</a:t>
            </a:r>
            <a:endParaRPr sz="955">
              <a:solidFill>
                <a:prstClr val="black"/>
              </a:solidFill>
              <a:latin typeface="Cambria"/>
              <a:cs typeface="Cambria"/>
            </a:endParaRPr>
          </a:p>
          <a:p>
            <a:pPr marL="319945" indent="-155427" defTabSz="623438">
              <a:spcBef>
                <a:spcPts val="835"/>
              </a:spcBef>
              <a:buFontTx/>
              <a:buAutoNum type="arabicPeriod"/>
              <a:tabLst>
                <a:tab pos="320378" algn="l"/>
              </a:tabLst>
            </a:pPr>
            <a:r>
              <a:rPr sz="886" spc="-3" dirty="0">
                <a:solidFill>
                  <a:prstClr val="black"/>
                </a:solidFill>
                <a:latin typeface="Cambria"/>
                <a:cs typeface="Cambria"/>
              </a:rPr>
              <a:t>b</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a</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b</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c</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a</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c</a:t>
            </a:r>
            <a:endParaRPr sz="886">
              <a:solidFill>
                <a:prstClr val="black"/>
              </a:solidFill>
              <a:latin typeface="Cambria"/>
              <a:cs typeface="Cambria"/>
            </a:endParaRPr>
          </a:p>
          <a:p>
            <a:pPr marL="8659" defTabSz="623438">
              <a:spcBef>
                <a:spcPts val="805"/>
              </a:spcBef>
            </a:pPr>
            <a:r>
              <a:rPr sz="955" b="1" spc="-3" dirty="0">
                <a:solidFill>
                  <a:prstClr val="black"/>
                </a:solidFill>
                <a:latin typeface="Cambria"/>
                <a:cs typeface="Cambria"/>
              </a:rPr>
              <a:t>Vocabulary</a:t>
            </a:r>
            <a:r>
              <a:rPr sz="955" b="1" spc="-48" dirty="0">
                <a:solidFill>
                  <a:prstClr val="black"/>
                </a:solidFill>
                <a:latin typeface="Cambria"/>
                <a:cs typeface="Cambria"/>
              </a:rPr>
              <a:t> </a:t>
            </a:r>
            <a:r>
              <a:rPr sz="955" b="1" spc="-3" dirty="0">
                <a:solidFill>
                  <a:prstClr val="black"/>
                </a:solidFill>
                <a:latin typeface="Cambria"/>
                <a:cs typeface="Cambria"/>
              </a:rPr>
              <a:t>Quiz</a:t>
            </a:r>
            <a:endParaRPr sz="955">
              <a:solidFill>
                <a:prstClr val="black"/>
              </a:solidFill>
              <a:latin typeface="Cambria"/>
              <a:cs typeface="Cambria"/>
            </a:endParaRPr>
          </a:p>
          <a:p>
            <a:pPr marL="319945" indent="-155427" defTabSz="623438">
              <a:spcBef>
                <a:spcPts val="825"/>
              </a:spcBef>
              <a:buFontTx/>
              <a:buAutoNum type="arabicPeriod"/>
              <a:tabLst>
                <a:tab pos="320378" algn="l"/>
              </a:tabLst>
            </a:pPr>
            <a:r>
              <a:rPr sz="886" spc="-3" dirty="0">
                <a:solidFill>
                  <a:prstClr val="black"/>
                </a:solidFill>
                <a:latin typeface="Cambria"/>
                <a:cs typeface="Cambria"/>
              </a:rPr>
              <a:t>dodged</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get </a:t>
            </a:r>
            <a:r>
              <a:rPr sz="886" dirty="0">
                <a:solidFill>
                  <a:prstClr val="black"/>
                </a:solidFill>
                <a:latin typeface="Cambria"/>
                <a:cs typeface="Cambria"/>
              </a:rPr>
              <a:t>up to</a:t>
            </a:r>
            <a:r>
              <a:rPr sz="886" spc="-55" dirty="0">
                <a:solidFill>
                  <a:prstClr val="black"/>
                </a:solidFill>
                <a:latin typeface="Cambria"/>
                <a:cs typeface="Cambria"/>
              </a:rPr>
              <a:t> </a:t>
            </a:r>
            <a:r>
              <a:rPr sz="886" spc="-3" dirty="0">
                <a:solidFill>
                  <a:prstClr val="black"/>
                </a:solidFill>
                <a:latin typeface="Cambria"/>
                <a:cs typeface="Cambria"/>
              </a:rPr>
              <a:t>speed</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brawl</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try out</a:t>
            </a:r>
            <a:r>
              <a:rPr sz="886" spc="-51" dirty="0">
                <a:solidFill>
                  <a:prstClr val="black"/>
                </a:solidFill>
                <a:latin typeface="Cambria"/>
                <a:cs typeface="Cambria"/>
              </a:rPr>
              <a:t> </a:t>
            </a:r>
            <a:r>
              <a:rPr sz="886" spc="-3" dirty="0">
                <a:solidFill>
                  <a:prstClr val="black"/>
                </a:solidFill>
                <a:latin typeface="Cambria"/>
                <a:cs typeface="Cambria"/>
              </a:rPr>
              <a:t>for</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no</a:t>
            </a:r>
            <a:r>
              <a:rPr sz="886" spc="-58" dirty="0">
                <a:solidFill>
                  <a:prstClr val="black"/>
                </a:solidFill>
                <a:latin typeface="Cambria"/>
                <a:cs typeface="Cambria"/>
              </a:rPr>
              <a:t> </a:t>
            </a:r>
            <a:r>
              <a:rPr sz="886" spc="-3" dirty="0">
                <a:solidFill>
                  <a:prstClr val="black"/>
                </a:solidFill>
                <a:latin typeface="Cambria"/>
                <a:cs typeface="Cambria"/>
              </a:rPr>
              <a:t>offense</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on the</a:t>
            </a:r>
            <a:r>
              <a:rPr sz="886" spc="-65" dirty="0">
                <a:solidFill>
                  <a:prstClr val="black"/>
                </a:solidFill>
                <a:latin typeface="Cambria"/>
                <a:cs typeface="Cambria"/>
              </a:rPr>
              <a:t> </a:t>
            </a:r>
            <a:r>
              <a:rPr sz="886" spc="-3" dirty="0">
                <a:solidFill>
                  <a:prstClr val="black"/>
                </a:solidFill>
                <a:latin typeface="Cambria"/>
                <a:cs typeface="Cambria"/>
              </a:rPr>
              <a:t>bench</a:t>
            </a:r>
            <a:endParaRPr sz="886">
              <a:solidFill>
                <a:prstClr val="black"/>
              </a:solidFill>
              <a:latin typeface="Cambria"/>
              <a:cs typeface="Cambria"/>
            </a:endParaRPr>
          </a:p>
          <a:p>
            <a:pPr marL="319945" indent="-155427" defTabSz="623438">
              <a:spcBef>
                <a:spcPts val="139"/>
              </a:spcBef>
              <a:buFontTx/>
              <a:buAutoNum type="arabicPeriod"/>
              <a:tabLst>
                <a:tab pos="320378" algn="l"/>
              </a:tabLst>
            </a:pPr>
            <a:r>
              <a:rPr sz="886" spc="-3" dirty="0">
                <a:solidFill>
                  <a:prstClr val="black"/>
                </a:solidFill>
                <a:latin typeface="Cambria"/>
                <a:cs typeface="Cambria"/>
              </a:rPr>
              <a:t>sidelines</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charged</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wimp</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reflexes</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7" dirty="0">
                <a:solidFill>
                  <a:prstClr val="black"/>
                </a:solidFill>
                <a:latin typeface="Cambria"/>
                <a:cs typeface="Cambria"/>
              </a:rPr>
              <a:t>agile</a:t>
            </a:r>
            <a:endParaRPr sz="886">
              <a:solidFill>
                <a:prstClr val="black"/>
              </a:solidFill>
              <a:latin typeface="Cambria"/>
              <a:cs typeface="Cambria"/>
            </a:endParaRPr>
          </a:p>
          <a:p>
            <a:pPr marL="319945" indent="-155427" defTabSz="623438">
              <a:spcBef>
                <a:spcPts val="130"/>
              </a:spcBef>
              <a:buFontTx/>
              <a:buAutoNum type="arabicPeriod"/>
              <a:tabLst>
                <a:tab pos="320378" algn="l"/>
              </a:tabLst>
            </a:pPr>
            <a:r>
              <a:rPr sz="886" spc="-3" dirty="0">
                <a:solidFill>
                  <a:prstClr val="black"/>
                </a:solidFill>
                <a:latin typeface="Cambria"/>
                <a:cs typeface="Cambria"/>
              </a:rPr>
              <a:t>think</a:t>
            </a:r>
            <a:r>
              <a:rPr sz="886" spc="-48" dirty="0">
                <a:solidFill>
                  <a:prstClr val="black"/>
                </a:solidFill>
                <a:latin typeface="Cambria"/>
                <a:cs typeface="Cambria"/>
              </a:rPr>
              <a:t> </a:t>
            </a:r>
            <a:r>
              <a:rPr sz="886" spc="-3" dirty="0">
                <a:solidFill>
                  <a:prstClr val="black"/>
                </a:solidFill>
                <a:latin typeface="Cambria"/>
                <a:cs typeface="Cambria"/>
              </a:rPr>
              <a:t>twice</a:t>
            </a:r>
            <a:endParaRPr sz="886">
              <a:solidFill>
                <a:prstClr val="black"/>
              </a:solidFill>
              <a:latin typeface="Cambria"/>
              <a:cs typeface="Cambria"/>
            </a:endParaRPr>
          </a:p>
        </p:txBody>
      </p:sp>
      <p:sp>
        <p:nvSpPr>
          <p:cNvPr id="5" name="object 5"/>
          <p:cNvSpPr/>
          <p:nvPr/>
        </p:nvSpPr>
        <p:spPr>
          <a:xfrm>
            <a:off x="3667125" y="207818"/>
            <a:ext cx="0" cy="51089"/>
          </a:xfrm>
          <a:custGeom>
            <a:avLst/>
            <a:gdLst/>
            <a:ahLst/>
            <a:cxnLst/>
            <a:rect l="l" t="t" r="r" b="b"/>
            <a:pathLst>
              <a:path h="74929">
                <a:moveTo>
                  <a:pt x="0" y="0"/>
                </a:moveTo>
                <a:lnTo>
                  <a:pt x="0" y="7467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6" name="object 6"/>
          <p:cNvSpPr/>
          <p:nvPr/>
        </p:nvSpPr>
        <p:spPr>
          <a:xfrm>
            <a:off x="3654136"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7" name="object 7"/>
          <p:cNvSpPr/>
          <p:nvPr/>
        </p:nvSpPr>
        <p:spPr>
          <a:xfrm>
            <a:off x="3705051" y="220807"/>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8" name="object 8"/>
          <p:cNvSpPr/>
          <p:nvPr/>
        </p:nvSpPr>
        <p:spPr>
          <a:xfrm>
            <a:off x="3705051" y="252498"/>
            <a:ext cx="4782849" cy="0"/>
          </a:xfrm>
          <a:custGeom>
            <a:avLst/>
            <a:gdLst/>
            <a:ahLst/>
            <a:cxnLst/>
            <a:rect l="l" t="t" r="r" b="b"/>
            <a:pathLst>
              <a:path w="7014845">
                <a:moveTo>
                  <a:pt x="0" y="0"/>
                </a:moveTo>
                <a:lnTo>
                  <a:pt x="7014718" y="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9" name="object 9"/>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0" name="object 10"/>
          <p:cNvSpPr/>
          <p:nvPr/>
        </p:nvSpPr>
        <p:spPr>
          <a:xfrm>
            <a:off x="8487813" y="220807"/>
            <a:ext cx="51089" cy="0"/>
          </a:xfrm>
          <a:custGeom>
            <a:avLst/>
            <a:gdLst/>
            <a:ahLst/>
            <a:cxnLst/>
            <a:rect l="l" t="t" r="r" b="b"/>
            <a:pathLst>
              <a:path w="74929">
                <a:moveTo>
                  <a:pt x="0" y="0"/>
                </a:moveTo>
                <a:lnTo>
                  <a:pt x="74675"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1" name="object 11"/>
          <p:cNvSpPr/>
          <p:nvPr/>
        </p:nvSpPr>
        <p:spPr>
          <a:xfrm>
            <a:off x="3667125" y="258699"/>
            <a:ext cx="0" cy="6341485"/>
          </a:xfrm>
          <a:custGeom>
            <a:avLst/>
            <a:gdLst/>
            <a:ahLst/>
            <a:cxnLst/>
            <a:rect l="l" t="t" r="r" b="b"/>
            <a:pathLst>
              <a:path h="9300845">
                <a:moveTo>
                  <a:pt x="0" y="0"/>
                </a:moveTo>
                <a:lnTo>
                  <a:pt x="0" y="9300718"/>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2" name="object 12"/>
          <p:cNvSpPr/>
          <p:nvPr/>
        </p:nvSpPr>
        <p:spPr>
          <a:xfrm>
            <a:off x="3698817" y="246265"/>
            <a:ext cx="0" cy="6380018"/>
          </a:xfrm>
          <a:custGeom>
            <a:avLst/>
            <a:gdLst/>
            <a:ahLst/>
            <a:cxnLst/>
            <a:rect l="l" t="t" r="r" b="b"/>
            <a:pathLst>
              <a:path h="9357360">
                <a:moveTo>
                  <a:pt x="0" y="0"/>
                </a:moveTo>
                <a:lnTo>
                  <a:pt x="0" y="9357055"/>
                </a:lnTo>
              </a:path>
            </a:pathLst>
          </a:custGeom>
          <a:ln w="18287">
            <a:solidFill>
              <a:srgbClr val="622322"/>
            </a:solidFill>
          </a:ln>
        </p:spPr>
        <p:txBody>
          <a:bodyPr wrap="square" lIns="0" tIns="0" rIns="0" bIns="0" rtlCol="0"/>
          <a:lstStyle/>
          <a:p>
            <a:pPr defTabSz="623438"/>
            <a:endParaRPr sz="1227">
              <a:solidFill>
                <a:prstClr val="black"/>
              </a:solidFill>
              <a:latin typeface="Calibri"/>
            </a:endParaRPr>
          </a:p>
        </p:txBody>
      </p:sp>
      <p:sp>
        <p:nvSpPr>
          <p:cNvPr id="13" name="object 13"/>
          <p:cNvSpPr/>
          <p:nvPr/>
        </p:nvSpPr>
        <p:spPr>
          <a:xfrm>
            <a:off x="8532495" y="258699"/>
            <a:ext cx="0" cy="6341485"/>
          </a:xfrm>
          <a:custGeom>
            <a:avLst/>
            <a:gdLst/>
            <a:ahLst/>
            <a:cxnLst/>
            <a:rect l="l" t="t" r="r" b="b"/>
            <a:pathLst>
              <a:path h="9300845">
                <a:moveTo>
                  <a:pt x="0" y="0"/>
                </a:moveTo>
                <a:lnTo>
                  <a:pt x="0" y="9300718"/>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14" name="object 14"/>
          <p:cNvSpPr/>
          <p:nvPr/>
        </p:nvSpPr>
        <p:spPr>
          <a:xfrm>
            <a:off x="8500802" y="246265"/>
            <a:ext cx="0" cy="6380018"/>
          </a:xfrm>
          <a:custGeom>
            <a:avLst/>
            <a:gdLst/>
            <a:ahLst/>
            <a:cxnLst/>
            <a:rect l="l" t="t" r="r" b="b"/>
            <a:pathLst>
              <a:path h="9357360">
                <a:moveTo>
                  <a:pt x="0" y="0"/>
                </a:moveTo>
                <a:lnTo>
                  <a:pt x="0" y="9357055"/>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5" name="object 15"/>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6" name="object 16"/>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7" name="object 17"/>
          <p:cNvSpPr/>
          <p:nvPr/>
        </p:nvSpPr>
        <p:spPr>
          <a:xfrm>
            <a:off x="3705051" y="6644882"/>
            <a:ext cx="4782849" cy="0"/>
          </a:xfrm>
          <a:custGeom>
            <a:avLst/>
            <a:gdLst/>
            <a:ahLst/>
            <a:cxnLst/>
            <a:rect l="l" t="t" r="r" b="b"/>
            <a:pathLst>
              <a:path w="7014845">
                <a:moveTo>
                  <a:pt x="0" y="0"/>
                </a:moveTo>
                <a:lnTo>
                  <a:pt x="7014718"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
        <p:nvSpPr>
          <p:cNvPr id="18" name="object 18"/>
          <p:cNvSpPr/>
          <p:nvPr/>
        </p:nvSpPr>
        <p:spPr>
          <a:xfrm>
            <a:off x="3705051" y="6613086"/>
            <a:ext cx="4782849" cy="0"/>
          </a:xfrm>
          <a:custGeom>
            <a:avLst/>
            <a:gdLst/>
            <a:ahLst/>
            <a:cxnLst/>
            <a:rect l="l" t="t" r="r" b="b"/>
            <a:pathLst>
              <a:path w="7014845">
                <a:moveTo>
                  <a:pt x="0" y="0"/>
                </a:moveTo>
                <a:lnTo>
                  <a:pt x="7014718" y="0"/>
                </a:lnTo>
              </a:path>
            </a:pathLst>
          </a:custGeom>
          <a:ln w="38100">
            <a:solidFill>
              <a:srgbClr val="622322"/>
            </a:solidFill>
          </a:ln>
        </p:spPr>
        <p:txBody>
          <a:bodyPr wrap="square" lIns="0" tIns="0" rIns="0" bIns="0" rtlCol="0"/>
          <a:lstStyle/>
          <a:p>
            <a:pPr defTabSz="623438"/>
            <a:endParaRPr sz="1227">
              <a:solidFill>
                <a:prstClr val="black"/>
              </a:solidFill>
              <a:latin typeface="Calibri"/>
            </a:endParaRPr>
          </a:p>
        </p:txBody>
      </p:sp>
      <p:sp>
        <p:nvSpPr>
          <p:cNvPr id="19" name="object 19"/>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pPr defTabSz="623438"/>
            <a:endParaRPr sz="1227">
              <a:solidFill>
                <a:prstClr val="black"/>
              </a:solidFill>
              <a:latin typeface="Calibri"/>
            </a:endParaRPr>
          </a:p>
        </p:txBody>
      </p:sp>
      <p:sp>
        <p:nvSpPr>
          <p:cNvPr id="20" name="object 20"/>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pPr defTabSz="623438"/>
            <a:endParaRPr sz="1227">
              <a:solidFill>
                <a:prstClr val="black"/>
              </a:solidFill>
              <a:latin typeface="Calibri"/>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3142</TotalTime>
  <Words>1973</Words>
  <Application>Microsoft Office PowerPoint</Application>
  <PresentationFormat>Widescreen</PresentationFormat>
  <Paragraphs>212</Paragraphs>
  <Slides>15</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Arial</vt:lpstr>
      <vt:lpstr>Calibri</vt:lpstr>
      <vt:lpstr>Cambria</vt:lpstr>
      <vt:lpstr>Century Gothic</vt:lpstr>
      <vt:lpstr>Comic Sans MS</vt:lpstr>
      <vt:lpstr>inherit</vt:lpstr>
      <vt:lpstr>Lato</vt:lpstr>
      <vt:lpstr>Sintony</vt:lpstr>
      <vt:lpstr>Times New Roman</vt:lpstr>
      <vt:lpstr>Wingdings 3</vt:lpstr>
      <vt:lpstr>Slice</vt:lpstr>
      <vt:lpstr>Office Theme</vt:lpstr>
      <vt:lpstr> Speak Fluently &amp; Confidently  B2- Course 1</vt:lpstr>
      <vt:lpstr>Session 7- Starting a New Sport</vt:lpstr>
      <vt:lpstr>Session 7- Starting a New Sport</vt:lpstr>
      <vt:lpstr>PowerPoint Presentation</vt:lpstr>
      <vt:lpstr>PowerPoint Presentation</vt:lpstr>
      <vt:lpstr>PowerPoint Presentation</vt:lpstr>
      <vt:lpstr>PowerPoint Presentation</vt:lpstr>
      <vt:lpstr>PowerPoint Presentation</vt:lpstr>
      <vt:lpstr>PowerPoint Presentation</vt:lpstr>
      <vt:lpstr>Session 7- Starting a New Sport</vt:lpstr>
      <vt:lpstr>Session 7- Starting a New Sport</vt:lpstr>
      <vt:lpstr>Session 7- Starting a New Sport</vt:lpstr>
      <vt:lpstr>Session 7- Starting a New Sport</vt:lpstr>
      <vt:lpstr>Session 7- Starting a New Sport</vt:lpstr>
      <vt:lpstr>Session 7- Starting a New Sport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117</cp:revision>
  <cp:lastPrinted>2021-05-18T05:21:02Z</cp:lastPrinted>
  <dcterms:created xsi:type="dcterms:W3CDTF">2020-10-01T06:52:49Z</dcterms:created>
  <dcterms:modified xsi:type="dcterms:W3CDTF">2022-04-28T03:58:06Z</dcterms:modified>
</cp:coreProperties>
</file>