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43" r:id="rId5"/>
    <p:sldId id="257" r:id="rId6"/>
    <p:sldId id="258" r:id="rId7"/>
    <p:sldId id="259" r:id="rId8"/>
    <p:sldId id="260" r:id="rId9"/>
    <p:sldId id="261" r:id="rId10"/>
    <p:sldId id="262" r:id="rId11"/>
    <p:sldId id="344" r:id="rId12"/>
    <p:sldId id="345" r:id="rId13"/>
    <p:sldId id="265" r:id="rId14"/>
    <p:sldId id="266" r:id="rId15"/>
    <p:sldId id="267" r:id="rId16"/>
    <p:sldId id="346" r:id="rId17"/>
    <p:sldId id="268" r:id="rId18"/>
    <p:sldId id="336" r:id="rId19"/>
    <p:sldId id="273" r:id="rId20"/>
    <p:sldId id="332" r:id="rId21"/>
    <p:sldId id="341" r:id="rId22"/>
    <p:sldId id="347" r:id="rId23"/>
    <p:sldId id="271" r:id="rId2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hyperlink" Target="http://www.musthavemenus.com/menu/editdocdata.do?template=204481" TargetMode="External"/><Relationship Id="rId2" Type="http://schemas.openxmlformats.org/officeDocument/2006/relationships/hyperlink" Target="http://www.musthavemenus.com/menu/editdocdata.do?template=217786" TargetMode="Externa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espressoenglish.net/5-informal-ways-to-say-no-in-english/" TargetMode="External"/><Relationship Id="rId2" Type="http://schemas.openxmlformats.org/officeDocument/2006/relationships/hyperlink" Target="http://www.espressoenglish.net/5-informal-ways-to-say-yes-in-english/"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1712" y="617912"/>
            <a:ext cx="4047259" cy="434606"/>
          </a:xfrm>
          <a:prstGeom prst="rect">
            <a:avLst/>
          </a:prstGeom>
        </p:spPr>
        <p:txBody>
          <a:bodyPr vert="horz" wrap="square" lIns="0" tIns="0" rIns="0" bIns="0" rtlCol="0">
            <a:spAutoFit/>
          </a:bodyPr>
          <a:lstStyle/>
          <a:p>
            <a:pPr algn="ctr">
              <a:lnSpc>
                <a:spcPct val="100000"/>
              </a:lnSpc>
            </a:pPr>
            <a:r>
              <a:rPr sz="886" b="1" spc="-3" dirty="0">
                <a:solidFill>
                  <a:srgbClr val="111111"/>
                </a:solidFill>
                <a:latin typeface="Cambria"/>
                <a:cs typeface="Cambria"/>
              </a:rPr>
              <a:t>Breaded </a:t>
            </a:r>
            <a:r>
              <a:rPr sz="886" spc="-3" dirty="0">
                <a:solidFill>
                  <a:srgbClr val="111111"/>
                </a:solidFill>
                <a:latin typeface="Cambria"/>
                <a:cs typeface="Cambria"/>
              </a:rPr>
              <a:t>(covered </a:t>
            </a:r>
            <a:r>
              <a:rPr sz="886" dirty="0">
                <a:solidFill>
                  <a:srgbClr val="111111"/>
                </a:solidFill>
                <a:latin typeface="Cambria"/>
                <a:cs typeface="Cambria"/>
              </a:rPr>
              <a:t>with </a:t>
            </a:r>
            <a:r>
              <a:rPr sz="886" spc="-3" dirty="0">
                <a:solidFill>
                  <a:srgbClr val="111111"/>
                </a:solidFill>
                <a:latin typeface="Cambria"/>
                <a:cs typeface="Cambria"/>
              </a:rPr>
              <a:t>bread crumbs and</a:t>
            </a:r>
            <a:r>
              <a:rPr sz="886" dirty="0">
                <a:solidFill>
                  <a:srgbClr val="111111"/>
                </a:solidFill>
                <a:latin typeface="Cambria"/>
                <a:cs typeface="Cambria"/>
              </a:rPr>
              <a:t> </a:t>
            </a:r>
            <a:r>
              <a:rPr sz="886" spc="-3" dirty="0">
                <a:solidFill>
                  <a:srgbClr val="111111"/>
                </a:solidFill>
                <a:latin typeface="Cambria"/>
                <a:cs typeface="Cambria"/>
              </a:rPr>
              <a:t>cooked)</a:t>
            </a:r>
            <a:endParaRPr sz="886">
              <a:latin typeface="Cambria"/>
              <a:cs typeface="Cambria"/>
            </a:endParaRPr>
          </a:p>
          <a:p>
            <a:pPr marL="1299" algn="ctr">
              <a:spcBef>
                <a:spcPts val="133"/>
              </a:spcBef>
            </a:pPr>
            <a:r>
              <a:rPr sz="886" b="1" spc="-3" dirty="0">
                <a:solidFill>
                  <a:srgbClr val="111111"/>
                </a:solidFill>
                <a:latin typeface="Cambria"/>
                <a:cs typeface="Cambria"/>
              </a:rPr>
              <a:t>Steamed </a:t>
            </a:r>
            <a:r>
              <a:rPr sz="886" spc="-3" dirty="0">
                <a:solidFill>
                  <a:srgbClr val="111111"/>
                </a:solidFill>
                <a:latin typeface="Cambria"/>
                <a:cs typeface="Cambria"/>
              </a:rPr>
              <a:t>(cooked </a:t>
            </a:r>
            <a:r>
              <a:rPr sz="886" dirty="0">
                <a:solidFill>
                  <a:srgbClr val="111111"/>
                </a:solidFill>
                <a:latin typeface="Cambria"/>
                <a:cs typeface="Cambria"/>
              </a:rPr>
              <a:t>with </a:t>
            </a:r>
            <a:r>
              <a:rPr sz="886" spc="-3" dirty="0">
                <a:solidFill>
                  <a:srgbClr val="111111"/>
                </a:solidFill>
                <a:latin typeface="Cambria"/>
                <a:cs typeface="Cambria"/>
              </a:rPr>
              <a:t>water</a:t>
            </a:r>
            <a:r>
              <a:rPr sz="886" spc="-10" dirty="0">
                <a:solidFill>
                  <a:srgbClr val="111111"/>
                </a:solidFill>
                <a:latin typeface="Cambria"/>
                <a:cs typeface="Cambria"/>
              </a:rPr>
              <a:t> </a:t>
            </a:r>
            <a:r>
              <a:rPr sz="886" spc="-3" dirty="0">
                <a:solidFill>
                  <a:srgbClr val="111111"/>
                </a:solidFill>
                <a:latin typeface="Cambria"/>
                <a:cs typeface="Cambria"/>
              </a:rPr>
              <a:t>vapor)</a:t>
            </a:r>
            <a:endParaRPr sz="886">
              <a:latin typeface="Cambria"/>
              <a:cs typeface="Cambria"/>
            </a:endParaRPr>
          </a:p>
          <a:p>
            <a:pPr algn="ctr">
              <a:spcBef>
                <a:spcPts val="130"/>
              </a:spcBef>
            </a:pPr>
            <a:r>
              <a:rPr sz="886" spc="-3" dirty="0">
                <a:solidFill>
                  <a:srgbClr val="111111"/>
                </a:solidFill>
                <a:latin typeface="Cambria"/>
                <a:cs typeface="Cambria"/>
              </a:rPr>
              <a:t>Steamed vegetables are </a:t>
            </a:r>
            <a:r>
              <a:rPr sz="886" spc="-7" dirty="0">
                <a:solidFill>
                  <a:srgbClr val="111111"/>
                </a:solidFill>
                <a:latin typeface="Cambria"/>
                <a:cs typeface="Cambria"/>
              </a:rPr>
              <a:t>not </a:t>
            </a:r>
            <a:r>
              <a:rPr sz="886" spc="-3" dirty="0">
                <a:solidFill>
                  <a:srgbClr val="111111"/>
                </a:solidFill>
                <a:latin typeface="Cambria"/>
                <a:cs typeface="Cambria"/>
              </a:rPr>
              <a:t>cooked IN the water. They are cooked ABOVE the</a:t>
            </a:r>
            <a:r>
              <a:rPr sz="886" spc="92" dirty="0">
                <a:solidFill>
                  <a:srgbClr val="111111"/>
                </a:solidFill>
                <a:latin typeface="Cambria"/>
                <a:cs typeface="Cambria"/>
              </a:rPr>
              <a:t> </a:t>
            </a:r>
            <a:r>
              <a:rPr sz="886" spc="-3" dirty="0">
                <a:solidFill>
                  <a:srgbClr val="111111"/>
                </a:solidFill>
                <a:latin typeface="Cambria"/>
                <a:cs typeface="Cambria"/>
              </a:rPr>
              <a:t>water.</a:t>
            </a:r>
            <a:endParaRPr sz="886">
              <a:latin typeface="Cambria"/>
              <a:cs typeface="Cambria"/>
            </a:endParaRPr>
          </a:p>
        </p:txBody>
      </p:sp>
      <p:sp>
        <p:nvSpPr>
          <p:cNvPr id="3" name="object 3"/>
          <p:cNvSpPr txBox="1"/>
          <p:nvPr/>
        </p:nvSpPr>
        <p:spPr>
          <a:xfrm>
            <a:off x="4061321" y="2180100"/>
            <a:ext cx="3609109" cy="451021"/>
          </a:xfrm>
          <a:prstGeom prst="rect">
            <a:avLst/>
          </a:prstGeom>
        </p:spPr>
        <p:txBody>
          <a:bodyPr vert="horz" wrap="square" lIns="0" tIns="0" rIns="0" bIns="0" rtlCol="0">
            <a:spAutoFit/>
          </a:bodyPr>
          <a:lstStyle/>
          <a:p>
            <a:pPr marL="8659"/>
            <a:r>
              <a:rPr sz="886" spc="-3" dirty="0">
                <a:solidFill>
                  <a:srgbClr val="111111"/>
                </a:solidFill>
                <a:latin typeface="Cambria"/>
                <a:cs typeface="Cambria"/>
              </a:rPr>
              <a:t>Sometimes, the food </a:t>
            </a:r>
            <a:r>
              <a:rPr sz="886" dirty="0">
                <a:solidFill>
                  <a:srgbClr val="111111"/>
                </a:solidFill>
                <a:latin typeface="Cambria"/>
                <a:cs typeface="Cambria"/>
              </a:rPr>
              <a:t>is </a:t>
            </a:r>
            <a:r>
              <a:rPr sz="886" spc="-3" dirty="0">
                <a:solidFill>
                  <a:srgbClr val="111111"/>
                </a:solidFill>
                <a:latin typeface="Cambria"/>
                <a:cs typeface="Cambria"/>
              </a:rPr>
              <a:t>also described </a:t>
            </a:r>
            <a:r>
              <a:rPr sz="886" dirty="0">
                <a:solidFill>
                  <a:srgbClr val="111111"/>
                </a:solidFill>
                <a:latin typeface="Cambria"/>
                <a:cs typeface="Cambria"/>
              </a:rPr>
              <a:t>by its</a:t>
            </a:r>
            <a:r>
              <a:rPr sz="886" spc="-7" dirty="0">
                <a:solidFill>
                  <a:srgbClr val="111111"/>
                </a:solidFill>
                <a:latin typeface="Cambria"/>
                <a:cs typeface="Cambria"/>
              </a:rPr>
              <a:t> </a:t>
            </a:r>
            <a:r>
              <a:rPr sz="886" spc="-3" dirty="0">
                <a:solidFill>
                  <a:srgbClr val="111111"/>
                </a:solidFill>
                <a:latin typeface="Cambria"/>
                <a:cs typeface="Cambria"/>
              </a:rPr>
              <a:t>appearance:</a:t>
            </a:r>
            <a:endParaRPr sz="886">
              <a:latin typeface="Cambria"/>
              <a:cs typeface="Cambria"/>
            </a:endParaRPr>
          </a:p>
          <a:p>
            <a:pPr>
              <a:spcBef>
                <a:spcPts val="24"/>
              </a:spcBef>
            </a:pPr>
            <a:endParaRPr sz="1159">
              <a:latin typeface="Times New Roman"/>
              <a:cs typeface="Times New Roman"/>
            </a:endParaRPr>
          </a:p>
          <a:p>
            <a:pPr marL="466713"/>
            <a:r>
              <a:rPr sz="886" spc="-3" dirty="0">
                <a:solidFill>
                  <a:srgbClr val="111111"/>
                </a:solidFill>
                <a:latin typeface="Cambria"/>
                <a:cs typeface="Cambria"/>
              </a:rPr>
              <a:t>A thin cut of meat or </a:t>
            </a:r>
            <a:r>
              <a:rPr sz="886" spc="-7" dirty="0">
                <a:solidFill>
                  <a:srgbClr val="111111"/>
                </a:solidFill>
                <a:latin typeface="Cambria"/>
                <a:cs typeface="Cambria"/>
              </a:rPr>
              <a:t>fish </a:t>
            </a:r>
            <a:r>
              <a:rPr sz="886" spc="-3" dirty="0">
                <a:solidFill>
                  <a:srgbClr val="111111"/>
                </a:solidFill>
                <a:latin typeface="Cambria"/>
                <a:cs typeface="Cambria"/>
              </a:rPr>
              <a:t>is called a </a:t>
            </a:r>
            <a:r>
              <a:rPr sz="886" b="1" spc="-3" dirty="0">
                <a:solidFill>
                  <a:srgbClr val="111111"/>
                </a:solidFill>
                <a:latin typeface="Cambria"/>
                <a:cs typeface="Cambria"/>
              </a:rPr>
              <a:t>fillet </a:t>
            </a:r>
            <a:r>
              <a:rPr sz="886" dirty="0">
                <a:solidFill>
                  <a:srgbClr val="111111"/>
                </a:solidFill>
                <a:latin typeface="Cambria"/>
                <a:cs typeface="Cambria"/>
              </a:rPr>
              <a:t>(the “t” </a:t>
            </a:r>
            <a:r>
              <a:rPr sz="886" spc="-3" dirty="0">
                <a:solidFill>
                  <a:srgbClr val="111111"/>
                </a:solidFill>
                <a:latin typeface="Cambria"/>
                <a:cs typeface="Cambria"/>
              </a:rPr>
              <a:t>in fillet is</a:t>
            </a:r>
            <a:r>
              <a:rPr sz="886" spc="82" dirty="0">
                <a:solidFill>
                  <a:srgbClr val="111111"/>
                </a:solidFill>
                <a:latin typeface="Cambria"/>
                <a:cs typeface="Cambria"/>
              </a:rPr>
              <a:t> </a:t>
            </a:r>
            <a:r>
              <a:rPr sz="886" spc="-3" dirty="0">
                <a:solidFill>
                  <a:srgbClr val="111111"/>
                </a:solidFill>
                <a:latin typeface="Cambria"/>
                <a:cs typeface="Cambria"/>
              </a:rPr>
              <a:t>silent).</a:t>
            </a:r>
            <a:endParaRPr sz="886">
              <a:latin typeface="Cambria"/>
              <a:cs typeface="Cambria"/>
            </a:endParaRPr>
          </a:p>
        </p:txBody>
      </p:sp>
      <p:sp>
        <p:nvSpPr>
          <p:cNvPr id="4" name="object 4"/>
          <p:cNvSpPr txBox="1"/>
          <p:nvPr/>
        </p:nvSpPr>
        <p:spPr>
          <a:xfrm>
            <a:off x="4958022" y="3941532"/>
            <a:ext cx="2251797" cy="136319"/>
          </a:xfrm>
          <a:prstGeom prst="rect">
            <a:avLst/>
          </a:prstGeom>
        </p:spPr>
        <p:txBody>
          <a:bodyPr vert="horz" wrap="square" lIns="0" tIns="0" rIns="0" bIns="0" rtlCol="0">
            <a:spAutoFit/>
          </a:bodyPr>
          <a:lstStyle/>
          <a:p>
            <a:pPr marL="8659"/>
            <a:r>
              <a:rPr sz="886" spc="-3" dirty="0">
                <a:solidFill>
                  <a:srgbClr val="111111"/>
                </a:solidFill>
                <a:latin typeface="Cambria"/>
                <a:cs typeface="Cambria"/>
              </a:rPr>
              <a:t>Vegetables can be </a:t>
            </a:r>
            <a:r>
              <a:rPr sz="886" b="1" spc="-3" dirty="0">
                <a:solidFill>
                  <a:srgbClr val="111111"/>
                </a:solidFill>
                <a:latin typeface="Cambria"/>
                <a:cs typeface="Cambria"/>
              </a:rPr>
              <a:t>chopped </a:t>
            </a:r>
            <a:r>
              <a:rPr sz="886" spc="-3" dirty="0">
                <a:solidFill>
                  <a:srgbClr val="111111"/>
                </a:solidFill>
                <a:latin typeface="Cambria"/>
                <a:cs typeface="Cambria"/>
              </a:rPr>
              <a:t>(cut into</a:t>
            </a:r>
            <a:r>
              <a:rPr sz="886" spc="27" dirty="0">
                <a:solidFill>
                  <a:srgbClr val="111111"/>
                </a:solidFill>
                <a:latin typeface="Cambria"/>
                <a:cs typeface="Cambria"/>
              </a:rPr>
              <a:t> </a:t>
            </a:r>
            <a:r>
              <a:rPr sz="886" spc="-3" dirty="0">
                <a:solidFill>
                  <a:srgbClr val="111111"/>
                </a:solidFill>
                <a:latin typeface="Cambria"/>
                <a:cs typeface="Cambria"/>
              </a:rPr>
              <a:t>squares):</a:t>
            </a:r>
            <a:endParaRPr sz="886">
              <a:latin typeface="Cambria"/>
              <a:cs typeface="Cambria"/>
            </a:endParaRPr>
          </a:p>
        </p:txBody>
      </p:sp>
      <p:sp>
        <p:nvSpPr>
          <p:cNvPr id="5" name="object 5"/>
          <p:cNvSpPr/>
          <p:nvPr/>
        </p:nvSpPr>
        <p:spPr>
          <a:xfrm>
            <a:off x="5375131" y="1078749"/>
            <a:ext cx="1435244" cy="935182"/>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5440074" y="2644920"/>
            <a:ext cx="1311852" cy="1123517"/>
          </a:xfrm>
          <a:prstGeom prst="rect">
            <a:avLst/>
          </a:prstGeom>
          <a:blipFill>
            <a:blip r:embed="rId3" cstate="print"/>
            <a:stretch>
              <a:fillRect/>
            </a:stretch>
          </a:blipFill>
        </p:spPr>
        <p:txBody>
          <a:bodyPr wrap="square" lIns="0" tIns="0" rIns="0" bIns="0" rtlCol="0"/>
          <a:lstStyle/>
          <a:p>
            <a:endParaRPr sz="1227"/>
          </a:p>
        </p:txBody>
      </p:sp>
      <p:sp>
        <p:nvSpPr>
          <p:cNvPr id="7" name="object 7"/>
          <p:cNvSpPr/>
          <p:nvPr/>
        </p:nvSpPr>
        <p:spPr>
          <a:xfrm>
            <a:off x="5095875" y="4098261"/>
            <a:ext cx="1993756" cy="1311852"/>
          </a:xfrm>
          <a:prstGeom prst="rect">
            <a:avLst/>
          </a:prstGeom>
          <a:blipFill>
            <a:blip r:embed="rId4" cstate="print"/>
            <a:stretch>
              <a:fillRect/>
            </a:stretch>
          </a:blipFill>
        </p:spPr>
        <p:txBody>
          <a:bodyPr wrap="square" lIns="0" tIns="0" rIns="0" bIns="0" rtlCol="0"/>
          <a:lstStyle/>
          <a:p>
            <a:endParaRPr sz="1227"/>
          </a:p>
        </p:txBody>
      </p:sp>
      <p:sp>
        <p:nvSpPr>
          <p:cNvPr id="8" name="object 8"/>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44824" y="617912"/>
            <a:ext cx="1502352" cy="136319"/>
          </a:xfrm>
          <a:prstGeom prst="rect">
            <a:avLst/>
          </a:prstGeom>
        </p:spPr>
        <p:txBody>
          <a:bodyPr vert="horz" wrap="square" lIns="0" tIns="0" rIns="0" bIns="0" rtlCol="0">
            <a:spAutoFit/>
          </a:bodyPr>
          <a:lstStyle/>
          <a:p>
            <a:pPr marL="8659"/>
            <a:r>
              <a:rPr sz="886" spc="-3" dirty="0">
                <a:solidFill>
                  <a:srgbClr val="111111"/>
                </a:solidFill>
                <a:latin typeface="Cambria"/>
                <a:cs typeface="Cambria"/>
              </a:rPr>
              <a:t>or </a:t>
            </a:r>
            <a:r>
              <a:rPr sz="886" b="1" spc="-7" dirty="0">
                <a:solidFill>
                  <a:srgbClr val="111111"/>
                </a:solidFill>
                <a:latin typeface="Cambria"/>
                <a:cs typeface="Cambria"/>
              </a:rPr>
              <a:t>sliced </a:t>
            </a:r>
            <a:r>
              <a:rPr sz="886" spc="-3" dirty="0">
                <a:solidFill>
                  <a:srgbClr val="111111"/>
                </a:solidFill>
                <a:latin typeface="Cambria"/>
                <a:cs typeface="Cambria"/>
              </a:rPr>
              <a:t>(cut into thin</a:t>
            </a:r>
            <a:r>
              <a:rPr sz="886" spc="14" dirty="0">
                <a:solidFill>
                  <a:srgbClr val="111111"/>
                </a:solidFill>
                <a:latin typeface="Cambria"/>
                <a:cs typeface="Cambria"/>
              </a:rPr>
              <a:t> </a:t>
            </a:r>
            <a:r>
              <a:rPr sz="886" spc="-3" dirty="0">
                <a:solidFill>
                  <a:srgbClr val="111111"/>
                </a:solidFill>
                <a:latin typeface="Cambria"/>
                <a:cs typeface="Cambria"/>
              </a:rPr>
              <a:t>pieces):</a:t>
            </a:r>
            <a:endParaRPr sz="886">
              <a:latin typeface="Cambria"/>
              <a:cs typeface="Cambria"/>
            </a:endParaRPr>
          </a:p>
        </p:txBody>
      </p:sp>
      <p:sp>
        <p:nvSpPr>
          <p:cNvPr id="3" name="object 3"/>
          <p:cNvSpPr txBox="1"/>
          <p:nvPr/>
        </p:nvSpPr>
        <p:spPr>
          <a:xfrm>
            <a:off x="4895677" y="2253874"/>
            <a:ext cx="2399434" cy="136319"/>
          </a:xfrm>
          <a:prstGeom prst="rect">
            <a:avLst/>
          </a:prstGeom>
        </p:spPr>
        <p:txBody>
          <a:bodyPr vert="horz" wrap="square" lIns="0" tIns="0" rIns="0" bIns="0" rtlCol="0">
            <a:spAutoFit/>
          </a:bodyPr>
          <a:lstStyle/>
          <a:p>
            <a:pPr marL="8659"/>
            <a:r>
              <a:rPr sz="886" spc="-3" dirty="0">
                <a:solidFill>
                  <a:srgbClr val="111111"/>
                </a:solidFill>
                <a:latin typeface="Cambria"/>
                <a:cs typeface="Cambria"/>
              </a:rPr>
              <a:t>Cheese can be </a:t>
            </a:r>
            <a:r>
              <a:rPr sz="886" b="1" spc="-3" dirty="0">
                <a:solidFill>
                  <a:srgbClr val="111111"/>
                </a:solidFill>
                <a:latin typeface="Cambria"/>
                <a:cs typeface="Cambria"/>
              </a:rPr>
              <a:t>grated </a:t>
            </a:r>
            <a:r>
              <a:rPr sz="886" spc="-3" dirty="0">
                <a:solidFill>
                  <a:srgbClr val="111111"/>
                </a:solidFill>
                <a:latin typeface="Cambria"/>
                <a:cs typeface="Cambria"/>
              </a:rPr>
              <a:t>(scraped into small</a:t>
            </a:r>
            <a:r>
              <a:rPr sz="886" spc="41" dirty="0">
                <a:solidFill>
                  <a:srgbClr val="111111"/>
                </a:solidFill>
                <a:latin typeface="Cambria"/>
                <a:cs typeface="Cambria"/>
              </a:rPr>
              <a:t> </a:t>
            </a:r>
            <a:r>
              <a:rPr sz="886" spc="-3" dirty="0">
                <a:solidFill>
                  <a:srgbClr val="111111"/>
                </a:solidFill>
                <a:latin typeface="Cambria"/>
                <a:cs typeface="Cambria"/>
              </a:rPr>
              <a:t>pieces):</a:t>
            </a:r>
            <a:endParaRPr sz="886">
              <a:latin typeface="Cambria"/>
              <a:cs typeface="Cambria"/>
            </a:endParaRPr>
          </a:p>
        </p:txBody>
      </p:sp>
      <p:sp>
        <p:nvSpPr>
          <p:cNvPr id="4" name="object 4"/>
          <p:cNvSpPr txBox="1"/>
          <p:nvPr/>
        </p:nvSpPr>
        <p:spPr>
          <a:xfrm>
            <a:off x="4529917" y="3937385"/>
            <a:ext cx="3130694" cy="614784"/>
          </a:xfrm>
          <a:prstGeom prst="rect">
            <a:avLst/>
          </a:prstGeom>
        </p:spPr>
        <p:txBody>
          <a:bodyPr vert="horz" wrap="square" lIns="0" tIns="0" rIns="0" bIns="0" rtlCol="0">
            <a:spAutoFit/>
          </a:bodyPr>
          <a:lstStyle/>
          <a:p>
            <a:pPr marL="8226" marR="3464" algn="ctr">
              <a:lnSpc>
                <a:spcPct val="112300"/>
              </a:lnSpc>
            </a:pPr>
            <a:r>
              <a:rPr sz="886" spc="-3" dirty="0">
                <a:solidFill>
                  <a:srgbClr val="111111"/>
                </a:solidFill>
                <a:latin typeface="Cambria"/>
                <a:cs typeface="Cambria"/>
              </a:rPr>
              <a:t>Also, food can be </a:t>
            </a:r>
            <a:r>
              <a:rPr sz="886" b="1" spc="-3" dirty="0">
                <a:solidFill>
                  <a:srgbClr val="111111"/>
                </a:solidFill>
                <a:latin typeface="Cambria"/>
                <a:cs typeface="Cambria"/>
              </a:rPr>
              <a:t>covered with </a:t>
            </a:r>
            <a:r>
              <a:rPr sz="886" spc="-3" dirty="0">
                <a:solidFill>
                  <a:srgbClr val="111111"/>
                </a:solidFill>
                <a:latin typeface="Cambria"/>
                <a:cs typeface="Cambria"/>
              </a:rPr>
              <a:t>or </a:t>
            </a:r>
            <a:r>
              <a:rPr sz="886" b="1" spc="-3" dirty="0">
                <a:solidFill>
                  <a:srgbClr val="111111"/>
                </a:solidFill>
                <a:latin typeface="Cambria"/>
                <a:cs typeface="Cambria"/>
              </a:rPr>
              <a:t>topped with </a:t>
            </a:r>
            <a:r>
              <a:rPr sz="886" spc="-3" dirty="0">
                <a:solidFill>
                  <a:srgbClr val="111111"/>
                </a:solidFill>
                <a:latin typeface="Cambria"/>
                <a:cs typeface="Cambria"/>
              </a:rPr>
              <a:t>a liquid, which is  called </a:t>
            </a:r>
            <a:r>
              <a:rPr sz="886" b="1" spc="-3" dirty="0">
                <a:solidFill>
                  <a:srgbClr val="111111"/>
                </a:solidFill>
                <a:latin typeface="Cambria"/>
                <a:cs typeface="Cambria"/>
              </a:rPr>
              <a:t>sauce </a:t>
            </a:r>
            <a:r>
              <a:rPr sz="886" spc="-3" dirty="0">
                <a:solidFill>
                  <a:srgbClr val="111111"/>
                </a:solidFill>
                <a:latin typeface="Cambria"/>
                <a:cs typeface="Cambria"/>
              </a:rPr>
              <a:t>or</a:t>
            </a:r>
            <a:r>
              <a:rPr sz="886" spc="-48" dirty="0">
                <a:solidFill>
                  <a:srgbClr val="111111"/>
                </a:solidFill>
                <a:latin typeface="Cambria"/>
                <a:cs typeface="Cambria"/>
              </a:rPr>
              <a:t> </a:t>
            </a:r>
            <a:r>
              <a:rPr sz="886" b="1" spc="-3" dirty="0">
                <a:solidFill>
                  <a:srgbClr val="111111"/>
                </a:solidFill>
                <a:latin typeface="Cambria"/>
                <a:cs typeface="Cambria"/>
              </a:rPr>
              <a:t>dressing.</a:t>
            </a:r>
            <a:endParaRPr sz="886">
              <a:latin typeface="Cambria"/>
              <a:cs typeface="Cambria"/>
            </a:endParaRPr>
          </a:p>
          <a:p>
            <a:pPr>
              <a:spcBef>
                <a:spcPts val="31"/>
              </a:spcBef>
            </a:pPr>
            <a:endParaRPr sz="1125">
              <a:latin typeface="Times New Roman"/>
              <a:cs typeface="Times New Roman"/>
            </a:endParaRPr>
          </a:p>
          <a:p>
            <a:pPr marL="1299" algn="ctr"/>
            <a:r>
              <a:rPr sz="886" spc="-3" dirty="0">
                <a:solidFill>
                  <a:srgbClr val="111111"/>
                </a:solidFill>
                <a:latin typeface="Cambria"/>
                <a:cs typeface="Cambria"/>
              </a:rPr>
              <a:t>With meat and pasta, we use the word</a:t>
            </a:r>
            <a:r>
              <a:rPr sz="886" spc="10" dirty="0">
                <a:solidFill>
                  <a:srgbClr val="111111"/>
                </a:solidFill>
                <a:latin typeface="Cambria"/>
                <a:cs typeface="Cambria"/>
              </a:rPr>
              <a:t> </a:t>
            </a:r>
            <a:r>
              <a:rPr sz="886" b="1" spc="-7" dirty="0">
                <a:solidFill>
                  <a:srgbClr val="111111"/>
                </a:solidFill>
                <a:latin typeface="Cambria"/>
                <a:cs typeface="Cambria"/>
              </a:rPr>
              <a:t>sauce.</a:t>
            </a:r>
            <a:endParaRPr sz="886">
              <a:latin typeface="Cambria"/>
              <a:cs typeface="Cambria"/>
            </a:endParaRPr>
          </a:p>
        </p:txBody>
      </p:sp>
      <p:sp>
        <p:nvSpPr>
          <p:cNvPr id="5" name="object 5"/>
          <p:cNvSpPr txBox="1"/>
          <p:nvPr/>
        </p:nvSpPr>
        <p:spPr>
          <a:xfrm>
            <a:off x="5124276" y="5797607"/>
            <a:ext cx="1917556" cy="136319"/>
          </a:xfrm>
          <a:prstGeom prst="rect">
            <a:avLst/>
          </a:prstGeom>
        </p:spPr>
        <p:txBody>
          <a:bodyPr vert="horz" wrap="square" lIns="0" tIns="0" rIns="0" bIns="0" rtlCol="0">
            <a:spAutoFit/>
          </a:bodyPr>
          <a:lstStyle/>
          <a:p>
            <a:pPr marL="8659"/>
            <a:r>
              <a:rPr sz="886" spc="-3" dirty="0">
                <a:solidFill>
                  <a:srgbClr val="111111"/>
                </a:solidFill>
                <a:latin typeface="Cambria"/>
                <a:cs typeface="Cambria"/>
              </a:rPr>
              <a:t>With </a:t>
            </a:r>
            <a:r>
              <a:rPr sz="886" spc="-7" dirty="0">
                <a:solidFill>
                  <a:srgbClr val="111111"/>
                </a:solidFill>
                <a:latin typeface="Cambria"/>
                <a:cs typeface="Cambria"/>
              </a:rPr>
              <a:t>salads, </a:t>
            </a:r>
            <a:r>
              <a:rPr sz="886" spc="-3" dirty="0">
                <a:solidFill>
                  <a:srgbClr val="111111"/>
                </a:solidFill>
                <a:latin typeface="Cambria"/>
                <a:cs typeface="Cambria"/>
              </a:rPr>
              <a:t>we use the word</a:t>
            </a:r>
            <a:r>
              <a:rPr sz="886" spc="34" dirty="0">
                <a:solidFill>
                  <a:srgbClr val="111111"/>
                </a:solidFill>
                <a:latin typeface="Cambria"/>
                <a:cs typeface="Cambria"/>
              </a:rPr>
              <a:t> </a:t>
            </a:r>
            <a:r>
              <a:rPr sz="886" b="1" spc="-7" dirty="0">
                <a:solidFill>
                  <a:srgbClr val="111111"/>
                </a:solidFill>
                <a:latin typeface="Cambria"/>
                <a:cs typeface="Cambria"/>
              </a:rPr>
              <a:t>dressing:</a:t>
            </a:r>
            <a:endParaRPr sz="886">
              <a:latin typeface="Cambria"/>
              <a:cs typeface="Cambria"/>
            </a:endParaRPr>
          </a:p>
        </p:txBody>
      </p:sp>
      <p:sp>
        <p:nvSpPr>
          <p:cNvPr id="6" name="object 6"/>
          <p:cNvSpPr/>
          <p:nvPr/>
        </p:nvSpPr>
        <p:spPr>
          <a:xfrm>
            <a:off x="5095875" y="775248"/>
            <a:ext cx="1993756" cy="1311852"/>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5193290" y="2410431"/>
            <a:ext cx="1805420" cy="1370301"/>
          </a:xfrm>
          <a:prstGeom prst="rect">
            <a:avLst/>
          </a:prstGeom>
          <a:blipFill>
            <a:blip r:embed="rId3" cstate="print"/>
            <a:stretch>
              <a:fillRect/>
            </a:stretch>
          </a:blipFill>
        </p:spPr>
        <p:txBody>
          <a:bodyPr wrap="square" lIns="0" tIns="0" rIns="0" bIns="0" rtlCol="0"/>
          <a:lstStyle/>
          <a:p>
            <a:endParaRPr sz="1227"/>
          </a:p>
        </p:txBody>
      </p:sp>
      <p:sp>
        <p:nvSpPr>
          <p:cNvPr id="8" name="object 8"/>
          <p:cNvSpPr/>
          <p:nvPr/>
        </p:nvSpPr>
        <p:spPr>
          <a:xfrm>
            <a:off x="5284210" y="4565852"/>
            <a:ext cx="1623580" cy="1058574"/>
          </a:xfrm>
          <a:prstGeom prst="rect">
            <a:avLst/>
          </a:prstGeom>
          <a:blipFill>
            <a:blip r:embed="rId4" cstate="print"/>
            <a:stretch>
              <a:fillRect/>
            </a:stretch>
          </a:blipFill>
        </p:spPr>
        <p:txBody>
          <a:bodyPr wrap="square" lIns="0" tIns="0" rIns="0" bIns="0" rtlCol="0"/>
          <a:lstStyle/>
          <a:p>
            <a:endParaRPr sz="1227"/>
          </a:p>
        </p:txBody>
      </p:sp>
      <p:sp>
        <p:nvSpPr>
          <p:cNvPr id="9" name="object 9"/>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1903452"/>
            <a:ext cx="3953308" cy="1772152"/>
          </a:xfrm>
          <a:prstGeom prst="rect">
            <a:avLst/>
          </a:prstGeom>
        </p:spPr>
        <p:txBody>
          <a:bodyPr vert="horz" wrap="square" lIns="0" tIns="0" rIns="0" bIns="0" rtlCol="0">
            <a:spAutoFit/>
          </a:bodyPr>
          <a:lstStyle/>
          <a:p>
            <a:pPr marL="8659" marR="3464">
              <a:lnSpc>
                <a:spcPct val="112300"/>
              </a:lnSpc>
            </a:pPr>
            <a:r>
              <a:rPr sz="886" spc="-3" dirty="0">
                <a:solidFill>
                  <a:srgbClr val="111111"/>
                </a:solidFill>
                <a:latin typeface="Cambria"/>
                <a:cs typeface="Cambria"/>
              </a:rPr>
              <a:t>For some more advanced restaurant menu vocabulary, click on </a:t>
            </a:r>
            <a:r>
              <a:rPr sz="886" dirty="0">
                <a:solidFill>
                  <a:srgbClr val="111111"/>
                </a:solidFill>
                <a:latin typeface="Cambria"/>
                <a:cs typeface="Cambria"/>
              </a:rPr>
              <a:t>these </a:t>
            </a:r>
            <a:r>
              <a:rPr sz="886" spc="-3" dirty="0">
                <a:solidFill>
                  <a:srgbClr val="111111"/>
                </a:solidFill>
                <a:latin typeface="Cambria"/>
                <a:cs typeface="Cambria"/>
              </a:rPr>
              <a:t>two </a:t>
            </a:r>
            <a:r>
              <a:rPr sz="886" spc="-7" dirty="0">
                <a:solidFill>
                  <a:srgbClr val="111111"/>
                </a:solidFill>
                <a:latin typeface="Cambria"/>
                <a:cs typeface="Cambria"/>
              </a:rPr>
              <a:t>example  </a:t>
            </a:r>
            <a:r>
              <a:rPr sz="886" spc="-3" dirty="0">
                <a:solidFill>
                  <a:srgbClr val="111111"/>
                </a:solidFill>
                <a:latin typeface="Cambria"/>
                <a:cs typeface="Cambria"/>
              </a:rPr>
              <a:t>menus: </a:t>
            </a:r>
            <a:r>
              <a:rPr sz="886" u="sng" spc="-3" dirty="0">
                <a:solidFill>
                  <a:srgbClr val="090EA0"/>
                </a:solidFill>
                <a:latin typeface="Cambria"/>
                <a:cs typeface="Cambria"/>
                <a:hlinkClick r:id="rId2"/>
              </a:rPr>
              <a:t>American </a:t>
            </a:r>
            <a:r>
              <a:rPr sz="886" u="sng" dirty="0">
                <a:solidFill>
                  <a:srgbClr val="090EA0"/>
                </a:solidFill>
                <a:latin typeface="Cambria"/>
                <a:cs typeface="Cambria"/>
                <a:hlinkClick r:id="rId2"/>
              </a:rPr>
              <a:t>Diner </a:t>
            </a:r>
            <a:r>
              <a:rPr sz="886" u="sng" spc="-3" dirty="0">
                <a:solidFill>
                  <a:srgbClr val="090EA0"/>
                </a:solidFill>
                <a:latin typeface="Cambria"/>
                <a:cs typeface="Cambria"/>
                <a:hlinkClick r:id="rId2"/>
              </a:rPr>
              <a:t>Menu </a:t>
            </a:r>
            <a:r>
              <a:rPr sz="886" spc="-7" dirty="0">
                <a:latin typeface="Cambria"/>
                <a:cs typeface="Cambria"/>
              </a:rPr>
              <a:t>and </a:t>
            </a:r>
            <a:r>
              <a:rPr sz="886" u="sng" spc="-3" dirty="0">
                <a:solidFill>
                  <a:srgbClr val="090EA0"/>
                </a:solidFill>
                <a:latin typeface="Cambria"/>
                <a:cs typeface="Cambria"/>
                <a:hlinkClick r:id="rId3"/>
              </a:rPr>
              <a:t>British Restaurant</a:t>
            </a:r>
            <a:r>
              <a:rPr sz="886" u="sng" spc="24" dirty="0">
                <a:solidFill>
                  <a:srgbClr val="090EA0"/>
                </a:solidFill>
                <a:latin typeface="Cambria"/>
                <a:cs typeface="Cambria"/>
                <a:hlinkClick r:id="rId3"/>
              </a:rPr>
              <a:t> </a:t>
            </a:r>
            <a:r>
              <a:rPr sz="886" u="sng" spc="-3" dirty="0">
                <a:solidFill>
                  <a:srgbClr val="090EA0"/>
                </a:solidFill>
                <a:latin typeface="Cambria"/>
                <a:cs typeface="Cambria"/>
                <a:hlinkClick r:id="rId3"/>
              </a:rPr>
              <a:t>Menu</a:t>
            </a:r>
            <a:r>
              <a:rPr sz="886" spc="-3" dirty="0">
                <a:latin typeface="Cambria"/>
                <a:cs typeface="Cambria"/>
                <a:hlinkClick r:id="rId3"/>
              </a:rPr>
              <a:t>.</a:t>
            </a:r>
            <a:endParaRPr sz="886">
              <a:latin typeface="Cambria"/>
              <a:cs typeface="Cambria"/>
            </a:endParaRPr>
          </a:p>
          <a:p>
            <a:pPr>
              <a:lnSpc>
                <a:spcPct val="100000"/>
              </a:lnSpc>
            </a:pPr>
            <a:endParaRPr sz="1023">
              <a:latin typeface="Times New Roman"/>
              <a:cs typeface="Times New Roman"/>
            </a:endParaRPr>
          </a:p>
          <a:p>
            <a:pPr marL="8659">
              <a:spcBef>
                <a:spcPts val="590"/>
              </a:spcBef>
            </a:pPr>
            <a:r>
              <a:rPr sz="955" b="1" dirty="0">
                <a:solidFill>
                  <a:srgbClr val="365F91"/>
                </a:solidFill>
                <a:latin typeface="Cambria"/>
                <a:cs typeface="Cambria"/>
              </a:rPr>
              <a:t>Asking </a:t>
            </a:r>
            <a:r>
              <a:rPr sz="955" b="1" spc="-3" dirty="0">
                <a:solidFill>
                  <a:srgbClr val="365F91"/>
                </a:solidFill>
                <a:latin typeface="Cambria"/>
                <a:cs typeface="Cambria"/>
              </a:rPr>
              <a:t>questions about </a:t>
            </a:r>
            <a:r>
              <a:rPr sz="955" b="1" dirty="0">
                <a:solidFill>
                  <a:srgbClr val="365F91"/>
                </a:solidFill>
                <a:latin typeface="Cambria"/>
                <a:cs typeface="Cambria"/>
              </a:rPr>
              <a:t>the</a:t>
            </a:r>
            <a:r>
              <a:rPr sz="955" b="1" spc="-41" dirty="0">
                <a:solidFill>
                  <a:srgbClr val="365F91"/>
                </a:solidFill>
                <a:latin typeface="Cambria"/>
                <a:cs typeface="Cambria"/>
              </a:rPr>
              <a:t> </a:t>
            </a:r>
            <a:r>
              <a:rPr sz="955" b="1" spc="-3" dirty="0">
                <a:solidFill>
                  <a:srgbClr val="365F91"/>
                </a:solidFill>
                <a:latin typeface="Cambria"/>
                <a:cs typeface="Cambria"/>
              </a:rPr>
              <a:t>menu</a:t>
            </a:r>
            <a:endParaRPr sz="955">
              <a:latin typeface="Cambria"/>
              <a:cs typeface="Cambria"/>
            </a:endParaRPr>
          </a:p>
          <a:p>
            <a:pPr marL="8659" marR="93516">
              <a:lnSpc>
                <a:spcPct val="112300"/>
              </a:lnSpc>
              <a:spcBef>
                <a:spcPts val="17"/>
              </a:spcBef>
            </a:pPr>
            <a:r>
              <a:rPr sz="886" spc="-3" dirty="0">
                <a:solidFill>
                  <a:srgbClr val="111111"/>
                </a:solidFill>
                <a:latin typeface="Cambria"/>
                <a:cs typeface="Cambria"/>
              </a:rPr>
              <a:t>Here are some typical questions you can ask the server in order </a:t>
            </a:r>
            <a:r>
              <a:rPr sz="886" spc="-7" dirty="0">
                <a:solidFill>
                  <a:srgbClr val="111111"/>
                </a:solidFill>
                <a:latin typeface="Cambria"/>
                <a:cs typeface="Cambria"/>
              </a:rPr>
              <a:t>to </a:t>
            </a:r>
            <a:r>
              <a:rPr sz="886" spc="-3" dirty="0">
                <a:solidFill>
                  <a:srgbClr val="111111"/>
                </a:solidFill>
                <a:latin typeface="Cambria"/>
                <a:cs typeface="Cambria"/>
              </a:rPr>
              <a:t>find out more  information about the dishes </a:t>
            </a:r>
            <a:r>
              <a:rPr sz="886" dirty="0">
                <a:solidFill>
                  <a:srgbClr val="111111"/>
                </a:solidFill>
                <a:latin typeface="Cambria"/>
                <a:cs typeface="Cambria"/>
              </a:rPr>
              <a:t>on </a:t>
            </a:r>
            <a:r>
              <a:rPr sz="886" spc="-3" dirty="0">
                <a:solidFill>
                  <a:srgbClr val="111111"/>
                </a:solidFill>
                <a:latin typeface="Cambria"/>
                <a:cs typeface="Cambria"/>
              </a:rPr>
              <a:t>the</a:t>
            </a:r>
            <a:r>
              <a:rPr sz="886" spc="17" dirty="0">
                <a:solidFill>
                  <a:srgbClr val="111111"/>
                </a:solidFill>
                <a:latin typeface="Cambria"/>
                <a:cs typeface="Cambria"/>
              </a:rPr>
              <a:t> </a:t>
            </a:r>
            <a:r>
              <a:rPr sz="886" spc="-7" dirty="0">
                <a:solidFill>
                  <a:srgbClr val="111111"/>
                </a:solidFill>
                <a:latin typeface="Cambria"/>
                <a:cs typeface="Cambria"/>
              </a:rPr>
              <a:t>menu:</a:t>
            </a:r>
            <a:endParaRPr sz="886">
              <a:latin typeface="Cambria"/>
              <a:cs typeface="Cambria"/>
            </a:endParaRPr>
          </a:p>
          <a:p>
            <a:pPr>
              <a:lnSpc>
                <a:spcPct val="100000"/>
              </a:lnSpc>
            </a:pPr>
            <a:endParaRPr sz="1193">
              <a:latin typeface="Times New Roman"/>
              <a:cs typeface="Times New Roman"/>
            </a:endParaRPr>
          </a:p>
          <a:p>
            <a:pPr marL="319945" indent="-155427">
              <a:buFont typeface="Symbol"/>
              <a:buChar char=""/>
              <a:tabLst>
                <a:tab pos="319945" algn="l"/>
                <a:tab pos="320378" algn="l"/>
              </a:tabLst>
            </a:pPr>
            <a:r>
              <a:rPr sz="886" b="1" spc="-3" dirty="0">
                <a:solidFill>
                  <a:srgbClr val="111111"/>
                </a:solidFill>
                <a:latin typeface="Cambria"/>
                <a:cs typeface="Cambria"/>
              </a:rPr>
              <a:t>“Is that a </a:t>
            </a:r>
            <a:r>
              <a:rPr sz="886" b="1" dirty="0">
                <a:solidFill>
                  <a:srgbClr val="111111"/>
                </a:solidFill>
                <a:latin typeface="Cambria"/>
                <a:cs typeface="Cambria"/>
              </a:rPr>
              <a:t>big</a:t>
            </a:r>
            <a:r>
              <a:rPr sz="886" b="1" spc="-34" dirty="0">
                <a:solidFill>
                  <a:srgbClr val="111111"/>
                </a:solidFill>
                <a:latin typeface="Cambria"/>
                <a:cs typeface="Cambria"/>
              </a:rPr>
              <a:t> </a:t>
            </a:r>
            <a:r>
              <a:rPr sz="886" b="1" spc="-3" dirty="0">
                <a:solidFill>
                  <a:srgbClr val="111111"/>
                </a:solidFill>
                <a:latin typeface="Cambria"/>
                <a:cs typeface="Cambria"/>
              </a:rPr>
              <a:t>portion?”</a:t>
            </a:r>
            <a:endParaRPr sz="886">
              <a:latin typeface="Cambria"/>
              <a:cs typeface="Cambria"/>
            </a:endParaRPr>
          </a:p>
          <a:p>
            <a:pPr marL="319945">
              <a:spcBef>
                <a:spcPts val="130"/>
              </a:spcBef>
            </a:pPr>
            <a:r>
              <a:rPr sz="886" i="1" spc="-3" dirty="0">
                <a:solidFill>
                  <a:srgbClr val="111111"/>
                </a:solidFill>
                <a:latin typeface="Cambria"/>
                <a:cs typeface="Cambria"/>
              </a:rPr>
              <a:t>(portion = quantity </a:t>
            </a:r>
            <a:r>
              <a:rPr sz="886" i="1" dirty="0">
                <a:solidFill>
                  <a:srgbClr val="111111"/>
                </a:solidFill>
                <a:latin typeface="Cambria"/>
                <a:cs typeface="Cambria"/>
              </a:rPr>
              <a:t>of</a:t>
            </a:r>
            <a:r>
              <a:rPr sz="886" i="1" spc="-37" dirty="0">
                <a:solidFill>
                  <a:srgbClr val="111111"/>
                </a:solidFill>
                <a:latin typeface="Cambria"/>
                <a:cs typeface="Cambria"/>
              </a:rPr>
              <a:t> </a:t>
            </a:r>
            <a:r>
              <a:rPr sz="886" i="1" dirty="0">
                <a:solidFill>
                  <a:srgbClr val="111111"/>
                </a:solidFill>
                <a:latin typeface="Cambria"/>
                <a:cs typeface="Cambria"/>
              </a:rPr>
              <a:t>food)</a:t>
            </a:r>
            <a:endParaRPr sz="886">
              <a:latin typeface="Cambria"/>
              <a:cs typeface="Cambria"/>
            </a:endParaRPr>
          </a:p>
          <a:p>
            <a:pPr marL="319945" indent="-155427">
              <a:spcBef>
                <a:spcPts val="177"/>
              </a:spcBef>
              <a:buFont typeface="Symbol"/>
              <a:buChar char=""/>
              <a:tabLst>
                <a:tab pos="319945" algn="l"/>
                <a:tab pos="320378" algn="l"/>
              </a:tabLst>
            </a:pPr>
            <a:r>
              <a:rPr sz="886" b="1" spc="-3" dirty="0">
                <a:solidFill>
                  <a:srgbClr val="111111"/>
                </a:solidFill>
                <a:latin typeface="Cambria"/>
                <a:cs typeface="Cambria"/>
              </a:rPr>
              <a:t>“Is it</a:t>
            </a:r>
            <a:r>
              <a:rPr sz="886" b="1" spc="-51" dirty="0">
                <a:solidFill>
                  <a:srgbClr val="111111"/>
                </a:solidFill>
                <a:latin typeface="Cambria"/>
                <a:cs typeface="Cambria"/>
              </a:rPr>
              <a:t> </a:t>
            </a:r>
            <a:r>
              <a:rPr sz="886" b="1" spc="-3" dirty="0">
                <a:solidFill>
                  <a:srgbClr val="111111"/>
                </a:solidFill>
                <a:latin typeface="Cambria"/>
                <a:cs typeface="Cambria"/>
              </a:rPr>
              <a:t>spicy?”</a:t>
            </a:r>
            <a:endParaRPr sz="886">
              <a:latin typeface="Cambria"/>
              <a:cs typeface="Cambria"/>
            </a:endParaRPr>
          </a:p>
          <a:p>
            <a:pPr marL="319945">
              <a:spcBef>
                <a:spcPts val="126"/>
              </a:spcBef>
            </a:pPr>
            <a:r>
              <a:rPr sz="886" i="1" spc="-3" dirty="0">
                <a:solidFill>
                  <a:srgbClr val="111111"/>
                </a:solidFill>
                <a:latin typeface="Cambria"/>
                <a:cs typeface="Cambria"/>
              </a:rPr>
              <a:t>(ask this to find out if </a:t>
            </a:r>
            <a:r>
              <a:rPr sz="886" i="1" dirty="0">
                <a:solidFill>
                  <a:srgbClr val="111111"/>
                </a:solidFill>
                <a:latin typeface="Cambria"/>
                <a:cs typeface="Cambria"/>
              </a:rPr>
              <a:t>the food </a:t>
            </a:r>
            <a:r>
              <a:rPr sz="886" i="1" spc="-3" dirty="0">
                <a:solidFill>
                  <a:srgbClr val="111111"/>
                </a:solidFill>
                <a:latin typeface="Cambria"/>
                <a:cs typeface="Cambria"/>
              </a:rPr>
              <a:t>has “hot”</a:t>
            </a:r>
            <a:r>
              <a:rPr sz="886" i="1" spc="20" dirty="0">
                <a:solidFill>
                  <a:srgbClr val="111111"/>
                </a:solidFill>
                <a:latin typeface="Cambria"/>
                <a:cs typeface="Cambria"/>
              </a:rPr>
              <a:t> </a:t>
            </a:r>
            <a:r>
              <a:rPr sz="886" i="1" spc="-3" dirty="0">
                <a:solidFill>
                  <a:srgbClr val="111111"/>
                </a:solidFill>
                <a:latin typeface="Cambria"/>
                <a:cs typeface="Cambria"/>
              </a:rPr>
              <a:t>peppers)</a:t>
            </a:r>
            <a:endParaRPr sz="886">
              <a:latin typeface="Cambria"/>
              <a:cs typeface="Cambria"/>
            </a:endParaRPr>
          </a:p>
        </p:txBody>
      </p:sp>
      <p:sp>
        <p:nvSpPr>
          <p:cNvPr id="3" name="object 3"/>
          <p:cNvSpPr txBox="1"/>
          <p:nvPr/>
        </p:nvSpPr>
        <p:spPr>
          <a:xfrm>
            <a:off x="4217185" y="4818524"/>
            <a:ext cx="3862820" cy="1216551"/>
          </a:xfrm>
          <a:prstGeom prst="rect">
            <a:avLst/>
          </a:prstGeom>
        </p:spPr>
        <p:txBody>
          <a:bodyPr vert="horz" wrap="square" lIns="0" tIns="0" rIns="0" bIns="0" rtlCol="0">
            <a:spAutoFit/>
          </a:bodyPr>
          <a:lstStyle/>
          <a:p>
            <a:pPr marL="164085" indent="-155427">
              <a:buFont typeface="Symbol"/>
              <a:buChar char=""/>
              <a:tabLst>
                <a:tab pos="164085" algn="l"/>
                <a:tab pos="164518" algn="l"/>
              </a:tabLst>
            </a:pPr>
            <a:r>
              <a:rPr sz="886" b="1" spc="-3" dirty="0">
                <a:solidFill>
                  <a:srgbClr val="111111"/>
                </a:solidFill>
                <a:latin typeface="Cambria"/>
                <a:cs typeface="Cambria"/>
              </a:rPr>
              <a:t>“Does it have </a:t>
            </a:r>
            <a:r>
              <a:rPr sz="886" b="1" dirty="0">
                <a:solidFill>
                  <a:srgbClr val="111111"/>
                </a:solidFill>
                <a:latin typeface="Cambria"/>
                <a:cs typeface="Cambria"/>
              </a:rPr>
              <a:t>any </a:t>
            </a:r>
            <a:r>
              <a:rPr sz="886" b="1" spc="-3" dirty="0">
                <a:solidFill>
                  <a:srgbClr val="111111"/>
                </a:solidFill>
                <a:latin typeface="Cambria"/>
                <a:cs typeface="Cambria"/>
              </a:rPr>
              <a:t>peanuts in it? I’m</a:t>
            </a:r>
            <a:r>
              <a:rPr sz="886" b="1" spc="17" dirty="0">
                <a:solidFill>
                  <a:srgbClr val="111111"/>
                </a:solidFill>
                <a:latin typeface="Cambria"/>
                <a:cs typeface="Cambria"/>
              </a:rPr>
              <a:t> </a:t>
            </a:r>
            <a:r>
              <a:rPr sz="886" b="1" spc="-3" dirty="0">
                <a:solidFill>
                  <a:srgbClr val="111111"/>
                </a:solidFill>
                <a:latin typeface="Cambria"/>
                <a:cs typeface="Cambria"/>
              </a:rPr>
              <a:t>allergic.”</a:t>
            </a:r>
            <a:endParaRPr sz="886">
              <a:latin typeface="Cambria"/>
              <a:cs typeface="Cambria"/>
            </a:endParaRPr>
          </a:p>
          <a:p>
            <a:pPr marL="164085">
              <a:spcBef>
                <a:spcPts val="130"/>
              </a:spcBef>
            </a:pPr>
            <a:r>
              <a:rPr sz="886" i="1" spc="-3" dirty="0">
                <a:solidFill>
                  <a:srgbClr val="111111"/>
                </a:solidFill>
                <a:latin typeface="Cambria"/>
                <a:cs typeface="Cambria"/>
              </a:rPr>
              <a:t>(allergic = your body </a:t>
            </a:r>
            <a:r>
              <a:rPr sz="886" i="1" spc="-7" dirty="0">
                <a:solidFill>
                  <a:srgbClr val="111111"/>
                </a:solidFill>
                <a:latin typeface="Cambria"/>
                <a:cs typeface="Cambria"/>
              </a:rPr>
              <a:t>has </a:t>
            </a:r>
            <a:r>
              <a:rPr sz="886" i="1" spc="-3" dirty="0">
                <a:solidFill>
                  <a:srgbClr val="111111"/>
                </a:solidFill>
                <a:latin typeface="Cambria"/>
                <a:cs typeface="Cambria"/>
              </a:rPr>
              <a:t>a bad</a:t>
            </a:r>
            <a:r>
              <a:rPr sz="886" i="1" spc="14" dirty="0">
                <a:solidFill>
                  <a:srgbClr val="111111"/>
                </a:solidFill>
                <a:latin typeface="Cambria"/>
                <a:cs typeface="Cambria"/>
              </a:rPr>
              <a:t> </a:t>
            </a:r>
            <a:r>
              <a:rPr sz="886" i="1" spc="-3" dirty="0">
                <a:solidFill>
                  <a:srgbClr val="111111"/>
                </a:solidFill>
                <a:latin typeface="Cambria"/>
                <a:cs typeface="Cambria"/>
              </a:rPr>
              <a:t>reaction)</a:t>
            </a:r>
            <a:endParaRPr sz="886">
              <a:latin typeface="Cambria"/>
              <a:cs typeface="Cambria"/>
            </a:endParaRPr>
          </a:p>
          <a:p>
            <a:pPr marL="164085" indent="-155427">
              <a:spcBef>
                <a:spcPts val="181"/>
              </a:spcBef>
              <a:buFont typeface="Symbol"/>
              <a:buChar char=""/>
              <a:tabLst>
                <a:tab pos="164085" algn="l"/>
                <a:tab pos="164518" algn="l"/>
              </a:tabLst>
            </a:pPr>
            <a:r>
              <a:rPr sz="886" b="1" spc="-3" dirty="0">
                <a:solidFill>
                  <a:srgbClr val="111111"/>
                </a:solidFill>
                <a:latin typeface="Cambria"/>
                <a:cs typeface="Cambria"/>
              </a:rPr>
              <a:t>“Do </a:t>
            </a:r>
            <a:r>
              <a:rPr sz="886" b="1" dirty="0">
                <a:solidFill>
                  <a:srgbClr val="111111"/>
                </a:solidFill>
                <a:latin typeface="Cambria"/>
                <a:cs typeface="Cambria"/>
              </a:rPr>
              <a:t>you </a:t>
            </a:r>
            <a:r>
              <a:rPr sz="886" b="1" spc="-3" dirty="0">
                <a:solidFill>
                  <a:srgbClr val="111111"/>
                </a:solidFill>
                <a:latin typeface="Cambria"/>
                <a:cs typeface="Cambria"/>
              </a:rPr>
              <a:t>have </a:t>
            </a:r>
            <a:r>
              <a:rPr sz="886" b="1" dirty="0">
                <a:solidFill>
                  <a:srgbClr val="111111"/>
                </a:solidFill>
                <a:latin typeface="Cambria"/>
                <a:cs typeface="Cambria"/>
              </a:rPr>
              <a:t>any </a:t>
            </a:r>
            <a:r>
              <a:rPr sz="886" b="1" spc="-3" dirty="0">
                <a:solidFill>
                  <a:srgbClr val="111111"/>
                </a:solidFill>
                <a:latin typeface="Cambria"/>
                <a:cs typeface="Cambria"/>
              </a:rPr>
              <a:t>diet / </a:t>
            </a:r>
            <a:r>
              <a:rPr sz="886" b="1" dirty="0">
                <a:solidFill>
                  <a:srgbClr val="111111"/>
                </a:solidFill>
                <a:latin typeface="Cambria"/>
                <a:cs typeface="Cambria"/>
              </a:rPr>
              <a:t>light</a:t>
            </a:r>
            <a:r>
              <a:rPr sz="886" b="1" spc="-24" dirty="0">
                <a:solidFill>
                  <a:srgbClr val="111111"/>
                </a:solidFill>
                <a:latin typeface="Cambria"/>
                <a:cs typeface="Cambria"/>
              </a:rPr>
              <a:t> </a:t>
            </a:r>
            <a:r>
              <a:rPr sz="886" b="1" spc="-3" dirty="0">
                <a:solidFill>
                  <a:srgbClr val="111111"/>
                </a:solidFill>
                <a:latin typeface="Cambria"/>
                <a:cs typeface="Cambria"/>
              </a:rPr>
              <a:t>dishes?”</a:t>
            </a:r>
            <a:endParaRPr sz="886">
              <a:latin typeface="Cambria"/>
              <a:cs typeface="Cambria"/>
            </a:endParaRPr>
          </a:p>
          <a:p>
            <a:pPr marL="164085" marR="3464">
              <a:lnSpc>
                <a:spcPct val="112300"/>
              </a:lnSpc>
            </a:pPr>
            <a:r>
              <a:rPr sz="886" i="1" spc="-3" dirty="0">
                <a:solidFill>
                  <a:srgbClr val="111111"/>
                </a:solidFill>
                <a:latin typeface="Cambria"/>
                <a:cs typeface="Cambria"/>
              </a:rPr>
              <a:t>(some restaurants </a:t>
            </a:r>
            <a:r>
              <a:rPr sz="886" i="1" dirty="0">
                <a:solidFill>
                  <a:srgbClr val="111111"/>
                </a:solidFill>
                <a:latin typeface="Cambria"/>
                <a:cs typeface="Cambria"/>
              </a:rPr>
              <a:t>have </a:t>
            </a:r>
            <a:r>
              <a:rPr sz="886" i="1" spc="-3" dirty="0">
                <a:solidFill>
                  <a:srgbClr val="111111"/>
                </a:solidFill>
                <a:latin typeface="Cambria"/>
                <a:cs typeface="Cambria"/>
              </a:rPr>
              <a:t>a “light” section of the menu, with foods that are  healthy and low-fat, but you can also ask </a:t>
            </a:r>
            <a:r>
              <a:rPr sz="886" i="1" spc="-7" dirty="0">
                <a:solidFill>
                  <a:srgbClr val="111111"/>
                </a:solidFill>
                <a:latin typeface="Cambria"/>
                <a:cs typeface="Cambria"/>
              </a:rPr>
              <a:t>the </a:t>
            </a:r>
            <a:r>
              <a:rPr sz="886" i="1" spc="-3" dirty="0">
                <a:solidFill>
                  <a:srgbClr val="111111"/>
                </a:solidFill>
                <a:latin typeface="Cambria"/>
                <a:cs typeface="Cambria"/>
              </a:rPr>
              <a:t>server </a:t>
            </a:r>
            <a:r>
              <a:rPr sz="886" i="1" dirty="0">
                <a:solidFill>
                  <a:srgbClr val="111111"/>
                </a:solidFill>
                <a:latin typeface="Cambria"/>
                <a:cs typeface="Cambria"/>
              </a:rPr>
              <a:t>which </a:t>
            </a:r>
            <a:r>
              <a:rPr sz="886" i="1" spc="-3" dirty="0">
                <a:solidFill>
                  <a:srgbClr val="111111"/>
                </a:solidFill>
                <a:latin typeface="Cambria"/>
                <a:cs typeface="Cambria"/>
              </a:rPr>
              <a:t>dishes </a:t>
            </a:r>
            <a:r>
              <a:rPr sz="886" i="1" dirty="0">
                <a:solidFill>
                  <a:srgbClr val="111111"/>
                </a:solidFill>
                <a:latin typeface="Cambria"/>
                <a:cs typeface="Cambria"/>
              </a:rPr>
              <a:t>are </a:t>
            </a:r>
            <a:r>
              <a:rPr sz="886" i="1" spc="-3" dirty="0">
                <a:solidFill>
                  <a:srgbClr val="111111"/>
                </a:solidFill>
                <a:latin typeface="Cambria"/>
                <a:cs typeface="Cambria"/>
              </a:rPr>
              <a:t>good </a:t>
            </a:r>
            <a:r>
              <a:rPr sz="886" i="1" dirty="0">
                <a:solidFill>
                  <a:srgbClr val="111111"/>
                </a:solidFill>
                <a:latin typeface="Cambria"/>
                <a:cs typeface="Cambria"/>
              </a:rPr>
              <a:t>for </a:t>
            </a:r>
            <a:r>
              <a:rPr sz="886" i="1" spc="-3" dirty="0">
                <a:solidFill>
                  <a:srgbClr val="111111"/>
                </a:solidFill>
                <a:latin typeface="Cambria"/>
                <a:cs typeface="Cambria"/>
              </a:rPr>
              <a:t>a  person on a</a:t>
            </a:r>
            <a:r>
              <a:rPr sz="886" i="1" spc="-44" dirty="0">
                <a:solidFill>
                  <a:srgbClr val="111111"/>
                </a:solidFill>
                <a:latin typeface="Cambria"/>
                <a:cs typeface="Cambria"/>
              </a:rPr>
              <a:t> </a:t>
            </a:r>
            <a:r>
              <a:rPr sz="886" i="1" spc="-3" dirty="0">
                <a:solidFill>
                  <a:srgbClr val="111111"/>
                </a:solidFill>
                <a:latin typeface="Cambria"/>
                <a:cs typeface="Cambria"/>
              </a:rPr>
              <a:t>diet)</a:t>
            </a:r>
            <a:endParaRPr sz="886">
              <a:latin typeface="Cambria"/>
              <a:cs typeface="Cambria"/>
            </a:endParaRPr>
          </a:p>
          <a:p>
            <a:pPr marL="164085" indent="-155427">
              <a:spcBef>
                <a:spcPts val="177"/>
              </a:spcBef>
              <a:buFont typeface="Symbol"/>
              <a:buChar char=""/>
              <a:tabLst>
                <a:tab pos="164085" algn="l"/>
                <a:tab pos="164518" algn="l"/>
              </a:tabLst>
            </a:pPr>
            <a:r>
              <a:rPr sz="886" b="1" spc="-3" dirty="0">
                <a:solidFill>
                  <a:srgbClr val="111111"/>
                </a:solidFill>
                <a:latin typeface="Cambria"/>
                <a:cs typeface="Cambria"/>
              </a:rPr>
              <a:t>“Do </a:t>
            </a:r>
            <a:r>
              <a:rPr sz="886" b="1" dirty="0">
                <a:solidFill>
                  <a:srgbClr val="111111"/>
                </a:solidFill>
                <a:latin typeface="Cambria"/>
                <a:cs typeface="Cambria"/>
              </a:rPr>
              <a:t>you </a:t>
            </a:r>
            <a:r>
              <a:rPr sz="886" b="1" spc="-3" dirty="0">
                <a:solidFill>
                  <a:srgbClr val="111111"/>
                </a:solidFill>
                <a:latin typeface="Cambria"/>
                <a:cs typeface="Cambria"/>
              </a:rPr>
              <a:t>have </a:t>
            </a:r>
            <a:r>
              <a:rPr sz="886" b="1" dirty="0">
                <a:solidFill>
                  <a:srgbClr val="111111"/>
                </a:solidFill>
                <a:latin typeface="Cambria"/>
                <a:cs typeface="Cambria"/>
              </a:rPr>
              <a:t>any </a:t>
            </a:r>
            <a:r>
              <a:rPr sz="886" b="1" spc="-3" dirty="0">
                <a:solidFill>
                  <a:srgbClr val="111111"/>
                </a:solidFill>
                <a:latin typeface="Cambria"/>
                <a:cs typeface="Cambria"/>
              </a:rPr>
              <a:t>vegetarian</a:t>
            </a:r>
            <a:r>
              <a:rPr sz="886" b="1" spc="-34" dirty="0">
                <a:solidFill>
                  <a:srgbClr val="111111"/>
                </a:solidFill>
                <a:latin typeface="Cambria"/>
                <a:cs typeface="Cambria"/>
              </a:rPr>
              <a:t> </a:t>
            </a:r>
            <a:r>
              <a:rPr sz="886" b="1" spc="-3" dirty="0">
                <a:solidFill>
                  <a:srgbClr val="111111"/>
                </a:solidFill>
                <a:latin typeface="Cambria"/>
                <a:cs typeface="Cambria"/>
              </a:rPr>
              <a:t>dishes?”</a:t>
            </a:r>
            <a:endParaRPr sz="886">
              <a:latin typeface="Cambria"/>
              <a:cs typeface="Cambria"/>
            </a:endParaRPr>
          </a:p>
          <a:p>
            <a:pPr marL="164085">
              <a:spcBef>
                <a:spcPts val="126"/>
              </a:spcBef>
            </a:pPr>
            <a:r>
              <a:rPr sz="886" i="1" spc="-3" dirty="0">
                <a:solidFill>
                  <a:srgbClr val="111111"/>
                </a:solidFill>
                <a:latin typeface="Cambria"/>
                <a:cs typeface="Cambria"/>
              </a:rPr>
              <a:t>(ask the server this question if you </a:t>
            </a:r>
            <a:r>
              <a:rPr sz="886" i="1" dirty="0">
                <a:solidFill>
                  <a:srgbClr val="111111"/>
                </a:solidFill>
                <a:latin typeface="Cambria"/>
                <a:cs typeface="Cambria"/>
              </a:rPr>
              <a:t>don’t </a:t>
            </a:r>
            <a:r>
              <a:rPr sz="886" i="1" spc="-7" dirty="0">
                <a:solidFill>
                  <a:srgbClr val="111111"/>
                </a:solidFill>
                <a:latin typeface="Cambria"/>
                <a:cs typeface="Cambria"/>
              </a:rPr>
              <a:t>eat</a:t>
            </a:r>
            <a:r>
              <a:rPr sz="886" i="1" spc="41" dirty="0">
                <a:solidFill>
                  <a:srgbClr val="111111"/>
                </a:solidFill>
                <a:latin typeface="Cambria"/>
                <a:cs typeface="Cambria"/>
              </a:rPr>
              <a:t> </a:t>
            </a:r>
            <a:r>
              <a:rPr sz="886" i="1" spc="-3" dirty="0">
                <a:solidFill>
                  <a:srgbClr val="111111"/>
                </a:solidFill>
                <a:latin typeface="Cambria"/>
                <a:cs typeface="Cambria"/>
              </a:rPr>
              <a:t>meat)</a:t>
            </a:r>
            <a:endParaRPr sz="886">
              <a:latin typeface="Cambria"/>
              <a:cs typeface="Cambria"/>
            </a:endParaRPr>
          </a:p>
        </p:txBody>
      </p:sp>
      <p:sp>
        <p:nvSpPr>
          <p:cNvPr id="4" name="object 4"/>
          <p:cNvSpPr/>
          <p:nvPr/>
        </p:nvSpPr>
        <p:spPr>
          <a:xfrm>
            <a:off x="5251739" y="623455"/>
            <a:ext cx="1682028" cy="1123517"/>
          </a:xfrm>
          <a:prstGeom prst="rect">
            <a:avLst/>
          </a:prstGeom>
          <a:blipFill>
            <a:blip r:embed="rId4" cstate="print"/>
            <a:stretch>
              <a:fillRect/>
            </a:stretch>
          </a:blipFill>
        </p:spPr>
        <p:txBody>
          <a:bodyPr wrap="square" lIns="0" tIns="0" rIns="0" bIns="0" rtlCol="0"/>
          <a:lstStyle/>
          <a:p>
            <a:endParaRPr sz="1227"/>
          </a:p>
        </p:txBody>
      </p:sp>
      <p:sp>
        <p:nvSpPr>
          <p:cNvPr id="5" name="object 5"/>
          <p:cNvSpPr/>
          <p:nvPr/>
        </p:nvSpPr>
        <p:spPr>
          <a:xfrm>
            <a:off x="5563466" y="3827231"/>
            <a:ext cx="1058574" cy="811790"/>
          </a:xfrm>
          <a:prstGeom prst="rect">
            <a:avLst/>
          </a:prstGeom>
          <a:blipFill>
            <a:blip r:embed="rId5" cstate="print"/>
            <a:stretch>
              <a:fillRect/>
            </a:stretch>
          </a:blipFill>
        </p:spPr>
        <p:txBody>
          <a:bodyPr wrap="square" lIns="0" tIns="0" rIns="0" bIns="0" rtlCol="0"/>
          <a:lstStyle/>
          <a:p>
            <a:endParaRPr sz="1227"/>
          </a:p>
        </p:txBody>
      </p:sp>
      <p:sp>
        <p:nvSpPr>
          <p:cNvPr id="6" name="object 6"/>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2" name="object 2"/>
          <p:cNvSpPr txBox="1"/>
          <p:nvPr/>
        </p:nvSpPr>
        <p:spPr>
          <a:xfrm>
            <a:off x="4061321" y="624147"/>
            <a:ext cx="4059815" cy="3358612"/>
          </a:xfrm>
          <a:prstGeom prst="rect">
            <a:avLst/>
          </a:prstGeom>
        </p:spPr>
        <p:txBody>
          <a:bodyPr vert="horz" wrap="square" lIns="0" tIns="0" rIns="0" bIns="0" rtlCol="0">
            <a:spAutoFit/>
          </a:bodyPr>
          <a:lstStyle/>
          <a:p>
            <a:pPr marL="319945" indent="-155427">
              <a:buFont typeface="Symbol"/>
              <a:buChar char=""/>
              <a:tabLst>
                <a:tab pos="319945" algn="l"/>
                <a:tab pos="320378" algn="l"/>
              </a:tabLst>
            </a:pPr>
            <a:r>
              <a:rPr sz="886" b="1" spc="-3" dirty="0">
                <a:solidFill>
                  <a:srgbClr val="111111"/>
                </a:solidFill>
                <a:latin typeface="Cambria"/>
                <a:cs typeface="Cambria"/>
              </a:rPr>
              <a:t>“Does that </a:t>
            </a:r>
            <a:r>
              <a:rPr sz="886" b="1" dirty="0">
                <a:solidFill>
                  <a:srgbClr val="111111"/>
                </a:solidFill>
                <a:latin typeface="Cambria"/>
                <a:cs typeface="Cambria"/>
              </a:rPr>
              <a:t>come </a:t>
            </a:r>
            <a:r>
              <a:rPr sz="886" b="1" spc="-3" dirty="0">
                <a:solidFill>
                  <a:srgbClr val="111111"/>
                </a:solidFill>
                <a:latin typeface="Cambria"/>
                <a:cs typeface="Cambria"/>
              </a:rPr>
              <a:t>with any</a:t>
            </a:r>
            <a:r>
              <a:rPr sz="886" b="1" spc="-34" dirty="0">
                <a:solidFill>
                  <a:srgbClr val="111111"/>
                </a:solidFill>
                <a:latin typeface="Cambria"/>
                <a:cs typeface="Cambria"/>
              </a:rPr>
              <a:t> </a:t>
            </a:r>
            <a:r>
              <a:rPr sz="886" b="1" spc="-3" dirty="0">
                <a:solidFill>
                  <a:srgbClr val="111111"/>
                </a:solidFill>
                <a:latin typeface="Cambria"/>
                <a:cs typeface="Cambria"/>
              </a:rPr>
              <a:t>sides?”</a:t>
            </a:r>
            <a:endParaRPr sz="886" dirty="0">
              <a:latin typeface="Cambria"/>
              <a:cs typeface="Cambria"/>
            </a:endParaRPr>
          </a:p>
          <a:p>
            <a:pPr marL="319945" marR="79661">
              <a:lnSpc>
                <a:spcPct val="112300"/>
              </a:lnSpc>
            </a:pPr>
            <a:r>
              <a:rPr sz="886" i="1" spc="-3" dirty="0">
                <a:solidFill>
                  <a:srgbClr val="111111"/>
                </a:solidFill>
                <a:latin typeface="Cambria"/>
                <a:cs typeface="Cambria"/>
              </a:rPr>
              <a:t>(sometimes, the </a:t>
            </a:r>
            <a:r>
              <a:rPr sz="886" i="1" dirty="0">
                <a:solidFill>
                  <a:srgbClr val="111111"/>
                </a:solidFill>
                <a:latin typeface="Cambria"/>
                <a:cs typeface="Cambria"/>
              </a:rPr>
              <a:t>entrees </a:t>
            </a:r>
            <a:r>
              <a:rPr sz="886" i="1" spc="-3" dirty="0">
                <a:solidFill>
                  <a:srgbClr val="111111"/>
                </a:solidFill>
                <a:latin typeface="Cambria"/>
                <a:cs typeface="Cambria"/>
              </a:rPr>
              <a:t>come with </a:t>
            </a:r>
            <a:r>
              <a:rPr sz="886" i="1" dirty="0">
                <a:solidFill>
                  <a:srgbClr val="111111"/>
                </a:solidFill>
                <a:latin typeface="Cambria"/>
                <a:cs typeface="Cambria"/>
              </a:rPr>
              <a:t>side </a:t>
            </a:r>
            <a:r>
              <a:rPr sz="886" i="1" spc="-3" dirty="0">
                <a:solidFill>
                  <a:srgbClr val="111111"/>
                </a:solidFill>
                <a:latin typeface="Cambria"/>
                <a:cs typeface="Cambria"/>
              </a:rPr>
              <a:t>dishes like potatoes, vegetables, salads,  or soups, which </a:t>
            </a:r>
            <a:r>
              <a:rPr sz="886" i="1" dirty="0">
                <a:solidFill>
                  <a:srgbClr val="111111"/>
                </a:solidFill>
                <a:latin typeface="Cambria"/>
                <a:cs typeface="Cambria"/>
              </a:rPr>
              <a:t>are </a:t>
            </a:r>
            <a:r>
              <a:rPr sz="886" i="1" spc="-3" dirty="0">
                <a:solidFill>
                  <a:srgbClr val="111111"/>
                </a:solidFill>
                <a:latin typeface="Cambria"/>
                <a:cs typeface="Cambria"/>
              </a:rPr>
              <a:t>included in </a:t>
            </a:r>
            <a:r>
              <a:rPr sz="886" i="1" spc="-7" dirty="0">
                <a:solidFill>
                  <a:srgbClr val="111111"/>
                </a:solidFill>
                <a:latin typeface="Cambria"/>
                <a:cs typeface="Cambria"/>
              </a:rPr>
              <a:t>the </a:t>
            </a:r>
            <a:r>
              <a:rPr sz="886" i="1" dirty="0">
                <a:solidFill>
                  <a:srgbClr val="111111"/>
                </a:solidFill>
                <a:latin typeface="Cambria"/>
                <a:cs typeface="Cambria"/>
              </a:rPr>
              <a:t>price </a:t>
            </a:r>
            <a:r>
              <a:rPr sz="886" i="1" spc="-3" dirty="0">
                <a:solidFill>
                  <a:srgbClr val="111111"/>
                </a:solidFill>
                <a:latin typeface="Cambria"/>
                <a:cs typeface="Cambria"/>
              </a:rPr>
              <a:t>of the </a:t>
            </a:r>
            <a:r>
              <a:rPr sz="886" i="1" dirty="0">
                <a:solidFill>
                  <a:srgbClr val="111111"/>
                </a:solidFill>
                <a:latin typeface="Cambria"/>
                <a:cs typeface="Cambria"/>
              </a:rPr>
              <a:t>main</a:t>
            </a:r>
            <a:r>
              <a:rPr sz="886" i="1" spc="14" dirty="0">
                <a:solidFill>
                  <a:srgbClr val="111111"/>
                </a:solidFill>
                <a:latin typeface="Cambria"/>
                <a:cs typeface="Cambria"/>
              </a:rPr>
              <a:t> </a:t>
            </a:r>
            <a:r>
              <a:rPr sz="886" i="1" spc="-3" dirty="0">
                <a:solidFill>
                  <a:srgbClr val="111111"/>
                </a:solidFill>
                <a:latin typeface="Cambria"/>
                <a:cs typeface="Cambria"/>
              </a:rPr>
              <a:t>dish)</a:t>
            </a:r>
            <a:endParaRPr sz="886" dirty="0">
              <a:latin typeface="Cambria"/>
              <a:cs typeface="Cambria"/>
            </a:endParaRPr>
          </a:p>
          <a:p>
            <a:pPr marL="319945" marR="1680685" indent="-155427">
              <a:lnSpc>
                <a:spcPct val="112300"/>
              </a:lnSpc>
              <a:spcBef>
                <a:spcPts val="48"/>
              </a:spcBef>
              <a:buFont typeface="Symbol"/>
              <a:buChar char=""/>
              <a:tabLst>
                <a:tab pos="319945" algn="l"/>
                <a:tab pos="320378" algn="l"/>
              </a:tabLst>
            </a:pPr>
            <a:r>
              <a:rPr sz="886" b="1" spc="-3" dirty="0">
                <a:solidFill>
                  <a:srgbClr val="111111"/>
                </a:solidFill>
                <a:latin typeface="Cambria"/>
                <a:cs typeface="Cambria"/>
              </a:rPr>
              <a:t>“Can I substitute a </a:t>
            </a:r>
            <a:r>
              <a:rPr sz="886" b="1" dirty="0">
                <a:solidFill>
                  <a:srgbClr val="111111"/>
                </a:solidFill>
                <a:latin typeface="Cambria"/>
                <a:cs typeface="Cambria"/>
              </a:rPr>
              <a:t>salad </a:t>
            </a:r>
            <a:r>
              <a:rPr sz="886" b="1" spc="-3" dirty="0">
                <a:solidFill>
                  <a:srgbClr val="111111"/>
                </a:solidFill>
                <a:latin typeface="Cambria"/>
                <a:cs typeface="Cambria"/>
              </a:rPr>
              <a:t>for the soup?”  “Can I have a salad instead </a:t>
            </a:r>
            <a:r>
              <a:rPr sz="886" b="1" dirty="0">
                <a:solidFill>
                  <a:srgbClr val="111111"/>
                </a:solidFill>
                <a:latin typeface="Cambria"/>
                <a:cs typeface="Cambria"/>
              </a:rPr>
              <a:t>of </a:t>
            </a:r>
            <a:r>
              <a:rPr sz="886" b="1" spc="-3" dirty="0">
                <a:solidFill>
                  <a:srgbClr val="111111"/>
                </a:solidFill>
                <a:latin typeface="Cambria"/>
                <a:cs typeface="Cambria"/>
              </a:rPr>
              <a:t>the</a:t>
            </a:r>
            <a:r>
              <a:rPr sz="886" b="1" spc="3" dirty="0">
                <a:solidFill>
                  <a:srgbClr val="111111"/>
                </a:solidFill>
                <a:latin typeface="Cambria"/>
                <a:cs typeface="Cambria"/>
              </a:rPr>
              <a:t> </a:t>
            </a:r>
            <a:r>
              <a:rPr sz="886" b="1" spc="-3" dirty="0">
                <a:solidFill>
                  <a:srgbClr val="111111"/>
                </a:solidFill>
                <a:latin typeface="Cambria"/>
                <a:cs typeface="Cambria"/>
              </a:rPr>
              <a:t>soup?”</a:t>
            </a:r>
            <a:endParaRPr sz="886" dirty="0">
              <a:latin typeface="Cambria"/>
              <a:cs typeface="Cambria"/>
            </a:endParaRPr>
          </a:p>
          <a:p>
            <a:pPr marL="319945" algn="just">
              <a:spcBef>
                <a:spcPts val="130"/>
              </a:spcBef>
            </a:pPr>
            <a:r>
              <a:rPr sz="886" i="1" spc="-3" dirty="0">
                <a:solidFill>
                  <a:srgbClr val="111111"/>
                </a:solidFill>
                <a:latin typeface="Cambria"/>
                <a:cs typeface="Cambria"/>
              </a:rPr>
              <a:t>(ask one of these questions to find out if it’s possible to </a:t>
            </a:r>
            <a:r>
              <a:rPr sz="886" i="1" dirty="0">
                <a:solidFill>
                  <a:srgbClr val="111111"/>
                </a:solidFill>
                <a:latin typeface="Cambria"/>
                <a:cs typeface="Cambria"/>
              </a:rPr>
              <a:t>exchange </a:t>
            </a:r>
            <a:r>
              <a:rPr sz="886" i="1" spc="-3" dirty="0">
                <a:solidFill>
                  <a:srgbClr val="111111"/>
                </a:solidFill>
                <a:latin typeface="Cambria"/>
                <a:cs typeface="Cambria"/>
              </a:rPr>
              <a:t>one item</a:t>
            </a:r>
            <a:r>
              <a:rPr sz="886" i="1" spc="89" dirty="0">
                <a:solidFill>
                  <a:srgbClr val="111111"/>
                </a:solidFill>
                <a:latin typeface="Cambria"/>
                <a:cs typeface="Cambria"/>
              </a:rPr>
              <a:t> </a:t>
            </a:r>
            <a:r>
              <a:rPr sz="886" i="1" spc="-3" dirty="0">
                <a:solidFill>
                  <a:srgbClr val="111111"/>
                </a:solidFill>
                <a:latin typeface="Cambria"/>
                <a:cs typeface="Cambria"/>
              </a:rPr>
              <a:t>for</a:t>
            </a:r>
            <a:endParaRPr sz="886" dirty="0">
              <a:latin typeface="Cambria"/>
              <a:cs typeface="Cambria"/>
            </a:endParaRPr>
          </a:p>
          <a:p>
            <a:pPr marL="319945" algn="just">
              <a:spcBef>
                <a:spcPts val="130"/>
              </a:spcBef>
            </a:pPr>
            <a:r>
              <a:rPr sz="886" i="1" spc="-3" dirty="0">
                <a:solidFill>
                  <a:srgbClr val="111111"/>
                </a:solidFill>
                <a:latin typeface="Cambria"/>
                <a:cs typeface="Cambria"/>
              </a:rPr>
              <a:t>another)</a:t>
            </a:r>
            <a:endParaRPr sz="886" dirty="0">
              <a:latin typeface="Cambria"/>
              <a:cs typeface="Cambria"/>
            </a:endParaRPr>
          </a:p>
          <a:p>
            <a:pPr marL="319945" indent="-155427">
              <a:spcBef>
                <a:spcPts val="177"/>
              </a:spcBef>
              <a:buFont typeface="Symbol"/>
              <a:buChar char=""/>
              <a:tabLst>
                <a:tab pos="319945" algn="l"/>
                <a:tab pos="320378" algn="l"/>
              </a:tabLst>
            </a:pPr>
            <a:r>
              <a:rPr sz="886" b="1" spc="-3" dirty="0">
                <a:solidFill>
                  <a:srgbClr val="111111"/>
                </a:solidFill>
                <a:latin typeface="Cambria"/>
                <a:cs typeface="Cambria"/>
              </a:rPr>
              <a:t>“Do </a:t>
            </a:r>
            <a:r>
              <a:rPr sz="886" b="1" dirty="0">
                <a:solidFill>
                  <a:srgbClr val="111111"/>
                </a:solidFill>
                <a:latin typeface="Cambria"/>
                <a:cs typeface="Cambria"/>
              </a:rPr>
              <a:t>you </a:t>
            </a:r>
            <a:r>
              <a:rPr sz="886" b="1" spc="-3" dirty="0">
                <a:solidFill>
                  <a:srgbClr val="111111"/>
                </a:solidFill>
                <a:latin typeface="Cambria"/>
                <a:cs typeface="Cambria"/>
              </a:rPr>
              <a:t>have a kids’</a:t>
            </a:r>
            <a:r>
              <a:rPr sz="886" b="1" spc="-37" dirty="0">
                <a:solidFill>
                  <a:srgbClr val="111111"/>
                </a:solidFill>
                <a:latin typeface="Cambria"/>
                <a:cs typeface="Cambria"/>
              </a:rPr>
              <a:t> </a:t>
            </a:r>
            <a:r>
              <a:rPr sz="886" b="1" spc="-3" dirty="0">
                <a:solidFill>
                  <a:srgbClr val="111111"/>
                </a:solidFill>
                <a:latin typeface="Cambria"/>
                <a:cs typeface="Cambria"/>
              </a:rPr>
              <a:t>menu?”</a:t>
            </a:r>
            <a:endParaRPr sz="886" dirty="0">
              <a:latin typeface="Cambria"/>
              <a:cs typeface="Cambria"/>
            </a:endParaRPr>
          </a:p>
          <a:p>
            <a:pPr marL="319945" algn="just">
              <a:spcBef>
                <a:spcPts val="126"/>
              </a:spcBef>
            </a:pPr>
            <a:r>
              <a:rPr sz="886" i="1" spc="-3" dirty="0">
                <a:solidFill>
                  <a:srgbClr val="111111"/>
                </a:solidFill>
                <a:latin typeface="Cambria"/>
                <a:cs typeface="Cambria"/>
              </a:rPr>
              <a:t>(many servers will give you a kids’ menu automatically if they see </a:t>
            </a:r>
            <a:r>
              <a:rPr sz="886" i="1" dirty="0">
                <a:solidFill>
                  <a:srgbClr val="111111"/>
                </a:solidFill>
                <a:latin typeface="Cambria"/>
                <a:cs typeface="Cambria"/>
              </a:rPr>
              <a:t>you</a:t>
            </a:r>
            <a:r>
              <a:rPr sz="886" i="1" spc="99" dirty="0">
                <a:solidFill>
                  <a:srgbClr val="111111"/>
                </a:solidFill>
                <a:latin typeface="Cambria"/>
                <a:cs typeface="Cambria"/>
              </a:rPr>
              <a:t> </a:t>
            </a:r>
            <a:r>
              <a:rPr sz="886" i="1" spc="-3" dirty="0">
                <a:solidFill>
                  <a:srgbClr val="111111"/>
                </a:solidFill>
                <a:latin typeface="Cambria"/>
                <a:cs typeface="Cambria"/>
              </a:rPr>
              <a:t>have</a:t>
            </a:r>
            <a:endParaRPr sz="886" dirty="0">
              <a:latin typeface="Cambria"/>
              <a:cs typeface="Cambria"/>
            </a:endParaRPr>
          </a:p>
          <a:p>
            <a:pPr marL="319945" algn="just">
              <a:spcBef>
                <a:spcPts val="126"/>
              </a:spcBef>
            </a:pPr>
            <a:r>
              <a:rPr sz="886" i="1" spc="-7" dirty="0">
                <a:solidFill>
                  <a:srgbClr val="111111"/>
                </a:solidFill>
                <a:latin typeface="Cambria"/>
                <a:cs typeface="Cambria"/>
              </a:rPr>
              <a:t>children, </a:t>
            </a:r>
            <a:r>
              <a:rPr sz="886" i="1" spc="-3" dirty="0">
                <a:solidFill>
                  <a:srgbClr val="111111"/>
                </a:solidFill>
                <a:latin typeface="Cambria"/>
                <a:cs typeface="Cambria"/>
              </a:rPr>
              <a:t>but you can also request</a:t>
            </a:r>
            <a:r>
              <a:rPr sz="886" i="1" spc="17" dirty="0">
                <a:solidFill>
                  <a:srgbClr val="111111"/>
                </a:solidFill>
                <a:latin typeface="Cambria"/>
                <a:cs typeface="Cambria"/>
              </a:rPr>
              <a:t> </a:t>
            </a:r>
            <a:r>
              <a:rPr sz="886" i="1" spc="-3" dirty="0">
                <a:solidFill>
                  <a:srgbClr val="111111"/>
                </a:solidFill>
                <a:latin typeface="Cambria"/>
                <a:cs typeface="Cambria"/>
              </a:rPr>
              <a:t>it)</a:t>
            </a:r>
            <a:endParaRPr sz="886" dirty="0">
              <a:latin typeface="Cambria"/>
              <a:cs typeface="Cambria"/>
            </a:endParaRPr>
          </a:p>
          <a:p>
            <a:pPr marL="319945" indent="-155427">
              <a:spcBef>
                <a:spcPts val="187"/>
              </a:spcBef>
              <a:buFont typeface="Symbol"/>
              <a:buChar char=""/>
              <a:tabLst>
                <a:tab pos="319945" algn="l"/>
                <a:tab pos="320378" algn="l"/>
              </a:tabLst>
            </a:pPr>
            <a:r>
              <a:rPr sz="886" b="1" spc="-3" dirty="0">
                <a:solidFill>
                  <a:srgbClr val="111111"/>
                </a:solidFill>
                <a:latin typeface="Cambria"/>
                <a:cs typeface="Cambria"/>
              </a:rPr>
              <a:t>“What </a:t>
            </a:r>
            <a:r>
              <a:rPr sz="886" b="1" dirty="0">
                <a:solidFill>
                  <a:srgbClr val="111111"/>
                </a:solidFill>
                <a:latin typeface="Cambria"/>
                <a:cs typeface="Cambria"/>
              </a:rPr>
              <a:t>are </a:t>
            </a:r>
            <a:r>
              <a:rPr sz="886" b="1" spc="-3" dirty="0">
                <a:solidFill>
                  <a:srgbClr val="111111"/>
                </a:solidFill>
                <a:latin typeface="Cambria"/>
                <a:cs typeface="Cambria"/>
              </a:rPr>
              <a:t>today’s</a:t>
            </a:r>
            <a:r>
              <a:rPr sz="886" b="1" spc="-24" dirty="0">
                <a:solidFill>
                  <a:srgbClr val="111111"/>
                </a:solidFill>
                <a:latin typeface="Cambria"/>
                <a:cs typeface="Cambria"/>
              </a:rPr>
              <a:t> </a:t>
            </a:r>
            <a:r>
              <a:rPr sz="886" b="1" spc="-3" dirty="0">
                <a:solidFill>
                  <a:srgbClr val="111111"/>
                </a:solidFill>
                <a:latin typeface="Cambria"/>
                <a:cs typeface="Cambria"/>
              </a:rPr>
              <a:t>specials?”</a:t>
            </a:r>
            <a:endParaRPr sz="886" dirty="0">
              <a:latin typeface="Cambria"/>
              <a:cs typeface="Cambria"/>
            </a:endParaRPr>
          </a:p>
          <a:p>
            <a:pPr marL="319945" marR="161921">
              <a:lnSpc>
                <a:spcPct val="112300"/>
              </a:lnSpc>
            </a:pPr>
            <a:r>
              <a:rPr sz="886" i="1" spc="-3" dirty="0">
                <a:solidFill>
                  <a:srgbClr val="111111"/>
                </a:solidFill>
                <a:latin typeface="Cambria"/>
                <a:cs typeface="Cambria"/>
              </a:rPr>
              <a:t>(many restaurants have dishes that </a:t>
            </a:r>
            <a:r>
              <a:rPr sz="886" i="1" dirty="0">
                <a:solidFill>
                  <a:srgbClr val="111111"/>
                </a:solidFill>
                <a:latin typeface="Cambria"/>
                <a:cs typeface="Cambria"/>
              </a:rPr>
              <a:t>are </a:t>
            </a:r>
            <a:r>
              <a:rPr sz="886" i="1" spc="-3" dirty="0">
                <a:solidFill>
                  <a:srgbClr val="111111"/>
                </a:solidFill>
                <a:latin typeface="Cambria"/>
                <a:cs typeface="Cambria"/>
              </a:rPr>
              <a:t>prepared especially for that day, </a:t>
            </a:r>
            <a:r>
              <a:rPr sz="886" i="1" spc="-7" dirty="0">
                <a:solidFill>
                  <a:srgbClr val="111111"/>
                </a:solidFill>
                <a:latin typeface="Cambria"/>
                <a:cs typeface="Cambria"/>
              </a:rPr>
              <a:t>and  </a:t>
            </a:r>
            <a:r>
              <a:rPr sz="886" i="1" spc="-3" dirty="0">
                <a:solidFill>
                  <a:srgbClr val="111111"/>
                </a:solidFill>
                <a:latin typeface="Cambria"/>
                <a:cs typeface="Cambria"/>
              </a:rPr>
              <a:t>some </a:t>
            </a:r>
            <a:r>
              <a:rPr sz="886" i="1" spc="-7" dirty="0">
                <a:solidFill>
                  <a:srgbClr val="111111"/>
                </a:solidFill>
                <a:latin typeface="Cambria"/>
                <a:cs typeface="Cambria"/>
              </a:rPr>
              <a:t>have </a:t>
            </a:r>
            <a:r>
              <a:rPr sz="886" i="1" spc="-3" dirty="0">
                <a:solidFill>
                  <a:srgbClr val="111111"/>
                </a:solidFill>
                <a:latin typeface="Cambria"/>
                <a:cs typeface="Cambria"/>
              </a:rPr>
              <a:t>a reduced</a:t>
            </a:r>
            <a:r>
              <a:rPr sz="886" i="1" spc="-27" dirty="0">
                <a:solidFill>
                  <a:srgbClr val="111111"/>
                </a:solidFill>
                <a:latin typeface="Cambria"/>
                <a:cs typeface="Cambria"/>
              </a:rPr>
              <a:t> </a:t>
            </a:r>
            <a:r>
              <a:rPr sz="886" i="1" spc="-3" dirty="0">
                <a:solidFill>
                  <a:srgbClr val="111111"/>
                </a:solidFill>
                <a:latin typeface="Cambria"/>
                <a:cs typeface="Cambria"/>
              </a:rPr>
              <a:t>price)</a:t>
            </a:r>
            <a:endParaRPr sz="886" dirty="0">
              <a:latin typeface="Cambria"/>
              <a:cs typeface="Cambria"/>
            </a:endParaRPr>
          </a:p>
          <a:p>
            <a:pPr marL="319945" indent="-155427">
              <a:spcBef>
                <a:spcPts val="177"/>
              </a:spcBef>
              <a:buFont typeface="Symbol"/>
              <a:buChar char=""/>
              <a:tabLst>
                <a:tab pos="319945" algn="l"/>
                <a:tab pos="320378" algn="l"/>
              </a:tabLst>
            </a:pPr>
            <a:r>
              <a:rPr sz="886" b="1" spc="-3" dirty="0">
                <a:solidFill>
                  <a:srgbClr val="111111"/>
                </a:solidFill>
                <a:latin typeface="Cambria"/>
                <a:cs typeface="Cambria"/>
              </a:rPr>
              <a:t>“What do you</a:t>
            </a:r>
            <a:r>
              <a:rPr sz="886" b="1" spc="-31" dirty="0">
                <a:solidFill>
                  <a:srgbClr val="111111"/>
                </a:solidFill>
                <a:latin typeface="Cambria"/>
                <a:cs typeface="Cambria"/>
              </a:rPr>
              <a:t> </a:t>
            </a:r>
            <a:r>
              <a:rPr sz="886" b="1" spc="-3" dirty="0">
                <a:solidFill>
                  <a:srgbClr val="111111"/>
                </a:solidFill>
                <a:latin typeface="Cambria"/>
                <a:cs typeface="Cambria"/>
              </a:rPr>
              <a:t>recommend?”</a:t>
            </a:r>
            <a:endParaRPr sz="886" dirty="0">
              <a:latin typeface="Cambria"/>
              <a:cs typeface="Cambria"/>
            </a:endParaRPr>
          </a:p>
          <a:p>
            <a:pPr marL="319945" marR="42861" algn="just">
              <a:lnSpc>
                <a:spcPct val="112300"/>
              </a:lnSpc>
            </a:pPr>
            <a:r>
              <a:rPr sz="886" i="1" spc="-3" dirty="0">
                <a:solidFill>
                  <a:srgbClr val="111111"/>
                </a:solidFill>
                <a:latin typeface="Cambria"/>
                <a:cs typeface="Cambria"/>
              </a:rPr>
              <a:t>(if you really don’t know what to order, you can ask the server for a suggestion.  Often, he or she will recommend a popular dish that the restaurant is especially  known</a:t>
            </a:r>
            <a:r>
              <a:rPr sz="886" i="1" spc="-44" dirty="0">
                <a:solidFill>
                  <a:srgbClr val="111111"/>
                </a:solidFill>
                <a:latin typeface="Cambria"/>
                <a:cs typeface="Cambria"/>
              </a:rPr>
              <a:t> </a:t>
            </a:r>
            <a:r>
              <a:rPr sz="886" i="1" spc="-3" dirty="0">
                <a:solidFill>
                  <a:srgbClr val="111111"/>
                </a:solidFill>
                <a:latin typeface="Cambria"/>
                <a:cs typeface="Cambria"/>
              </a:rPr>
              <a:t>for)</a:t>
            </a:r>
            <a:endParaRPr sz="886" dirty="0">
              <a:latin typeface="Cambria"/>
              <a:cs typeface="Cambria"/>
            </a:endParaRPr>
          </a:p>
          <a:p>
            <a:pPr>
              <a:lnSpc>
                <a:spcPct val="100000"/>
              </a:lnSpc>
            </a:pPr>
            <a:endParaRPr sz="1023" dirty="0">
              <a:latin typeface="Times New Roman"/>
              <a:cs typeface="Times New Roman"/>
            </a:endParaRPr>
          </a:p>
          <a:p>
            <a:pPr>
              <a:spcBef>
                <a:spcPts val="31"/>
              </a:spcBef>
            </a:pPr>
            <a:endParaRPr sz="1057" dirty="0">
              <a:latin typeface="Times New Roman"/>
              <a:cs typeface="Times New Roman"/>
            </a:endParaRPr>
          </a:p>
          <a:p>
            <a:pPr marL="8659" marR="3464">
              <a:lnSpc>
                <a:spcPct val="112400"/>
              </a:lnSpc>
            </a:pPr>
            <a:r>
              <a:rPr sz="886" spc="-3" dirty="0">
                <a:latin typeface="Cambria"/>
                <a:cs typeface="Cambria"/>
              </a:rPr>
              <a:t>You’ve finished </a:t>
            </a:r>
            <a:r>
              <a:rPr sz="886" dirty="0">
                <a:latin typeface="Cambria"/>
                <a:cs typeface="Cambria"/>
              </a:rPr>
              <a:t>Lesson </a:t>
            </a:r>
            <a:r>
              <a:rPr sz="886" spc="-3" dirty="0">
                <a:latin typeface="Cambria"/>
                <a:cs typeface="Cambria"/>
              </a:rPr>
              <a:t>8 of the Everyday English Speaking </a:t>
            </a:r>
            <a:r>
              <a:rPr sz="886" dirty="0">
                <a:latin typeface="Cambria"/>
                <a:cs typeface="Cambria"/>
              </a:rPr>
              <a:t>Course! </a:t>
            </a:r>
            <a:r>
              <a:rPr sz="886" spc="-3" dirty="0">
                <a:latin typeface="Cambria"/>
                <a:cs typeface="Cambria"/>
              </a:rPr>
              <a:t>Now </a:t>
            </a:r>
            <a:r>
              <a:rPr sz="886" dirty="0">
                <a:latin typeface="Cambria"/>
                <a:cs typeface="Cambria"/>
              </a:rPr>
              <a:t>take </a:t>
            </a:r>
            <a:r>
              <a:rPr sz="886" spc="-3" dirty="0">
                <a:latin typeface="Cambria"/>
                <a:cs typeface="Cambria"/>
              </a:rPr>
              <a:t>the  quiz to test your memory of the phrases </a:t>
            </a:r>
            <a:r>
              <a:rPr sz="886" dirty="0">
                <a:latin typeface="Cambria"/>
                <a:cs typeface="Cambria"/>
              </a:rPr>
              <a:t>from </a:t>
            </a:r>
            <a:r>
              <a:rPr sz="886" spc="-3" dirty="0">
                <a:latin typeface="Cambria"/>
                <a:cs typeface="Cambria"/>
              </a:rPr>
              <a:t>this lesson – and come back tomorrow  for part II of our restaurant</a:t>
            </a:r>
            <a:r>
              <a:rPr sz="886" spc="7" dirty="0">
                <a:latin typeface="Cambria"/>
                <a:cs typeface="Cambria"/>
              </a:rPr>
              <a:t> </a:t>
            </a:r>
            <a:r>
              <a:rPr sz="886" spc="-7" dirty="0">
                <a:latin typeface="Cambria"/>
                <a:cs typeface="Cambria"/>
              </a:rPr>
              <a:t>lesson.</a:t>
            </a:r>
            <a:endParaRPr sz="886" dirty="0">
              <a:latin typeface="Cambria"/>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2543"/>
            <a:ext cx="1624878" cy="272832"/>
          </a:xfrm>
          <a:prstGeom prst="rect">
            <a:avLst/>
          </a:prstGeom>
        </p:spPr>
        <p:txBody>
          <a:bodyPr vert="horz" wrap="square" lIns="0" tIns="0" rIns="0" bIns="0" rtlCol="0">
            <a:spAutoFit/>
          </a:bodyPr>
          <a:lstStyle/>
          <a:p>
            <a:pPr marL="8659"/>
            <a:r>
              <a:rPr sz="1773" b="1" spc="10" dirty="0">
                <a:solidFill>
                  <a:srgbClr val="313D4F"/>
                </a:solidFill>
                <a:latin typeface="Cambria"/>
                <a:cs typeface="Cambria"/>
              </a:rPr>
              <a:t>Quiz </a:t>
            </a:r>
            <a:r>
              <a:rPr sz="1773" b="1" dirty="0">
                <a:solidFill>
                  <a:srgbClr val="313D4F"/>
                </a:solidFill>
                <a:latin typeface="Cambria"/>
                <a:cs typeface="Cambria"/>
              </a:rPr>
              <a:t>– </a:t>
            </a:r>
            <a:r>
              <a:rPr sz="1773" b="1" spc="10" dirty="0">
                <a:solidFill>
                  <a:srgbClr val="313D4F"/>
                </a:solidFill>
                <a:latin typeface="Cambria"/>
                <a:cs typeface="Cambria"/>
              </a:rPr>
              <a:t>Lesson</a:t>
            </a:r>
            <a:r>
              <a:rPr sz="1773" b="1" spc="27" dirty="0">
                <a:solidFill>
                  <a:srgbClr val="313D4F"/>
                </a:solidFill>
                <a:latin typeface="Cambria"/>
                <a:cs typeface="Cambria"/>
              </a:rPr>
              <a:t> </a:t>
            </a:r>
            <a:r>
              <a:rPr sz="1773" b="1" dirty="0">
                <a:solidFill>
                  <a:srgbClr val="313D4F"/>
                </a:solidFill>
                <a:latin typeface="Cambria"/>
                <a:cs typeface="Cambria"/>
              </a:rPr>
              <a:t>8</a:t>
            </a:r>
            <a:endParaRPr sz="1773">
              <a:latin typeface="Cambria"/>
              <a:cs typeface="Cambria"/>
            </a:endParaRPr>
          </a:p>
        </p:txBody>
      </p:sp>
      <p:sp>
        <p:nvSpPr>
          <p:cNvPr id="3" name="object 3"/>
          <p:cNvSpPr/>
          <p:nvPr/>
        </p:nvSpPr>
        <p:spPr>
          <a:xfrm>
            <a:off x="4057511" y="927042"/>
            <a:ext cx="4077999" cy="0"/>
          </a:xfrm>
          <a:custGeom>
            <a:avLst/>
            <a:gdLst/>
            <a:ahLst/>
            <a:cxnLst/>
            <a:rect l="l" t="t" r="r" b="b"/>
            <a:pathLst>
              <a:path w="5981065">
                <a:moveTo>
                  <a:pt x="0" y="0"/>
                </a:moveTo>
                <a:lnTo>
                  <a:pt x="5981065" y="0"/>
                </a:lnTo>
              </a:path>
            </a:pathLst>
          </a:custGeom>
          <a:ln w="12192">
            <a:solidFill>
              <a:srgbClr val="4471C4"/>
            </a:solidFill>
          </a:ln>
        </p:spPr>
        <p:txBody>
          <a:bodyPr wrap="square" lIns="0" tIns="0" rIns="0" bIns="0" rtlCol="0"/>
          <a:lstStyle/>
          <a:p>
            <a:endParaRPr sz="1227"/>
          </a:p>
        </p:txBody>
      </p:sp>
      <p:sp>
        <p:nvSpPr>
          <p:cNvPr id="4" name="object 4"/>
          <p:cNvSpPr txBox="1"/>
          <p:nvPr/>
        </p:nvSpPr>
        <p:spPr>
          <a:xfrm>
            <a:off x="4061321" y="1055544"/>
            <a:ext cx="2168669" cy="4774769"/>
          </a:xfrm>
          <a:prstGeom prst="rect">
            <a:avLst/>
          </a:prstGeom>
        </p:spPr>
        <p:txBody>
          <a:bodyPr vert="horz" wrap="square" lIns="0" tIns="0" rIns="0" bIns="0" rtlCol="0">
            <a:spAutoFit/>
          </a:bodyPr>
          <a:lstStyle/>
          <a:p>
            <a:pPr marL="145469" indent="-136810">
              <a:buFont typeface="Cambria"/>
              <a:buAutoNum type="arabicParenR"/>
              <a:tabLst>
                <a:tab pos="145902" algn="l"/>
                <a:tab pos="1401436" algn="l"/>
              </a:tabLst>
            </a:pPr>
            <a:r>
              <a:rPr sz="886" spc="-3" dirty="0">
                <a:latin typeface="Cambria"/>
                <a:cs typeface="Cambria"/>
              </a:rPr>
              <a:t>We'd prefer</a:t>
            </a:r>
            <a:r>
              <a:rPr sz="886" spc="17" dirty="0">
                <a:latin typeface="Cambria"/>
                <a:cs typeface="Cambria"/>
              </a:rPr>
              <a:t> </a:t>
            </a:r>
            <a:r>
              <a:rPr sz="886" spc="-3" dirty="0">
                <a:latin typeface="Cambria"/>
                <a:cs typeface="Cambria"/>
              </a:rPr>
              <a:t>a</a:t>
            </a:r>
            <a:r>
              <a:rPr sz="886" dirty="0">
                <a:latin typeface="Cambria"/>
                <a:cs typeface="Cambria"/>
              </a:rPr>
              <a:t> </a:t>
            </a:r>
            <a:r>
              <a:rPr sz="886" spc="-3" dirty="0">
                <a:latin typeface="Cambria"/>
                <a:cs typeface="Cambria"/>
              </a:rPr>
              <a:t>table</a:t>
            </a:r>
            <a:r>
              <a:rPr sz="886" u="sng" spc="-3" dirty="0">
                <a:latin typeface="Cambria"/>
                <a:cs typeface="Cambria"/>
              </a:rPr>
              <a:t> 	</a:t>
            </a:r>
            <a:r>
              <a:rPr sz="886" spc="-3" dirty="0">
                <a:latin typeface="Cambria"/>
                <a:cs typeface="Cambria"/>
              </a:rPr>
              <a:t>the</a:t>
            </a:r>
            <a:r>
              <a:rPr sz="886" spc="-55" dirty="0">
                <a:latin typeface="Cambria"/>
                <a:cs typeface="Cambria"/>
              </a:rPr>
              <a:t> </a:t>
            </a:r>
            <a:r>
              <a:rPr sz="886" spc="-3" dirty="0">
                <a:latin typeface="Cambria"/>
                <a:cs typeface="Cambria"/>
              </a:rPr>
              <a:t>window.</a:t>
            </a:r>
            <a:endParaRPr sz="886">
              <a:latin typeface="Cambria"/>
              <a:cs typeface="Cambria"/>
            </a:endParaRPr>
          </a:p>
          <a:p>
            <a:pPr>
              <a:spcBef>
                <a:spcPts val="24"/>
              </a:spcBef>
              <a:buFont typeface="Cambria"/>
              <a:buAutoNum type="arabicParenR"/>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close</a:t>
            </a:r>
            <a:endParaRPr sz="886">
              <a:latin typeface="Cambria"/>
              <a:cs typeface="Cambria"/>
            </a:endParaRPr>
          </a:p>
          <a:p>
            <a:pPr marL="436407" lvl="1" indent="-116462">
              <a:spcBef>
                <a:spcPts val="130"/>
              </a:spcBef>
              <a:buAutoNum type="alphaUcPeriod"/>
              <a:tabLst>
                <a:tab pos="436839" algn="l"/>
              </a:tabLst>
            </a:pPr>
            <a:r>
              <a:rPr sz="886" spc="-3" dirty="0">
                <a:latin typeface="Cambria"/>
                <a:cs typeface="Cambria"/>
              </a:rPr>
              <a:t>near</a:t>
            </a:r>
            <a:endParaRPr sz="886">
              <a:latin typeface="Cambria"/>
              <a:cs typeface="Cambria"/>
            </a:endParaRPr>
          </a:p>
          <a:p>
            <a:pPr marL="431211" lvl="1" indent="-111266">
              <a:spcBef>
                <a:spcPts val="130"/>
              </a:spcBef>
              <a:buAutoNum type="alphaUcPeriod"/>
              <a:tabLst>
                <a:tab pos="431211" algn="l"/>
              </a:tabLst>
            </a:pPr>
            <a:r>
              <a:rPr sz="886" spc="-7" dirty="0">
                <a:latin typeface="Cambria"/>
                <a:cs typeface="Cambria"/>
              </a:rPr>
              <a:t>next</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145469" indent="-136810">
              <a:buFont typeface="Cambria"/>
              <a:buAutoNum type="arabicParenR"/>
              <a:tabLst>
                <a:tab pos="145902" algn="l"/>
                <a:tab pos="1397972" algn="l"/>
              </a:tabLst>
            </a:pPr>
            <a:r>
              <a:rPr sz="886" spc="-3" dirty="0">
                <a:latin typeface="Cambria"/>
                <a:cs typeface="Cambria"/>
              </a:rPr>
              <a:t>What</a:t>
            </a:r>
            <a:r>
              <a:rPr sz="886" spc="7" dirty="0">
                <a:latin typeface="Cambria"/>
                <a:cs typeface="Cambria"/>
              </a:rPr>
              <a:t> </a:t>
            </a:r>
            <a:r>
              <a:rPr sz="886" spc="-3" dirty="0">
                <a:latin typeface="Cambria"/>
                <a:cs typeface="Cambria"/>
              </a:rPr>
              <a:t>are</a:t>
            </a:r>
            <a:r>
              <a:rPr sz="886" dirty="0">
                <a:latin typeface="Cambria"/>
                <a:cs typeface="Cambria"/>
              </a:rPr>
              <a:t> </a:t>
            </a:r>
            <a:r>
              <a:rPr sz="886" spc="-3" dirty="0">
                <a:latin typeface="Cambria"/>
                <a:cs typeface="Cambria"/>
              </a:rPr>
              <a:t>today's</a:t>
            </a:r>
            <a:r>
              <a:rPr sz="886" u="sng" spc="-3" dirty="0">
                <a:latin typeface="Cambria"/>
                <a:cs typeface="Cambria"/>
              </a:rPr>
              <a:t> 	</a:t>
            </a:r>
            <a:r>
              <a:rPr sz="886" spc="-3" dirty="0">
                <a:latin typeface="Cambria"/>
                <a:cs typeface="Cambria"/>
              </a:rPr>
              <a:t>?</a:t>
            </a:r>
            <a:endParaRPr sz="886">
              <a:latin typeface="Cambria"/>
              <a:cs typeface="Cambria"/>
            </a:endParaRPr>
          </a:p>
          <a:p>
            <a:pPr>
              <a:spcBef>
                <a:spcPts val="27"/>
              </a:spcBef>
              <a:buFont typeface="Cambria"/>
              <a:buAutoNum type="arabicParenR"/>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menus</a:t>
            </a:r>
            <a:endParaRPr sz="886">
              <a:latin typeface="Cambria"/>
              <a:cs typeface="Cambria"/>
            </a:endParaRPr>
          </a:p>
          <a:p>
            <a:pPr marL="436407" lvl="1" indent="-116462">
              <a:spcBef>
                <a:spcPts val="130"/>
              </a:spcBef>
              <a:buAutoNum type="alphaUcPeriod"/>
              <a:tabLst>
                <a:tab pos="436839" algn="l"/>
              </a:tabLst>
            </a:pPr>
            <a:r>
              <a:rPr sz="886" spc="-3" dirty="0">
                <a:latin typeface="Cambria"/>
                <a:cs typeface="Cambria"/>
              </a:rPr>
              <a:t>reserves</a:t>
            </a:r>
            <a:endParaRPr sz="886">
              <a:latin typeface="Cambria"/>
              <a:cs typeface="Cambria"/>
            </a:endParaRPr>
          </a:p>
          <a:p>
            <a:pPr marL="431211" lvl="1" indent="-111266">
              <a:spcBef>
                <a:spcPts val="130"/>
              </a:spcBef>
              <a:buAutoNum type="alphaUcPeriod"/>
              <a:tabLst>
                <a:tab pos="431211" algn="l"/>
              </a:tabLst>
            </a:pPr>
            <a:r>
              <a:rPr sz="886" spc="-3" dirty="0">
                <a:latin typeface="Cambria"/>
                <a:cs typeface="Cambria"/>
              </a:rPr>
              <a:t>specials</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145469" indent="-136810">
              <a:buFont typeface="Cambria"/>
              <a:buAutoNum type="arabicParenR"/>
              <a:tabLst>
                <a:tab pos="145902" algn="l"/>
                <a:tab pos="898790" algn="l"/>
              </a:tabLst>
            </a:pPr>
            <a:r>
              <a:rPr sz="886" spc="-3" dirty="0">
                <a:latin typeface="Cambria"/>
                <a:cs typeface="Cambria"/>
              </a:rPr>
              <a:t>Does that</a:t>
            </a:r>
            <a:r>
              <a:rPr sz="886" u="sng" spc="-3" dirty="0">
                <a:latin typeface="Cambria"/>
                <a:cs typeface="Cambria"/>
              </a:rPr>
              <a:t> 	</a:t>
            </a:r>
            <a:r>
              <a:rPr sz="886" spc="-3" dirty="0">
                <a:latin typeface="Cambria"/>
                <a:cs typeface="Cambria"/>
              </a:rPr>
              <a:t>with any</a:t>
            </a:r>
            <a:r>
              <a:rPr sz="886" spc="-44" dirty="0">
                <a:latin typeface="Cambria"/>
                <a:cs typeface="Cambria"/>
              </a:rPr>
              <a:t> </a:t>
            </a:r>
            <a:r>
              <a:rPr sz="886" spc="-3" dirty="0">
                <a:latin typeface="Cambria"/>
                <a:cs typeface="Cambria"/>
              </a:rPr>
              <a:t>sides?</a:t>
            </a:r>
            <a:endParaRPr sz="886">
              <a:latin typeface="Cambria"/>
              <a:cs typeface="Cambria"/>
            </a:endParaRPr>
          </a:p>
          <a:p>
            <a:pPr>
              <a:spcBef>
                <a:spcPts val="24"/>
              </a:spcBef>
              <a:buFont typeface="Cambria"/>
              <a:buAutoNum type="arabicParenR"/>
            </a:pPr>
            <a:endParaRPr sz="1159">
              <a:latin typeface="Times New Roman"/>
              <a:cs typeface="Times New Roman"/>
            </a:endParaRPr>
          </a:p>
          <a:p>
            <a:pPr marL="437272" lvl="1" indent="-117328">
              <a:buAutoNum type="alphaUcPeriod"/>
              <a:tabLst>
                <a:tab pos="437705" algn="l"/>
              </a:tabLst>
            </a:pPr>
            <a:r>
              <a:rPr sz="886" dirty="0">
                <a:latin typeface="Cambria"/>
                <a:cs typeface="Cambria"/>
              </a:rPr>
              <a:t>go</a:t>
            </a:r>
            <a:endParaRPr sz="886">
              <a:latin typeface="Cambria"/>
              <a:cs typeface="Cambria"/>
            </a:endParaRPr>
          </a:p>
          <a:p>
            <a:pPr marL="436407" lvl="1" indent="-116462">
              <a:spcBef>
                <a:spcPts val="130"/>
              </a:spcBef>
              <a:buAutoNum type="alphaUcPeriod"/>
              <a:tabLst>
                <a:tab pos="436839" algn="l"/>
              </a:tabLst>
            </a:pPr>
            <a:r>
              <a:rPr sz="886" spc="-3" dirty="0">
                <a:latin typeface="Cambria"/>
                <a:cs typeface="Cambria"/>
              </a:rPr>
              <a:t>come</a:t>
            </a:r>
            <a:endParaRPr sz="886">
              <a:latin typeface="Cambria"/>
              <a:cs typeface="Cambria"/>
            </a:endParaRPr>
          </a:p>
          <a:p>
            <a:pPr marL="431211" lvl="1" indent="-111266">
              <a:spcBef>
                <a:spcPts val="130"/>
              </a:spcBef>
              <a:buAutoNum type="alphaUcPeriod"/>
              <a:tabLst>
                <a:tab pos="431644" algn="l"/>
              </a:tabLst>
            </a:pPr>
            <a:r>
              <a:rPr sz="886" spc="-7" dirty="0">
                <a:latin typeface="Cambria"/>
                <a:cs typeface="Cambria"/>
              </a:rPr>
              <a:t>bring</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145469" indent="-136810">
              <a:buFont typeface="Cambria"/>
              <a:buAutoNum type="arabicParenR"/>
              <a:tabLst>
                <a:tab pos="145902" algn="l"/>
                <a:tab pos="1461183" algn="l"/>
              </a:tabLst>
            </a:pPr>
            <a:r>
              <a:rPr sz="886" spc="-3" dirty="0">
                <a:latin typeface="Cambria"/>
                <a:cs typeface="Cambria"/>
              </a:rPr>
              <a:t>What kind</a:t>
            </a:r>
            <a:r>
              <a:rPr sz="886" spc="20" dirty="0">
                <a:latin typeface="Cambria"/>
                <a:cs typeface="Cambria"/>
              </a:rPr>
              <a:t> </a:t>
            </a:r>
            <a:r>
              <a:rPr sz="886" spc="-3" dirty="0">
                <a:latin typeface="Cambria"/>
                <a:cs typeface="Cambria"/>
              </a:rPr>
              <a:t>of</a:t>
            </a:r>
            <a:r>
              <a:rPr sz="886" spc="7" dirty="0">
                <a:latin typeface="Cambria"/>
                <a:cs typeface="Cambria"/>
              </a:rPr>
              <a:t> </a:t>
            </a:r>
            <a:r>
              <a:rPr sz="886" spc="-7" dirty="0">
                <a:latin typeface="Cambria"/>
                <a:cs typeface="Cambria"/>
              </a:rPr>
              <a:t>salad</a:t>
            </a:r>
            <a:r>
              <a:rPr sz="886" u="sng" spc="-7" dirty="0">
                <a:latin typeface="Cambria"/>
                <a:cs typeface="Cambria"/>
              </a:rPr>
              <a:t> 	</a:t>
            </a:r>
            <a:r>
              <a:rPr sz="886" dirty="0">
                <a:latin typeface="Cambria"/>
                <a:cs typeface="Cambria"/>
              </a:rPr>
              <a:t>do </a:t>
            </a:r>
            <a:r>
              <a:rPr sz="886" spc="-3" dirty="0">
                <a:latin typeface="Cambria"/>
                <a:cs typeface="Cambria"/>
              </a:rPr>
              <a:t>you</a:t>
            </a:r>
            <a:r>
              <a:rPr sz="886" spc="-65" dirty="0">
                <a:latin typeface="Cambria"/>
                <a:cs typeface="Cambria"/>
              </a:rPr>
              <a:t> </a:t>
            </a:r>
            <a:r>
              <a:rPr sz="886" spc="-3" dirty="0">
                <a:latin typeface="Cambria"/>
                <a:cs typeface="Cambria"/>
              </a:rPr>
              <a:t>have?</a:t>
            </a:r>
            <a:endParaRPr sz="886">
              <a:latin typeface="Cambria"/>
              <a:cs typeface="Cambria"/>
            </a:endParaRPr>
          </a:p>
          <a:p>
            <a:pPr>
              <a:spcBef>
                <a:spcPts val="20"/>
              </a:spcBef>
              <a:buFont typeface="Cambria"/>
              <a:buAutoNum type="arabicParenR"/>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coverings</a:t>
            </a:r>
            <a:endParaRPr sz="886">
              <a:latin typeface="Cambria"/>
              <a:cs typeface="Cambria"/>
            </a:endParaRPr>
          </a:p>
          <a:p>
            <a:pPr marL="436407" lvl="1" indent="-116462">
              <a:spcBef>
                <a:spcPts val="126"/>
              </a:spcBef>
              <a:buAutoNum type="alphaUcPeriod"/>
              <a:tabLst>
                <a:tab pos="436839" algn="l"/>
              </a:tabLst>
            </a:pPr>
            <a:r>
              <a:rPr sz="886" spc="-3" dirty="0">
                <a:latin typeface="Cambria"/>
                <a:cs typeface="Cambria"/>
              </a:rPr>
              <a:t>dressings</a:t>
            </a:r>
            <a:endParaRPr sz="886">
              <a:latin typeface="Cambria"/>
              <a:cs typeface="Cambria"/>
            </a:endParaRPr>
          </a:p>
          <a:p>
            <a:pPr marL="431211" lvl="1" indent="-111266">
              <a:spcBef>
                <a:spcPts val="136"/>
              </a:spcBef>
              <a:buAutoNum type="alphaUcPeriod"/>
              <a:tabLst>
                <a:tab pos="431211" algn="l"/>
              </a:tabLst>
            </a:pPr>
            <a:r>
              <a:rPr sz="886" spc="-3" dirty="0">
                <a:latin typeface="Cambria"/>
                <a:cs typeface="Cambria"/>
              </a:rPr>
              <a:t>toppings</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145469" indent="-136810">
              <a:buFont typeface="Cambria"/>
              <a:buAutoNum type="arabicParenR"/>
              <a:tabLst>
                <a:tab pos="145902" algn="l"/>
                <a:tab pos="1284542" algn="l"/>
              </a:tabLst>
            </a:pPr>
            <a:r>
              <a:rPr sz="886" spc="-3" dirty="0">
                <a:latin typeface="Cambria"/>
                <a:cs typeface="Cambria"/>
              </a:rPr>
              <a:t>I have</a:t>
            </a:r>
            <a:r>
              <a:rPr sz="886" dirty="0">
                <a:latin typeface="Cambria"/>
                <a:cs typeface="Cambria"/>
              </a:rPr>
              <a:t> </a:t>
            </a:r>
            <a:r>
              <a:rPr sz="886" spc="-3" dirty="0">
                <a:latin typeface="Cambria"/>
                <a:cs typeface="Cambria"/>
              </a:rPr>
              <a:t>an 8:00</a:t>
            </a:r>
            <a:r>
              <a:rPr sz="886" u="sng" spc="-3" dirty="0">
                <a:latin typeface="Cambria"/>
                <a:cs typeface="Cambria"/>
              </a:rPr>
              <a:t> 	</a:t>
            </a:r>
            <a:r>
              <a:rPr sz="886" spc="-3" dirty="0">
                <a:latin typeface="Cambria"/>
                <a:cs typeface="Cambria"/>
              </a:rPr>
              <a:t>for a party of</a:t>
            </a:r>
            <a:r>
              <a:rPr sz="886" spc="-44" dirty="0">
                <a:latin typeface="Cambria"/>
                <a:cs typeface="Cambria"/>
              </a:rPr>
              <a:t> </a:t>
            </a:r>
            <a:r>
              <a:rPr sz="886" dirty="0">
                <a:latin typeface="Cambria"/>
                <a:cs typeface="Cambria"/>
              </a:rPr>
              <a:t>four.</a:t>
            </a:r>
            <a:endParaRPr sz="886">
              <a:latin typeface="Cambria"/>
              <a:cs typeface="Cambria"/>
            </a:endParaRPr>
          </a:p>
          <a:p>
            <a:pPr>
              <a:spcBef>
                <a:spcPts val="24"/>
              </a:spcBef>
              <a:buFont typeface="Cambria"/>
              <a:buAutoNum type="arabicParenR"/>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appointment</a:t>
            </a:r>
            <a:endParaRPr sz="886">
              <a:latin typeface="Cambria"/>
              <a:cs typeface="Cambria"/>
            </a:endParaRPr>
          </a:p>
          <a:p>
            <a:pPr marL="436407" lvl="1" indent="-116462">
              <a:spcBef>
                <a:spcPts val="133"/>
              </a:spcBef>
              <a:buAutoNum type="alphaUcPeriod"/>
              <a:tabLst>
                <a:tab pos="436839" algn="l"/>
              </a:tabLst>
            </a:pPr>
            <a:r>
              <a:rPr sz="886" spc="-3" dirty="0">
                <a:latin typeface="Cambria"/>
                <a:cs typeface="Cambria"/>
              </a:rPr>
              <a:t>order</a:t>
            </a:r>
            <a:endParaRPr sz="886">
              <a:latin typeface="Cambria"/>
              <a:cs typeface="Cambria"/>
            </a:endParaRPr>
          </a:p>
          <a:p>
            <a:pPr marL="431211" lvl="1" indent="-111266">
              <a:spcBef>
                <a:spcPts val="130"/>
              </a:spcBef>
              <a:buAutoNum type="alphaUcPeriod"/>
              <a:tabLst>
                <a:tab pos="431211" algn="l"/>
              </a:tabLst>
            </a:pPr>
            <a:r>
              <a:rPr sz="886" spc="-3" dirty="0">
                <a:latin typeface="Cambria"/>
                <a:cs typeface="Cambria"/>
              </a:rPr>
              <a:t>reservation</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145469" indent="-136810">
              <a:buFont typeface="Cambria"/>
              <a:buAutoNum type="arabicParenR"/>
              <a:tabLst>
                <a:tab pos="145902" algn="l"/>
                <a:tab pos="1059412" algn="l"/>
              </a:tabLst>
            </a:pPr>
            <a:r>
              <a:rPr sz="886" spc="-3" dirty="0">
                <a:latin typeface="Cambria"/>
                <a:cs typeface="Cambria"/>
              </a:rPr>
              <a:t>Is that</a:t>
            </a:r>
            <a:r>
              <a:rPr sz="886" spc="3" dirty="0">
                <a:latin typeface="Cambria"/>
                <a:cs typeface="Cambria"/>
              </a:rPr>
              <a:t> </a:t>
            </a:r>
            <a:r>
              <a:rPr sz="886" spc="-3" dirty="0">
                <a:latin typeface="Cambria"/>
                <a:cs typeface="Cambria"/>
              </a:rPr>
              <a:t>a</a:t>
            </a:r>
            <a:r>
              <a:rPr sz="886" dirty="0">
                <a:latin typeface="Cambria"/>
                <a:cs typeface="Cambria"/>
              </a:rPr>
              <a:t> </a:t>
            </a:r>
            <a:r>
              <a:rPr sz="886" spc="-3" dirty="0">
                <a:latin typeface="Cambria"/>
                <a:cs typeface="Cambria"/>
              </a:rPr>
              <a:t>big</a:t>
            </a:r>
            <a:r>
              <a:rPr sz="886" u="sng" spc="-3" dirty="0">
                <a:latin typeface="Cambria"/>
                <a:cs typeface="Cambria"/>
              </a:rPr>
              <a:t> 	</a:t>
            </a:r>
            <a:r>
              <a:rPr sz="886" spc="-3" dirty="0">
                <a:latin typeface="Cambria"/>
                <a:cs typeface="Cambria"/>
              </a:rPr>
              <a:t>?</a:t>
            </a:r>
            <a:endParaRPr sz="886">
              <a:latin typeface="Cambria"/>
              <a:cs typeface="Cambria"/>
            </a:endParaRPr>
          </a:p>
        </p:txBody>
      </p:sp>
      <p:sp>
        <p:nvSpPr>
          <p:cNvPr id="5" name="object 5"/>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2" name="object 2"/>
          <p:cNvSpPr txBox="1"/>
          <p:nvPr/>
        </p:nvSpPr>
        <p:spPr>
          <a:xfrm>
            <a:off x="4061321" y="617912"/>
            <a:ext cx="3241964" cy="5536900"/>
          </a:xfrm>
          <a:prstGeom prst="rect">
            <a:avLst/>
          </a:prstGeom>
        </p:spPr>
        <p:txBody>
          <a:bodyPr vert="horz" wrap="square" lIns="0" tIns="0" rIns="0" bIns="0" rtlCol="0">
            <a:spAutoFit/>
          </a:bodyPr>
          <a:lstStyle/>
          <a:p>
            <a:pPr marL="437272" indent="-117328">
              <a:buAutoNum type="alphaUcPeriod"/>
              <a:tabLst>
                <a:tab pos="437705" algn="l"/>
              </a:tabLst>
            </a:pPr>
            <a:r>
              <a:rPr sz="886" spc="-3" dirty="0">
                <a:latin typeface="Cambria"/>
                <a:cs typeface="Cambria"/>
              </a:rPr>
              <a:t>plate</a:t>
            </a:r>
            <a:endParaRPr sz="886">
              <a:latin typeface="Cambria"/>
              <a:cs typeface="Cambria"/>
            </a:endParaRPr>
          </a:p>
          <a:p>
            <a:pPr marL="436407" indent="-116462">
              <a:spcBef>
                <a:spcPts val="133"/>
              </a:spcBef>
              <a:buAutoNum type="alphaUcPeriod"/>
              <a:tabLst>
                <a:tab pos="436839" algn="l"/>
              </a:tabLst>
            </a:pPr>
            <a:r>
              <a:rPr sz="886" spc="-3" dirty="0">
                <a:latin typeface="Cambria"/>
                <a:cs typeface="Cambria"/>
              </a:rPr>
              <a:t>portion</a:t>
            </a:r>
            <a:endParaRPr sz="886">
              <a:latin typeface="Cambria"/>
              <a:cs typeface="Cambria"/>
            </a:endParaRPr>
          </a:p>
          <a:p>
            <a:pPr marL="431211" indent="-111266">
              <a:spcBef>
                <a:spcPts val="130"/>
              </a:spcBef>
              <a:buAutoNum type="alphaUcPeriod"/>
              <a:tabLst>
                <a:tab pos="431644" algn="l"/>
              </a:tabLst>
            </a:pPr>
            <a:r>
              <a:rPr sz="886" spc="-3" dirty="0">
                <a:latin typeface="Cambria"/>
                <a:cs typeface="Cambria"/>
              </a:rPr>
              <a:t>special</a:t>
            </a:r>
            <a:endParaRPr sz="886">
              <a:latin typeface="Cambria"/>
              <a:cs typeface="Cambria"/>
            </a:endParaRPr>
          </a:p>
          <a:p>
            <a:pPr>
              <a:spcBef>
                <a:spcPts val="20"/>
              </a:spcBef>
            </a:pPr>
            <a:endParaRPr sz="1159">
              <a:latin typeface="Times New Roman"/>
              <a:cs typeface="Times New Roman"/>
            </a:endParaRPr>
          </a:p>
          <a:p>
            <a:pPr marL="145469" indent="-136810">
              <a:spcBef>
                <a:spcPts val="3"/>
              </a:spcBef>
              <a:buFont typeface="Cambria"/>
              <a:buAutoNum type="arabicParenR" startAt="7"/>
              <a:tabLst>
                <a:tab pos="145902" algn="l"/>
                <a:tab pos="1614012" algn="l"/>
              </a:tabLst>
            </a:pPr>
            <a:r>
              <a:rPr sz="886" spc="-3" dirty="0">
                <a:latin typeface="Cambria"/>
                <a:cs typeface="Cambria"/>
              </a:rPr>
              <a:t>I can't eat oysters</a:t>
            </a:r>
            <a:r>
              <a:rPr sz="886" spc="24" dirty="0">
                <a:latin typeface="Cambria"/>
                <a:cs typeface="Cambria"/>
              </a:rPr>
              <a:t> </a:t>
            </a:r>
            <a:r>
              <a:rPr sz="886" spc="-3" dirty="0">
                <a:latin typeface="Cambria"/>
                <a:cs typeface="Cambria"/>
              </a:rPr>
              <a:t>-</a:t>
            </a:r>
            <a:r>
              <a:rPr sz="886" spc="3" dirty="0">
                <a:latin typeface="Cambria"/>
                <a:cs typeface="Cambria"/>
              </a:rPr>
              <a:t> </a:t>
            </a:r>
            <a:r>
              <a:rPr sz="886" spc="-3" dirty="0">
                <a:latin typeface="Cambria"/>
                <a:cs typeface="Cambria"/>
              </a:rPr>
              <a:t>I'm</a:t>
            </a:r>
            <a:r>
              <a:rPr sz="886" u="sng" spc="-3" dirty="0">
                <a:latin typeface="Cambria"/>
                <a:cs typeface="Cambria"/>
              </a:rPr>
              <a:t> 	</a:t>
            </a:r>
            <a:r>
              <a:rPr sz="886" spc="-3" dirty="0">
                <a:latin typeface="Cambria"/>
                <a:cs typeface="Cambria"/>
              </a:rPr>
              <a:t>to</a:t>
            </a:r>
            <a:r>
              <a:rPr sz="886" spc="-48" dirty="0">
                <a:latin typeface="Cambria"/>
                <a:cs typeface="Cambria"/>
              </a:rPr>
              <a:t> </a:t>
            </a:r>
            <a:r>
              <a:rPr sz="886" spc="-3" dirty="0">
                <a:latin typeface="Cambria"/>
                <a:cs typeface="Cambria"/>
              </a:rPr>
              <a:t>shellfish.</a:t>
            </a:r>
            <a:endParaRPr sz="886">
              <a:latin typeface="Cambria"/>
              <a:cs typeface="Cambria"/>
            </a:endParaRPr>
          </a:p>
          <a:p>
            <a:pPr>
              <a:spcBef>
                <a:spcPts val="24"/>
              </a:spcBef>
              <a:buFont typeface="Cambria"/>
              <a:buAutoNum type="arabicParenR" startAt="7"/>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allergic</a:t>
            </a:r>
            <a:endParaRPr sz="886">
              <a:latin typeface="Cambria"/>
              <a:cs typeface="Cambria"/>
            </a:endParaRPr>
          </a:p>
          <a:p>
            <a:pPr marL="436407" lvl="1" indent="-116462">
              <a:spcBef>
                <a:spcPts val="130"/>
              </a:spcBef>
              <a:buAutoNum type="alphaUcPeriod"/>
              <a:tabLst>
                <a:tab pos="436839" algn="l"/>
              </a:tabLst>
            </a:pPr>
            <a:r>
              <a:rPr sz="886" spc="-3" dirty="0">
                <a:latin typeface="Cambria"/>
                <a:cs typeface="Cambria"/>
              </a:rPr>
              <a:t>reactive</a:t>
            </a:r>
            <a:endParaRPr sz="886">
              <a:latin typeface="Cambria"/>
              <a:cs typeface="Cambria"/>
            </a:endParaRPr>
          </a:p>
          <a:p>
            <a:pPr marL="431211" lvl="1" indent="-111266">
              <a:spcBef>
                <a:spcPts val="130"/>
              </a:spcBef>
              <a:buAutoNum type="alphaUcPeriod"/>
              <a:tabLst>
                <a:tab pos="431211" algn="l"/>
              </a:tabLst>
            </a:pPr>
            <a:r>
              <a:rPr sz="886" spc="-3" dirty="0">
                <a:latin typeface="Cambria"/>
                <a:cs typeface="Cambria"/>
              </a:rPr>
              <a:t>sick</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145469" indent="-136810">
              <a:buFont typeface="Cambria"/>
              <a:buAutoNum type="arabicParenR" startAt="7"/>
              <a:tabLst>
                <a:tab pos="145902" algn="l"/>
                <a:tab pos="1505343" algn="l"/>
              </a:tabLst>
            </a:pPr>
            <a:r>
              <a:rPr sz="886" spc="-3" dirty="0">
                <a:latin typeface="Cambria"/>
                <a:cs typeface="Cambria"/>
              </a:rPr>
              <a:t>The </a:t>
            </a:r>
            <a:r>
              <a:rPr sz="886" spc="-7" dirty="0">
                <a:latin typeface="Cambria"/>
                <a:cs typeface="Cambria"/>
              </a:rPr>
              <a:t>lamb</a:t>
            </a:r>
            <a:r>
              <a:rPr sz="886" spc="10" dirty="0">
                <a:latin typeface="Cambria"/>
                <a:cs typeface="Cambria"/>
              </a:rPr>
              <a:t> </a:t>
            </a:r>
            <a:r>
              <a:rPr sz="886" spc="-3" dirty="0">
                <a:latin typeface="Cambria"/>
                <a:cs typeface="Cambria"/>
              </a:rPr>
              <a:t>chops </a:t>
            </a:r>
            <a:r>
              <a:rPr sz="886" dirty="0">
                <a:latin typeface="Cambria"/>
                <a:cs typeface="Cambria"/>
              </a:rPr>
              <a:t>are</a:t>
            </a:r>
            <a:r>
              <a:rPr sz="886" u="sng" dirty="0">
                <a:latin typeface="Cambria"/>
                <a:cs typeface="Cambria"/>
              </a:rPr>
              <a:t> 	</a:t>
            </a:r>
            <a:r>
              <a:rPr sz="886" dirty="0">
                <a:latin typeface="Cambria"/>
                <a:cs typeface="Cambria"/>
              </a:rPr>
              <a:t>in </a:t>
            </a:r>
            <a:r>
              <a:rPr sz="886" spc="-3" dirty="0">
                <a:latin typeface="Cambria"/>
                <a:cs typeface="Cambria"/>
              </a:rPr>
              <a:t>red wine; they're really</a:t>
            </a:r>
            <a:r>
              <a:rPr sz="886" spc="10" dirty="0">
                <a:latin typeface="Cambria"/>
                <a:cs typeface="Cambria"/>
              </a:rPr>
              <a:t> </a:t>
            </a:r>
            <a:r>
              <a:rPr sz="886" spc="-3" dirty="0">
                <a:latin typeface="Cambria"/>
                <a:cs typeface="Cambria"/>
              </a:rPr>
              <a:t>delicious!</a:t>
            </a:r>
            <a:endParaRPr sz="886">
              <a:latin typeface="Cambria"/>
              <a:cs typeface="Cambria"/>
            </a:endParaRPr>
          </a:p>
          <a:p>
            <a:pPr>
              <a:spcBef>
                <a:spcPts val="24"/>
              </a:spcBef>
              <a:buFont typeface="Cambria"/>
              <a:buAutoNum type="arabicParenR" startAt="7"/>
            </a:pPr>
            <a:endParaRPr sz="1159">
              <a:latin typeface="Times New Roman"/>
              <a:cs typeface="Times New Roman"/>
            </a:endParaRPr>
          </a:p>
          <a:p>
            <a:pPr marL="437272" lvl="1" indent="-117328">
              <a:buAutoNum type="alphaUcPeriod"/>
              <a:tabLst>
                <a:tab pos="437705" algn="l"/>
              </a:tabLst>
            </a:pPr>
            <a:r>
              <a:rPr sz="886" spc="-7" dirty="0">
                <a:latin typeface="Cambria"/>
                <a:cs typeface="Cambria"/>
              </a:rPr>
              <a:t>boiled</a:t>
            </a:r>
            <a:endParaRPr sz="886">
              <a:latin typeface="Cambria"/>
              <a:cs typeface="Cambria"/>
            </a:endParaRPr>
          </a:p>
          <a:p>
            <a:pPr marL="436407" lvl="1" indent="-116462">
              <a:spcBef>
                <a:spcPts val="136"/>
              </a:spcBef>
              <a:buAutoNum type="alphaUcPeriod"/>
              <a:tabLst>
                <a:tab pos="436839" algn="l"/>
              </a:tabLst>
            </a:pPr>
            <a:r>
              <a:rPr sz="886" spc="-3" dirty="0">
                <a:latin typeface="Cambria"/>
                <a:cs typeface="Cambria"/>
              </a:rPr>
              <a:t>marinated</a:t>
            </a:r>
            <a:endParaRPr sz="886">
              <a:latin typeface="Cambria"/>
              <a:cs typeface="Cambria"/>
            </a:endParaRPr>
          </a:p>
          <a:p>
            <a:pPr marL="431211" lvl="1" indent="-111266">
              <a:spcBef>
                <a:spcPts val="126"/>
              </a:spcBef>
              <a:buAutoNum type="alphaUcPeriod"/>
              <a:tabLst>
                <a:tab pos="431211" algn="l"/>
              </a:tabLst>
            </a:pPr>
            <a:r>
              <a:rPr sz="886" spc="-3" dirty="0">
                <a:latin typeface="Cambria"/>
                <a:cs typeface="Cambria"/>
              </a:rPr>
              <a:t>steamed</a:t>
            </a:r>
            <a:endParaRPr sz="886">
              <a:latin typeface="Cambria"/>
              <a:cs typeface="Cambria"/>
            </a:endParaRPr>
          </a:p>
          <a:p>
            <a:pPr lvl="1">
              <a:spcBef>
                <a:spcPts val="20"/>
              </a:spcBef>
              <a:buFont typeface="Cambria"/>
              <a:buAutoNum type="alphaUcPeriod"/>
            </a:pPr>
            <a:endParaRPr sz="1159">
              <a:latin typeface="Times New Roman"/>
              <a:cs typeface="Times New Roman"/>
            </a:endParaRPr>
          </a:p>
          <a:p>
            <a:pPr marL="145469" indent="-136810">
              <a:spcBef>
                <a:spcPts val="3"/>
              </a:spcBef>
              <a:buFont typeface="Cambria"/>
              <a:buAutoNum type="arabicParenR" startAt="7"/>
              <a:tabLst>
                <a:tab pos="145902" algn="l"/>
                <a:tab pos="1598858" algn="l"/>
              </a:tabLst>
            </a:pPr>
            <a:r>
              <a:rPr sz="886" spc="-3" dirty="0">
                <a:latin typeface="Cambria"/>
                <a:cs typeface="Cambria"/>
              </a:rPr>
              <a:t>Can I</a:t>
            </a:r>
            <a:r>
              <a:rPr sz="886" spc="7" dirty="0">
                <a:latin typeface="Cambria"/>
                <a:cs typeface="Cambria"/>
              </a:rPr>
              <a:t> </a:t>
            </a:r>
            <a:r>
              <a:rPr sz="886" spc="-3" dirty="0">
                <a:latin typeface="Cambria"/>
                <a:cs typeface="Cambria"/>
              </a:rPr>
              <a:t>have</a:t>
            </a:r>
            <a:r>
              <a:rPr sz="886" spc="3" dirty="0">
                <a:latin typeface="Cambria"/>
                <a:cs typeface="Cambria"/>
              </a:rPr>
              <a:t> </a:t>
            </a:r>
            <a:r>
              <a:rPr sz="886" spc="-3" dirty="0">
                <a:latin typeface="Cambria"/>
                <a:cs typeface="Cambria"/>
              </a:rPr>
              <a:t>vegetables</a:t>
            </a:r>
            <a:r>
              <a:rPr sz="886" u="sng" spc="-3" dirty="0">
                <a:latin typeface="Cambria"/>
                <a:cs typeface="Cambria"/>
              </a:rPr>
              <a:t> 	</a:t>
            </a:r>
            <a:r>
              <a:rPr sz="886" spc="-3" dirty="0">
                <a:latin typeface="Cambria"/>
                <a:cs typeface="Cambria"/>
              </a:rPr>
              <a:t>the French</a:t>
            </a:r>
            <a:r>
              <a:rPr sz="886" spc="-34" dirty="0">
                <a:latin typeface="Cambria"/>
                <a:cs typeface="Cambria"/>
              </a:rPr>
              <a:t> </a:t>
            </a:r>
            <a:r>
              <a:rPr sz="886" spc="-3" dirty="0">
                <a:latin typeface="Cambria"/>
                <a:cs typeface="Cambria"/>
              </a:rPr>
              <a:t>fries?</a:t>
            </a:r>
            <a:endParaRPr sz="886">
              <a:latin typeface="Cambria"/>
              <a:cs typeface="Cambria"/>
            </a:endParaRPr>
          </a:p>
          <a:p>
            <a:pPr>
              <a:spcBef>
                <a:spcPts val="24"/>
              </a:spcBef>
              <a:buFont typeface="Cambria"/>
              <a:buAutoNum type="arabicParenR" startAt="7"/>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instead</a:t>
            </a:r>
            <a:r>
              <a:rPr sz="886" spc="-51" dirty="0">
                <a:latin typeface="Cambria"/>
                <a:cs typeface="Cambria"/>
              </a:rPr>
              <a:t> </a:t>
            </a:r>
            <a:r>
              <a:rPr sz="886" spc="-3" dirty="0">
                <a:latin typeface="Cambria"/>
                <a:cs typeface="Cambria"/>
              </a:rPr>
              <a:t>of</a:t>
            </a:r>
            <a:endParaRPr sz="886">
              <a:latin typeface="Cambria"/>
              <a:cs typeface="Cambria"/>
            </a:endParaRPr>
          </a:p>
          <a:p>
            <a:pPr marL="436407" lvl="1" indent="-116462">
              <a:spcBef>
                <a:spcPts val="126"/>
              </a:spcBef>
              <a:buAutoNum type="alphaUcPeriod"/>
              <a:tabLst>
                <a:tab pos="436839" algn="l"/>
              </a:tabLst>
            </a:pPr>
            <a:r>
              <a:rPr sz="886" spc="-3" dirty="0">
                <a:latin typeface="Cambria"/>
                <a:cs typeface="Cambria"/>
              </a:rPr>
              <a:t>because</a:t>
            </a:r>
            <a:r>
              <a:rPr sz="886" spc="-61" dirty="0">
                <a:latin typeface="Cambria"/>
                <a:cs typeface="Cambria"/>
              </a:rPr>
              <a:t> </a:t>
            </a:r>
            <a:r>
              <a:rPr sz="886" spc="-3" dirty="0">
                <a:latin typeface="Cambria"/>
                <a:cs typeface="Cambria"/>
              </a:rPr>
              <a:t>of</a:t>
            </a:r>
            <a:endParaRPr sz="886">
              <a:latin typeface="Cambria"/>
              <a:cs typeface="Cambria"/>
            </a:endParaRPr>
          </a:p>
          <a:p>
            <a:pPr marL="431211" lvl="1" indent="-111266">
              <a:spcBef>
                <a:spcPts val="130"/>
              </a:spcBef>
              <a:buAutoNum type="alphaUcPeriod"/>
              <a:tabLst>
                <a:tab pos="431211" algn="l"/>
              </a:tabLst>
            </a:pPr>
            <a:r>
              <a:rPr sz="886" spc="-3" dirty="0">
                <a:latin typeface="Cambria"/>
                <a:cs typeface="Cambria"/>
              </a:rPr>
              <a:t>exchange</a:t>
            </a:r>
            <a:r>
              <a:rPr sz="886" spc="-58" dirty="0">
                <a:latin typeface="Cambria"/>
                <a:cs typeface="Cambria"/>
              </a:rPr>
              <a:t> </a:t>
            </a:r>
            <a:r>
              <a:rPr sz="886" spc="-3" dirty="0">
                <a:latin typeface="Cambria"/>
                <a:cs typeface="Cambria"/>
              </a:rPr>
              <a:t>for</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212142" indent="-203483">
              <a:buFont typeface="Cambria"/>
              <a:buAutoNum type="arabicParenR" startAt="7"/>
              <a:tabLst>
                <a:tab pos="212575" algn="l"/>
                <a:tab pos="776267" algn="l"/>
              </a:tabLst>
            </a:pPr>
            <a:r>
              <a:rPr sz="886" spc="-3" dirty="0">
                <a:latin typeface="Cambria"/>
                <a:cs typeface="Cambria"/>
              </a:rPr>
              <a:t>The</a:t>
            </a:r>
            <a:r>
              <a:rPr sz="886" u="sng" spc="-3" dirty="0">
                <a:latin typeface="Cambria"/>
                <a:cs typeface="Cambria"/>
              </a:rPr>
              <a:t> 	</a:t>
            </a:r>
            <a:r>
              <a:rPr sz="886" spc="-3" dirty="0">
                <a:latin typeface="Cambria"/>
                <a:cs typeface="Cambria"/>
              </a:rPr>
              <a:t>chicken is a low-fat</a:t>
            </a:r>
            <a:r>
              <a:rPr sz="886" spc="-17" dirty="0">
                <a:latin typeface="Cambria"/>
                <a:cs typeface="Cambria"/>
              </a:rPr>
              <a:t> </a:t>
            </a:r>
            <a:r>
              <a:rPr sz="886" spc="-3" dirty="0">
                <a:latin typeface="Cambria"/>
                <a:cs typeface="Cambria"/>
              </a:rPr>
              <a:t>option.</a:t>
            </a:r>
            <a:endParaRPr sz="886">
              <a:latin typeface="Cambria"/>
              <a:cs typeface="Cambria"/>
            </a:endParaRPr>
          </a:p>
          <a:p>
            <a:pPr>
              <a:spcBef>
                <a:spcPts val="24"/>
              </a:spcBef>
              <a:buFont typeface="Cambria"/>
              <a:buAutoNum type="arabicParenR" startAt="7"/>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baked</a:t>
            </a:r>
            <a:endParaRPr sz="886">
              <a:latin typeface="Cambria"/>
              <a:cs typeface="Cambria"/>
            </a:endParaRPr>
          </a:p>
          <a:p>
            <a:pPr marL="436407" lvl="1" indent="-116462">
              <a:spcBef>
                <a:spcPts val="130"/>
              </a:spcBef>
              <a:buAutoNum type="alphaUcPeriod"/>
              <a:tabLst>
                <a:tab pos="436839" algn="l"/>
              </a:tabLst>
            </a:pPr>
            <a:r>
              <a:rPr sz="886" spc="-3" dirty="0">
                <a:latin typeface="Cambria"/>
                <a:cs typeface="Cambria"/>
              </a:rPr>
              <a:t>grated</a:t>
            </a:r>
            <a:endParaRPr sz="886">
              <a:latin typeface="Cambria"/>
              <a:cs typeface="Cambria"/>
            </a:endParaRPr>
          </a:p>
          <a:p>
            <a:pPr marL="431211" lvl="1" indent="-111266">
              <a:spcBef>
                <a:spcPts val="130"/>
              </a:spcBef>
              <a:buAutoNum type="alphaUcPeriod"/>
              <a:tabLst>
                <a:tab pos="431211" algn="l"/>
              </a:tabLst>
            </a:pPr>
            <a:r>
              <a:rPr sz="886" dirty="0">
                <a:latin typeface="Cambria"/>
                <a:cs typeface="Cambria"/>
              </a:rPr>
              <a:t>fried</a:t>
            </a:r>
            <a:endParaRPr sz="886">
              <a:latin typeface="Cambria"/>
              <a:cs typeface="Cambria"/>
            </a:endParaRPr>
          </a:p>
          <a:p>
            <a:pPr lvl="1">
              <a:spcBef>
                <a:spcPts val="24"/>
              </a:spcBef>
              <a:buFont typeface="Cambria"/>
              <a:buAutoNum type="alphaUcPeriod"/>
            </a:pPr>
            <a:endParaRPr sz="1159">
              <a:latin typeface="Times New Roman"/>
              <a:cs typeface="Times New Roman"/>
            </a:endParaRPr>
          </a:p>
          <a:p>
            <a:pPr marL="212142" indent="-203483">
              <a:buFont typeface="Cambria"/>
              <a:buAutoNum type="arabicParenR" startAt="7"/>
              <a:tabLst>
                <a:tab pos="212575" algn="l"/>
                <a:tab pos="1493220" algn="l"/>
              </a:tabLst>
            </a:pPr>
            <a:r>
              <a:rPr sz="886" dirty="0">
                <a:latin typeface="Cambria"/>
                <a:cs typeface="Cambria"/>
              </a:rPr>
              <a:t>Do </a:t>
            </a:r>
            <a:r>
              <a:rPr sz="886" spc="-3" dirty="0">
                <a:latin typeface="Cambria"/>
                <a:cs typeface="Cambria"/>
              </a:rPr>
              <a:t>you have</a:t>
            </a:r>
            <a:r>
              <a:rPr sz="886" spc="7" dirty="0">
                <a:latin typeface="Cambria"/>
                <a:cs typeface="Cambria"/>
              </a:rPr>
              <a:t> </a:t>
            </a:r>
            <a:r>
              <a:rPr sz="886" spc="-3" dirty="0">
                <a:latin typeface="Cambria"/>
                <a:cs typeface="Cambria"/>
              </a:rPr>
              <a:t>a</a:t>
            </a:r>
            <a:r>
              <a:rPr sz="886" dirty="0">
                <a:latin typeface="Cambria"/>
                <a:cs typeface="Cambria"/>
              </a:rPr>
              <a:t> </a:t>
            </a:r>
            <a:r>
              <a:rPr sz="886" spc="-3" dirty="0">
                <a:latin typeface="Cambria"/>
                <a:cs typeface="Cambria"/>
              </a:rPr>
              <a:t>kids'</a:t>
            </a:r>
            <a:r>
              <a:rPr sz="886" u="sng" spc="-3" dirty="0">
                <a:latin typeface="Cambria"/>
                <a:cs typeface="Cambria"/>
              </a:rPr>
              <a:t> 	</a:t>
            </a:r>
            <a:r>
              <a:rPr sz="886" spc="-3" dirty="0">
                <a:latin typeface="Cambria"/>
                <a:cs typeface="Cambria"/>
              </a:rPr>
              <a:t>?</a:t>
            </a:r>
            <a:endParaRPr sz="886">
              <a:latin typeface="Cambria"/>
              <a:cs typeface="Cambria"/>
            </a:endParaRPr>
          </a:p>
          <a:p>
            <a:pPr>
              <a:spcBef>
                <a:spcPts val="24"/>
              </a:spcBef>
              <a:buFont typeface="Cambria"/>
              <a:buAutoNum type="arabicParenR" startAt="7"/>
            </a:pPr>
            <a:endParaRPr sz="1159">
              <a:latin typeface="Times New Roman"/>
              <a:cs typeface="Times New Roman"/>
            </a:endParaRPr>
          </a:p>
          <a:p>
            <a:pPr marL="437272" lvl="1" indent="-117328">
              <a:buAutoNum type="alphaUcPeriod"/>
              <a:tabLst>
                <a:tab pos="437705" algn="l"/>
              </a:tabLst>
            </a:pPr>
            <a:r>
              <a:rPr sz="886" spc="-3" dirty="0">
                <a:latin typeface="Cambria"/>
                <a:cs typeface="Cambria"/>
              </a:rPr>
              <a:t>appetizer</a:t>
            </a:r>
            <a:endParaRPr sz="886">
              <a:latin typeface="Cambria"/>
              <a:cs typeface="Cambria"/>
            </a:endParaRPr>
          </a:p>
          <a:p>
            <a:pPr marL="436407" lvl="1" indent="-116462">
              <a:spcBef>
                <a:spcPts val="130"/>
              </a:spcBef>
              <a:buAutoNum type="alphaUcPeriod"/>
              <a:tabLst>
                <a:tab pos="436839" algn="l"/>
              </a:tabLst>
            </a:pPr>
            <a:r>
              <a:rPr sz="886" spc="-3" dirty="0">
                <a:latin typeface="Cambria"/>
                <a:cs typeface="Cambria"/>
              </a:rPr>
              <a:t>menu</a:t>
            </a:r>
            <a:endParaRPr sz="886">
              <a:latin typeface="Cambria"/>
              <a:cs typeface="Cambria"/>
            </a:endParaRPr>
          </a:p>
          <a:p>
            <a:pPr marL="431211" lvl="1" indent="-111266">
              <a:spcBef>
                <a:spcPts val="130"/>
              </a:spcBef>
              <a:buAutoNum type="alphaUcPeriod"/>
              <a:tabLst>
                <a:tab pos="431211" algn="l"/>
              </a:tabLst>
            </a:pPr>
            <a:r>
              <a:rPr sz="886" spc="-3" dirty="0">
                <a:latin typeface="Cambria"/>
                <a:cs typeface="Cambria"/>
              </a:rPr>
              <a:t>waiter</a:t>
            </a:r>
            <a:endParaRPr sz="886">
              <a:latin typeface="Cambria"/>
              <a:cs typeface="Cambria"/>
            </a:endParaRPr>
          </a:p>
          <a:p>
            <a:pPr lvl="1">
              <a:spcBef>
                <a:spcPts val="20"/>
              </a:spcBef>
              <a:buFont typeface="Cambria"/>
              <a:buAutoNum type="alphaUcPeriod"/>
            </a:pPr>
            <a:endParaRPr sz="1159">
              <a:latin typeface="Times New Roman"/>
              <a:cs typeface="Times New Roman"/>
            </a:endParaRPr>
          </a:p>
          <a:p>
            <a:pPr marL="212142" indent="-203483">
              <a:spcBef>
                <a:spcPts val="3"/>
              </a:spcBef>
              <a:buFont typeface="Cambria"/>
              <a:buAutoNum type="arabicParenR" startAt="7"/>
              <a:tabLst>
                <a:tab pos="212575" algn="l"/>
                <a:tab pos="2546571" algn="l"/>
              </a:tabLst>
            </a:pPr>
            <a:r>
              <a:rPr sz="886" spc="-3" dirty="0">
                <a:latin typeface="Cambria"/>
                <a:cs typeface="Cambria"/>
              </a:rPr>
              <a:t>I'll be back in a few minutes to</a:t>
            </a:r>
            <a:r>
              <a:rPr sz="886" spc="61" dirty="0">
                <a:latin typeface="Cambria"/>
                <a:cs typeface="Cambria"/>
              </a:rPr>
              <a:t> </a:t>
            </a:r>
            <a:r>
              <a:rPr sz="886" spc="-3" dirty="0">
                <a:latin typeface="Cambria"/>
                <a:cs typeface="Cambria"/>
              </a:rPr>
              <a:t>take</a:t>
            </a:r>
            <a:r>
              <a:rPr sz="886" spc="3" dirty="0">
                <a:latin typeface="Cambria"/>
                <a:cs typeface="Cambria"/>
              </a:rPr>
              <a:t> </a:t>
            </a:r>
            <a:r>
              <a:rPr sz="886" spc="-3" dirty="0">
                <a:latin typeface="Cambria"/>
                <a:cs typeface="Cambria"/>
              </a:rPr>
              <a:t>your</a:t>
            </a:r>
            <a:r>
              <a:rPr sz="886" u="sng" spc="-3" dirty="0">
                <a:latin typeface="Cambria"/>
                <a:cs typeface="Cambria"/>
              </a:rPr>
              <a:t> 	</a:t>
            </a:r>
            <a:r>
              <a:rPr sz="886" spc="-3" dirty="0">
                <a:latin typeface="Cambria"/>
                <a:cs typeface="Cambria"/>
              </a:rPr>
              <a:t>.</a:t>
            </a:r>
            <a:endParaRPr sz="886">
              <a:latin typeface="Cambria"/>
              <a:cs typeface="Cambria"/>
            </a:endParaRPr>
          </a:p>
          <a:p>
            <a:pPr marL="8659">
              <a:spcBef>
                <a:spcPts val="130"/>
              </a:spcBef>
              <a:tabLst>
                <a:tab pos="943383" algn="l"/>
                <a:tab pos="1878973" algn="l"/>
              </a:tabLst>
            </a:pPr>
            <a:r>
              <a:rPr sz="886" spc="-3" dirty="0">
                <a:latin typeface="Cambria"/>
                <a:cs typeface="Cambria"/>
              </a:rPr>
              <a:t>A. combo	B. dish	C.</a:t>
            </a:r>
            <a:r>
              <a:rPr sz="886" spc="-55" dirty="0">
                <a:latin typeface="Cambria"/>
                <a:cs typeface="Cambria"/>
              </a:rPr>
              <a:t> </a:t>
            </a:r>
            <a:r>
              <a:rPr sz="886" spc="-3" dirty="0">
                <a:latin typeface="Cambria"/>
                <a:cs typeface="Cambria"/>
              </a:rPr>
              <a:t>order</a:t>
            </a:r>
            <a:endParaRPr sz="886">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2" name="object 2"/>
          <p:cNvSpPr txBox="1"/>
          <p:nvPr/>
        </p:nvSpPr>
        <p:spPr>
          <a:xfrm>
            <a:off x="4061321" y="616527"/>
            <a:ext cx="2641889" cy="298480"/>
          </a:xfrm>
          <a:prstGeom prst="rect">
            <a:avLst/>
          </a:prstGeom>
        </p:spPr>
        <p:txBody>
          <a:bodyPr vert="horz" wrap="square" lIns="0" tIns="0" rIns="0" bIns="0" rtlCol="0">
            <a:spAutoFit/>
          </a:bodyPr>
          <a:lstStyle/>
          <a:p>
            <a:pPr marL="8659"/>
            <a:r>
              <a:rPr sz="955" b="1" spc="-3" dirty="0">
                <a:solidFill>
                  <a:srgbClr val="365F91"/>
                </a:solidFill>
                <a:latin typeface="Cambria"/>
                <a:cs typeface="Cambria"/>
              </a:rPr>
              <a:t>Lesson </a:t>
            </a:r>
            <a:r>
              <a:rPr sz="955" b="1" dirty="0">
                <a:solidFill>
                  <a:srgbClr val="365F91"/>
                </a:solidFill>
                <a:latin typeface="Cambria"/>
                <a:cs typeface="Cambria"/>
              </a:rPr>
              <a:t>8 </a:t>
            </a:r>
            <a:r>
              <a:rPr sz="955" b="1" spc="-3" dirty="0">
                <a:solidFill>
                  <a:srgbClr val="365F91"/>
                </a:solidFill>
                <a:latin typeface="Cambria"/>
                <a:cs typeface="Cambria"/>
              </a:rPr>
              <a:t>Quiz </a:t>
            </a:r>
            <a:r>
              <a:rPr sz="955" b="1" dirty="0">
                <a:solidFill>
                  <a:srgbClr val="365F91"/>
                </a:solidFill>
                <a:latin typeface="Cambria"/>
                <a:cs typeface="Cambria"/>
              </a:rPr>
              <a:t>-</a:t>
            </a:r>
            <a:r>
              <a:rPr sz="955" b="1" spc="-24" dirty="0">
                <a:solidFill>
                  <a:srgbClr val="365F91"/>
                </a:solidFill>
                <a:latin typeface="Cambria"/>
                <a:cs typeface="Cambria"/>
              </a:rPr>
              <a:t> </a:t>
            </a:r>
            <a:r>
              <a:rPr sz="955" b="1" spc="-3" dirty="0">
                <a:solidFill>
                  <a:srgbClr val="365F91"/>
                </a:solidFill>
                <a:latin typeface="Cambria"/>
                <a:cs typeface="Cambria"/>
              </a:rPr>
              <a:t>Answers</a:t>
            </a:r>
            <a:endParaRPr sz="955">
              <a:latin typeface="Cambria"/>
              <a:cs typeface="Cambria"/>
            </a:endParaRPr>
          </a:p>
          <a:p>
            <a:pPr marL="8659">
              <a:spcBef>
                <a:spcPts val="153"/>
              </a:spcBef>
            </a:pPr>
            <a:r>
              <a:rPr sz="818" spc="-3" dirty="0">
                <a:latin typeface="Cambria"/>
                <a:cs typeface="Cambria"/>
              </a:rPr>
              <a:t>1.B   2.C   3.B   4.B   5.C   6.B   7.A   8.B   9.A   10.A   11.B  </a:t>
            </a:r>
            <a:r>
              <a:rPr sz="818" spc="106" dirty="0">
                <a:latin typeface="Cambria"/>
                <a:cs typeface="Cambria"/>
              </a:rPr>
              <a:t> </a:t>
            </a:r>
            <a:r>
              <a:rPr sz="818" spc="-3" dirty="0">
                <a:latin typeface="Cambria"/>
                <a:cs typeface="Cambria"/>
              </a:rPr>
              <a:t>12.C</a:t>
            </a:r>
            <a:endParaRPr sz="818">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6- Talking about Movies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76207" y="-807869"/>
            <a:ext cx="10613824" cy="1828799"/>
          </a:xfrm>
        </p:spPr>
        <p:txBody>
          <a:bodyPr>
            <a:normAutofit/>
          </a:bodyPr>
          <a:lstStyle/>
          <a:p>
            <a:pPr algn="ctr"/>
            <a:r>
              <a:rPr lang="en-US" sz="2000" b="1" dirty="0"/>
              <a:t>Session 7- Talking about Food </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pic>
        <p:nvPicPr>
          <p:cNvPr id="9" name="Picture 8">
            <a:extLst>
              <a:ext uri="{FF2B5EF4-FFF2-40B4-BE49-F238E27FC236}">
                <a16:creationId xmlns:a16="http://schemas.microsoft.com/office/drawing/2014/main" id="{6FDB3B75-4980-4852-9C04-2DC06B19B0C6}"/>
              </a:ext>
            </a:extLst>
          </p:cNvPr>
          <p:cNvPicPr>
            <a:picLocks noChangeAspect="1"/>
          </p:cNvPicPr>
          <p:nvPr/>
        </p:nvPicPr>
        <p:blipFill>
          <a:blip r:embed="rId4"/>
          <a:stretch>
            <a:fillRect/>
          </a:stretch>
        </p:blipFill>
        <p:spPr>
          <a:xfrm>
            <a:off x="-18596" y="0"/>
            <a:ext cx="7773074" cy="1585097"/>
          </a:xfrm>
          <a:prstGeom prst="rect">
            <a:avLst/>
          </a:prstGeom>
        </p:spPr>
      </p:pic>
      <p:sp>
        <p:nvSpPr>
          <p:cNvPr id="10" name="TextBox 9">
            <a:extLst>
              <a:ext uri="{FF2B5EF4-FFF2-40B4-BE49-F238E27FC236}">
                <a16:creationId xmlns:a16="http://schemas.microsoft.com/office/drawing/2014/main" id="{321F7BEC-7688-4C18-8C03-73A921180E77}"/>
              </a:ext>
            </a:extLst>
          </p:cNvPr>
          <p:cNvSpPr txBox="1"/>
          <p:nvPr/>
        </p:nvSpPr>
        <p:spPr>
          <a:xfrm>
            <a:off x="59470" y="1571366"/>
            <a:ext cx="10968038" cy="5078313"/>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Questions About Eating Out</a:t>
            </a:r>
          </a:p>
          <a:p>
            <a:pPr algn="l" fontAlgn="base"/>
            <a:r>
              <a:rPr lang="en-US" b="0" i="0" dirty="0">
                <a:solidFill>
                  <a:srgbClr val="444444"/>
                </a:solidFill>
                <a:effectLst/>
                <a:latin typeface="Lato" panose="020F0502020204030203" pitchFamily="34" charset="0"/>
              </a:rPr>
              <a:t>Okay, so when, when we’re talking about eating out, that might be to do with places that are local. If you’re sharing offices with these people, and you’ve just joined them, you might want to know the places to eat locally for lunch, or perhaps for an early dinner. So you could ask questions like,</a:t>
            </a:r>
          </a:p>
          <a:p>
            <a:pPr algn="l" fontAlgn="base"/>
            <a:r>
              <a:rPr lang="en-US" b="1" i="1" dirty="0">
                <a:solidFill>
                  <a:srgbClr val="444444"/>
                </a:solidFill>
                <a:effectLst/>
                <a:latin typeface="inherit"/>
              </a:rPr>
              <a:t>How often do you eat out?</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Have you tried any new restaurants recently?</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Or</a:t>
            </a:r>
          </a:p>
          <a:p>
            <a:pPr algn="l" fontAlgn="base"/>
            <a:r>
              <a:rPr lang="en-US" b="1" i="1" dirty="0">
                <a:solidFill>
                  <a:srgbClr val="444444"/>
                </a:solidFill>
                <a:effectLst/>
                <a:latin typeface="inherit"/>
              </a:rPr>
              <a:t>What are the restaurants like around here?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Are there any nice small cafes? What are the prices like?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Are they good for lunches/dinners?</a:t>
            </a:r>
          </a:p>
          <a:p>
            <a:pPr algn="l" fontAlgn="base"/>
            <a:r>
              <a:rPr lang="en-US" b="0" i="0" dirty="0">
                <a:solidFill>
                  <a:srgbClr val="444444"/>
                </a:solidFill>
                <a:effectLst/>
                <a:latin typeface="Lato" panose="020F0502020204030203" pitchFamily="34" charset="0"/>
              </a:rPr>
              <a:t>You could also ask,</a:t>
            </a:r>
          </a:p>
          <a:p>
            <a:pPr algn="l" fontAlgn="base"/>
            <a:r>
              <a:rPr lang="en-US" b="1" i="1" dirty="0">
                <a:solidFill>
                  <a:srgbClr val="444444"/>
                </a:solidFill>
                <a:effectLst/>
                <a:latin typeface="inherit"/>
              </a:rPr>
              <a:t>Do you like fast food?</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Obviously, people eat it, particularly if they’re in a hurry.</a:t>
            </a:r>
          </a:p>
          <a:p>
            <a:pPr algn="l" fontAlgn="base"/>
            <a:r>
              <a:rPr lang="en-US" b="1" i="1" dirty="0">
                <a:solidFill>
                  <a:srgbClr val="444444"/>
                </a:solidFill>
                <a:effectLst/>
                <a:latin typeface="inherit"/>
              </a:rPr>
              <a:t>What type of fast food do you like?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What fast-food restaurants are available here?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Do you order food as a takeaway?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Have you tried some of those food delivery apps? </a:t>
            </a:r>
            <a:endParaRPr lang="en-US" b="0" i="0" dirty="0">
              <a:solidFill>
                <a:srgbClr val="444444"/>
              </a:solidFill>
              <a:effectLst/>
              <a:latin typeface="Lato" panose="020F0502020204030203" pitchFamily="34" charset="0"/>
            </a:endParaRPr>
          </a:p>
          <a:p>
            <a:pPr algn="l" fontAlgn="base"/>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34942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6- Talking about Movies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7- Talking about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a:t>
            </a:r>
            <a:r>
              <a:rPr lang="en-US" sz="3600" b="1" spc="7" dirty="0">
                <a:solidFill>
                  <a:schemeClr val="bg1"/>
                </a:solidFill>
                <a:latin typeface="Cambria"/>
                <a:cs typeface="Cambria"/>
              </a:rPr>
              <a:t>Restaurants – Part 1 </a:t>
            </a:r>
            <a:r>
              <a:rPr lang="en-US" sz="3600" b="1" dirty="0">
                <a:solidFill>
                  <a:schemeClr val="bg1"/>
                </a:solidFill>
              </a:rPr>
              <a:t>(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9" name="Title 1">
            <a:extLst>
              <a:ext uri="{FF2B5EF4-FFF2-40B4-BE49-F238E27FC236}">
                <a16:creationId xmlns:a16="http://schemas.microsoft.com/office/drawing/2014/main" id="{8A06344A-A185-495C-9F66-827DBDFF0656}"/>
              </a:ext>
            </a:extLst>
          </p:cNvPr>
          <p:cNvSpPr txBox="1">
            <a:spLocks/>
          </p:cNvSpPr>
          <p:nvPr/>
        </p:nvSpPr>
        <p:spPr>
          <a:xfrm>
            <a:off x="750478" y="-17716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Session 7- Talking about Food</a:t>
            </a:r>
          </a:p>
        </p:txBody>
      </p:sp>
      <p:sp>
        <p:nvSpPr>
          <p:cNvPr id="10" name="TextBox 9">
            <a:extLst>
              <a:ext uri="{FF2B5EF4-FFF2-40B4-BE49-F238E27FC236}">
                <a16:creationId xmlns:a16="http://schemas.microsoft.com/office/drawing/2014/main" id="{7063165A-4566-4C36-BB94-A7356B45F52F}"/>
              </a:ext>
            </a:extLst>
          </p:cNvPr>
          <p:cNvSpPr txBox="1"/>
          <p:nvPr/>
        </p:nvSpPr>
        <p:spPr>
          <a:xfrm>
            <a:off x="0" y="441811"/>
            <a:ext cx="12192000" cy="6740307"/>
          </a:xfrm>
          <a:prstGeom prst="rect">
            <a:avLst/>
          </a:prstGeom>
          <a:noFill/>
        </p:spPr>
        <p:txBody>
          <a:bodyPr wrap="square">
            <a:spAutoFit/>
          </a:bodyPr>
          <a:lstStyle/>
          <a:p>
            <a:pPr algn="l">
              <a:buFont typeface="+mj-lt"/>
              <a:buAutoNum type="arabicPeriod"/>
            </a:pPr>
            <a:r>
              <a:rPr lang="en-US" b="1" i="1" dirty="0">
                <a:solidFill>
                  <a:srgbClr val="444444"/>
                </a:solidFill>
                <a:effectLst/>
                <a:latin typeface="inherit"/>
              </a:rPr>
              <a:t>What’s your favorite dish?</a:t>
            </a:r>
          </a:p>
          <a:p>
            <a:pPr algn="l">
              <a:buFont typeface="+mj-lt"/>
              <a:buAutoNum type="arabicPeriod"/>
            </a:pPr>
            <a:endParaRPr lang="en-US" b="1" i="1" dirty="0">
              <a:solidFill>
                <a:srgbClr val="444444"/>
              </a:solidFill>
              <a:latin typeface="inherit"/>
            </a:endParaRPr>
          </a:p>
          <a:p>
            <a:pPr algn="l">
              <a:buFont typeface="+mj-lt"/>
              <a:buAutoNum type="arabicPeriod"/>
            </a:pPr>
            <a:r>
              <a:rPr lang="en-US" b="1" i="1" dirty="0">
                <a:solidFill>
                  <a:srgbClr val="444444"/>
                </a:solidFill>
                <a:effectLst/>
                <a:latin typeface="inherit"/>
              </a:rPr>
              <a:t>What’s your favorite meal?</a:t>
            </a:r>
          </a:p>
          <a:p>
            <a:pPr algn="l">
              <a:buFont typeface="+mj-lt"/>
              <a:buAutoNum type="arabicPeriod"/>
            </a:pPr>
            <a:endParaRPr lang="en-US" b="1" i="1" dirty="0">
              <a:solidFill>
                <a:srgbClr val="444444"/>
              </a:solidFill>
              <a:latin typeface="inherit"/>
            </a:endParaRPr>
          </a:p>
          <a:p>
            <a:pPr algn="l">
              <a:buFont typeface="+mj-lt"/>
              <a:buAutoNum type="arabicPeriod"/>
            </a:pPr>
            <a:r>
              <a:rPr lang="en-US" b="1" i="1" dirty="0">
                <a:solidFill>
                  <a:srgbClr val="444444"/>
                </a:solidFill>
                <a:effectLst/>
                <a:latin typeface="inherit"/>
              </a:rPr>
              <a:t>Are there any foods that you absolutely hate? Or Are there any foods that you absolutely won’t eat?</a:t>
            </a:r>
            <a:endParaRPr lang="en-US" dirty="0">
              <a:solidFill>
                <a:srgbClr val="444444"/>
              </a:solidFill>
              <a:latin typeface="Lato" panose="020F0502020204030203" pitchFamily="34" charset="0"/>
            </a:endParaRPr>
          </a:p>
          <a:p>
            <a:pPr algn="l">
              <a:buFont typeface="+mj-lt"/>
              <a:buAutoNum type="arabicPeriod"/>
            </a:pPr>
            <a:endParaRPr lang="en-US" b="1" i="1" dirty="0">
              <a:solidFill>
                <a:srgbClr val="444444"/>
              </a:solidFill>
              <a:effectLst/>
              <a:latin typeface="Lato" panose="020F0502020204030203" pitchFamily="34" charset="0"/>
            </a:endParaRPr>
          </a:p>
          <a:p>
            <a:pPr algn="l">
              <a:buFont typeface="+mj-lt"/>
              <a:buAutoNum type="arabicPeriod"/>
            </a:pPr>
            <a:r>
              <a:rPr lang="en-US" b="1" i="1" dirty="0">
                <a:solidFill>
                  <a:srgbClr val="444444"/>
                </a:solidFill>
                <a:effectLst/>
                <a:latin typeface="inherit"/>
              </a:rPr>
              <a:t>Do you like trying new foods? </a:t>
            </a:r>
          </a:p>
          <a:p>
            <a:pPr algn="l">
              <a:buFont typeface="+mj-lt"/>
              <a:buAutoNum type="arabicPeriod"/>
            </a:pPr>
            <a:endParaRPr lang="en-US" b="1" i="1" dirty="0">
              <a:solidFill>
                <a:srgbClr val="444444"/>
              </a:solidFill>
              <a:latin typeface="inherit"/>
            </a:endParaRPr>
          </a:p>
          <a:p>
            <a:pPr algn="l">
              <a:buFont typeface="+mj-lt"/>
              <a:buAutoNum type="arabicPeriod"/>
            </a:pPr>
            <a:r>
              <a:rPr lang="en-US" b="1" i="1" dirty="0">
                <a:solidFill>
                  <a:srgbClr val="444444"/>
                </a:solidFill>
                <a:effectLst/>
                <a:latin typeface="inherit"/>
              </a:rPr>
              <a:t> What’s the most recent food that you’ve tasted?</a:t>
            </a:r>
            <a:endParaRPr lang="en-US" dirty="0">
              <a:solidFill>
                <a:srgbClr val="444444"/>
              </a:solidFill>
              <a:latin typeface="Lato" panose="020F0502020204030203" pitchFamily="34" charset="0"/>
            </a:endParaRPr>
          </a:p>
          <a:p>
            <a:pPr algn="l">
              <a:buFont typeface="+mj-lt"/>
              <a:buAutoNum type="arabicPeriod"/>
            </a:pPr>
            <a:endParaRPr lang="en-US" b="1" i="1" dirty="0">
              <a:solidFill>
                <a:srgbClr val="444444"/>
              </a:solidFill>
              <a:effectLst/>
              <a:latin typeface="Lato" panose="020F0502020204030203" pitchFamily="34" charset="0"/>
            </a:endParaRPr>
          </a:p>
          <a:p>
            <a:pPr algn="l">
              <a:buFont typeface="+mj-lt"/>
              <a:buAutoNum type="arabicPeriod"/>
            </a:pPr>
            <a:r>
              <a:rPr lang="en-US" b="1" i="1" dirty="0">
                <a:solidFill>
                  <a:srgbClr val="444444"/>
                </a:solidFill>
                <a:effectLst/>
                <a:latin typeface="inherit"/>
              </a:rPr>
              <a:t>Have tried Japanese food?</a:t>
            </a:r>
            <a:endParaRPr lang="en-US" b="0" i="0" dirty="0">
              <a:solidFill>
                <a:srgbClr val="444444"/>
              </a:solidFill>
              <a:effectLst/>
              <a:latin typeface="Lato" panose="020F0502020204030203" pitchFamily="34" charset="0"/>
            </a:endParaRPr>
          </a:p>
          <a:p>
            <a:pPr algn="l">
              <a:buFont typeface="+mj-lt"/>
              <a:buAutoNum type="arabicPeriod"/>
            </a:pPr>
            <a:endParaRPr lang="en-US" b="0" i="0" dirty="0">
              <a:solidFill>
                <a:srgbClr val="303030"/>
              </a:solidFill>
              <a:effectLst/>
              <a:latin typeface="open sans" panose="020B0606030504020204" pitchFamily="34" charset="0"/>
            </a:endParaRPr>
          </a:p>
          <a:p>
            <a:pPr algn="l">
              <a:buFont typeface="+mj-lt"/>
              <a:buAutoNum type="arabicPeriod"/>
            </a:pPr>
            <a:r>
              <a:rPr lang="en-US" b="1" i="1" dirty="0">
                <a:solidFill>
                  <a:srgbClr val="444444"/>
                </a:solidFill>
                <a:effectLst/>
                <a:latin typeface="inherit"/>
              </a:rPr>
              <a:t>Do you like fast food?</a:t>
            </a:r>
          </a:p>
          <a:p>
            <a:pPr algn="l">
              <a:buFont typeface="+mj-lt"/>
              <a:buAutoNum type="arabicPeriod"/>
            </a:pPr>
            <a:endParaRPr lang="en-US" b="1" i="1" dirty="0">
              <a:solidFill>
                <a:srgbClr val="444444"/>
              </a:solidFill>
              <a:latin typeface="inherit"/>
            </a:endParaRPr>
          </a:p>
          <a:p>
            <a:pPr algn="l">
              <a:buFont typeface="+mj-lt"/>
              <a:buAutoNum type="arabicPeriod"/>
            </a:pPr>
            <a:r>
              <a:rPr lang="en-US" b="1" i="1" dirty="0">
                <a:solidFill>
                  <a:srgbClr val="444444"/>
                </a:solidFill>
                <a:effectLst/>
                <a:latin typeface="inherit"/>
              </a:rPr>
              <a:t>What type of fast food do you like?</a:t>
            </a:r>
          </a:p>
          <a:p>
            <a:pPr algn="l">
              <a:buFont typeface="+mj-lt"/>
              <a:buAutoNum type="arabicPeriod"/>
            </a:pPr>
            <a:endParaRPr lang="en-US" b="1" i="1" dirty="0">
              <a:solidFill>
                <a:srgbClr val="444444"/>
              </a:solidFill>
              <a:latin typeface="inherit"/>
            </a:endParaRPr>
          </a:p>
          <a:p>
            <a:pPr algn="l">
              <a:buFont typeface="+mj-lt"/>
              <a:buAutoNum type="arabicPeriod"/>
            </a:pPr>
            <a:r>
              <a:rPr lang="en-US" b="1" i="1" dirty="0">
                <a:solidFill>
                  <a:srgbClr val="444444"/>
                </a:solidFill>
                <a:effectLst/>
                <a:latin typeface="inherit"/>
              </a:rPr>
              <a:t>What fast-food restaurants are available here?</a:t>
            </a:r>
          </a:p>
          <a:p>
            <a:pPr algn="l">
              <a:buFont typeface="+mj-lt"/>
              <a:buAutoNum type="arabicPeriod"/>
            </a:pPr>
            <a:endParaRPr lang="en-US" b="1" i="1" dirty="0">
              <a:solidFill>
                <a:srgbClr val="444444"/>
              </a:solidFill>
              <a:latin typeface="inherit"/>
            </a:endParaRPr>
          </a:p>
          <a:p>
            <a:pPr algn="l">
              <a:buFont typeface="+mj-lt"/>
              <a:buAutoNum type="arabicPeriod"/>
            </a:pPr>
            <a:r>
              <a:rPr lang="en-US" b="1" i="1" dirty="0">
                <a:solidFill>
                  <a:srgbClr val="444444"/>
                </a:solidFill>
                <a:effectLst/>
                <a:latin typeface="inherit"/>
              </a:rPr>
              <a:t>Do you order food as a takeaway?</a:t>
            </a:r>
            <a:endParaRPr lang="en-US" dirty="0">
              <a:solidFill>
                <a:srgbClr val="444444"/>
              </a:solidFill>
              <a:latin typeface="Lato" panose="020F0502020204030203" pitchFamily="34" charset="0"/>
            </a:endParaRPr>
          </a:p>
          <a:p>
            <a:pPr algn="l">
              <a:buFont typeface="+mj-lt"/>
              <a:buAutoNum type="arabicPeriod"/>
            </a:pPr>
            <a:endParaRPr lang="en-US" b="1" i="1" dirty="0">
              <a:solidFill>
                <a:srgbClr val="444444"/>
              </a:solidFill>
              <a:effectLst/>
              <a:latin typeface="Lato" panose="020F0502020204030203" pitchFamily="34" charset="0"/>
            </a:endParaRPr>
          </a:p>
          <a:p>
            <a:pPr algn="l">
              <a:buFont typeface="+mj-lt"/>
              <a:buAutoNum type="arabicPeriod"/>
            </a:pPr>
            <a:r>
              <a:rPr lang="en-US" b="1" i="1" dirty="0">
                <a:solidFill>
                  <a:srgbClr val="444444"/>
                </a:solidFill>
                <a:effectLst/>
                <a:latin typeface="inherit"/>
              </a:rPr>
              <a:t>Have you tried some of those food delivery apps? </a:t>
            </a:r>
            <a:endParaRPr lang="en-US" b="0" i="0" dirty="0">
              <a:solidFill>
                <a:srgbClr val="444444"/>
              </a:solidFill>
              <a:effectLst/>
              <a:latin typeface="Lato" panose="020F0502020204030203" pitchFamily="34" charset="0"/>
            </a:endParaRPr>
          </a:p>
          <a:p>
            <a:pPr algn="l">
              <a:buFont typeface="+mj-lt"/>
              <a:buAutoNum type="arabicPeriod"/>
            </a:pPr>
            <a:endParaRPr lang="en-US" b="0" i="0" dirty="0">
              <a:solidFill>
                <a:srgbClr val="303030"/>
              </a:solidFill>
              <a:effectLst/>
              <a:latin typeface="open sans" panose="020B0606030504020204" pitchFamily="34" charset="0"/>
            </a:endParaRPr>
          </a:p>
          <a:p>
            <a:pPr algn="l" fontAlgn="base"/>
            <a:r>
              <a:rPr lang="en-US" b="1" i="1" dirty="0">
                <a:solidFill>
                  <a:srgbClr val="444444"/>
                </a:solidFill>
                <a:latin typeface="inherit"/>
              </a:rPr>
              <a:t>12. A lot of people like to cook. </a:t>
            </a:r>
            <a:r>
              <a:rPr lang="en-US" b="1" i="1" dirty="0">
                <a:solidFill>
                  <a:srgbClr val="444444"/>
                </a:solidFill>
                <a:effectLst/>
                <a:latin typeface="inherit"/>
              </a:rPr>
              <a:t>Do you like cooking? Are you a good cook?</a:t>
            </a:r>
            <a:endParaRPr lang="en-US" b="0" i="0" dirty="0">
              <a:solidFill>
                <a:srgbClr val="444444"/>
              </a:solidFill>
              <a:effectLst/>
              <a:latin typeface="Lato" panose="020F0502020204030203" pitchFamily="34" charset="0"/>
            </a:endParaRPr>
          </a:p>
          <a:p>
            <a:pPr algn="l">
              <a:buFont typeface="+mj-lt"/>
              <a:buAutoNum type="arabicPeriod"/>
            </a:pPr>
            <a:endParaRPr lang="en-US" b="0" i="0" dirty="0">
              <a:solidFill>
                <a:srgbClr val="303030"/>
              </a:solidFill>
              <a:effectLst/>
              <a:latin typeface="open sans" panose="020B0606030504020204"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9" name="Title 1">
            <a:extLst>
              <a:ext uri="{FF2B5EF4-FFF2-40B4-BE49-F238E27FC236}">
                <a16:creationId xmlns:a16="http://schemas.microsoft.com/office/drawing/2014/main" id="{3EB78B74-F46C-45CE-9DBC-C99C2D506208}"/>
              </a:ext>
            </a:extLst>
          </p:cNvPr>
          <p:cNvSpPr txBox="1">
            <a:spLocks/>
          </p:cNvSpPr>
          <p:nvPr/>
        </p:nvSpPr>
        <p:spPr>
          <a:xfrm>
            <a:off x="684212" y="-41919"/>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Session 7- Talking about Food</a:t>
            </a:r>
          </a:p>
        </p:txBody>
      </p:sp>
      <p:sp>
        <p:nvSpPr>
          <p:cNvPr id="7" name="TextBox 6">
            <a:extLst>
              <a:ext uri="{FF2B5EF4-FFF2-40B4-BE49-F238E27FC236}">
                <a16:creationId xmlns:a16="http://schemas.microsoft.com/office/drawing/2014/main" id="{D427EAD5-92DA-4759-A320-7EAE227A553B}"/>
              </a:ext>
            </a:extLst>
          </p:cNvPr>
          <p:cNvSpPr txBox="1"/>
          <p:nvPr/>
        </p:nvSpPr>
        <p:spPr>
          <a:xfrm>
            <a:off x="0" y="441811"/>
            <a:ext cx="12192000" cy="5078313"/>
          </a:xfrm>
          <a:prstGeom prst="rect">
            <a:avLst/>
          </a:prstGeom>
          <a:noFill/>
        </p:spPr>
        <p:txBody>
          <a:bodyPr wrap="square">
            <a:spAutoFit/>
          </a:bodyPr>
          <a:lstStyle/>
          <a:p>
            <a:pPr algn="l"/>
            <a:endParaRPr lang="en-US" b="1" i="1" dirty="0">
              <a:solidFill>
                <a:srgbClr val="444444"/>
              </a:solidFill>
              <a:latin typeface="inherit"/>
            </a:endParaRPr>
          </a:p>
          <a:p>
            <a:pPr algn="l" fontAlgn="base"/>
            <a:r>
              <a:rPr lang="en-US" b="1" i="1" dirty="0">
                <a:solidFill>
                  <a:srgbClr val="444444"/>
                </a:solidFill>
                <a:latin typeface="inherit"/>
              </a:rPr>
              <a:t>13. </a:t>
            </a:r>
            <a:r>
              <a:rPr lang="en-US" b="1" i="1" dirty="0">
                <a:solidFill>
                  <a:srgbClr val="444444"/>
                </a:solidFill>
                <a:effectLst/>
                <a:latin typeface="inherit"/>
              </a:rPr>
              <a:t>What’s your favorite dish to prepare?</a:t>
            </a:r>
            <a:r>
              <a:rPr lang="en-US" b="1" i="1" dirty="0">
                <a:solidFill>
                  <a:srgbClr val="444444"/>
                </a:solidFill>
                <a:latin typeface="inherit"/>
              </a:rPr>
              <a:t> </a:t>
            </a:r>
          </a:p>
          <a:p>
            <a:pPr algn="l" fontAlgn="base"/>
            <a:endParaRPr lang="en-US" b="1" i="1" dirty="0">
              <a:solidFill>
                <a:srgbClr val="444444"/>
              </a:solidFill>
              <a:effectLst/>
              <a:latin typeface="inherit"/>
            </a:endParaRPr>
          </a:p>
          <a:p>
            <a:pPr algn="l" fontAlgn="base"/>
            <a:r>
              <a:rPr lang="en-US" b="1" i="1" dirty="0">
                <a:solidFill>
                  <a:srgbClr val="444444"/>
                </a:solidFill>
                <a:latin typeface="inherit"/>
              </a:rPr>
              <a:t>14. </a:t>
            </a:r>
            <a:r>
              <a:rPr lang="en-US" b="1" i="1" dirty="0">
                <a:solidFill>
                  <a:srgbClr val="444444"/>
                </a:solidFill>
                <a:effectLst/>
                <a:latin typeface="inherit"/>
              </a:rPr>
              <a:t>What’s your cooking specialty? Or What’s the key dish that you prepare that everybody talks about?</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So what are you (well-)known for?</a:t>
            </a:r>
          </a:p>
          <a:p>
            <a:pPr algn="l" fontAlgn="base"/>
            <a:endParaRPr lang="en-US" b="1" i="1" dirty="0">
              <a:solidFill>
                <a:srgbClr val="444444"/>
              </a:solidFill>
              <a:latin typeface="inherit"/>
            </a:endParaRPr>
          </a:p>
          <a:p>
            <a:pPr algn="l" fontAlgn="base"/>
            <a:r>
              <a:rPr lang="en-US" b="1" i="1" dirty="0">
                <a:solidFill>
                  <a:srgbClr val="444444"/>
                </a:solidFill>
                <a:latin typeface="inherit"/>
              </a:rPr>
              <a:t>15. Which do you prefer eating out or eating at home?</a:t>
            </a:r>
            <a:endParaRPr lang="en-US" dirty="0">
              <a:solidFill>
                <a:srgbClr val="444444"/>
              </a:solidFill>
              <a:latin typeface="Lato" panose="020F0502020204030203" pitchFamily="34" charset="0"/>
            </a:endParaRPr>
          </a:p>
          <a:p>
            <a:pPr algn="l" fontAlgn="base"/>
            <a:endParaRPr lang="en-US" b="1" i="1" dirty="0">
              <a:solidFill>
                <a:srgbClr val="444444"/>
              </a:solidFill>
              <a:effectLst/>
              <a:latin typeface="Lato" panose="020F0502020204030203" pitchFamily="34" charset="0"/>
            </a:endParaRPr>
          </a:p>
          <a:p>
            <a:pPr algn="l" fontAlgn="base"/>
            <a:r>
              <a:rPr lang="en-US" b="1" i="1" dirty="0">
                <a:solidFill>
                  <a:srgbClr val="444444"/>
                </a:solidFill>
                <a:latin typeface="Lato" panose="020F0502020204030203" pitchFamily="34" charset="0"/>
              </a:rPr>
              <a:t>16. </a:t>
            </a:r>
            <a:r>
              <a:rPr lang="en-US" b="1" i="1" dirty="0">
                <a:solidFill>
                  <a:srgbClr val="444444"/>
                </a:solidFill>
                <a:effectLst/>
                <a:latin typeface="inherit"/>
              </a:rPr>
              <a:t>Do you usually skip breakfast?</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Or</a:t>
            </a:r>
          </a:p>
          <a:p>
            <a:pPr algn="l" fontAlgn="base"/>
            <a:r>
              <a:rPr lang="en-US" b="1" i="1" dirty="0">
                <a:solidFill>
                  <a:srgbClr val="444444"/>
                </a:solidFill>
                <a:effectLst/>
                <a:latin typeface="inherit"/>
              </a:rPr>
              <a:t>Do you bring breakfast with you and have it in the office?</a:t>
            </a:r>
          </a:p>
          <a:p>
            <a:pPr algn="l" fontAlgn="base"/>
            <a:endParaRPr lang="en-US" b="1" i="1" dirty="0">
              <a:solidFill>
                <a:srgbClr val="444444"/>
              </a:solidFill>
              <a:latin typeface="inherit"/>
            </a:endParaRPr>
          </a:p>
          <a:p>
            <a:pPr algn="l" fontAlgn="base"/>
            <a:r>
              <a:rPr lang="en-US" b="1" i="1" dirty="0">
                <a:solidFill>
                  <a:srgbClr val="444444"/>
                </a:solidFill>
                <a:effectLst/>
                <a:latin typeface="inherit"/>
              </a:rPr>
              <a:t>17. I’m sick of sandwiches. Do you have any really good suggestions for lunches that you can prepare easily?</a:t>
            </a:r>
          </a:p>
          <a:p>
            <a:pPr algn="l" fontAlgn="base"/>
            <a:endParaRPr lang="en-US" b="1" i="1" dirty="0">
              <a:solidFill>
                <a:srgbClr val="444444"/>
              </a:solidFill>
              <a:latin typeface="inherit"/>
            </a:endParaRPr>
          </a:p>
          <a:p>
            <a:pPr algn="l" fontAlgn="base"/>
            <a:endParaRPr lang="en-US" b="1" i="1" dirty="0">
              <a:solidFill>
                <a:srgbClr val="444444"/>
              </a:solidFill>
              <a:latin typeface="Lato" panose="020F0502020204030203" pitchFamily="34" charset="0"/>
            </a:endParaRPr>
          </a:p>
          <a:p>
            <a:pPr algn="l" fontAlgn="base"/>
            <a:endParaRPr lang="en-US" b="1" i="1" dirty="0">
              <a:solidFill>
                <a:srgbClr val="444444"/>
              </a:solidFill>
              <a:effectLst/>
              <a:latin typeface="Lato" panose="020F0502020204030203" pitchFamily="34" charset="0"/>
            </a:endParaRPr>
          </a:p>
          <a:p>
            <a:pPr algn="l" fontAlgn="base"/>
            <a:endParaRPr lang="en-US" b="1" i="1" dirty="0">
              <a:solidFill>
                <a:srgbClr val="444444"/>
              </a:solidFill>
              <a:latin typeface="Lato" panose="020F0502020204030203" pitchFamily="34" charset="0"/>
            </a:endParaRPr>
          </a:p>
          <a:p>
            <a:pPr algn="l">
              <a:buFont typeface="+mj-lt"/>
              <a:buAutoNum type="arabicPeriod"/>
            </a:pPr>
            <a:endParaRPr lang="en-US" b="0" i="0" dirty="0">
              <a:solidFill>
                <a:srgbClr val="303030"/>
              </a:solidFill>
              <a:effectLst/>
              <a:latin typeface="open sans" panose="020B0606030504020204" pitchFamily="34" charset="0"/>
            </a:endParaRPr>
          </a:p>
        </p:txBody>
      </p:sp>
    </p:spTree>
    <p:extLst>
      <p:ext uri="{BB962C8B-B14F-4D97-AF65-F5344CB8AC3E}">
        <p14:creationId xmlns:p14="http://schemas.microsoft.com/office/powerpoint/2010/main" val="2778971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9" name="Title 1">
            <a:extLst>
              <a:ext uri="{FF2B5EF4-FFF2-40B4-BE49-F238E27FC236}">
                <a16:creationId xmlns:a16="http://schemas.microsoft.com/office/drawing/2014/main" id="{3EB78B74-F46C-45CE-9DBC-C99C2D506208}"/>
              </a:ext>
            </a:extLst>
          </p:cNvPr>
          <p:cNvSpPr txBox="1">
            <a:spLocks/>
          </p:cNvSpPr>
          <p:nvPr/>
        </p:nvSpPr>
        <p:spPr>
          <a:xfrm>
            <a:off x="684212" y="-41919"/>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dirty="0"/>
              <a:t>Session 7- Talking about Food</a:t>
            </a:r>
          </a:p>
        </p:txBody>
      </p:sp>
      <p:sp>
        <p:nvSpPr>
          <p:cNvPr id="7" name="TextBox 6">
            <a:extLst>
              <a:ext uri="{FF2B5EF4-FFF2-40B4-BE49-F238E27FC236}">
                <a16:creationId xmlns:a16="http://schemas.microsoft.com/office/drawing/2014/main" id="{D427EAD5-92DA-4759-A320-7EAE227A553B}"/>
              </a:ext>
            </a:extLst>
          </p:cNvPr>
          <p:cNvSpPr txBox="1"/>
          <p:nvPr/>
        </p:nvSpPr>
        <p:spPr>
          <a:xfrm>
            <a:off x="0" y="441811"/>
            <a:ext cx="12192000" cy="4247317"/>
          </a:xfrm>
          <a:prstGeom prst="rect">
            <a:avLst/>
          </a:prstGeom>
          <a:noFill/>
        </p:spPr>
        <p:txBody>
          <a:bodyPr wrap="square">
            <a:spAutoFit/>
          </a:bodyPr>
          <a:lstStyle/>
          <a:p>
            <a:pPr algn="l" fontAlgn="base"/>
            <a:endParaRPr lang="en-US" b="1" i="1" dirty="0">
              <a:solidFill>
                <a:srgbClr val="444444"/>
              </a:solidFill>
              <a:latin typeface="inherit"/>
            </a:endParaRPr>
          </a:p>
          <a:p>
            <a:pPr algn="l" fontAlgn="base"/>
            <a:r>
              <a:rPr lang="en-US" b="1" i="1" dirty="0">
                <a:solidFill>
                  <a:srgbClr val="444444"/>
                </a:solidFill>
                <a:effectLst/>
                <a:latin typeface="inherit"/>
              </a:rPr>
              <a:t>18. What do you usually have for dinner?</a:t>
            </a:r>
            <a:r>
              <a:rPr lang="en-US" dirty="0">
                <a:solidFill>
                  <a:srgbClr val="444444"/>
                </a:solidFill>
                <a:latin typeface="Lato" panose="020F0502020204030203" pitchFamily="34" charset="0"/>
              </a:rPr>
              <a:t> </a:t>
            </a:r>
          </a:p>
          <a:p>
            <a:pPr algn="l" fontAlgn="base"/>
            <a:endParaRPr lang="en-US" b="1" i="1" dirty="0">
              <a:solidFill>
                <a:srgbClr val="444444"/>
              </a:solidFill>
              <a:effectLst/>
              <a:latin typeface="Lato" panose="020F0502020204030203" pitchFamily="34" charset="0"/>
            </a:endParaRPr>
          </a:p>
          <a:p>
            <a:pPr algn="l" fontAlgn="base"/>
            <a:r>
              <a:rPr lang="en-US" b="1" i="1" dirty="0">
                <a:solidFill>
                  <a:srgbClr val="444444"/>
                </a:solidFill>
                <a:latin typeface="Lato" panose="020F0502020204030203" pitchFamily="34" charset="0"/>
              </a:rPr>
              <a:t>19. </a:t>
            </a:r>
            <a:r>
              <a:rPr lang="en-US" b="1" i="1" dirty="0">
                <a:solidFill>
                  <a:srgbClr val="444444"/>
                </a:solidFill>
                <a:effectLst/>
                <a:latin typeface="inherit"/>
              </a:rPr>
              <a:t>Do you prepare dinner the day before?  If so, do you prepare dinner as we do enough for two/three days? </a:t>
            </a:r>
          </a:p>
          <a:p>
            <a:pPr algn="l" fontAlgn="base"/>
            <a:endParaRPr lang="en-US" b="1" i="1" dirty="0">
              <a:solidFill>
                <a:srgbClr val="444444"/>
              </a:solidFill>
              <a:latin typeface="inherit"/>
            </a:endParaRPr>
          </a:p>
          <a:p>
            <a:pPr algn="l" fontAlgn="base"/>
            <a:r>
              <a:rPr lang="en-US" b="1" i="1" dirty="0">
                <a:solidFill>
                  <a:srgbClr val="444444"/>
                </a:solidFill>
                <a:effectLst/>
                <a:latin typeface="inherit"/>
              </a:rPr>
              <a:t>20. Do you ever go on diets? If so, do you follow a special type of diet?</a:t>
            </a:r>
            <a:endParaRPr lang="en-US" b="0" i="0" dirty="0">
              <a:solidFill>
                <a:srgbClr val="444444"/>
              </a:solidFill>
              <a:effectLst/>
              <a:latin typeface="Lato" panose="020F0502020204030203" pitchFamily="34" charset="0"/>
            </a:endParaRPr>
          </a:p>
          <a:p>
            <a:pPr algn="l" fontAlgn="base"/>
            <a:endParaRPr lang="en-US" b="1" i="1" dirty="0">
              <a:solidFill>
                <a:srgbClr val="444444"/>
              </a:solidFill>
              <a:effectLst/>
              <a:latin typeface="inherit"/>
            </a:endParaRPr>
          </a:p>
          <a:p>
            <a:pPr algn="l" fontAlgn="base"/>
            <a:r>
              <a:rPr lang="en-US" b="1" i="1" dirty="0">
                <a:solidFill>
                  <a:srgbClr val="444444"/>
                </a:solidFill>
                <a:latin typeface="inherit"/>
              </a:rPr>
              <a:t>21. </a:t>
            </a:r>
            <a:r>
              <a:rPr lang="en-US" b="1" i="1" dirty="0">
                <a:solidFill>
                  <a:srgbClr val="444444"/>
                </a:solidFill>
                <a:effectLst/>
                <a:latin typeface="inherit"/>
              </a:rPr>
              <a:t>Are there foods you definitely leave out/include to make sure it’s a healthy diet?</a:t>
            </a:r>
          </a:p>
          <a:p>
            <a:pPr algn="l" fontAlgn="base"/>
            <a:endParaRPr lang="en-US" b="1" i="1" dirty="0">
              <a:solidFill>
                <a:srgbClr val="444444"/>
              </a:solidFill>
              <a:latin typeface="inherit"/>
            </a:endParaRPr>
          </a:p>
          <a:p>
            <a:pPr algn="l" fontAlgn="base"/>
            <a:r>
              <a:rPr lang="en-US" b="1" i="1" dirty="0">
                <a:solidFill>
                  <a:srgbClr val="444444"/>
                </a:solidFill>
                <a:effectLst/>
                <a:latin typeface="inherit"/>
              </a:rPr>
              <a:t>22. Do you think diets are useful or not? Are they just fads?           (fad= </a:t>
            </a:r>
            <a:r>
              <a:rPr lang="en-US" b="0" i="0" dirty="0">
                <a:solidFill>
                  <a:srgbClr val="444444"/>
                </a:solidFill>
                <a:effectLst/>
                <a:latin typeface="Lato" panose="020F0502020204030203" pitchFamily="34" charset="0"/>
              </a:rPr>
              <a:t>something that’s here today gone tomorrow.</a:t>
            </a:r>
            <a:r>
              <a:rPr lang="en-US" b="1" i="1" dirty="0">
                <a:solidFill>
                  <a:srgbClr val="444444"/>
                </a:solidFill>
                <a:effectLst/>
                <a:latin typeface="inherit"/>
              </a:rPr>
              <a:t>)</a:t>
            </a:r>
            <a:endParaRPr lang="en-US" dirty="0">
              <a:solidFill>
                <a:srgbClr val="444444"/>
              </a:solidFill>
              <a:latin typeface="Lato" panose="020F0502020204030203" pitchFamily="34" charset="0"/>
            </a:endParaRPr>
          </a:p>
          <a:p>
            <a:pPr algn="l" fontAlgn="base"/>
            <a:endParaRPr lang="en-US" b="1" i="1" dirty="0">
              <a:solidFill>
                <a:srgbClr val="444444"/>
              </a:solidFill>
              <a:effectLst/>
              <a:latin typeface="Lato" panose="020F0502020204030203" pitchFamily="34" charset="0"/>
            </a:endParaRPr>
          </a:p>
          <a:p>
            <a:pPr algn="l" fontAlgn="base"/>
            <a:endParaRPr lang="en-US" b="1" i="1" dirty="0">
              <a:solidFill>
                <a:srgbClr val="444444"/>
              </a:solidFill>
              <a:latin typeface="Lato" panose="020F0502020204030203" pitchFamily="34" charset="0"/>
            </a:endParaRPr>
          </a:p>
          <a:p>
            <a:pPr algn="l" fontAlgn="base"/>
            <a:endParaRPr lang="en-US" b="1" i="1" dirty="0">
              <a:solidFill>
                <a:srgbClr val="444444"/>
              </a:solidFill>
              <a:effectLst/>
              <a:latin typeface="Lato" panose="020F0502020204030203" pitchFamily="34" charset="0"/>
            </a:endParaRPr>
          </a:p>
          <a:p>
            <a:pPr algn="l" fontAlgn="base"/>
            <a:endParaRPr lang="en-US" b="1" i="1" dirty="0">
              <a:solidFill>
                <a:srgbClr val="444444"/>
              </a:solidFill>
              <a:latin typeface="Lato" panose="020F0502020204030203" pitchFamily="34" charset="0"/>
            </a:endParaRPr>
          </a:p>
          <a:p>
            <a:pPr algn="l">
              <a:buFont typeface="+mj-lt"/>
              <a:buAutoNum type="arabicPeriod"/>
            </a:pPr>
            <a:endParaRPr lang="en-US" b="0" i="0" dirty="0">
              <a:solidFill>
                <a:srgbClr val="303030"/>
              </a:solidFill>
              <a:effectLst/>
              <a:latin typeface="open sans" panose="020B0606030504020204" pitchFamily="34" charset="0"/>
            </a:endParaRPr>
          </a:p>
        </p:txBody>
      </p:sp>
    </p:spTree>
    <p:extLst>
      <p:ext uri="{BB962C8B-B14F-4D97-AF65-F5344CB8AC3E}">
        <p14:creationId xmlns:p14="http://schemas.microsoft.com/office/powerpoint/2010/main" val="54067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7- Talking about Food</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a:t>
            </a:r>
            <a:r>
              <a:rPr lang="en-US" sz="3600" b="1" spc="7" dirty="0">
                <a:solidFill>
                  <a:srgbClr val="17365D"/>
                </a:solidFill>
                <a:latin typeface="Cambria"/>
                <a:cs typeface="Cambria"/>
              </a:rPr>
              <a:t> Restaurants- Part 1</a:t>
            </a:r>
            <a:endParaRPr lang="en-US" sz="3600" b="1" dirty="0">
              <a:solidFill>
                <a:schemeClr val="bg1"/>
              </a:solidFill>
            </a:endParaRP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10" name="TextBox 9">
            <a:extLst>
              <a:ext uri="{FF2B5EF4-FFF2-40B4-BE49-F238E27FC236}">
                <a16:creationId xmlns:a16="http://schemas.microsoft.com/office/drawing/2014/main" id="{B5582AF5-2F03-4020-82AA-B2034775A28F}"/>
              </a:ext>
            </a:extLst>
          </p:cNvPr>
          <p:cNvSpPr txBox="1"/>
          <p:nvPr/>
        </p:nvSpPr>
        <p:spPr>
          <a:xfrm>
            <a:off x="3278553" y="0"/>
            <a:ext cx="6119446" cy="369332"/>
          </a:xfrm>
          <a:prstGeom prst="rect">
            <a:avLst/>
          </a:prstGeom>
          <a:noFill/>
        </p:spPr>
        <p:txBody>
          <a:bodyPr wrap="square">
            <a:spAutoFit/>
          </a:bodyPr>
          <a:lstStyle/>
          <a:p>
            <a:r>
              <a:rPr lang="en-US" sz="1800" b="1" dirty="0"/>
              <a:t>Session 7- Talking about Food</a:t>
            </a:r>
            <a:endParaRPr lang="en-US"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26399"/>
            <a:ext cx="3621665" cy="807913"/>
          </a:xfrm>
          <a:prstGeom prst="rect">
            <a:avLst/>
          </a:prstGeom>
        </p:spPr>
        <p:txBody>
          <a:bodyPr vert="horz" wrap="square" lIns="0" tIns="0" rIns="0" bIns="0" rtlCol="0">
            <a:spAutoFit/>
          </a:bodyPr>
          <a:lstStyle/>
          <a:p>
            <a:pPr marL="8659" marR="3464">
              <a:lnSpc>
                <a:spcPts val="2079"/>
              </a:lnSpc>
            </a:pPr>
            <a:r>
              <a:rPr sz="1773" b="1" spc="10" dirty="0">
                <a:solidFill>
                  <a:srgbClr val="313D4F"/>
                </a:solidFill>
                <a:latin typeface="Cambria"/>
                <a:cs typeface="Cambria"/>
              </a:rPr>
              <a:t>Lesson </a:t>
            </a:r>
            <a:r>
              <a:rPr sz="1773" b="1" spc="7" dirty="0">
                <a:solidFill>
                  <a:srgbClr val="313D4F"/>
                </a:solidFill>
                <a:latin typeface="Cambria"/>
                <a:cs typeface="Cambria"/>
              </a:rPr>
              <a:t>8: Restaurants </a:t>
            </a:r>
            <a:r>
              <a:rPr sz="1773" b="1" dirty="0">
                <a:solidFill>
                  <a:srgbClr val="313D4F"/>
                </a:solidFill>
                <a:latin typeface="Cambria"/>
                <a:cs typeface="Cambria"/>
              </a:rPr>
              <a:t>– </a:t>
            </a:r>
            <a:r>
              <a:rPr sz="1773" b="1" spc="10" dirty="0">
                <a:solidFill>
                  <a:srgbClr val="313D4F"/>
                </a:solidFill>
                <a:latin typeface="Cambria"/>
                <a:cs typeface="Cambria"/>
              </a:rPr>
              <a:t>Making  </a:t>
            </a:r>
            <a:r>
              <a:rPr sz="1773" b="1" spc="7" dirty="0">
                <a:solidFill>
                  <a:srgbClr val="313D4F"/>
                </a:solidFill>
                <a:latin typeface="Cambria"/>
                <a:cs typeface="Cambria"/>
              </a:rPr>
              <a:t>Reservations </a:t>
            </a:r>
            <a:r>
              <a:rPr sz="1773" b="1" dirty="0">
                <a:solidFill>
                  <a:srgbClr val="313D4F"/>
                </a:solidFill>
                <a:latin typeface="Cambria"/>
                <a:cs typeface="Cambria"/>
              </a:rPr>
              <a:t>&amp; </a:t>
            </a:r>
            <a:r>
              <a:rPr sz="1773" b="1" spc="10" dirty="0">
                <a:solidFill>
                  <a:srgbClr val="313D4F"/>
                </a:solidFill>
                <a:latin typeface="Cambria"/>
                <a:cs typeface="Cambria"/>
              </a:rPr>
              <a:t>Understanding </a:t>
            </a:r>
            <a:r>
              <a:rPr sz="1773" b="1" spc="7" dirty="0">
                <a:solidFill>
                  <a:srgbClr val="313D4F"/>
                </a:solidFill>
                <a:latin typeface="Cambria"/>
                <a:cs typeface="Cambria"/>
              </a:rPr>
              <a:t>the  </a:t>
            </a:r>
            <a:r>
              <a:rPr sz="1773" b="1" spc="10" dirty="0">
                <a:solidFill>
                  <a:srgbClr val="313D4F"/>
                </a:solidFill>
                <a:latin typeface="Cambria"/>
                <a:cs typeface="Cambria"/>
              </a:rPr>
              <a:t>Menu</a:t>
            </a:r>
            <a:endParaRPr sz="1773" dirty="0">
              <a:latin typeface="Cambria"/>
              <a:cs typeface="Cambria"/>
            </a:endParaRPr>
          </a:p>
        </p:txBody>
      </p:sp>
      <p:sp>
        <p:nvSpPr>
          <p:cNvPr id="3" name="object 3"/>
          <p:cNvSpPr/>
          <p:nvPr/>
        </p:nvSpPr>
        <p:spPr>
          <a:xfrm>
            <a:off x="4057511" y="1454900"/>
            <a:ext cx="4077999" cy="0"/>
          </a:xfrm>
          <a:custGeom>
            <a:avLst/>
            <a:gdLst/>
            <a:ahLst/>
            <a:cxnLst/>
            <a:rect l="l" t="t" r="r" b="b"/>
            <a:pathLst>
              <a:path w="5981065">
                <a:moveTo>
                  <a:pt x="0" y="0"/>
                </a:moveTo>
                <a:lnTo>
                  <a:pt x="5981065" y="0"/>
                </a:lnTo>
              </a:path>
            </a:pathLst>
          </a:custGeom>
          <a:ln w="12191">
            <a:solidFill>
              <a:srgbClr val="4471C4"/>
            </a:solidFill>
          </a:ln>
        </p:spPr>
        <p:txBody>
          <a:bodyPr wrap="square" lIns="0" tIns="0" rIns="0" bIns="0" rtlCol="0"/>
          <a:lstStyle/>
          <a:p>
            <a:endParaRPr sz="1227"/>
          </a:p>
        </p:txBody>
      </p:sp>
      <p:sp>
        <p:nvSpPr>
          <p:cNvPr id="4" name="object 4"/>
          <p:cNvSpPr txBox="1"/>
          <p:nvPr/>
        </p:nvSpPr>
        <p:spPr>
          <a:xfrm>
            <a:off x="4061321" y="1566786"/>
            <a:ext cx="4061547" cy="4575612"/>
          </a:xfrm>
          <a:prstGeom prst="rect">
            <a:avLst/>
          </a:prstGeom>
        </p:spPr>
        <p:txBody>
          <a:bodyPr vert="horz" wrap="square" lIns="0" tIns="0" rIns="0" bIns="0" rtlCol="0">
            <a:spAutoFit/>
          </a:bodyPr>
          <a:lstStyle/>
          <a:p>
            <a:pPr marL="8659" marR="35068">
              <a:lnSpc>
                <a:spcPct val="112300"/>
              </a:lnSpc>
            </a:pPr>
            <a:r>
              <a:rPr sz="886" spc="-3" dirty="0">
                <a:solidFill>
                  <a:srgbClr val="111111"/>
                </a:solidFill>
                <a:latin typeface="Cambria"/>
                <a:cs typeface="Cambria"/>
              </a:rPr>
              <a:t>We’re going </a:t>
            </a:r>
            <a:r>
              <a:rPr sz="886" dirty="0">
                <a:solidFill>
                  <a:srgbClr val="111111"/>
                </a:solidFill>
                <a:latin typeface="Cambria"/>
                <a:cs typeface="Cambria"/>
              </a:rPr>
              <a:t>to </a:t>
            </a:r>
            <a:r>
              <a:rPr sz="886" b="1" spc="-7" dirty="0">
                <a:solidFill>
                  <a:srgbClr val="111111"/>
                </a:solidFill>
                <a:latin typeface="Cambria"/>
                <a:cs typeface="Cambria"/>
              </a:rPr>
              <a:t>eat </a:t>
            </a:r>
            <a:r>
              <a:rPr sz="886" b="1" spc="-3" dirty="0">
                <a:solidFill>
                  <a:srgbClr val="111111"/>
                </a:solidFill>
                <a:latin typeface="Cambria"/>
                <a:cs typeface="Cambria"/>
              </a:rPr>
              <a:t>out </a:t>
            </a:r>
            <a:r>
              <a:rPr sz="886" spc="-3" dirty="0">
                <a:solidFill>
                  <a:srgbClr val="111111"/>
                </a:solidFill>
                <a:latin typeface="Cambria"/>
                <a:cs typeface="Cambria"/>
              </a:rPr>
              <a:t>– that means eating at a restaurant. This will be a </a:t>
            </a:r>
            <a:r>
              <a:rPr sz="886" dirty="0">
                <a:solidFill>
                  <a:srgbClr val="111111"/>
                </a:solidFill>
                <a:latin typeface="Cambria"/>
                <a:cs typeface="Cambria"/>
              </a:rPr>
              <a:t>two-part  </a:t>
            </a:r>
            <a:r>
              <a:rPr sz="886" spc="-3" dirty="0">
                <a:solidFill>
                  <a:srgbClr val="111111"/>
                </a:solidFill>
                <a:latin typeface="Cambria"/>
                <a:cs typeface="Cambria"/>
              </a:rPr>
              <a:t>lesson. </a:t>
            </a:r>
            <a:r>
              <a:rPr sz="886" dirty="0">
                <a:solidFill>
                  <a:srgbClr val="111111"/>
                </a:solidFill>
                <a:latin typeface="Cambria"/>
                <a:cs typeface="Cambria"/>
              </a:rPr>
              <a:t>Today </a:t>
            </a:r>
            <a:r>
              <a:rPr sz="886" spc="-3" dirty="0">
                <a:solidFill>
                  <a:srgbClr val="111111"/>
                </a:solidFill>
                <a:latin typeface="Cambria"/>
                <a:cs typeface="Cambria"/>
              </a:rPr>
              <a:t>you’ll learn how </a:t>
            </a:r>
            <a:r>
              <a:rPr sz="886" dirty="0">
                <a:solidFill>
                  <a:srgbClr val="111111"/>
                </a:solidFill>
                <a:latin typeface="Cambria"/>
                <a:cs typeface="Cambria"/>
              </a:rPr>
              <a:t>to </a:t>
            </a:r>
            <a:r>
              <a:rPr sz="886" spc="-3" dirty="0">
                <a:solidFill>
                  <a:srgbClr val="111111"/>
                </a:solidFill>
                <a:latin typeface="Cambria"/>
                <a:cs typeface="Cambria"/>
              </a:rPr>
              <a:t>make reservations, what </a:t>
            </a:r>
            <a:r>
              <a:rPr sz="886" dirty="0">
                <a:solidFill>
                  <a:srgbClr val="111111"/>
                </a:solidFill>
                <a:latin typeface="Cambria"/>
                <a:cs typeface="Cambria"/>
              </a:rPr>
              <a:t>to </a:t>
            </a:r>
            <a:r>
              <a:rPr sz="886" spc="-3" dirty="0">
                <a:solidFill>
                  <a:srgbClr val="111111"/>
                </a:solidFill>
                <a:latin typeface="Cambria"/>
                <a:cs typeface="Cambria"/>
              </a:rPr>
              <a:t>say when </a:t>
            </a:r>
            <a:r>
              <a:rPr sz="886" spc="-7" dirty="0">
                <a:solidFill>
                  <a:srgbClr val="111111"/>
                </a:solidFill>
                <a:latin typeface="Cambria"/>
                <a:cs typeface="Cambria"/>
              </a:rPr>
              <a:t>you </a:t>
            </a:r>
            <a:r>
              <a:rPr sz="886" spc="-3" dirty="0">
                <a:solidFill>
                  <a:srgbClr val="111111"/>
                </a:solidFill>
                <a:latin typeface="Cambria"/>
                <a:cs typeface="Cambria"/>
              </a:rPr>
              <a:t>arrive at  the restaurant, and how </a:t>
            </a:r>
            <a:r>
              <a:rPr sz="886" dirty="0">
                <a:solidFill>
                  <a:srgbClr val="111111"/>
                </a:solidFill>
                <a:latin typeface="Cambria"/>
                <a:cs typeface="Cambria"/>
              </a:rPr>
              <a:t>to </a:t>
            </a:r>
            <a:r>
              <a:rPr sz="886" spc="-3" dirty="0">
                <a:solidFill>
                  <a:srgbClr val="111111"/>
                </a:solidFill>
                <a:latin typeface="Cambria"/>
                <a:cs typeface="Cambria"/>
              </a:rPr>
              <a:t>understand the</a:t>
            </a:r>
            <a:r>
              <a:rPr sz="886" spc="-7" dirty="0">
                <a:solidFill>
                  <a:srgbClr val="111111"/>
                </a:solidFill>
                <a:latin typeface="Cambria"/>
                <a:cs typeface="Cambria"/>
              </a:rPr>
              <a:t> menu.</a:t>
            </a:r>
            <a:endParaRPr sz="886" dirty="0">
              <a:latin typeface="Cambria"/>
              <a:cs typeface="Cambria"/>
            </a:endParaRPr>
          </a:p>
          <a:p>
            <a:pPr>
              <a:spcBef>
                <a:spcPts val="20"/>
              </a:spcBef>
            </a:pPr>
            <a:endParaRPr sz="1023" dirty="0">
              <a:latin typeface="Times New Roman"/>
              <a:cs typeface="Times New Roman"/>
            </a:endParaRPr>
          </a:p>
          <a:p>
            <a:pPr marL="8659" marR="3464">
              <a:lnSpc>
                <a:spcPct val="112300"/>
              </a:lnSpc>
            </a:pPr>
            <a:r>
              <a:rPr sz="886" spc="-3" dirty="0">
                <a:solidFill>
                  <a:srgbClr val="111111"/>
                </a:solidFill>
                <a:latin typeface="Cambria"/>
                <a:cs typeface="Cambria"/>
              </a:rPr>
              <a:t>Tomorrow you’ll </a:t>
            </a:r>
            <a:r>
              <a:rPr sz="886" dirty="0">
                <a:solidFill>
                  <a:srgbClr val="111111"/>
                </a:solidFill>
                <a:latin typeface="Cambria"/>
                <a:cs typeface="Cambria"/>
              </a:rPr>
              <a:t>learn </a:t>
            </a:r>
            <a:r>
              <a:rPr sz="886" spc="-3" dirty="0">
                <a:solidFill>
                  <a:srgbClr val="111111"/>
                </a:solidFill>
                <a:latin typeface="Cambria"/>
                <a:cs typeface="Cambria"/>
              </a:rPr>
              <a:t>how </a:t>
            </a:r>
            <a:r>
              <a:rPr sz="886" dirty="0">
                <a:solidFill>
                  <a:srgbClr val="111111"/>
                </a:solidFill>
                <a:latin typeface="Cambria"/>
                <a:cs typeface="Cambria"/>
              </a:rPr>
              <a:t>to </a:t>
            </a:r>
            <a:r>
              <a:rPr sz="886" spc="-3" dirty="0">
                <a:solidFill>
                  <a:srgbClr val="111111"/>
                </a:solidFill>
                <a:latin typeface="Cambria"/>
                <a:cs typeface="Cambria"/>
              </a:rPr>
              <a:t>make orders, interact with the waiter or waitress, pay  for the food, and talk about your experience at the</a:t>
            </a:r>
            <a:r>
              <a:rPr sz="886" spc="34" dirty="0">
                <a:solidFill>
                  <a:srgbClr val="111111"/>
                </a:solidFill>
                <a:latin typeface="Cambria"/>
                <a:cs typeface="Cambria"/>
              </a:rPr>
              <a:t> </a:t>
            </a:r>
            <a:r>
              <a:rPr sz="886" spc="-3" dirty="0">
                <a:solidFill>
                  <a:srgbClr val="111111"/>
                </a:solidFill>
                <a:latin typeface="Cambria"/>
                <a:cs typeface="Cambria"/>
              </a:rPr>
              <a:t>restaurant.</a:t>
            </a:r>
            <a:endParaRPr sz="886" dirty="0">
              <a:latin typeface="Cambria"/>
              <a:cs typeface="Cambria"/>
            </a:endParaRPr>
          </a:p>
          <a:p>
            <a:pPr>
              <a:spcBef>
                <a:spcPts val="24"/>
              </a:spcBef>
            </a:pPr>
            <a:endParaRPr sz="1500" dirty="0">
              <a:latin typeface="Times New Roman"/>
              <a:cs typeface="Times New Roman"/>
            </a:endParaRPr>
          </a:p>
          <a:p>
            <a:pPr marL="8659"/>
            <a:r>
              <a:rPr sz="1091" b="1" spc="-7" dirty="0">
                <a:solidFill>
                  <a:srgbClr val="365F91"/>
                </a:solidFill>
                <a:latin typeface="Cambria"/>
                <a:cs typeface="Cambria"/>
              </a:rPr>
              <a:t>Conversation </a:t>
            </a:r>
            <a:r>
              <a:rPr sz="1091" b="1" spc="-3" dirty="0">
                <a:solidFill>
                  <a:srgbClr val="365F91"/>
                </a:solidFill>
                <a:latin typeface="Cambria"/>
                <a:cs typeface="Cambria"/>
              </a:rPr>
              <a:t>#1 – </a:t>
            </a:r>
            <a:r>
              <a:rPr sz="1091" b="1" spc="-7" dirty="0">
                <a:solidFill>
                  <a:srgbClr val="365F91"/>
                </a:solidFill>
                <a:latin typeface="Cambria"/>
                <a:cs typeface="Cambria"/>
              </a:rPr>
              <a:t>Making </a:t>
            </a:r>
            <a:r>
              <a:rPr sz="1091" b="1" spc="-3" dirty="0">
                <a:solidFill>
                  <a:srgbClr val="365F91"/>
                </a:solidFill>
                <a:latin typeface="Cambria"/>
                <a:cs typeface="Cambria"/>
              </a:rPr>
              <a:t>a</a:t>
            </a:r>
            <a:r>
              <a:rPr sz="1091" b="1" spc="37" dirty="0">
                <a:solidFill>
                  <a:srgbClr val="365F91"/>
                </a:solidFill>
                <a:latin typeface="Cambria"/>
                <a:cs typeface="Cambria"/>
              </a:rPr>
              <a:t> </a:t>
            </a:r>
            <a:r>
              <a:rPr sz="1091" b="1" spc="-3" dirty="0">
                <a:solidFill>
                  <a:srgbClr val="365F91"/>
                </a:solidFill>
                <a:latin typeface="Cambria"/>
                <a:cs typeface="Cambria"/>
              </a:rPr>
              <a:t>Reservation</a:t>
            </a:r>
            <a:endParaRPr sz="1091" dirty="0">
              <a:latin typeface="Cambria"/>
              <a:cs typeface="Cambria"/>
            </a:endParaRPr>
          </a:p>
          <a:p>
            <a:pPr>
              <a:lnSpc>
                <a:spcPct val="100000"/>
              </a:lnSpc>
            </a:pPr>
            <a:endParaRPr sz="1193" dirty="0">
              <a:latin typeface="Times New Roman"/>
              <a:cs typeface="Times New Roman"/>
            </a:endParaRPr>
          </a:p>
          <a:p>
            <a:pPr marL="8659"/>
            <a:r>
              <a:rPr sz="886" spc="-3" dirty="0">
                <a:solidFill>
                  <a:srgbClr val="111111"/>
                </a:solidFill>
                <a:latin typeface="Cambria"/>
                <a:cs typeface="Cambria"/>
              </a:rPr>
              <a:t>It’s a good idea </a:t>
            </a:r>
            <a:r>
              <a:rPr sz="886" dirty="0">
                <a:solidFill>
                  <a:srgbClr val="111111"/>
                </a:solidFill>
                <a:latin typeface="Cambria"/>
                <a:cs typeface="Cambria"/>
              </a:rPr>
              <a:t>to </a:t>
            </a:r>
            <a:r>
              <a:rPr sz="886" spc="-3" dirty="0">
                <a:solidFill>
                  <a:srgbClr val="111111"/>
                </a:solidFill>
                <a:latin typeface="Cambria"/>
                <a:cs typeface="Cambria"/>
              </a:rPr>
              <a:t>call the restaurant and make a reservation in three</a:t>
            </a:r>
            <a:r>
              <a:rPr sz="886" spc="95" dirty="0">
                <a:solidFill>
                  <a:srgbClr val="111111"/>
                </a:solidFill>
                <a:latin typeface="Cambria"/>
                <a:cs typeface="Cambria"/>
              </a:rPr>
              <a:t> </a:t>
            </a:r>
            <a:r>
              <a:rPr sz="886" spc="-3" dirty="0">
                <a:solidFill>
                  <a:srgbClr val="111111"/>
                </a:solidFill>
                <a:latin typeface="Cambria"/>
                <a:cs typeface="Cambria"/>
              </a:rPr>
              <a:t>cases:</a:t>
            </a:r>
            <a:endParaRPr sz="886" dirty="0">
              <a:latin typeface="Cambria"/>
              <a:cs typeface="Cambria"/>
            </a:endParaRPr>
          </a:p>
          <a:p>
            <a:pPr marL="319945" indent="-155427">
              <a:spcBef>
                <a:spcPts val="177"/>
              </a:spcBef>
              <a:buFont typeface="Symbol"/>
              <a:buChar char=""/>
              <a:tabLst>
                <a:tab pos="319945" algn="l"/>
                <a:tab pos="320378" algn="l"/>
              </a:tabLst>
            </a:pPr>
            <a:r>
              <a:rPr sz="886" spc="-3" dirty="0">
                <a:solidFill>
                  <a:srgbClr val="111111"/>
                </a:solidFill>
                <a:latin typeface="Cambria"/>
                <a:cs typeface="Cambria"/>
              </a:rPr>
              <a:t>First, if </a:t>
            </a:r>
            <a:r>
              <a:rPr sz="886" spc="-7" dirty="0">
                <a:solidFill>
                  <a:srgbClr val="111111"/>
                </a:solidFill>
                <a:latin typeface="Cambria"/>
                <a:cs typeface="Cambria"/>
              </a:rPr>
              <a:t>you </a:t>
            </a:r>
            <a:r>
              <a:rPr sz="886" spc="-3" dirty="0">
                <a:solidFill>
                  <a:srgbClr val="111111"/>
                </a:solidFill>
                <a:latin typeface="Cambria"/>
                <a:cs typeface="Cambria"/>
              </a:rPr>
              <a:t>are going to a nice/expensive</a:t>
            </a:r>
            <a:r>
              <a:rPr sz="886" spc="37" dirty="0">
                <a:solidFill>
                  <a:srgbClr val="111111"/>
                </a:solidFill>
                <a:latin typeface="Cambria"/>
                <a:cs typeface="Cambria"/>
              </a:rPr>
              <a:t> </a:t>
            </a:r>
            <a:r>
              <a:rPr sz="886" spc="-3" dirty="0">
                <a:solidFill>
                  <a:srgbClr val="111111"/>
                </a:solidFill>
                <a:latin typeface="Cambria"/>
                <a:cs typeface="Cambria"/>
              </a:rPr>
              <a:t>restaurant.</a:t>
            </a:r>
            <a:endParaRPr sz="886" dirty="0">
              <a:latin typeface="Cambria"/>
              <a:cs typeface="Cambria"/>
            </a:endParaRPr>
          </a:p>
          <a:p>
            <a:pPr marL="319945" indent="-155427">
              <a:spcBef>
                <a:spcPts val="177"/>
              </a:spcBef>
              <a:buFont typeface="Symbol"/>
              <a:buChar char=""/>
              <a:tabLst>
                <a:tab pos="319945" algn="l"/>
                <a:tab pos="320378" algn="l"/>
              </a:tabLst>
            </a:pPr>
            <a:r>
              <a:rPr sz="886" spc="-3" dirty="0">
                <a:solidFill>
                  <a:srgbClr val="111111"/>
                </a:solidFill>
                <a:latin typeface="Cambria"/>
                <a:cs typeface="Cambria"/>
              </a:rPr>
              <a:t>Second, if </a:t>
            </a:r>
            <a:r>
              <a:rPr sz="886" spc="-7" dirty="0">
                <a:solidFill>
                  <a:srgbClr val="111111"/>
                </a:solidFill>
                <a:latin typeface="Cambria"/>
                <a:cs typeface="Cambria"/>
              </a:rPr>
              <a:t>you </a:t>
            </a:r>
            <a:r>
              <a:rPr sz="886" spc="-3" dirty="0">
                <a:solidFill>
                  <a:srgbClr val="111111"/>
                </a:solidFill>
                <a:latin typeface="Cambria"/>
                <a:cs typeface="Cambria"/>
              </a:rPr>
              <a:t>are going </a:t>
            </a:r>
            <a:r>
              <a:rPr sz="886" dirty="0">
                <a:solidFill>
                  <a:srgbClr val="111111"/>
                </a:solidFill>
                <a:latin typeface="Cambria"/>
                <a:cs typeface="Cambria"/>
              </a:rPr>
              <a:t>to </a:t>
            </a:r>
            <a:r>
              <a:rPr sz="886" spc="-3" dirty="0">
                <a:solidFill>
                  <a:srgbClr val="111111"/>
                </a:solidFill>
                <a:latin typeface="Cambria"/>
                <a:cs typeface="Cambria"/>
              </a:rPr>
              <a:t>a restaurant that is very</a:t>
            </a:r>
            <a:r>
              <a:rPr sz="886" spc="24" dirty="0">
                <a:solidFill>
                  <a:srgbClr val="111111"/>
                </a:solidFill>
                <a:latin typeface="Cambria"/>
                <a:cs typeface="Cambria"/>
              </a:rPr>
              <a:t> </a:t>
            </a:r>
            <a:r>
              <a:rPr sz="886" spc="-3" dirty="0">
                <a:solidFill>
                  <a:srgbClr val="111111"/>
                </a:solidFill>
                <a:latin typeface="Cambria"/>
                <a:cs typeface="Cambria"/>
              </a:rPr>
              <a:t>popular.</a:t>
            </a:r>
            <a:endParaRPr sz="886" dirty="0">
              <a:latin typeface="Cambria"/>
              <a:cs typeface="Cambria"/>
            </a:endParaRPr>
          </a:p>
          <a:p>
            <a:pPr marL="319945" marR="125121" indent="-155427">
              <a:lnSpc>
                <a:spcPct val="112400"/>
              </a:lnSpc>
              <a:spcBef>
                <a:spcPts val="48"/>
              </a:spcBef>
              <a:buFont typeface="Symbol"/>
              <a:buChar char=""/>
              <a:tabLst>
                <a:tab pos="319945" algn="l"/>
                <a:tab pos="320378" algn="l"/>
              </a:tabLst>
            </a:pPr>
            <a:r>
              <a:rPr sz="886" spc="-3" dirty="0">
                <a:solidFill>
                  <a:srgbClr val="111111"/>
                </a:solidFill>
                <a:latin typeface="Cambria"/>
                <a:cs typeface="Cambria"/>
              </a:rPr>
              <a:t>Third, if </a:t>
            </a:r>
            <a:r>
              <a:rPr sz="886" spc="-7" dirty="0">
                <a:solidFill>
                  <a:srgbClr val="111111"/>
                </a:solidFill>
                <a:latin typeface="Cambria"/>
                <a:cs typeface="Cambria"/>
              </a:rPr>
              <a:t>you </a:t>
            </a:r>
            <a:r>
              <a:rPr sz="886" spc="-3" dirty="0">
                <a:solidFill>
                  <a:srgbClr val="111111"/>
                </a:solidFill>
                <a:latin typeface="Cambria"/>
                <a:cs typeface="Cambria"/>
              </a:rPr>
              <a:t>are going </a:t>
            </a:r>
            <a:r>
              <a:rPr sz="886" dirty="0">
                <a:solidFill>
                  <a:srgbClr val="111111"/>
                </a:solidFill>
                <a:latin typeface="Cambria"/>
                <a:cs typeface="Cambria"/>
              </a:rPr>
              <a:t>to </a:t>
            </a:r>
            <a:r>
              <a:rPr sz="886" spc="-3" dirty="0">
                <a:solidFill>
                  <a:srgbClr val="111111"/>
                </a:solidFill>
                <a:latin typeface="Cambria"/>
                <a:cs typeface="Cambria"/>
              </a:rPr>
              <a:t>the restaurant with a large </a:t>
            </a:r>
            <a:r>
              <a:rPr sz="886" spc="-7" dirty="0">
                <a:solidFill>
                  <a:srgbClr val="111111"/>
                </a:solidFill>
                <a:latin typeface="Cambria"/>
                <a:cs typeface="Cambria"/>
              </a:rPr>
              <a:t>number </a:t>
            </a:r>
            <a:r>
              <a:rPr sz="886" spc="-3" dirty="0">
                <a:solidFill>
                  <a:srgbClr val="111111"/>
                </a:solidFill>
                <a:latin typeface="Cambria"/>
                <a:cs typeface="Cambria"/>
              </a:rPr>
              <a:t>of </a:t>
            </a:r>
            <a:r>
              <a:rPr sz="886" spc="-7" dirty="0">
                <a:solidFill>
                  <a:srgbClr val="111111"/>
                </a:solidFill>
                <a:latin typeface="Cambria"/>
                <a:cs typeface="Cambria"/>
              </a:rPr>
              <a:t>people, and  you </a:t>
            </a:r>
            <a:r>
              <a:rPr sz="886" spc="-3" dirty="0">
                <a:solidFill>
                  <a:srgbClr val="111111"/>
                </a:solidFill>
                <a:latin typeface="Cambria"/>
                <a:cs typeface="Cambria"/>
              </a:rPr>
              <a:t>want </a:t>
            </a:r>
            <a:r>
              <a:rPr sz="886" dirty="0">
                <a:solidFill>
                  <a:srgbClr val="111111"/>
                </a:solidFill>
                <a:latin typeface="Cambria"/>
                <a:cs typeface="Cambria"/>
              </a:rPr>
              <a:t>to </a:t>
            </a:r>
            <a:r>
              <a:rPr sz="886" spc="-3" dirty="0">
                <a:solidFill>
                  <a:srgbClr val="111111"/>
                </a:solidFill>
                <a:latin typeface="Cambria"/>
                <a:cs typeface="Cambria"/>
              </a:rPr>
              <a:t>make sure that the restaurant has </a:t>
            </a:r>
            <a:r>
              <a:rPr sz="886" spc="-7" dirty="0">
                <a:solidFill>
                  <a:srgbClr val="111111"/>
                </a:solidFill>
                <a:latin typeface="Cambria"/>
                <a:cs typeface="Cambria"/>
              </a:rPr>
              <a:t>enough </a:t>
            </a:r>
            <a:r>
              <a:rPr sz="886" spc="-3" dirty="0">
                <a:solidFill>
                  <a:srgbClr val="111111"/>
                </a:solidFill>
                <a:latin typeface="Cambria"/>
                <a:cs typeface="Cambria"/>
              </a:rPr>
              <a:t>space for</a:t>
            </a:r>
            <a:r>
              <a:rPr sz="886" spc="61" dirty="0">
                <a:solidFill>
                  <a:srgbClr val="111111"/>
                </a:solidFill>
                <a:latin typeface="Cambria"/>
                <a:cs typeface="Cambria"/>
              </a:rPr>
              <a:t> </a:t>
            </a:r>
            <a:r>
              <a:rPr sz="886" spc="-3" dirty="0">
                <a:solidFill>
                  <a:srgbClr val="111111"/>
                </a:solidFill>
                <a:latin typeface="Cambria"/>
                <a:cs typeface="Cambria"/>
              </a:rPr>
              <a:t>everybody.</a:t>
            </a:r>
            <a:endParaRPr sz="886" dirty="0">
              <a:latin typeface="Cambria"/>
              <a:cs typeface="Cambria"/>
            </a:endParaRPr>
          </a:p>
          <a:p>
            <a:pPr>
              <a:spcBef>
                <a:spcPts val="31"/>
              </a:spcBef>
            </a:pPr>
            <a:endParaRPr sz="1125" dirty="0">
              <a:latin typeface="Times New Roman"/>
              <a:cs typeface="Times New Roman"/>
            </a:endParaRPr>
          </a:p>
          <a:p>
            <a:pPr marL="8659"/>
            <a:r>
              <a:rPr sz="886" b="1" spc="-3" dirty="0">
                <a:solidFill>
                  <a:srgbClr val="111111"/>
                </a:solidFill>
                <a:latin typeface="Cambria"/>
                <a:cs typeface="Cambria"/>
              </a:rPr>
              <a:t>Restaurant: </a:t>
            </a:r>
            <a:r>
              <a:rPr sz="886" spc="-3" dirty="0">
                <a:solidFill>
                  <a:srgbClr val="111111"/>
                </a:solidFill>
                <a:latin typeface="Cambria"/>
                <a:cs typeface="Cambria"/>
              </a:rPr>
              <a:t>Angelo’s Restaurant.</a:t>
            </a:r>
            <a:endParaRPr sz="886" dirty="0">
              <a:latin typeface="Cambria"/>
              <a:cs typeface="Cambria"/>
            </a:endParaRPr>
          </a:p>
          <a:p>
            <a:pPr marL="8659" marR="520830">
              <a:lnSpc>
                <a:spcPct val="224600"/>
              </a:lnSpc>
            </a:pPr>
            <a:r>
              <a:rPr sz="886" b="1" spc="-3" dirty="0">
                <a:solidFill>
                  <a:srgbClr val="111111"/>
                </a:solidFill>
                <a:latin typeface="Cambria"/>
                <a:cs typeface="Cambria"/>
              </a:rPr>
              <a:t>John: </a:t>
            </a:r>
            <a:r>
              <a:rPr sz="886" dirty="0">
                <a:solidFill>
                  <a:srgbClr val="111111"/>
                </a:solidFill>
                <a:latin typeface="Cambria"/>
                <a:cs typeface="Cambria"/>
              </a:rPr>
              <a:t>Hi, </a:t>
            </a:r>
            <a:r>
              <a:rPr sz="886" spc="-3" dirty="0">
                <a:solidFill>
                  <a:srgbClr val="111111"/>
                </a:solidFill>
                <a:latin typeface="Cambria"/>
                <a:cs typeface="Cambria"/>
              </a:rPr>
              <a:t>I’d like </a:t>
            </a:r>
            <a:r>
              <a:rPr sz="886" dirty="0">
                <a:solidFill>
                  <a:srgbClr val="111111"/>
                </a:solidFill>
                <a:latin typeface="Cambria"/>
                <a:cs typeface="Cambria"/>
              </a:rPr>
              <a:t>to make </a:t>
            </a:r>
            <a:r>
              <a:rPr sz="886" spc="-3" dirty="0">
                <a:solidFill>
                  <a:srgbClr val="111111"/>
                </a:solidFill>
                <a:latin typeface="Cambria"/>
                <a:cs typeface="Cambria"/>
              </a:rPr>
              <a:t>a dinner reservation for tomorrow night </a:t>
            </a:r>
            <a:r>
              <a:rPr sz="886" dirty="0">
                <a:solidFill>
                  <a:srgbClr val="111111"/>
                </a:solidFill>
                <a:latin typeface="Cambria"/>
                <a:cs typeface="Cambria"/>
              </a:rPr>
              <a:t>at </a:t>
            </a:r>
            <a:r>
              <a:rPr sz="886" spc="-3" dirty="0">
                <a:solidFill>
                  <a:srgbClr val="111111"/>
                </a:solidFill>
                <a:latin typeface="Cambria"/>
                <a:cs typeface="Cambria"/>
              </a:rPr>
              <a:t>7:30.  </a:t>
            </a:r>
            <a:r>
              <a:rPr sz="886" b="1" spc="-3" dirty="0">
                <a:solidFill>
                  <a:srgbClr val="111111"/>
                </a:solidFill>
                <a:latin typeface="Cambria"/>
                <a:cs typeface="Cambria"/>
              </a:rPr>
              <a:t>Restaurant: </a:t>
            </a:r>
            <a:r>
              <a:rPr sz="886" spc="-7" dirty="0">
                <a:solidFill>
                  <a:srgbClr val="111111"/>
                </a:solidFill>
                <a:latin typeface="Cambria"/>
                <a:cs typeface="Cambria"/>
              </a:rPr>
              <a:t>How </a:t>
            </a:r>
            <a:r>
              <a:rPr sz="886" spc="-3" dirty="0">
                <a:solidFill>
                  <a:srgbClr val="111111"/>
                </a:solidFill>
                <a:latin typeface="Cambria"/>
                <a:cs typeface="Cambria"/>
              </a:rPr>
              <a:t>many in your</a:t>
            </a:r>
            <a:r>
              <a:rPr sz="886" spc="-7" dirty="0">
                <a:solidFill>
                  <a:srgbClr val="111111"/>
                </a:solidFill>
                <a:latin typeface="Cambria"/>
                <a:cs typeface="Cambria"/>
              </a:rPr>
              <a:t> </a:t>
            </a:r>
            <a:r>
              <a:rPr sz="886" spc="-3" dirty="0">
                <a:solidFill>
                  <a:srgbClr val="111111"/>
                </a:solidFill>
                <a:latin typeface="Cambria"/>
                <a:cs typeface="Cambria"/>
              </a:rPr>
              <a:t>party?</a:t>
            </a:r>
            <a:endParaRPr sz="886" dirty="0">
              <a:latin typeface="Cambria"/>
              <a:cs typeface="Cambria"/>
            </a:endParaRPr>
          </a:p>
          <a:p>
            <a:pPr>
              <a:spcBef>
                <a:spcPts val="31"/>
              </a:spcBef>
            </a:pPr>
            <a:endParaRPr sz="1125" dirty="0">
              <a:latin typeface="Times New Roman"/>
              <a:cs typeface="Times New Roman"/>
            </a:endParaRPr>
          </a:p>
          <a:p>
            <a:pPr marL="8659"/>
            <a:r>
              <a:rPr sz="886" b="1" spc="-3" dirty="0">
                <a:solidFill>
                  <a:srgbClr val="111111"/>
                </a:solidFill>
                <a:latin typeface="Cambria"/>
                <a:cs typeface="Cambria"/>
              </a:rPr>
              <a:t>John:</a:t>
            </a:r>
            <a:r>
              <a:rPr sz="886" b="1" spc="-55" dirty="0">
                <a:solidFill>
                  <a:srgbClr val="111111"/>
                </a:solidFill>
                <a:latin typeface="Cambria"/>
                <a:cs typeface="Cambria"/>
              </a:rPr>
              <a:t> </a:t>
            </a:r>
            <a:r>
              <a:rPr sz="886" spc="-3" dirty="0">
                <a:solidFill>
                  <a:srgbClr val="111111"/>
                </a:solidFill>
                <a:latin typeface="Cambria"/>
                <a:cs typeface="Cambria"/>
              </a:rPr>
              <a:t>Six.</a:t>
            </a:r>
            <a:endParaRPr sz="886" dirty="0">
              <a:latin typeface="Cambria"/>
              <a:cs typeface="Cambria"/>
            </a:endParaRPr>
          </a:p>
          <a:p>
            <a:pPr>
              <a:lnSpc>
                <a:spcPct val="100000"/>
              </a:lnSpc>
            </a:pPr>
            <a:endParaRPr sz="1159" dirty="0">
              <a:latin typeface="Times New Roman"/>
              <a:cs typeface="Times New Roman"/>
            </a:endParaRPr>
          </a:p>
          <a:p>
            <a:pPr marL="8659"/>
            <a:r>
              <a:rPr sz="886" b="1" spc="-3" dirty="0">
                <a:solidFill>
                  <a:srgbClr val="111111"/>
                </a:solidFill>
                <a:latin typeface="Cambria"/>
                <a:cs typeface="Cambria"/>
              </a:rPr>
              <a:t>Restaurant: </a:t>
            </a:r>
            <a:r>
              <a:rPr sz="886" dirty="0">
                <a:solidFill>
                  <a:srgbClr val="111111"/>
                </a:solidFill>
                <a:latin typeface="Cambria"/>
                <a:cs typeface="Cambria"/>
              </a:rPr>
              <a:t>Can </a:t>
            </a:r>
            <a:r>
              <a:rPr sz="886" spc="-3" dirty="0">
                <a:solidFill>
                  <a:srgbClr val="111111"/>
                </a:solidFill>
                <a:latin typeface="Cambria"/>
                <a:cs typeface="Cambria"/>
              </a:rPr>
              <a:t>I get your </a:t>
            </a:r>
            <a:r>
              <a:rPr sz="886" spc="-7" dirty="0">
                <a:solidFill>
                  <a:srgbClr val="111111"/>
                </a:solidFill>
                <a:latin typeface="Cambria"/>
                <a:cs typeface="Cambria"/>
              </a:rPr>
              <a:t>name </a:t>
            </a:r>
            <a:r>
              <a:rPr sz="886" spc="-3" dirty="0">
                <a:solidFill>
                  <a:srgbClr val="111111"/>
                </a:solidFill>
                <a:latin typeface="Cambria"/>
                <a:cs typeface="Cambria"/>
              </a:rPr>
              <a:t>and phone</a:t>
            </a:r>
            <a:r>
              <a:rPr sz="886" spc="-7" dirty="0">
                <a:solidFill>
                  <a:srgbClr val="111111"/>
                </a:solidFill>
                <a:latin typeface="Cambria"/>
                <a:cs typeface="Cambria"/>
              </a:rPr>
              <a:t> </a:t>
            </a:r>
            <a:r>
              <a:rPr sz="886" spc="-3" dirty="0">
                <a:solidFill>
                  <a:srgbClr val="111111"/>
                </a:solidFill>
                <a:latin typeface="Cambria"/>
                <a:cs typeface="Cambria"/>
              </a:rPr>
              <a:t>number?</a:t>
            </a:r>
            <a:endParaRPr sz="886" dirty="0">
              <a:latin typeface="Cambria"/>
              <a:cs typeface="Cambria"/>
            </a:endParaRPr>
          </a:p>
          <a:p>
            <a:pPr>
              <a:spcBef>
                <a:spcPts val="31"/>
              </a:spcBef>
            </a:pPr>
            <a:endParaRPr sz="1125" dirty="0">
              <a:latin typeface="Times New Roman"/>
              <a:cs typeface="Times New Roman"/>
            </a:endParaRPr>
          </a:p>
          <a:p>
            <a:pPr marL="8659"/>
            <a:r>
              <a:rPr sz="886" b="1" spc="-3" dirty="0">
                <a:solidFill>
                  <a:srgbClr val="111111"/>
                </a:solidFill>
                <a:latin typeface="Cambria"/>
                <a:cs typeface="Cambria"/>
              </a:rPr>
              <a:t>John: </a:t>
            </a:r>
            <a:r>
              <a:rPr sz="886" spc="-3" dirty="0">
                <a:solidFill>
                  <a:srgbClr val="111111"/>
                </a:solidFill>
                <a:latin typeface="Cambria"/>
                <a:cs typeface="Cambria"/>
              </a:rPr>
              <a:t>My name is John Smith, and my number is</a:t>
            </a:r>
            <a:r>
              <a:rPr sz="886" spc="41" dirty="0">
                <a:solidFill>
                  <a:srgbClr val="111111"/>
                </a:solidFill>
                <a:latin typeface="Cambria"/>
                <a:cs typeface="Cambria"/>
              </a:rPr>
              <a:t> </a:t>
            </a:r>
            <a:r>
              <a:rPr sz="886" spc="-3" dirty="0">
                <a:solidFill>
                  <a:srgbClr val="111111"/>
                </a:solidFill>
                <a:latin typeface="Cambria"/>
                <a:cs typeface="Cambria"/>
              </a:rPr>
              <a:t>203-555-8714</a:t>
            </a:r>
            <a:endParaRPr sz="886" dirty="0">
              <a:latin typeface="Cambria"/>
              <a:cs typeface="Cambria"/>
            </a:endParaRPr>
          </a:p>
          <a:p>
            <a:pPr>
              <a:spcBef>
                <a:spcPts val="17"/>
              </a:spcBef>
            </a:pPr>
            <a:endParaRPr sz="1023" dirty="0">
              <a:latin typeface="Times New Roman"/>
              <a:cs typeface="Times New Roman"/>
            </a:endParaRPr>
          </a:p>
          <a:p>
            <a:pPr marL="8659" marR="15153">
              <a:lnSpc>
                <a:spcPct val="112300"/>
              </a:lnSpc>
            </a:pPr>
            <a:r>
              <a:rPr sz="886" b="1" spc="-3" dirty="0">
                <a:solidFill>
                  <a:srgbClr val="111111"/>
                </a:solidFill>
                <a:latin typeface="Cambria"/>
                <a:cs typeface="Cambria"/>
              </a:rPr>
              <a:t>Restaurant: </a:t>
            </a:r>
            <a:r>
              <a:rPr sz="886" spc="-3" dirty="0">
                <a:solidFill>
                  <a:srgbClr val="111111"/>
                </a:solidFill>
                <a:latin typeface="Cambria"/>
                <a:cs typeface="Cambria"/>
              </a:rPr>
              <a:t>Okay, so I have a reservation for a </a:t>
            </a:r>
            <a:r>
              <a:rPr sz="886" dirty="0">
                <a:solidFill>
                  <a:srgbClr val="111111"/>
                </a:solidFill>
                <a:latin typeface="Cambria"/>
                <a:cs typeface="Cambria"/>
              </a:rPr>
              <a:t>party </a:t>
            </a:r>
            <a:r>
              <a:rPr sz="886" spc="-3" dirty="0">
                <a:solidFill>
                  <a:srgbClr val="111111"/>
                </a:solidFill>
                <a:latin typeface="Cambria"/>
                <a:cs typeface="Cambria"/>
              </a:rPr>
              <a:t>of six, </a:t>
            </a:r>
            <a:r>
              <a:rPr sz="886" dirty="0">
                <a:solidFill>
                  <a:srgbClr val="111111"/>
                </a:solidFill>
                <a:latin typeface="Cambria"/>
                <a:cs typeface="Cambria"/>
              </a:rPr>
              <a:t>under </a:t>
            </a:r>
            <a:r>
              <a:rPr sz="886" spc="-3" dirty="0">
                <a:solidFill>
                  <a:srgbClr val="111111"/>
                </a:solidFill>
                <a:latin typeface="Cambria"/>
                <a:cs typeface="Cambria"/>
              </a:rPr>
              <a:t>the name “Smith,”  tomorrow night at 7:30, is that</a:t>
            </a:r>
            <a:r>
              <a:rPr sz="886" spc="3" dirty="0">
                <a:solidFill>
                  <a:srgbClr val="111111"/>
                </a:solidFill>
                <a:latin typeface="Cambria"/>
                <a:cs typeface="Cambria"/>
              </a:rPr>
              <a:t> </a:t>
            </a:r>
            <a:r>
              <a:rPr sz="886" spc="-3" dirty="0">
                <a:solidFill>
                  <a:srgbClr val="111111"/>
                </a:solidFill>
                <a:latin typeface="Cambria"/>
                <a:cs typeface="Cambria"/>
              </a:rPr>
              <a:t>correct?</a:t>
            </a:r>
            <a:endParaRPr sz="886" dirty="0">
              <a:latin typeface="Cambria"/>
              <a:cs typeface="Cambria"/>
            </a:endParaRPr>
          </a:p>
        </p:txBody>
      </p:sp>
      <p:sp>
        <p:nvSpPr>
          <p:cNvPr id="5" name="object 5"/>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2" name="object 2"/>
          <p:cNvSpPr txBox="1"/>
          <p:nvPr/>
        </p:nvSpPr>
        <p:spPr>
          <a:xfrm>
            <a:off x="4061321" y="617912"/>
            <a:ext cx="4042930" cy="3153877"/>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John: </a:t>
            </a:r>
            <a:r>
              <a:rPr sz="886" spc="-3" dirty="0">
                <a:solidFill>
                  <a:srgbClr val="111111"/>
                </a:solidFill>
                <a:latin typeface="Cambria"/>
                <a:cs typeface="Cambria"/>
              </a:rPr>
              <a:t>Yes, that’s right. We’ll also need one </a:t>
            </a:r>
            <a:r>
              <a:rPr sz="886" dirty="0">
                <a:solidFill>
                  <a:srgbClr val="111111"/>
                </a:solidFill>
                <a:latin typeface="Cambria"/>
                <a:cs typeface="Cambria"/>
              </a:rPr>
              <a:t>high </a:t>
            </a:r>
            <a:r>
              <a:rPr sz="886" spc="-3" dirty="0">
                <a:solidFill>
                  <a:srgbClr val="111111"/>
                </a:solidFill>
                <a:latin typeface="Cambria"/>
                <a:cs typeface="Cambria"/>
              </a:rPr>
              <a:t>chair and </a:t>
            </a:r>
            <a:r>
              <a:rPr sz="886" spc="-7" dirty="0">
                <a:solidFill>
                  <a:srgbClr val="111111"/>
                </a:solidFill>
                <a:latin typeface="Cambria"/>
                <a:cs typeface="Cambria"/>
              </a:rPr>
              <a:t>one </a:t>
            </a:r>
            <a:r>
              <a:rPr sz="886" spc="-3" dirty="0">
                <a:solidFill>
                  <a:srgbClr val="111111"/>
                </a:solidFill>
                <a:latin typeface="Cambria"/>
                <a:cs typeface="Cambria"/>
              </a:rPr>
              <a:t>booster</a:t>
            </a:r>
            <a:r>
              <a:rPr sz="886" spc="112" dirty="0">
                <a:solidFill>
                  <a:srgbClr val="111111"/>
                </a:solidFill>
                <a:latin typeface="Cambria"/>
                <a:cs typeface="Cambria"/>
              </a:rPr>
              <a:t> </a:t>
            </a:r>
            <a:r>
              <a:rPr sz="886" spc="-3" dirty="0">
                <a:solidFill>
                  <a:srgbClr val="111111"/>
                </a:solidFill>
                <a:latin typeface="Cambria"/>
                <a:cs typeface="Cambria"/>
              </a:rPr>
              <a:t>seat.</a:t>
            </a:r>
            <a:endParaRPr sz="886">
              <a:latin typeface="Cambria"/>
              <a:cs typeface="Cambria"/>
            </a:endParaRPr>
          </a:p>
          <a:p>
            <a:pPr>
              <a:spcBef>
                <a:spcPts val="31"/>
              </a:spcBef>
            </a:pPr>
            <a:endParaRPr sz="1125">
              <a:latin typeface="Times New Roman"/>
              <a:cs typeface="Times New Roman"/>
            </a:endParaRPr>
          </a:p>
          <a:p>
            <a:pPr marL="8659"/>
            <a:r>
              <a:rPr sz="886" b="1" spc="-3" dirty="0">
                <a:solidFill>
                  <a:srgbClr val="111111"/>
                </a:solidFill>
                <a:latin typeface="Cambria"/>
                <a:cs typeface="Cambria"/>
              </a:rPr>
              <a:t>Restaurant: </a:t>
            </a:r>
            <a:r>
              <a:rPr sz="886" dirty="0">
                <a:solidFill>
                  <a:srgbClr val="111111"/>
                </a:solidFill>
                <a:latin typeface="Cambria"/>
                <a:cs typeface="Cambria"/>
              </a:rPr>
              <a:t>Not </a:t>
            </a:r>
            <a:r>
              <a:rPr sz="886" spc="-3" dirty="0">
                <a:solidFill>
                  <a:srgbClr val="111111"/>
                </a:solidFill>
                <a:latin typeface="Cambria"/>
                <a:cs typeface="Cambria"/>
              </a:rPr>
              <a:t>a problem. </a:t>
            </a:r>
            <a:r>
              <a:rPr sz="886" dirty="0">
                <a:solidFill>
                  <a:srgbClr val="111111"/>
                </a:solidFill>
                <a:latin typeface="Cambria"/>
                <a:cs typeface="Cambria"/>
              </a:rPr>
              <a:t>Is there </a:t>
            </a:r>
            <a:r>
              <a:rPr sz="886" spc="-3" dirty="0">
                <a:solidFill>
                  <a:srgbClr val="111111"/>
                </a:solidFill>
                <a:latin typeface="Cambria"/>
                <a:cs typeface="Cambria"/>
              </a:rPr>
              <a:t>anything</a:t>
            </a:r>
            <a:r>
              <a:rPr sz="886" spc="-37" dirty="0">
                <a:solidFill>
                  <a:srgbClr val="111111"/>
                </a:solidFill>
                <a:latin typeface="Cambria"/>
                <a:cs typeface="Cambria"/>
              </a:rPr>
              <a:t> </a:t>
            </a:r>
            <a:r>
              <a:rPr sz="886" spc="-3" dirty="0">
                <a:solidFill>
                  <a:srgbClr val="111111"/>
                </a:solidFill>
                <a:latin typeface="Cambria"/>
                <a:cs typeface="Cambria"/>
              </a:rPr>
              <a:t>else?</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John: </a:t>
            </a:r>
            <a:r>
              <a:rPr sz="886" spc="-3" dirty="0">
                <a:solidFill>
                  <a:srgbClr val="111111"/>
                </a:solidFill>
                <a:latin typeface="Cambria"/>
                <a:cs typeface="Cambria"/>
              </a:rPr>
              <a:t>No, </a:t>
            </a:r>
            <a:r>
              <a:rPr sz="886" dirty="0">
                <a:solidFill>
                  <a:srgbClr val="111111"/>
                </a:solidFill>
                <a:latin typeface="Cambria"/>
                <a:cs typeface="Cambria"/>
              </a:rPr>
              <a:t>that’s </a:t>
            </a:r>
            <a:r>
              <a:rPr sz="886" spc="-3" dirty="0">
                <a:solidFill>
                  <a:srgbClr val="111111"/>
                </a:solidFill>
                <a:latin typeface="Cambria"/>
                <a:cs typeface="Cambria"/>
              </a:rPr>
              <a:t>it,</a:t>
            </a:r>
            <a:r>
              <a:rPr sz="886" spc="-44" dirty="0">
                <a:solidFill>
                  <a:srgbClr val="111111"/>
                </a:solidFill>
                <a:latin typeface="Cambria"/>
                <a:cs typeface="Cambria"/>
              </a:rPr>
              <a:t> </a:t>
            </a:r>
            <a:r>
              <a:rPr sz="886" spc="-3" dirty="0">
                <a:solidFill>
                  <a:srgbClr val="111111"/>
                </a:solidFill>
                <a:latin typeface="Cambria"/>
                <a:cs typeface="Cambria"/>
              </a:rPr>
              <a:t>thanks.</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Restaurant: </a:t>
            </a:r>
            <a:r>
              <a:rPr sz="886" spc="-3" dirty="0">
                <a:solidFill>
                  <a:srgbClr val="111111"/>
                </a:solidFill>
                <a:latin typeface="Cambria"/>
                <a:cs typeface="Cambria"/>
              </a:rPr>
              <a:t>All right, Mr. Smith, we’ll see you tomorrow night at</a:t>
            </a:r>
            <a:r>
              <a:rPr sz="886" spc="89" dirty="0">
                <a:solidFill>
                  <a:srgbClr val="111111"/>
                </a:solidFill>
                <a:latin typeface="Cambria"/>
                <a:cs typeface="Cambria"/>
              </a:rPr>
              <a:t> </a:t>
            </a:r>
            <a:r>
              <a:rPr sz="886" spc="-3" dirty="0">
                <a:solidFill>
                  <a:srgbClr val="111111"/>
                </a:solidFill>
                <a:latin typeface="Cambria"/>
                <a:cs typeface="Cambria"/>
              </a:rPr>
              <a:t>7:30.</a:t>
            </a:r>
            <a:endParaRPr sz="886">
              <a:latin typeface="Cambria"/>
              <a:cs typeface="Cambria"/>
            </a:endParaRPr>
          </a:p>
          <a:p>
            <a:pPr>
              <a:spcBef>
                <a:spcPts val="20"/>
              </a:spcBef>
            </a:pPr>
            <a:endParaRPr sz="1500">
              <a:latin typeface="Times New Roman"/>
              <a:cs typeface="Times New Roman"/>
            </a:endParaRPr>
          </a:p>
          <a:p>
            <a:pPr marL="8659">
              <a:spcBef>
                <a:spcPts val="3"/>
              </a:spcBef>
            </a:pPr>
            <a:r>
              <a:rPr sz="1091" b="1" spc="-7" dirty="0">
                <a:solidFill>
                  <a:srgbClr val="365F91"/>
                </a:solidFill>
                <a:latin typeface="Cambria"/>
                <a:cs typeface="Cambria"/>
              </a:rPr>
              <a:t>Conversation </a:t>
            </a:r>
            <a:r>
              <a:rPr sz="1091" b="1" spc="-3" dirty="0">
                <a:solidFill>
                  <a:srgbClr val="365F91"/>
                </a:solidFill>
                <a:latin typeface="Cambria"/>
                <a:cs typeface="Cambria"/>
              </a:rPr>
              <a:t>Vocabulary &amp;</a:t>
            </a:r>
            <a:r>
              <a:rPr sz="1091" b="1" spc="-14" dirty="0">
                <a:solidFill>
                  <a:srgbClr val="365F91"/>
                </a:solidFill>
                <a:latin typeface="Cambria"/>
                <a:cs typeface="Cambria"/>
              </a:rPr>
              <a:t> </a:t>
            </a:r>
            <a:r>
              <a:rPr sz="1091" b="1" dirty="0">
                <a:solidFill>
                  <a:srgbClr val="365F91"/>
                </a:solidFill>
                <a:latin typeface="Cambria"/>
                <a:cs typeface="Cambria"/>
              </a:rPr>
              <a:t>Phrases</a:t>
            </a:r>
            <a:endParaRPr sz="1091">
              <a:latin typeface="Cambria"/>
              <a:cs typeface="Cambria"/>
            </a:endParaRPr>
          </a:p>
          <a:p>
            <a:pPr marL="319945" marR="41995" indent="-155427">
              <a:lnSpc>
                <a:spcPct val="112500"/>
              </a:lnSpc>
              <a:spcBef>
                <a:spcPts val="95"/>
              </a:spcBef>
              <a:buFont typeface="Symbol"/>
              <a:buChar char=""/>
              <a:tabLst>
                <a:tab pos="319945" algn="l"/>
                <a:tab pos="320378" algn="l"/>
              </a:tabLst>
            </a:pPr>
            <a:r>
              <a:rPr sz="886" spc="-3" dirty="0">
                <a:solidFill>
                  <a:srgbClr val="111111"/>
                </a:solidFill>
                <a:latin typeface="Cambria"/>
                <a:cs typeface="Cambria"/>
              </a:rPr>
              <a:t>In general, when making a restaurant reservation, you need </a:t>
            </a:r>
            <a:r>
              <a:rPr sz="886" dirty="0">
                <a:solidFill>
                  <a:srgbClr val="111111"/>
                </a:solidFill>
                <a:latin typeface="Cambria"/>
                <a:cs typeface="Cambria"/>
              </a:rPr>
              <a:t>to </a:t>
            </a:r>
            <a:r>
              <a:rPr sz="886" spc="-3" dirty="0">
                <a:solidFill>
                  <a:srgbClr val="111111"/>
                </a:solidFill>
                <a:latin typeface="Cambria"/>
                <a:cs typeface="Cambria"/>
              </a:rPr>
              <a:t>give your  name, </a:t>
            </a:r>
            <a:r>
              <a:rPr sz="886" spc="-7" dirty="0">
                <a:solidFill>
                  <a:srgbClr val="111111"/>
                </a:solidFill>
                <a:latin typeface="Cambria"/>
                <a:cs typeface="Cambria"/>
              </a:rPr>
              <a:t>phone </a:t>
            </a:r>
            <a:r>
              <a:rPr sz="886" spc="-3" dirty="0">
                <a:solidFill>
                  <a:srgbClr val="111111"/>
                </a:solidFill>
                <a:latin typeface="Cambria"/>
                <a:cs typeface="Cambria"/>
              </a:rPr>
              <a:t>number, and the date </a:t>
            </a:r>
            <a:r>
              <a:rPr sz="886" spc="-7" dirty="0">
                <a:solidFill>
                  <a:srgbClr val="111111"/>
                </a:solidFill>
                <a:latin typeface="Cambria"/>
                <a:cs typeface="Cambria"/>
              </a:rPr>
              <a:t>and time you </a:t>
            </a:r>
            <a:r>
              <a:rPr sz="886" spc="-3" dirty="0">
                <a:solidFill>
                  <a:srgbClr val="111111"/>
                </a:solidFill>
                <a:latin typeface="Cambria"/>
                <a:cs typeface="Cambria"/>
              </a:rPr>
              <a:t>plan to go </a:t>
            </a:r>
            <a:r>
              <a:rPr sz="886" dirty="0">
                <a:solidFill>
                  <a:srgbClr val="111111"/>
                </a:solidFill>
                <a:latin typeface="Cambria"/>
                <a:cs typeface="Cambria"/>
              </a:rPr>
              <a:t>to </a:t>
            </a:r>
            <a:r>
              <a:rPr sz="886" spc="-3" dirty="0">
                <a:solidFill>
                  <a:srgbClr val="111111"/>
                </a:solidFill>
                <a:latin typeface="Cambria"/>
                <a:cs typeface="Cambria"/>
              </a:rPr>
              <a:t>the</a:t>
            </a:r>
            <a:r>
              <a:rPr sz="886" spc="109" dirty="0">
                <a:solidFill>
                  <a:srgbClr val="111111"/>
                </a:solidFill>
                <a:latin typeface="Cambria"/>
                <a:cs typeface="Cambria"/>
              </a:rPr>
              <a:t> </a:t>
            </a:r>
            <a:r>
              <a:rPr sz="886" spc="-3" dirty="0">
                <a:solidFill>
                  <a:srgbClr val="111111"/>
                </a:solidFill>
                <a:latin typeface="Cambria"/>
                <a:cs typeface="Cambria"/>
              </a:rPr>
              <a:t>restaurant.</a:t>
            </a:r>
            <a:endParaRPr sz="886">
              <a:latin typeface="Cambria"/>
              <a:cs typeface="Cambria"/>
            </a:endParaRPr>
          </a:p>
          <a:p>
            <a:pPr marL="319945" marR="223399" indent="-155427">
              <a:lnSpc>
                <a:spcPct val="112300"/>
              </a:lnSpc>
              <a:spcBef>
                <a:spcPts val="48"/>
              </a:spcBef>
              <a:buFont typeface="Symbol"/>
              <a:buChar char=""/>
              <a:tabLst>
                <a:tab pos="319945" algn="l"/>
                <a:tab pos="320378" algn="l"/>
              </a:tabLst>
            </a:pPr>
            <a:r>
              <a:rPr sz="886" spc="-3" dirty="0">
                <a:solidFill>
                  <a:srgbClr val="111111"/>
                </a:solidFill>
                <a:latin typeface="Cambria"/>
                <a:cs typeface="Cambria"/>
              </a:rPr>
              <a:t>When the person at </a:t>
            </a:r>
            <a:r>
              <a:rPr sz="886" spc="-7" dirty="0">
                <a:solidFill>
                  <a:srgbClr val="111111"/>
                </a:solidFill>
                <a:latin typeface="Cambria"/>
                <a:cs typeface="Cambria"/>
              </a:rPr>
              <a:t>the </a:t>
            </a:r>
            <a:r>
              <a:rPr sz="886" spc="-3" dirty="0">
                <a:solidFill>
                  <a:srgbClr val="111111"/>
                </a:solidFill>
                <a:latin typeface="Cambria"/>
                <a:cs typeface="Cambria"/>
              </a:rPr>
              <a:t>restaurant </a:t>
            </a:r>
            <a:r>
              <a:rPr sz="886" spc="-7" dirty="0">
                <a:solidFill>
                  <a:srgbClr val="111111"/>
                </a:solidFill>
                <a:latin typeface="Cambria"/>
                <a:cs typeface="Cambria"/>
              </a:rPr>
              <a:t>asks </a:t>
            </a:r>
            <a:r>
              <a:rPr sz="886" b="1" spc="-3" dirty="0">
                <a:solidFill>
                  <a:srgbClr val="111111"/>
                </a:solidFill>
                <a:latin typeface="Cambria"/>
                <a:cs typeface="Cambria"/>
              </a:rPr>
              <a:t>“How </a:t>
            </a:r>
            <a:r>
              <a:rPr sz="886" b="1" dirty="0">
                <a:solidFill>
                  <a:srgbClr val="111111"/>
                </a:solidFill>
                <a:latin typeface="Cambria"/>
                <a:cs typeface="Cambria"/>
              </a:rPr>
              <a:t>many in </a:t>
            </a:r>
            <a:r>
              <a:rPr sz="886" b="1" spc="-7" dirty="0">
                <a:solidFill>
                  <a:srgbClr val="111111"/>
                </a:solidFill>
                <a:latin typeface="Cambria"/>
                <a:cs typeface="Cambria"/>
              </a:rPr>
              <a:t>your </a:t>
            </a:r>
            <a:r>
              <a:rPr sz="886" b="1" spc="-3" dirty="0">
                <a:solidFill>
                  <a:srgbClr val="111111"/>
                </a:solidFill>
                <a:latin typeface="Cambria"/>
                <a:cs typeface="Cambria"/>
              </a:rPr>
              <a:t>party?” </a:t>
            </a:r>
            <a:r>
              <a:rPr sz="886" spc="-3" dirty="0">
                <a:solidFill>
                  <a:srgbClr val="111111"/>
                </a:solidFill>
                <a:latin typeface="Cambria"/>
                <a:cs typeface="Cambria"/>
              </a:rPr>
              <a:t>she  wants </a:t>
            </a:r>
            <a:r>
              <a:rPr sz="886" dirty="0">
                <a:solidFill>
                  <a:srgbClr val="111111"/>
                </a:solidFill>
                <a:latin typeface="Cambria"/>
                <a:cs typeface="Cambria"/>
              </a:rPr>
              <a:t>to </a:t>
            </a:r>
            <a:r>
              <a:rPr sz="886" spc="-3" dirty="0">
                <a:solidFill>
                  <a:srgbClr val="111111"/>
                </a:solidFill>
                <a:latin typeface="Cambria"/>
                <a:cs typeface="Cambria"/>
              </a:rPr>
              <a:t>know how many people total </a:t>
            </a:r>
            <a:r>
              <a:rPr sz="886" dirty="0">
                <a:solidFill>
                  <a:srgbClr val="111111"/>
                </a:solidFill>
                <a:latin typeface="Cambria"/>
                <a:cs typeface="Cambria"/>
              </a:rPr>
              <a:t>will be </a:t>
            </a:r>
            <a:r>
              <a:rPr sz="886" spc="-3" dirty="0">
                <a:solidFill>
                  <a:srgbClr val="111111"/>
                </a:solidFill>
                <a:latin typeface="Cambria"/>
                <a:cs typeface="Cambria"/>
              </a:rPr>
              <a:t>coming </a:t>
            </a:r>
            <a:r>
              <a:rPr sz="886" dirty="0">
                <a:solidFill>
                  <a:srgbClr val="111111"/>
                </a:solidFill>
                <a:latin typeface="Cambria"/>
                <a:cs typeface="Cambria"/>
              </a:rPr>
              <a:t>to </a:t>
            </a:r>
            <a:r>
              <a:rPr sz="886" spc="-3" dirty="0">
                <a:solidFill>
                  <a:srgbClr val="111111"/>
                </a:solidFill>
                <a:latin typeface="Cambria"/>
                <a:cs typeface="Cambria"/>
              </a:rPr>
              <a:t>the</a:t>
            </a:r>
            <a:r>
              <a:rPr sz="886" spc="-7" dirty="0">
                <a:solidFill>
                  <a:srgbClr val="111111"/>
                </a:solidFill>
                <a:latin typeface="Cambria"/>
                <a:cs typeface="Cambria"/>
              </a:rPr>
              <a:t> </a:t>
            </a:r>
            <a:r>
              <a:rPr sz="886" spc="-3" dirty="0">
                <a:solidFill>
                  <a:srgbClr val="111111"/>
                </a:solidFill>
                <a:latin typeface="Cambria"/>
                <a:cs typeface="Cambria"/>
              </a:rPr>
              <a:t>restaurant.</a:t>
            </a:r>
            <a:endParaRPr sz="886">
              <a:latin typeface="Cambria"/>
              <a:cs typeface="Cambria"/>
            </a:endParaRPr>
          </a:p>
          <a:p>
            <a:pPr marL="319945" marR="3464" indent="-155427">
              <a:lnSpc>
                <a:spcPct val="112300"/>
              </a:lnSpc>
              <a:spcBef>
                <a:spcPts val="48"/>
              </a:spcBef>
              <a:buFont typeface="Symbol"/>
              <a:buChar char=""/>
              <a:tabLst>
                <a:tab pos="319945" algn="l"/>
                <a:tab pos="320378" algn="l"/>
              </a:tabLst>
            </a:pPr>
            <a:r>
              <a:rPr sz="886" spc="-3" dirty="0">
                <a:solidFill>
                  <a:srgbClr val="111111"/>
                </a:solidFill>
                <a:latin typeface="Cambria"/>
                <a:cs typeface="Cambria"/>
              </a:rPr>
              <a:t>If </a:t>
            </a:r>
            <a:r>
              <a:rPr sz="886" spc="-7" dirty="0">
                <a:solidFill>
                  <a:srgbClr val="111111"/>
                </a:solidFill>
                <a:latin typeface="Cambria"/>
                <a:cs typeface="Cambria"/>
              </a:rPr>
              <a:t>you </a:t>
            </a:r>
            <a:r>
              <a:rPr sz="886" spc="-3" dirty="0">
                <a:solidFill>
                  <a:srgbClr val="111111"/>
                </a:solidFill>
                <a:latin typeface="Cambria"/>
                <a:cs typeface="Cambria"/>
              </a:rPr>
              <a:t>have any special requests, you can </a:t>
            </a:r>
            <a:r>
              <a:rPr sz="886" dirty="0">
                <a:solidFill>
                  <a:srgbClr val="111111"/>
                </a:solidFill>
                <a:latin typeface="Cambria"/>
                <a:cs typeface="Cambria"/>
              </a:rPr>
              <a:t>make </a:t>
            </a:r>
            <a:r>
              <a:rPr sz="886" spc="-3" dirty="0">
                <a:solidFill>
                  <a:srgbClr val="111111"/>
                </a:solidFill>
                <a:latin typeface="Cambria"/>
                <a:cs typeface="Cambria"/>
              </a:rPr>
              <a:t>them – for example, in this  conversation, </a:t>
            </a:r>
            <a:r>
              <a:rPr sz="886" spc="-7" dirty="0">
                <a:solidFill>
                  <a:srgbClr val="111111"/>
                </a:solidFill>
                <a:latin typeface="Cambria"/>
                <a:cs typeface="Cambria"/>
              </a:rPr>
              <a:t>Mr. </a:t>
            </a:r>
            <a:r>
              <a:rPr sz="886" spc="-3" dirty="0">
                <a:solidFill>
                  <a:srgbClr val="111111"/>
                </a:solidFill>
                <a:latin typeface="Cambria"/>
                <a:cs typeface="Cambria"/>
              </a:rPr>
              <a:t>Smith asks </a:t>
            </a:r>
            <a:r>
              <a:rPr sz="886" dirty="0">
                <a:solidFill>
                  <a:srgbClr val="111111"/>
                </a:solidFill>
                <a:latin typeface="Cambria"/>
                <a:cs typeface="Cambria"/>
              </a:rPr>
              <a:t>for </a:t>
            </a:r>
            <a:r>
              <a:rPr sz="886" spc="-7" dirty="0">
                <a:solidFill>
                  <a:srgbClr val="111111"/>
                </a:solidFill>
                <a:latin typeface="Cambria"/>
                <a:cs typeface="Cambria"/>
              </a:rPr>
              <a:t>one </a:t>
            </a:r>
            <a:r>
              <a:rPr sz="886" b="1" spc="-3" dirty="0">
                <a:solidFill>
                  <a:srgbClr val="111111"/>
                </a:solidFill>
                <a:latin typeface="Cambria"/>
                <a:cs typeface="Cambria"/>
              </a:rPr>
              <a:t>high chair </a:t>
            </a:r>
            <a:r>
              <a:rPr sz="886" spc="-7" dirty="0">
                <a:solidFill>
                  <a:srgbClr val="111111"/>
                </a:solidFill>
                <a:latin typeface="Cambria"/>
                <a:cs typeface="Cambria"/>
              </a:rPr>
              <a:t>and </a:t>
            </a:r>
            <a:r>
              <a:rPr sz="886" spc="-3" dirty="0">
                <a:solidFill>
                  <a:srgbClr val="111111"/>
                </a:solidFill>
                <a:latin typeface="Cambria"/>
                <a:cs typeface="Cambria"/>
              </a:rPr>
              <a:t>one </a:t>
            </a:r>
            <a:r>
              <a:rPr sz="886" b="1" spc="-3" dirty="0">
                <a:solidFill>
                  <a:srgbClr val="111111"/>
                </a:solidFill>
                <a:latin typeface="Cambria"/>
                <a:cs typeface="Cambria"/>
              </a:rPr>
              <a:t>booster seat. </a:t>
            </a:r>
            <a:r>
              <a:rPr sz="886" spc="-3" dirty="0">
                <a:solidFill>
                  <a:srgbClr val="111111"/>
                </a:solidFill>
                <a:latin typeface="Cambria"/>
                <a:cs typeface="Cambria"/>
              </a:rPr>
              <a:t>A high  chair is a chair for a </a:t>
            </a:r>
            <a:r>
              <a:rPr sz="886" spc="-7" dirty="0">
                <a:solidFill>
                  <a:srgbClr val="111111"/>
                </a:solidFill>
                <a:latin typeface="Cambria"/>
                <a:cs typeface="Cambria"/>
              </a:rPr>
              <a:t>baby, </a:t>
            </a:r>
            <a:r>
              <a:rPr sz="886" spc="-3" dirty="0">
                <a:solidFill>
                  <a:srgbClr val="111111"/>
                </a:solidFill>
                <a:latin typeface="Cambria"/>
                <a:cs typeface="Cambria"/>
              </a:rPr>
              <a:t>and a booster seat is a chair for a small</a:t>
            </a:r>
            <a:r>
              <a:rPr sz="886" spc="78" dirty="0">
                <a:solidFill>
                  <a:srgbClr val="111111"/>
                </a:solidFill>
                <a:latin typeface="Cambria"/>
                <a:cs typeface="Cambria"/>
              </a:rPr>
              <a:t> </a:t>
            </a:r>
            <a:r>
              <a:rPr sz="886" spc="-3" dirty="0">
                <a:solidFill>
                  <a:srgbClr val="111111"/>
                </a:solidFill>
                <a:latin typeface="Cambria"/>
                <a:cs typeface="Cambria"/>
              </a:rPr>
              <a:t>child.</a:t>
            </a:r>
            <a:endParaRPr sz="886">
              <a:latin typeface="Cambria"/>
              <a:cs typeface="Cambria"/>
            </a:endParaRPr>
          </a:p>
          <a:p>
            <a:pPr marL="319945" marR="375362" indent="-155427">
              <a:lnSpc>
                <a:spcPct val="113100"/>
              </a:lnSpc>
              <a:spcBef>
                <a:spcPts val="37"/>
              </a:spcBef>
              <a:buFont typeface="Symbol"/>
              <a:buChar char=""/>
              <a:tabLst>
                <a:tab pos="319945" algn="l"/>
                <a:tab pos="320378" algn="l"/>
              </a:tabLst>
            </a:pPr>
            <a:r>
              <a:rPr sz="886" spc="-3" dirty="0">
                <a:solidFill>
                  <a:srgbClr val="111111"/>
                </a:solidFill>
                <a:latin typeface="Cambria"/>
                <a:cs typeface="Cambria"/>
              </a:rPr>
              <a:t>While making the reservation, </a:t>
            </a:r>
            <a:r>
              <a:rPr sz="886" spc="-7" dirty="0">
                <a:solidFill>
                  <a:srgbClr val="111111"/>
                </a:solidFill>
                <a:latin typeface="Cambria"/>
                <a:cs typeface="Cambria"/>
              </a:rPr>
              <a:t>you </a:t>
            </a:r>
            <a:r>
              <a:rPr sz="886" spc="-3" dirty="0">
                <a:solidFill>
                  <a:srgbClr val="111111"/>
                </a:solidFill>
                <a:latin typeface="Cambria"/>
                <a:cs typeface="Cambria"/>
              </a:rPr>
              <a:t>can also ask for a table in a specific  location, for</a:t>
            </a:r>
            <a:r>
              <a:rPr sz="886" spc="-31" dirty="0">
                <a:solidFill>
                  <a:srgbClr val="111111"/>
                </a:solidFill>
                <a:latin typeface="Cambria"/>
                <a:cs typeface="Cambria"/>
              </a:rPr>
              <a:t> </a:t>
            </a:r>
            <a:r>
              <a:rPr sz="886" spc="-3" dirty="0">
                <a:solidFill>
                  <a:srgbClr val="111111"/>
                </a:solidFill>
                <a:latin typeface="Cambria"/>
                <a:cs typeface="Cambria"/>
              </a:rPr>
              <a:t>example:</a:t>
            </a:r>
            <a:endParaRPr sz="886">
              <a:latin typeface="Cambria"/>
              <a:cs typeface="Cambria"/>
            </a:endParaRPr>
          </a:p>
          <a:p>
            <a:pPr marL="631664" lvl="1" indent="-155859">
              <a:spcBef>
                <a:spcPts val="126"/>
              </a:spcBef>
              <a:buFont typeface="Courier New"/>
              <a:buChar char="o"/>
              <a:tabLst>
                <a:tab pos="632097" algn="l"/>
              </a:tabLst>
            </a:pPr>
            <a:r>
              <a:rPr sz="886" b="1" spc="-3" dirty="0">
                <a:solidFill>
                  <a:srgbClr val="111111"/>
                </a:solidFill>
                <a:latin typeface="Cambria"/>
                <a:cs typeface="Cambria"/>
              </a:rPr>
              <a:t>“Can we have a </a:t>
            </a:r>
            <a:r>
              <a:rPr sz="886" b="1" dirty="0">
                <a:solidFill>
                  <a:srgbClr val="111111"/>
                </a:solidFill>
                <a:latin typeface="Cambria"/>
                <a:cs typeface="Cambria"/>
              </a:rPr>
              <a:t>table </a:t>
            </a:r>
            <a:r>
              <a:rPr sz="886" b="1" spc="-3" dirty="0">
                <a:solidFill>
                  <a:srgbClr val="111111"/>
                </a:solidFill>
                <a:latin typeface="Cambria"/>
                <a:cs typeface="Cambria"/>
              </a:rPr>
              <a:t>near the window?”</a:t>
            </a:r>
            <a:endParaRPr sz="886">
              <a:latin typeface="Cambria"/>
              <a:cs typeface="Cambria"/>
            </a:endParaRPr>
          </a:p>
          <a:p>
            <a:pPr marL="631664" lvl="1" indent="-155859">
              <a:spcBef>
                <a:spcPts val="130"/>
              </a:spcBef>
              <a:buFont typeface="Courier New"/>
              <a:buChar char="o"/>
              <a:tabLst>
                <a:tab pos="632097" algn="l"/>
              </a:tabLst>
            </a:pPr>
            <a:r>
              <a:rPr sz="886" b="1" spc="-3" dirty="0">
                <a:solidFill>
                  <a:srgbClr val="111111"/>
                </a:solidFill>
                <a:latin typeface="Cambria"/>
                <a:cs typeface="Cambria"/>
              </a:rPr>
              <a:t>“Can we have a </a:t>
            </a:r>
            <a:r>
              <a:rPr sz="886" b="1" dirty="0">
                <a:solidFill>
                  <a:srgbClr val="111111"/>
                </a:solidFill>
                <a:latin typeface="Cambria"/>
                <a:cs typeface="Cambria"/>
              </a:rPr>
              <a:t>table </a:t>
            </a:r>
            <a:r>
              <a:rPr sz="886" b="1" spc="-3" dirty="0">
                <a:solidFill>
                  <a:srgbClr val="111111"/>
                </a:solidFill>
                <a:latin typeface="Cambria"/>
                <a:cs typeface="Cambria"/>
              </a:rPr>
              <a:t>on </a:t>
            </a:r>
            <a:r>
              <a:rPr sz="886" b="1" dirty="0">
                <a:solidFill>
                  <a:srgbClr val="111111"/>
                </a:solidFill>
                <a:latin typeface="Cambria"/>
                <a:cs typeface="Cambria"/>
              </a:rPr>
              <a:t>the</a:t>
            </a:r>
            <a:r>
              <a:rPr sz="886" b="1" spc="-27" dirty="0">
                <a:solidFill>
                  <a:srgbClr val="111111"/>
                </a:solidFill>
                <a:latin typeface="Cambria"/>
                <a:cs typeface="Cambria"/>
              </a:rPr>
              <a:t> </a:t>
            </a:r>
            <a:r>
              <a:rPr sz="886" b="1" spc="-3" dirty="0">
                <a:solidFill>
                  <a:srgbClr val="111111"/>
                </a:solidFill>
                <a:latin typeface="Cambria"/>
                <a:cs typeface="Cambria"/>
              </a:rPr>
              <a:t>balcony?”</a:t>
            </a:r>
            <a:endParaRPr sz="886">
              <a:latin typeface="Cambria"/>
              <a:cs typeface="Cambria"/>
            </a:endParaRPr>
          </a:p>
        </p:txBody>
      </p:sp>
      <p:sp>
        <p:nvSpPr>
          <p:cNvPr id="3" name="object 3"/>
          <p:cNvSpPr txBox="1"/>
          <p:nvPr/>
        </p:nvSpPr>
        <p:spPr>
          <a:xfrm>
            <a:off x="4061321" y="4127529"/>
            <a:ext cx="4005263" cy="2043765"/>
          </a:xfrm>
          <a:prstGeom prst="rect">
            <a:avLst/>
          </a:prstGeom>
        </p:spPr>
        <p:txBody>
          <a:bodyPr vert="horz" wrap="square" lIns="0" tIns="0" rIns="0" bIns="0" rtlCol="0">
            <a:spAutoFit/>
          </a:bodyPr>
          <a:lstStyle/>
          <a:p>
            <a:pPr marL="8659"/>
            <a:r>
              <a:rPr sz="1091" b="1" spc="-7" dirty="0">
                <a:solidFill>
                  <a:srgbClr val="365F91"/>
                </a:solidFill>
                <a:latin typeface="Cambria"/>
                <a:cs typeface="Cambria"/>
              </a:rPr>
              <a:t>Conversation </a:t>
            </a:r>
            <a:r>
              <a:rPr sz="1091" b="1" spc="-3" dirty="0">
                <a:solidFill>
                  <a:srgbClr val="365F91"/>
                </a:solidFill>
                <a:latin typeface="Cambria"/>
                <a:cs typeface="Cambria"/>
              </a:rPr>
              <a:t>#2 – Arriving at the</a:t>
            </a:r>
            <a:r>
              <a:rPr sz="1091" b="1" spc="44" dirty="0">
                <a:solidFill>
                  <a:srgbClr val="365F91"/>
                </a:solidFill>
                <a:latin typeface="Cambria"/>
                <a:cs typeface="Cambria"/>
              </a:rPr>
              <a:t> </a:t>
            </a:r>
            <a:r>
              <a:rPr sz="1091" b="1" spc="-3" dirty="0">
                <a:solidFill>
                  <a:srgbClr val="365F91"/>
                </a:solidFill>
                <a:latin typeface="Cambria"/>
                <a:cs typeface="Cambria"/>
              </a:rPr>
              <a:t>Restaurant</a:t>
            </a:r>
            <a:endParaRPr sz="1091">
              <a:latin typeface="Cambria"/>
              <a:cs typeface="Cambria"/>
            </a:endParaRPr>
          </a:p>
          <a:p>
            <a:pPr>
              <a:spcBef>
                <a:spcPts val="27"/>
              </a:spcBef>
            </a:pPr>
            <a:endParaRPr sz="1057">
              <a:latin typeface="Times New Roman"/>
              <a:cs typeface="Times New Roman"/>
            </a:endParaRPr>
          </a:p>
          <a:p>
            <a:pPr marL="8659" marR="151530">
              <a:lnSpc>
                <a:spcPct val="112300"/>
              </a:lnSpc>
            </a:pPr>
            <a:r>
              <a:rPr sz="886" spc="-3" dirty="0">
                <a:solidFill>
                  <a:srgbClr val="111111"/>
                </a:solidFill>
                <a:latin typeface="Cambria"/>
                <a:cs typeface="Cambria"/>
              </a:rPr>
              <a:t>When </a:t>
            </a:r>
            <a:r>
              <a:rPr sz="886" spc="-7" dirty="0">
                <a:solidFill>
                  <a:srgbClr val="111111"/>
                </a:solidFill>
                <a:latin typeface="Cambria"/>
                <a:cs typeface="Cambria"/>
              </a:rPr>
              <a:t>you </a:t>
            </a:r>
            <a:r>
              <a:rPr sz="886" spc="-3" dirty="0">
                <a:solidFill>
                  <a:srgbClr val="111111"/>
                </a:solidFill>
                <a:latin typeface="Cambria"/>
                <a:cs typeface="Cambria"/>
              </a:rPr>
              <a:t>enter the restaurant, the person (usually a woman) </a:t>
            </a:r>
            <a:r>
              <a:rPr sz="886" dirty="0">
                <a:solidFill>
                  <a:srgbClr val="111111"/>
                </a:solidFill>
                <a:latin typeface="Cambria"/>
                <a:cs typeface="Cambria"/>
              </a:rPr>
              <a:t>who </a:t>
            </a:r>
            <a:r>
              <a:rPr sz="886" spc="-3" dirty="0">
                <a:solidFill>
                  <a:srgbClr val="111111"/>
                </a:solidFill>
                <a:latin typeface="Cambria"/>
                <a:cs typeface="Cambria"/>
              </a:rPr>
              <a:t>greets </a:t>
            </a:r>
            <a:r>
              <a:rPr sz="886" spc="-7" dirty="0">
                <a:solidFill>
                  <a:srgbClr val="111111"/>
                </a:solidFill>
                <a:latin typeface="Cambria"/>
                <a:cs typeface="Cambria"/>
              </a:rPr>
              <a:t>you </a:t>
            </a:r>
            <a:r>
              <a:rPr sz="886" dirty="0">
                <a:solidFill>
                  <a:srgbClr val="111111"/>
                </a:solidFill>
                <a:latin typeface="Cambria"/>
                <a:cs typeface="Cambria"/>
              </a:rPr>
              <a:t>is  </a:t>
            </a:r>
            <a:r>
              <a:rPr sz="886" spc="-3" dirty="0">
                <a:solidFill>
                  <a:srgbClr val="111111"/>
                </a:solidFill>
                <a:latin typeface="Cambria"/>
                <a:cs typeface="Cambria"/>
              </a:rPr>
              <a:t>called the </a:t>
            </a:r>
            <a:r>
              <a:rPr sz="886" b="1" spc="-3" dirty="0">
                <a:solidFill>
                  <a:srgbClr val="111111"/>
                </a:solidFill>
                <a:latin typeface="Cambria"/>
                <a:cs typeface="Cambria"/>
              </a:rPr>
              <a:t>hostess. </a:t>
            </a:r>
            <a:r>
              <a:rPr sz="886" spc="-3" dirty="0">
                <a:solidFill>
                  <a:srgbClr val="111111"/>
                </a:solidFill>
                <a:latin typeface="Cambria"/>
                <a:cs typeface="Cambria"/>
              </a:rPr>
              <a:t>If </a:t>
            </a:r>
            <a:r>
              <a:rPr sz="886" spc="-7" dirty="0">
                <a:solidFill>
                  <a:srgbClr val="111111"/>
                </a:solidFill>
                <a:latin typeface="Cambria"/>
                <a:cs typeface="Cambria"/>
              </a:rPr>
              <a:t>you </a:t>
            </a:r>
            <a:r>
              <a:rPr sz="886" spc="-3" dirty="0">
                <a:solidFill>
                  <a:srgbClr val="111111"/>
                </a:solidFill>
                <a:latin typeface="Cambria"/>
                <a:cs typeface="Cambria"/>
              </a:rPr>
              <a:t>made a reservation before arriving, you can say to</a:t>
            </a:r>
            <a:r>
              <a:rPr sz="886" spc="85" dirty="0">
                <a:solidFill>
                  <a:srgbClr val="111111"/>
                </a:solidFill>
                <a:latin typeface="Cambria"/>
                <a:cs typeface="Cambria"/>
              </a:rPr>
              <a:t> </a:t>
            </a:r>
            <a:r>
              <a:rPr sz="886" dirty="0">
                <a:solidFill>
                  <a:srgbClr val="111111"/>
                </a:solidFill>
                <a:latin typeface="Cambria"/>
                <a:cs typeface="Cambria"/>
              </a:rPr>
              <a:t>her:</a:t>
            </a:r>
            <a:endParaRPr sz="886">
              <a:latin typeface="Cambria"/>
              <a:cs typeface="Cambria"/>
            </a:endParaRPr>
          </a:p>
          <a:p>
            <a:pPr>
              <a:lnSpc>
                <a:spcPct val="100000"/>
              </a:lnSpc>
            </a:pPr>
            <a:endParaRPr sz="1193">
              <a:latin typeface="Times New Roman"/>
              <a:cs typeface="Times New Roman"/>
            </a:endParaRPr>
          </a:p>
          <a:p>
            <a:pPr marL="319945" indent="-155427">
              <a:buFont typeface="Symbol"/>
              <a:buChar char=""/>
              <a:tabLst>
                <a:tab pos="319945" algn="l"/>
                <a:tab pos="320378" algn="l"/>
              </a:tabLst>
            </a:pPr>
            <a:r>
              <a:rPr sz="886" dirty="0">
                <a:solidFill>
                  <a:srgbClr val="111111"/>
                </a:solidFill>
                <a:latin typeface="Cambria"/>
                <a:cs typeface="Cambria"/>
              </a:rPr>
              <a:t>“I </a:t>
            </a:r>
            <a:r>
              <a:rPr sz="886" spc="-3" dirty="0">
                <a:solidFill>
                  <a:srgbClr val="111111"/>
                </a:solidFill>
                <a:latin typeface="Cambria"/>
                <a:cs typeface="Cambria"/>
              </a:rPr>
              <a:t>have a 7:30 reservation for John</a:t>
            </a:r>
            <a:r>
              <a:rPr sz="886" spc="17" dirty="0">
                <a:solidFill>
                  <a:srgbClr val="111111"/>
                </a:solidFill>
                <a:latin typeface="Cambria"/>
                <a:cs typeface="Cambria"/>
              </a:rPr>
              <a:t> </a:t>
            </a:r>
            <a:r>
              <a:rPr sz="886" spc="-3" dirty="0">
                <a:solidFill>
                  <a:srgbClr val="111111"/>
                </a:solidFill>
                <a:latin typeface="Cambria"/>
                <a:cs typeface="Cambria"/>
              </a:rPr>
              <a:t>Smith.”</a:t>
            </a:r>
            <a:endParaRPr sz="886">
              <a:latin typeface="Cambria"/>
              <a:cs typeface="Cambria"/>
            </a:endParaRPr>
          </a:p>
          <a:p>
            <a:pPr>
              <a:spcBef>
                <a:spcPts val="31"/>
              </a:spcBef>
            </a:pPr>
            <a:endParaRPr sz="1125">
              <a:latin typeface="Times New Roman"/>
              <a:cs typeface="Times New Roman"/>
            </a:endParaRPr>
          </a:p>
          <a:p>
            <a:pPr marL="8659"/>
            <a:r>
              <a:rPr sz="886" spc="-3" dirty="0">
                <a:solidFill>
                  <a:srgbClr val="111111"/>
                </a:solidFill>
                <a:latin typeface="Cambria"/>
                <a:cs typeface="Cambria"/>
              </a:rPr>
              <a:t>If </a:t>
            </a:r>
            <a:r>
              <a:rPr sz="886" spc="-7" dirty="0">
                <a:solidFill>
                  <a:srgbClr val="111111"/>
                </a:solidFill>
                <a:latin typeface="Cambria"/>
                <a:cs typeface="Cambria"/>
              </a:rPr>
              <a:t>you </a:t>
            </a:r>
            <a:r>
              <a:rPr sz="886" spc="-3" dirty="0">
                <a:solidFill>
                  <a:srgbClr val="111111"/>
                </a:solidFill>
                <a:latin typeface="Cambria"/>
                <a:cs typeface="Cambria"/>
              </a:rPr>
              <a:t>didn’t make a reservation, </a:t>
            </a:r>
            <a:r>
              <a:rPr sz="886" spc="-7" dirty="0">
                <a:solidFill>
                  <a:srgbClr val="111111"/>
                </a:solidFill>
                <a:latin typeface="Cambria"/>
                <a:cs typeface="Cambria"/>
              </a:rPr>
              <a:t>you </a:t>
            </a:r>
            <a:r>
              <a:rPr sz="886" spc="-3" dirty="0">
                <a:solidFill>
                  <a:srgbClr val="111111"/>
                </a:solidFill>
                <a:latin typeface="Cambria"/>
                <a:cs typeface="Cambria"/>
              </a:rPr>
              <a:t>might need </a:t>
            </a:r>
            <a:r>
              <a:rPr sz="886" dirty="0">
                <a:solidFill>
                  <a:srgbClr val="111111"/>
                </a:solidFill>
                <a:latin typeface="Cambria"/>
                <a:cs typeface="Cambria"/>
              </a:rPr>
              <a:t>to </a:t>
            </a:r>
            <a:r>
              <a:rPr sz="886" spc="-3" dirty="0">
                <a:solidFill>
                  <a:srgbClr val="111111"/>
                </a:solidFill>
                <a:latin typeface="Cambria"/>
                <a:cs typeface="Cambria"/>
              </a:rPr>
              <a:t>wait for a table if the</a:t>
            </a:r>
            <a:r>
              <a:rPr sz="886" spc="136" dirty="0">
                <a:solidFill>
                  <a:srgbClr val="111111"/>
                </a:solidFill>
                <a:latin typeface="Cambria"/>
                <a:cs typeface="Cambria"/>
              </a:rPr>
              <a:t> </a:t>
            </a:r>
            <a:r>
              <a:rPr sz="886" spc="-3" dirty="0">
                <a:solidFill>
                  <a:srgbClr val="111111"/>
                </a:solidFill>
                <a:latin typeface="Cambria"/>
                <a:cs typeface="Cambria"/>
              </a:rPr>
              <a:t>restaurant</a:t>
            </a:r>
            <a:endParaRPr sz="886">
              <a:latin typeface="Cambria"/>
              <a:cs typeface="Cambria"/>
            </a:endParaRPr>
          </a:p>
          <a:p>
            <a:pPr marL="8659">
              <a:spcBef>
                <a:spcPts val="130"/>
              </a:spcBef>
            </a:pPr>
            <a:r>
              <a:rPr sz="886" spc="-3" dirty="0">
                <a:solidFill>
                  <a:srgbClr val="111111"/>
                </a:solidFill>
                <a:latin typeface="Cambria"/>
                <a:cs typeface="Cambria"/>
              </a:rPr>
              <a:t>is </a:t>
            </a:r>
            <a:r>
              <a:rPr sz="886" b="1" spc="-3" dirty="0">
                <a:solidFill>
                  <a:srgbClr val="111111"/>
                </a:solidFill>
                <a:latin typeface="Cambria"/>
                <a:cs typeface="Cambria"/>
              </a:rPr>
              <a:t>crowded </a:t>
            </a:r>
            <a:r>
              <a:rPr sz="886" spc="-3" dirty="0">
                <a:solidFill>
                  <a:srgbClr val="111111"/>
                </a:solidFill>
                <a:latin typeface="Cambria"/>
                <a:cs typeface="Cambria"/>
              </a:rPr>
              <a:t>(that is, if </a:t>
            </a:r>
            <a:r>
              <a:rPr sz="886" dirty="0">
                <a:solidFill>
                  <a:srgbClr val="111111"/>
                </a:solidFill>
                <a:latin typeface="Cambria"/>
                <a:cs typeface="Cambria"/>
              </a:rPr>
              <a:t>there </a:t>
            </a:r>
            <a:r>
              <a:rPr sz="886" spc="-7" dirty="0">
                <a:solidFill>
                  <a:srgbClr val="111111"/>
                </a:solidFill>
                <a:latin typeface="Cambria"/>
                <a:cs typeface="Cambria"/>
              </a:rPr>
              <a:t>are </a:t>
            </a:r>
            <a:r>
              <a:rPr sz="886" spc="-3" dirty="0">
                <a:solidFill>
                  <a:srgbClr val="111111"/>
                </a:solidFill>
                <a:latin typeface="Cambria"/>
                <a:cs typeface="Cambria"/>
              </a:rPr>
              <a:t>many people in the</a:t>
            </a:r>
            <a:r>
              <a:rPr sz="886" spc="41" dirty="0">
                <a:solidFill>
                  <a:srgbClr val="111111"/>
                </a:solidFill>
                <a:latin typeface="Cambria"/>
                <a:cs typeface="Cambria"/>
              </a:rPr>
              <a:t> </a:t>
            </a:r>
            <a:r>
              <a:rPr sz="886" spc="-3" dirty="0">
                <a:solidFill>
                  <a:srgbClr val="111111"/>
                </a:solidFill>
                <a:latin typeface="Cambria"/>
                <a:cs typeface="Cambria"/>
              </a:rPr>
              <a:t>restaurant):</a:t>
            </a:r>
            <a:endParaRPr sz="886">
              <a:latin typeface="Cambria"/>
              <a:cs typeface="Cambria"/>
            </a:endParaRPr>
          </a:p>
          <a:p>
            <a:pPr>
              <a:spcBef>
                <a:spcPts val="24"/>
              </a:spcBef>
            </a:pPr>
            <a:endParaRPr sz="1159">
              <a:latin typeface="Times New Roman"/>
              <a:cs typeface="Times New Roman"/>
            </a:endParaRPr>
          </a:p>
          <a:p>
            <a:pPr marL="8659"/>
            <a:r>
              <a:rPr sz="886" b="1" spc="-3" dirty="0">
                <a:solidFill>
                  <a:srgbClr val="111111"/>
                </a:solidFill>
                <a:latin typeface="Cambria"/>
                <a:cs typeface="Cambria"/>
              </a:rPr>
              <a:t>Hostess: </a:t>
            </a:r>
            <a:r>
              <a:rPr sz="886" spc="-3" dirty="0">
                <a:solidFill>
                  <a:srgbClr val="111111"/>
                </a:solidFill>
                <a:latin typeface="Cambria"/>
                <a:cs typeface="Cambria"/>
              </a:rPr>
              <a:t>Welcome </a:t>
            </a:r>
            <a:r>
              <a:rPr sz="886" dirty="0">
                <a:solidFill>
                  <a:srgbClr val="111111"/>
                </a:solidFill>
                <a:latin typeface="Cambria"/>
                <a:cs typeface="Cambria"/>
              </a:rPr>
              <a:t>to </a:t>
            </a:r>
            <a:r>
              <a:rPr sz="886" spc="-3" dirty="0">
                <a:solidFill>
                  <a:srgbClr val="111111"/>
                </a:solidFill>
                <a:latin typeface="Cambria"/>
                <a:cs typeface="Cambria"/>
              </a:rPr>
              <a:t>Angelo’s – do </a:t>
            </a:r>
            <a:r>
              <a:rPr sz="886" spc="-7" dirty="0">
                <a:solidFill>
                  <a:srgbClr val="111111"/>
                </a:solidFill>
                <a:latin typeface="Cambria"/>
                <a:cs typeface="Cambria"/>
              </a:rPr>
              <a:t>you </a:t>
            </a:r>
            <a:r>
              <a:rPr sz="886" spc="-3" dirty="0">
                <a:solidFill>
                  <a:srgbClr val="111111"/>
                </a:solidFill>
                <a:latin typeface="Cambria"/>
                <a:cs typeface="Cambria"/>
              </a:rPr>
              <a:t>have a</a:t>
            </a:r>
            <a:r>
              <a:rPr sz="886" spc="51" dirty="0">
                <a:solidFill>
                  <a:srgbClr val="111111"/>
                </a:solidFill>
                <a:latin typeface="Cambria"/>
                <a:cs typeface="Cambria"/>
              </a:rPr>
              <a:t> </a:t>
            </a:r>
            <a:r>
              <a:rPr sz="886" spc="-3" dirty="0">
                <a:solidFill>
                  <a:srgbClr val="111111"/>
                </a:solidFill>
                <a:latin typeface="Cambria"/>
                <a:cs typeface="Cambria"/>
              </a:rPr>
              <a:t>reservation?</a:t>
            </a:r>
            <a:endParaRPr sz="886">
              <a:latin typeface="Cambria"/>
              <a:cs typeface="Cambria"/>
            </a:endParaRPr>
          </a:p>
          <a:p>
            <a:pPr>
              <a:spcBef>
                <a:spcPts val="20"/>
              </a:spcBef>
            </a:pPr>
            <a:endParaRPr sz="1159">
              <a:latin typeface="Times New Roman"/>
              <a:cs typeface="Times New Roman"/>
            </a:endParaRPr>
          </a:p>
          <a:p>
            <a:pPr marL="8659"/>
            <a:r>
              <a:rPr sz="886" b="1" spc="-3" dirty="0">
                <a:solidFill>
                  <a:srgbClr val="111111"/>
                </a:solidFill>
                <a:latin typeface="Cambria"/>
                <a:cs typeface="Cambria"/>
              </a:rPr>
              <a:t>William: </a:t>
            </a:r>
            <a:r>
              <a:rPr sz="886" spc="-3" dirty="0">
                <a:solidFill>
                  <a:srgbClr val="111111"/>
                </a:solidFill>
                <a:latin typeface="Cambria"/>
                <a:cs typeface="Cambria"/>
              </a:rPr>
              <a:t>No, we</a:t>
            </a:r>
            <a:r>
              <a:rPr sz="886" spc="-51" dirty="0">
                <a:solidFill>
                  <a:srgbClr val="111111"/>
                </a:solidFill>
                <a:latin typeface="Cambria"/>
                <a:cs typeface="Cambria"/>
              </a:rPr>
              <a:t> </a:t>
            </a:r>
            <a:r>
              <a:rPr sz="886" dirty="0">
                <a:solidFill>
                  <a:srgbClr val="111111"/>
                </a:solidFill>
                <a:latin typeface="Cambria"/>
                <a:cs typeface="Cambria"/>
              </a:rPr>
              <a:t>don’t.</a:t>
            </a:r>
            <a:endParaRPr sz="886">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2" name="object 2"/>
          <p:cNvSpPr txBox="1"/>
          <p:nvPr/>
        </p:nvSpPr>
        <p:spPr>
          <a:xfrm>
            <a:off x="4061321" y="617912"/>
            <a:ext cx="4029508" cy="5489708"/>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Hostess: </a:t>
            </a:r>
            <a:r>
              <a:rPr sz="886" spc="-3" dirty="0">
                <a:solidFill>
                  <a:srgbClr val="111111"/>
                </a:solidFill>
                <a:latin typeface="Cambria"/>
                <a:cs typeface="Cambria"/>
              </a:rPr>
              <a:t>It’s </a:t>
            </a:r>
            <a:r>
              <a:rPr sz="886" spc="-7" dirty="0">
                <a:solidFill>
                  <a:srgbClr val="111111"/>
                </a:solidFill>
                <a:latin typeface="Cambria"/>
                <a:cs typeface="Cambria"/>
              </a:rPr>
              <a:t>gonna </a:t>
            </a:r>
            <a:r>
              <a:rPr sz="886" dirty="0">
                <a:solidFill>
                  <a:srgbClr val="111111"/>
                </a:solidFill>
                <a:latin typeface="Cambria"/>
                <a:cs typeface="Cambria"/>
              </a:rPr>
              <a:t>be </a:t>
            </a:r>
            <a:r>
              <a:rPr sz="886" spc="-3" dirty="0">
                <a:solidFill>
                  <a:srgbClr val="111111"/>
                </a:solidFill>
                <a:latin typeface="Cambria"/>
                <a:cs typeface="Cambria"/>
              </a:rPr>
              <a:t>about a 10-minute wait. Can I get your</a:t>
            </a:r>
            <a:r>
              <a:rPr sz="886" spc="61" dirty="0">
                <a:solidFill>
                  <a:srgbClr val="111111"/>
                </a:solidFill>
                <a:latin typeface="Cambria"/>
                <a:cs typeface="Cambria"/>
              </a:rPr>
              <a:t> </a:t>
            </a:r>
            <a:r>
              <a:rPr sz="886" spc="-3" dirty="0">
                <a:solidFill>
                  <a:srgbClr val="111111"/>
                </a:solidFill>
                <a:latin typeface="Cambria"/>
                <a:cs typeface="Cambria"/>
              </a:rPr>
              <a:t>name?</a:t>
            </a:r>
            <a:endParaRPr sz="886">
              <a:latin typeface="Cambria"/>
              <a:cs typeface="Cambria"/>
            </a:endParaRPr>
          </a:p>
          <a:p>
            <a:pPr>
              <a:spcBef>
                <a:spcPts val="31"/>
              </a:spcBef>
            </a:pPr>
            <a:endParaRPr sz="1125">
              <a:latin typeface="Times New Roman"/>
              <a:cs typeface="Times New Roman"/>
            </a:endParaRPr>
          </a:p>
          <a:p>
            <a:pPr marL="8659"/>
            <a:r>
              <a:rPr sz="886" b="1" spc="-3" dirty="0">
                <a:solidFill>
                  <a:srgbClr val="111111"/>
                </a:solidFill>
                <a:latin typeface="Cambria"/>
                <a:cs typeface="Cambria"/>
              </a:rPr>
              <a:t>William:</a:t>
            </a:r>
            <a:r>
              <a:rPr sz="886" b="1" spc="-68" dirty="0">
                <a:solidFill>
                  <a:srgbClr val="111111"/>
                </a:solidFill>
                <a:latin typeface="Cambria"/>
                <a:cs typeface="Cambria"/>
              </a:rPr>
              <a:t> </a:t>
            </a:r>
            <a:r>
              <a:rPr sz="886" spc="-3" dirty="0">
                <a:solidFill>
                  <a:srgbClr val="111111"/>
                </a:solidFill>
                <a:latin typeface="Cambria"/>
                <a:cs typeface="Cambria"/>
              </a:rPr>
              <a:t>Johnson.</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Hostess: </a:t>
            </a:r>
            <a:r>
              <a:rPr sz="886" spc="-3" dirty="0">
                <a:solidFill>
                  <a:srgbClr val="111111"/>
                </a:solidFill>
                <a:latin typeface="Cambria"/>
                <a:cs typeface="Cambria"/>
              </a:rPr>
              <a:t>OK, and a table for</a:t>
            </a:r>
            <a:r>
              <a:rPr sz="886" spc="-27" dirty="0">
                <a:solidFill>
                  <a:srgbClr val="111111"/>
                </a:solidFill>
                <a:latin typeface="Cambria"/>
                <a:cs typeface="Cambria"/>
              </a:rPr>
              <a:t> </a:t>
            </a:r>
            <a:r>
              <a:rPr sz="886" spc="-3" dirty="0">
                <a:solidFill>
                  <a:srgbClr val="111111"/>
                </a:solidFill>
                <a:latin typeface="Cambria"/>
                <a:cs typeface="Cambria"/>
              </a:rPr>
              <a:t>two?</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William:</a:t>
            </a:r>
            <a:r>
              <a:rPr sz="886" b="1" spc="-58" dirty="0">
                <a:solidFill>
                  <a:srgbClr val="111111"/>
                </a:solidFill>
                <a:latin typeface="Cambria"/>
                <a:cs typeface="Cambria"/>
              </a:rPr>
              <a:t> </a:t>
            </a:r>
            <a:r>
              <a:rPr sz="886" spc="-3" dirty="0">
                <a:solidFill>
                  <a:srgbClr val="111111"/>
                </a:solidFill>
                <a:latin typeface="Cambria"/>
                <a:cs typeface="Cambria"/>
              </a:rPr>
              <a:t>Mmm-hmm.</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Hostess: </a:t>
            </a:r>
            <a:r>
              <a:rPr sz="886" spc="-3" dirty="0">
                <a:solidFill>
                  <a:srgbClr val="111111"/>
                </a:solidFill>
                <a:latin typeface="Cambria"/>
                <a:cs typeface="Cambria"/>
              </a:rPr>
              <a:t>All right, </a:t>
            </a:r>
            <a:r>
              <a:rPr sz="886" dirty="0">
                <a:solidFill>
                  <a:srgbClr val="111111"/>
                </a:solidFill>
                <a:latin typeface="Cambria"/>
                <a:cs typeface="Cambria"/>
              </a:rPr>
              <a:t>you </a:t>
            </a:r>
            <a:r>
              <a:rPr sz="886" spc="-3" dirty="0">
                <a:solidFill>
                  <a:srgbClr val="111111"/>
                </a:solidFill>
                <a:latin typeface="Cambria"/>
                <a:cs typeface="Cambria"/>
              </a:rPr>
              <a:t>can wait right over there and I’ll let </a:t>
            </a:r>
            <a:r>
              <a:rPr sz="886" spc="-7" dirty="0">
                <a:solidFill>
                  <a:srgbClr val="111111"/>
                </a:solidFill>
                <a:latin typeface="Cambria"/>
                <a:cs typeface="Cambria"/>
              </a:rPr>
              <a:t>you </a:t>
            </a:r>
            <a:r>
              <a:rPr sz="886" spc="-3" dirty="0">
                <a:solidFill>
                  <a:srgbClr val="111111"/>
                </a:solidFill>
                <a:latin typeface="Cambria"/>
                <a:cs typeface="Cambria"/>
              </a:rPr>
              <a:t>know when</a:t>
            </a:r>
            <a:r>
              <a:rPr sz="886" spc="106" dirty="0">
                <a:solidFill>
                  <a:srgbClr val="111111"/>
                </a:solidFill>
                <a:latin typeface="Cambria"/>
                <a:cs typeface="Cambria"/>
              </a:rPr>
              <a:t> </a:t>
            </a:r>
            <a:r>
              <a:rPr sz="886" spc="-3" dirty="0">
                <a:solidFill>
                  <a:srgbClr val="111111"/>
                </a:solidFill>
                <a:latin typeface="Cambria"/>
                <a:cs typeface="Cambria"/>
              </a:rPr>
              <a:t>your</a:t>
            </a:r>
            <a:endParaRPr sz="886">
              <a:latin typeface="Cambria"/>
              <a:cs typeface="Cambria"/>
            </a:endParaRPr>
          </a:p>
          <a:p>
            <a:pPr marL="8659">
              <a:spcBef>
                <a:spcPts val="136"/>
              </a:spcBef>
            </a:pPr>
            <a:r>
              <a:rPr sz="886" spc="-3" dirty="0">
                <a:solidFill>
                  <a:srgbClr val="111111"/>
                </a:solidFill>
                <a:latin typeface="Cambria"/>
                <a:cs typeface="Cambria"/>
              </a:rPr>
              <a:t>table is</a:t>
            </a:r>
            <a:r>
              <a:rPr sz="886" spc="-55" dirty="0">
                <a:solidFill>
                  <a:srgbClr val="111111"/>
                </a:solidFill>
                <a:latin typeface="Cambria"/>
                <a:cs typeface="Cambria"/>
              </a:rPr>
              <a:t> </a:t>
            </a:r>
            <a:r>
              <a:rPr sz="886" spc="-3" dirty="0">
                <a:solidFill>
                  <a:srgbClr val="111111"/>
                </a:solidFill>
                <a:latin typeface="Cambria"/>
                <a:cs typeface="Cambria"/>
              </a:rPr>
              <a:t>ready.</a:t>
            </a:r>
            <a:endParaRPr sz="886">
              <a:latin typeface="Cambria"/>
              <a:cs typeface="Cambria"/>
            </a:endParaRPr>
          </a:p>
          <a:p>
            <a:pPr>
              <a:spcBef>
                <a:spcPts val="27"/>
              </a:spcBef>
            </a:pPr>
            <a:endParaRPr sz="1500">
              <a:latin typeface="Times New Roman"/>
              <a:cs typeface="Times New Roman"/>
            </a:endParaRPr>
          </a:p>
          <a:p>
            <a:pPr marL="8659"/>
            <a:r>
              <a:rPr sz="1091" b="1" spc="-7" dirty="0">
                <a:solidFill>
                  <a:srgbClr val="365F91"/>
                </a:solidFill>
                <a:latin typeface="Cambria"/>
                <a:cs typeface="Cambria"/>
              </a:rPr>
              <a:t>Conversation </a:t>
            </a:r>
            <a:r>
              <a:rPr sz="1091" b="1" spc="-3" dirty="0">
                <a:solidFill>
                  <a:srgbClr val="365F91"/>
                </a:solidFill>
                <a:latin typeface="Cambria"/>
                <a:cs typeface="Cambria"/>
              </a:rPr>
              <a:t>Vocabulary &amp;</a:t>
            </a:r>
            <a:r>
              <a:rPr sz="1091" b="1" spc="-14" dirty="0">
                <a:solidFill>
                  <a:srgbClr val="365F91"/>
                </a:solidFill>
                <a:latin typeface="Cambria"/>
                <a:cs typeface="Cambria"/>
              </a:rPr>
              <a:t> </a:t>
            </a:r>
            <a:r>
              <a:rPr sz="1091" b="1" dirty="0">
                <a:solidFill>
                  <a:srgbClr val="365F91"/>
                </a:solidFill>
                <a:latin typeface="Cambria"/>
                <a:cs typeface="Cambria"/>
              </a:rPr>
              <a:t>Phrases</a:t>
            </a:r>
            <a:endParaRPr sz="1091">
              <a:latin typeface="Cambria"/>
              <a:cs typeface="Cambria"/>
            </a:endParaRPr>
          </a:p>
          <a:p>
            <a:pPr>
              <a:spcBef>
                <a:spcPts val="31"/>
              </a:spcBef>
            </a:pPr>
            <a:endParaRPr sz="1159">
              <a:latin typeface="Times New Roman"/>
              <a:cs typeface="Times New Roman"/>
            </a:endParaRPr>
          </a:p>
          <a:p>
            <a:pPr marL="8659"/>
            <a:r>
              <a:rPr sz="886" spc="-3" dirty="0">
                <a:solidFill>
                  <a:srgbClr val="111111"/>
                </a:solidFill>
                <a:latin typeface="Cambria"/>
                <a:cs typeface="Cambria"/>
              </a:rPr>
              <a:t>In spoken English, </a:t>
            </a:r>
            <a:r>
              <a:rPr sz="886" dirty="0">
                <a:solidFill>
                  <a:srgbClr val="111111"/>
                </a:solidFill>
                <a:latin typeface="Cambria"/>
                <a:cs typeface="Cambria"/>
              </a:rPr>
              <a:t>“going </a:t>
            </a:r>
            <a:r>
              <a:rPr sz="886" spc="-3" dirty="0">
                <a:solidFill>
                  <a:srgbClr val="111111"/>
                </a:solidFill>
                <a:latin typeface="Cambria"/>
                <a:cs typeface="Cambria"/>
              </a:rPr>
              <a:t>to” is often pronounced </a:t>
            </a:r>
            <a:r>
              <a:rPr sz="886" b="1" spc="-3" dirty="0">
                <a:solidFill>
                  <a:srgbClr val="111111"/>
                </a:solidFill>
                <a:latin typeface="Cambria"/>
                <a:cs typeface="Cambria"/>
              </a:rPr>
              <a:t>“gonna,” </a:t>
            </a:r>
            <a:r>
              <a:rPr sz="886" spc="-7" dirty="0">
                <a:solidFill>
                  <a:srgbClr val="111111"/>
                </a:solidFill>
                <a:latin typeface="Cambria"/>
                <a:cs typeface="Cambria"/>
              </a:rPr>
              <a:t>like </a:t>
            </a:r>
            <a:r>
              <a:rPr sz="886" spc="-3" dirty="0">
                <a:solidFill>
                  <a:srgbClr val="111111"/>
                </a:solidFill>
                <a:latin typeface="Cambria"/>
                <a:cs typeface="Cambria"/>
              </a:rPr>
              <a:t>when the</a:t>
            </a:r>
            <a:r>
              <a:rPr sz="886" spc="102" dirty="0">
                <a:solidFill>
                  <a:srgbClr val="111111"/>
                </a:solidFill>
                <a:latin typeface="Cambria"/>
                <a:cs typeface="Cambria"/>
              </a:rPr>
              <a:t> </a:t>
            </a:r>
            <a:r>
              <a:rPr sz="886" spc="-3" dirty="0">
                <a:solidFill>
                  <a:srgbClr val="111111"/>
                </a:solidFill>
                <a:latin typeface="Cambria"/>
                <a:cs typeface="Cambria"/>
              </a:rPr>
              <a:t>hostess</a:t>
            </a:r>
            <a:endParaRPr sz="886">
              <a:latin typeface="Cambria"/>
              <a:cs typeface="Cambria"/>
            </a:endParaRPr>
          </a:p>
          <a:p>
            <a:pPr marL="8659">
              <a:spcBef>
                <a:spcPts val="126"/>
              </a:spcBef>
            </a:pPr>
            <a:r>
              <a:rPr sz="886" spc="-3" dirty="0">
                <a:solidFill>
                  <a:srgbClr val="111111"/>
                </a:solidFill>
                <a:latin typeface="Cambria"/>
                <a:cs typeface="Cambria"/>
              </a:rPr>
              <a:t>says </a:t>
            </a:r>
            <a:r>
              <a:rPr sz="886" dirty="0">
                <a:solidFill>
                  <a:srgbClr val="111111"/>
                </a:solidFill>
                <a:latin typeface="Cambria"/>
                <a:cs typeface="Cambria"/>
              </a:rPr>
              <a:t>“It’s </a:t>
            </a:r>
            <a:r>
              <a:rPr sz="886" spc="-7" dirty="0">
                <a:solidFill>
                  <a:srgbClr val="111111"/>
                </a:solidFill>
                <a:latin typeface="Cambria"/>
                <a:cs typeface="Cambria"/>
              </a:rPr>
              <a:t>gonna </a:t>
            </a:r>
            <a:r>
              <a:rPr sz="886" spc="-3" dirty="0">
                <a:solidFill>
                  <a:srgbClr val="111111"/>
                </a:solidFill>
                <a:latin typeface="Cambria"/>
                <a:cs typeface="Cambria"/>
              </a:rPr>
              <a:t>be about a </a:t>
            </a:r>
            <a:r>
              <a:rPr sz="886" dirty="0">
                <a:solidFill>
                  <a:srgbClr val="111111"/>
                </a:solidFill>
                <a:latin typeface="Cambria"/>
                <a:cs typeface="Cambria"/>
              </a:rPr>
              <a:t>10-minute</a:t>
            </a:r>
            <a:r>
              <a:rPr sz="886" spc="-10" dirty="0">
                <a:solidFill>
                  <a:srgbClr val="111111"/>
                </a:solidFill>
                <a:latin typeface="Cambria"/>
                <a:cs typeface="Cambria"/>
              </a:rPr>
              <a:t> </a:t>
            </a:r>
            <a:r>
              <a:rPr sz="886" spc="-3" dirty="0">
                <a:solidFill>
                  <a:srgbClr val="111111"/>
                </a:solidFill>
                <a:latin typeface="Cambria"/>
                <a:cs typeface="Cambria"/>
              </a:rPr>
              <a:t>wait.”</a:t>
            </a:r>
            <a:endParaRPr sz="886">
              <a:latin typeface="Cambria"/>
              <a:cs typeface="Cambria"/>
            </a:endParaRPr>
          </a:p>
          <a:p>
            <a:pPr>
              <a:spcBef>
                <a:spcPts val="17"/>
              </a:spcBef>
            </a:pPr>
            <a:endParaRPr sz="1057">
              <a:latin typeface="Times New Roman"/>
              <a:cs typeface="Times New Roman"/>
            </a:endParaRPr>
          </a:p>
          <a:p>
            <a:pPr marL="8659" marR="77064">
              <a:lnSpc>
                <a:spcPct val="112300"/>
              </a:lnSpc>
            </a:pPr>
            <a:r>
              <a:rPr sz="886" spc="-3" dirty="0">
                <a:solidFill>
                  <a:srgbClr val="111111"/>
                </a:solidFill>
                <a:latin typeface="Cambria"/>
                <a:cs typeface="Cambria"/>
              </a:rPr>
              <a:t>The expression </a:t>
            </a:r>
            <a:r>
              <a:rPr sz="886" b="1" spc="-3" dirty="0">
                <a:solidFill>
                  <a:srgbClr val="111111"/>
                </a:solidFill>
                <a:latin typeface="Cambria"/>
                <a:cs typeface="Cambria"/>
              </a:rPr>
              <a:t>“mm-hmm” </a:t>
            </a:r>
            <a:r>
              <a:rPr sz="886" spc="-3" dirty="0">
                <a:solidFill>
                  <a:srgbClr val="111111"/>
                </a:solidFill>
                <a:latin typeface="Cambria"/>
                <a:cs typeface="Cambria"/>
              </a:rPr>
              <a:t>is a way </a:t>
            </a:r>
            <a:r>
              <a:rPr sz="886" dirty="0">
                <a:solidFill>
                  <a:srgbClr val="111111"/>
                </a:solidFill>
                <a:latin typeface="Cambria"/>
                <a:cs typeface="Cambria"/>
              </a:rPr>
              <a:t>to </a:t>
            </a:r>
            <a:r>
              <a:rPr sz="886" spc="-7" dirty="0">
                <a:solidFill>
                  <a:srgbClr val="111111"/>
                </a:solidFill>
                <a:latin typeface="Cambria"/>
                <a:cs typeface="Cambria"/>
              </a:rPr>
              <a:t>say </a:t>
            </a:r>
            <a:r>
              <a:rPr sz="886" spc="-3" dirty="0">
                <a:solidFill>
                  <a:srgbClr val="111111"/>
                </a:solidFill>
                <a:latin typeface="Cambria"/>
                <a:cs typeface="Cambria"/>
              </a:rPr>
              <a:t>“yes.” English has </a:t>
            </a:r>
            <a:r>
              <a:rPr sz="886" dirty="0">
                <a:solidFill>
                  <a:srgbClr val="111111"/>
                </a:solidFill>
                <a:latin typeface="Cambria"/>
                <a:cs typeface="Cambria"/>
              </a:rPr>
              <a:t>many different </a:t>
            </a:r>
            <a:r>
              <a:rPr sz="886" spc="-3" dirty="0">
                <a:solidFill>
                  <a:srgbClr val="111111"/>
                </a:solidFill>
                <a:latin typeface="Cambria"/>
                <a:cs typeface="Cambria"/>
              </a:rPr>
              <a:t>ways  </a:t>
            </a:r>
            <a:r>
              <a:rPr sz="886" dirty="0">
                <a:solidFill>
                  <a:srgbClr val="111111"/>
                </a:solidFill>
                <a:latin typeface="Cambria"/>
                <a:cs typeface="Cambria"/>
              </a:rPr>
              <a:t>to </a:t>
            </a:r>
            <a:r>
              <a:rPr sz="886" spc="-3" dirty="0">
                <a:solidFill>
                  <a:srgbClr val="111111"/>
                </a:solidFill>
                <a:latin typeface="Cambria"/>
                <a:cs typeface="Cambria"/>
              </a:rPr>
              <a:t>say “yes” and “no” </a:t>
            </a:r>
            <a:r>
              <a:rPr sz="886" dirty="0">
                <a:solidFill>
                  <a:srgbClr val="111111"/>
                </a:solidFill>
                <a:latin typeface="Cambria"/>
                <a:cs typeface="Cambria"/>
              </a:rPr>
              <a:t>(click </a:t>
            </a:r>
            <a:r>
              <a:rPr sz="886" u="sng" spc="-3" dirty="0">
                <a:solidFill>
                  <a:srgbClr val="0000FF"/>
                </a:solidFill>
                <a:latin typeface="Cambria"/>
                <a:cs typeface="Cambria"/>
                <a:hlinkClick r:id="rId2"/>
              </a:rPr>
              <a:t>here </a:t>
            </a:r>
            <a:r>
              <a:rPr sz="886" spc="-7" dirty="0">
                <a:solidFill>
                  <a:srgbClr val="111111"/>
                </a:solidFill>
                <a:latin typeface="Cambria"/>
                <a:cs typeface="Cambria"/>
              </a:rPr>
              <a:t>and </a:t>
            </a:r>
            <a:r>
              <a:rPr sz="886" u="sng" spc="-3" dirty="0">
                <a:solidFill>
                  <a:srgbClr val="0000FF"/>
                </a:solidFill>
                <a:latin typeface="Cambria"/>
                <a:cs typeface="Cambria"/>
                <a:hlinkClick r:id="rId3"/>
              </a:rPr>
              <a:t>here </a:t>
            </a:r>
            <a:r>
              <a:rPr sz="886" spc="-3" dirty="0">
                <a:solidFill>
                  <a:srgbClr val="111111"/>
                </a:solidFill>
                <a:latin typeface="Cambria"/>
                <a:cs typeface="Cambria"/>
              </a:rPr>
              <a:t>for some</a:t>
            </a:r>
            <a:r>
              <a:rPr sz="886" spc="48" dirty="0">
                <a:solidFill>
                  <a:srgbClr val="111111"/>
                </a:solidFill>
                <a:latin typeface="Cambria"/>
                <a:cs typeface="Cambria"/>
              </a:rPr>
              <a:t> </a:t>
            </a:r>
            <a:r>
              <a:rPr sz="886" spc="-3" dirty="0">
                <a:solidFill>
                  <a:srgbClr val="111111"/>
                </a:solidFill>
                <a:latin typeface="Cambria"/>
                <a:cs typeface="Cambria"/>
              </a:rPr>
              <a:t>examples).</a:t>
            </a:r>
            <a:endParaRPr sz="886">
              <a:latin typeface="Cambria"/>
              <a:cs typeface="Cambria"/>
            </a:endParaRPr>
          </a:p>
          <a:p>
            <a:pPr>
              <a:spcBef>
                <a:spcPts val="10"/>
              </a:spcBef>
            </a:pPr>
            <a:endParaRPr sz="1057">
              <a:latin typeface="Times New Roman"/>
              <a:cs typeface="Times New Roman"/>
            </a:endParaRPr>
          </a:p>
          <a:p>
            <a:pPr marL="8659" marR="3464">
              <a:lnSpc>
                <a:spcPct val="112300"/>
              </a:lnSpc>
            </a:pPr>
            <a:r>
              <a:rPr sz="886" spc="-3" dirty="0">
                <a:solidFill>
                  <a:srgbClr val="111111"/>
                </a:solidFill>
                <a:latin typeface="Cambria"/>
                <a:cs typeface="Cambria"/>
              </a:rPr>
              <a:t>Also, if the restaurant has a bar, the hostess may ask if </a:t>
            </a:r>
            <a:r>
              <a:rPr sz="886" spc="-7" dirty="0">
                <a:solidFill>
                  <a:srgbClr val="111111"/>
                </a:solidFill>
                <a:latin typeface="Cambria"/>
                <a:cs typeface="Cambria"/>
              </a:rPr>
              <a:t>you </a:t>
            </a:r>
            <a:r>
              <a:rPr sz="886" spc="-3" dirty="0">
                <a:solidFill>
                  <a:srgbClr val="111111"/>
                </a:solidFill>
                <a:latin typeface="Cambria"/>
                <a:cs typeface="Cambria"/>
              </a:rPr>
              <a:t>want </a:t>
            </a:r>
            <a:r>
              <a:rPr sz="886" spc="3" dirty="0">
                <a:solidFill>
                  <a:srgbClr val="111111"/>
                </a:solidFill>
                <a:latin typeface="Cambria"/>
                <a:cs typeface="Cambria"/>
              </a:rPr>
              <a:t>to </a:t>
            </a:r>
            <a:r>
              <a:rPr sz="886" spc="-3" dirty="0">
                <a:solidFill>
                  <a:srgbClr val="111111"/>
                </a:solidFill>
                <a:latin typeface="Cambria"/>
                <a:cs typeface="Cambria"/>
              </a:rPr>
              <a:t>sit at the </a:t>
            </a:r>
            <a:r>
              <a:rPr sz="886" spc="-7" dirty="0">
                <a:solidFill>
                  <a:srgbClr val="111111"/>
                </a:solidFill>
                <a:latin typeface="Cambria"/>
                <a:cs typeface="Cambria"/>
              </a:rPr>
              <a:t>bar and  </a:t>
            </a:r>
            <a:r>
              <a:rPr sz="886" spc="-3" dirty="0">
                <a:solidFill>
                  <a:srgbClr val="111111"/>
                </a:solidFill>
                <a:latin typeface="Cambria"/>
                <a:cs typeface="Cambria"/>
              </a:rPr>
              <a:t>have a drink while you</a:t>
            </a:r>
            <a:r>
              <a:rPr sz="886" spc="-17" dirty="0">
                <a:solidFill>
                  <a:srgbClr val="111111"/>
                </a:solidFill>
                <a:latin typeface="Cambria"/>
                <a:cs typeface="Cambria"/>
              </a:rPr>
              <a:t> </a:t>
            </a:r>
            <a:r>
              <a:rPr sz="886" spc="-3" dirty="0">
                <a:solidFill>
                  <a:srgbClr val="111111"/>
                </a:solidFill>
                <a:latin typeface="Cambria"/>
                <a:cs typeface="Cambria"/>
              </a:rPr>
              <a:t>wait.</a:t>
            </a:r>
            <a:endParaRPr sz="886">
              <a:latin typeface="Cambria"/>
              <a:cs typeface="Cambria"/>
            </a:endParaRPr>
          </a:p>
          <a:p>
            <a:pPr>
              <a:spcBef>
                <a:spcPts val="7"/>
              </a:spcBef>
            </a:pPr>
            <a:endParaRPr sz="1057">
              <a:latin typeface="Times New Roman"/>
              <a:cs typeface="Times New Roman"/>
            </a:endParaRPr>
          </a:p>
          <a:p>
            <a:pPr marL="8659" marR="5195">
              <a:lnSpc>
                <a:spcPct val="112300"/>
              </a:lnSpc>
              <a:spcBef>
                <a:spcPts val="3"/>
              </a:spcBef>
            </a:pPr>
            <a:r>
              <a:rPr sz="886" spc="-3" dirty="0">
                <a:solidFill>
                  <a:srgbClr val="111111"/>
                </a:solidFill>
                <a:latin typeface="Cambria"/>
                <a:cs typeface="Cambria"/>
              </a:rPr>
              <a:t>If there are tables </a:t>
            </a:r>
            <a:r>
              <a:rPr sz="886" spc="-7" dirty="0">
                <a:solidFill>
                  <a:srgbClr val="111111"/>
                </a:solidFill>
                <a:latin typeface="Cambria"/>
                <a:cs typeface="Cambria"/>
              </a:rPr>
              <a:t>available </a:t>
            </a:r>
            <a:r>
              <a:rPr sz="886" spc="-3" dirty="0">
                <a:solidFill>
                  <a:srgbClr val="111111"/>
                </a:solidFill>
                <a:latin typeface="Cambria"/>
                <a:cs typeface="Cambria"/>
              </a:rPr>
              <a:t>when you enter the restaurant, then </a:t>
            </a:r>
            <a:r>
              <a:rPr sz="886" spc="-7" dirty="0">
                <a:solidFill>
                  <a:srgbClr val="111111"/>
                </a:solidFill>
                <a:latin typeface="Cambria"/>
                <a:cs typeface="Cambria"/>
              </a:rPr>
              <a:t>the </a:t>
            </a:r>
            <a:r>
              <a:rPr sz="886" spc="-3" dirty="0">
                <a:solidFill>
                  <a:srgbClr val="111111"/>
                </a:solidFill>
                <a:latin typeface="Cambria"/>
                <a:cs typeface="Cambria"/>
              </a:rPr>
              <a:t>hostess </a:t>
            </a:r>
            <a:r>
              <a:rPr sz="886" dirty="0">
                <a:solidFill>
                  <a:srgbClr val="111111"/>
                </a:solidFill>
                <a:latin typeface="Cambria"/>
                <a:cs typeface="Cambria"/>
              </a:rPr>
              <a:t>will </a:t>
            </a:r>
            <a:r>
              <a:rPr sz="886" spc="-7" dirty="0">
                <a:solidFill>
                  <a:srgbClr val="111111"/>
                </a:solidFill>
                <a:latin typeface="Cambria"/>
                <a:cs typeface="Cambria"/>
              </a:rPr>
              <a:t>ask  you </a:t>
            </a:r>
            <a:r>
              <a:rPr sz="886" spc="-3" dirty="0">
                <a:solidFill>
                  <a:srgbClr val="111111"/>
                </a:solidFill>
                <a:latin typeface="Cambria"/>
                <a:cs typeface="Cambria"/>
              </a:rPr>
              <a:t>how many</a:t>
            </a:r>
            <a:r>
              <a:rPr sz="886" spc="-24" dirty="0">
                <a:solidFill>
                  <a:srgbClr val="111111"/>
                </a:solidFill>
                <a:latin typeface="Cambria"/>
                <a:cs typeface="Cambria"/>
              </a:rPr>
              <a:t> </a:t>
            </a:r>
            <a:r>
              <a:rPr sz="886" spc="-3" dirty="0">
                <a:solidFill>
                  <a:srgbClr val="111111"/>
                </a:solidFill>
                <a:latin typeface="Cambria"/>
                <a:cs typeface="Cambria"/>
              </a:rPr>
              <a:t>people:</a:t>
            </a:r>
            <a:endParaRPr sz="886">
              <a:latin typeface="Cambria"/>
              <a:cs typeface="Cambria"/>
            </a:endParaRPr>
          </a:p>
          <a:p>
            <a:pPr>
              <a:spcBef>
                <a:spcPts val="24"/>
              </a:spcBef>
            </a:pPr>
            <a:endParaRPr sz="1159">
              <a:latin typeface="Times New Roman"/>
              <a:cs typeface="Times New Roman"/>
            </a:endParaRPr>
          </a:p>
          <a:p>
            <a:pPr marL="8659"/>
            <a:r>
              <a:rPr sz="886" b="1" spc="-3" dirty="0">
                <a:solidFill>
                  <a:srgbClr val="111111"/>
                </a:solidFill>
                <a:latin typeface="Cambria"/>
                <a:cs typeface="Cambria"/>
              </a:rPr>
              <a:t>Hostess: </a:t>
            </a:r>
            <a:r>
              <a:rPr sz="886" spc="-3" dirty="0">
                <a:solidFill>
                  <a:srgbClr val="111111"/>
                </a:solidFill>
                <a:latin typeface="Cambria"/>
                <a:cs typeface="Cambria"/>
              </a:rPr>
              <a:t>Good evening. How</a:t>
            </a:r>
            <a:r>
              <a:rPr sz="886" spc="-14" dirty="0">
                <a:solidFill>
                  <a:srgbClr val="111111"/>
                </a:solidFill>
                <a:latin typeface="Cambria"/>
                <a:cs typeface="Cambria"/>
              </a:rPr>
              <a:t> </a:t>
            </a:r>
            <a:r>
              <a:rPr sz="886" spc="-3" dirty="0">
                <a:solidFill>
                  <a:srgbClr val="111111"/>
                </a:solidFill>
                <a:latin typeface="Cambria"/>
                <a:cs typeface="Cambria"/>
              </a:rPr>
              <a:t>many?</a:t>
            </a:r>
            <a:endParaRPr sz="886">
              <a:latin typeface="Cambria"/>
              <a:cs typeface="Cambria"/>
            </a:endParaRPr>
          </a:p>
          <a:p>
            <a:pPr>
              <a:spcBef>
                <a:spcPts val="20"/>
              </a:spcBef>
            </a:pPr>
            <a:endParaRPr sz="1159">
              <a:latin typeface="Times New Roman"/>
              <a:cs typeface="Times New Roman"/>
            </a:endParaRPr>
          </a:p>
          <a:p>
            <a:pPr marL="8659">
              <a:spcBef>
                <a:spcPts val="3"/>
              </a:spcBef>
            </a:pPr>
            <a:r>
              <a:rPr sz="886" b="1" spc="-3" dirty="0">
                <a:solidFill>
                  <a:srgbClr val="111111"/>
                </a:solidFill>
                <a:latin typeface="Cambria"/>
                <a:cs typeface="Cambria"/>
              </a:rPr>
              <a:t>William:</a:t>
            </a:r>
            <a:r>
              <a:rPr sz="886" b="1" spc="-65" dirty="0">
                <a:solidFill>
                  <a:srgbClr val="111111"/>
                </a:solidFill>
                <a:latin typeface="Cambria"/>
                <a:cs typeface="Cambria"/>
              </a:rPr>
              <a:t> </a:t>
            </a:r>
            <a:r>
              <a:rPr sz="886" spc="-3" dirty="0">
                <a:solidFill>
                  <a:srgbClr val="111111"/>
                </a:solidFill>
                <a:latin typeface="Cambria"/>
                <a:cs typeface="Cambria"/>
              </a:rPr>
              <a:t>Two.</a:t>
            </a:r>
            <a:endParaRPr sz="886">
              <a:latin typeface="Cambria"/>
              <a:cs typeface="Cambria"/>
            </a:endParaRPr>
          </a:p>
          <a:p>
            <a:pPr>
              <a:spcBef>
                <a:spcPts val="34"/>
              </a:spcBef>
            </a:pPr>
            <a:endParaRPr sz="1125">
              <a:latin typeface="Times New Roman"/>
              <a:cs typeface="Times New Roman"/>
            </a:endParaRPr>
          </a:p>
          <a:p>
            <a:pPr marL="8659"/>
            <a:r>
              <a:rPr sz="886" b="1" spc="-3" dirty="0">
                <a:solidFill>
                  <a:srgbClr val="111111"/>
                </a:solidFill>
                <a:latin typeface="Cambria"/>
                <a:cs typeface="Cambria"/>
              </a:rPr>
              <a:t>Hostess: </a:t>
            </a:r>
            <a:r>
              <a:rPr sz="886" spc="-3" dirty="0">
                <a:solidFill>
                  <a:srgbClr val="111111"/>
                </a:solidFill>
                <a:latin typeface="Cambria"/>
                <a:cs typeface="Cambria"/>
              </a:rPr>
              <a:t>Right this way,</a:t>
            </a:r>
            <a:r>
              <a:rPr sz="886" spc="-27" dirty="0">
                <a:solidFill>
                  <a:srgbClr val="111111"/>
                </a:solidFill>
                <a:latin typeface="Cambria"/>
                <a:cs typeface="Cambria"/>
              </a:rPr>
              <a:t> </a:t>
            </a:r>
            <a:r>
              <a:rPr sz="886" spc="-3" dirty="0">
                <a:solidFill>
                  <a:srgbClr val="111111"/>
                </a:solidFill>
                <a:latin typeface="Cambria"/>
                <a:cs typeface="Cambria"/>
              </a:rPr>
              <a:t>please.</a:t>
            </a:r>
            <a:endParaRPr sz="886">
              <a:latin typeface="Cambria"/>
              <a:cs typeface="Cambria"/>
            </a:endParaRPr>
          </a:p>
          <a:p>
            <a:pPr marL="8659">
              <a:spcBef>
                <a:spcPts val="130"/>
              </a:spcBef>
            </a:pPr>
            <a:r>
              <a:rPr sz="886" i="1" spc="-3" dirty="0">
                <a:solidFill>
                  <a:srgbClr val="111111"/>
                </a:solidFill>
                <a:latin typeface="Cambria"/>
                <a:cs typeface="Cambria"/>
              </a:rPr>
              <a:t>(right </a:t>
            </a:r>
            <a:r>
              <a:rPr sz="886" i="1" dirty="0">
                <a:solidFill>
                  <a:srgbClr val="111111"/>
                </a:solidFill>
                <a:latin typeface="Cambria"/>
                <a:cs typeface="Cambria"/>
              </a:rPr>
              <a:t>this </a:t>
            </a:r>
            <a:r>
              <a:rPr sz="886" i="1" spc="-3" dirty="0">
                <a:solidFill>
                  <a:srgbClr val="111111"/>
                </a:solidFill>
                <a:latin typeface="Cambria"/>
                <a:cs typeface="Cambria"/>
              </a:rPr>
              <a:t>way = come with </a:t>
            </a:r>
            <a:r>
              <a:rPr sz="886" i="1" dirty="0">
                <a:solidFill>
                  <a:srgbClr val="111111"/>
                </a:solidFill>
                <a:latin typeface="Cambria"/>
                <a:cs typeface="Cambria"/>
              </a:rPr>
              <a:t>me </a:t>
            </a:r>
            <a:r>
              <a:rPr sz="886" i="1" spc="-3" dirty="0">
                <a:solidFill>
                  <a:srgbClr val="111111"/>
                </a:solidFill>
                <a:latin typeface="Cambria"/>
                <a:cs typeface="Cambria"/>
              </a:rPr>
              <a:t>- you should </a:t>
            </a:r>
            <a:r>
              <a:rPr sz="886" i="1" dirty="0">
                <a:solidFill>
                  <a:srgbClr val="111111"/>
                </a:solidFill>
                <a:latin typeface="Cambria"/>
                <a:cs typeface="Cambria"/>
              </a:rPr>
              <a:t>follow </a:t>
            </a:r>
            <a:r>
              <a:rPr sz="886" i="1" spc="-7" dirty="0">
                <a:solidFill>
                  <a:srgbClr val="111111"/>
                </a:solidFill>
                <a:latin typeface="Cambria"/>
                <a:cs typeface="Cambria"/>
              </a:rPr>
              <a:t>the </a:t>
            </a:r>
            <a:r>
              <a:rPr sz="886" i="1" spc="-3" dirty="0">
                <a:solidFill>
                  <a:srgbClr val="111111"/>
                </a:solidFill>
                <a:latin typeface="Cambria"/>
                <a:cs typeface="Cambria"/>
              </a:rPr>
              <a:t>hostess to </a:t>
            </a:r>
            <a:r>
              <a:rPr sz="886" i="1" dirty="0">
                <a:solidFill>
                  <a:srgbClr val="111111"/>
                </a:solidFill>
                <a:latin typeface="Cambria"/>
                <a:cs typeface="Cambria"/>
              </a:rPr>
              <a:t>the</a:t>
            </a:r>
            <a:r>
              <a:rPr sz="886" i="1" spc="24" dirty="0">
                <a:solidFill>
                  <a:srgbClr val="111111"/>
                </a:solidFill>
                <a:latin typeface="Cambria"/>
                <a:cs typeface="Cambria"/>
              </a:rPr>
              <a:t> </a:t>
            </a:r>
            <a:r>
              <a:rPr sz="886" i="1" spc="-3" dirty="0">
                <a:solidFill>
                  <a:srgbClr val="111111"/>
                </a:solidFill>
                <a:latin typeface="Cambria"/>
                <a:cs typeface="Cambria"/>
              </a:rPr>
              <a:t>table)</a:t>
            </a:r>
            <a:endParaRPr sz="886">
              <a:latin typeface="Cambria"/>
              <a:cs typeface="Cambria"/>
            </a:endParaRPr>
          </a:p>
          <a:p>
            <a:pPr>
              <a:spcBef>
                <a:spcPts val="17"/>
              </a:spcBef>
            </a:pPr>
            <a:endParaRPr sz="1023">
              <a:latin typeface="Times New Roman"/>
              <a:cs typeface="Times New Roman"/>
            </a:endParaRPr>
          </a:p>
          <a:p>
            <a:pPr marL="8659" marR="53685">
              <a:lnSpc>
                <a:spcPct val="112300"/>
              </a:lnSpc>
            </a:pPr>
            <a:r>
              <a:rPr sz="886" spc="-3" dirty="0">
                <a:solidFill>
                  <a:srgbClr val="111111"/>
                </a:solidFill>
                <a:latin typeface="Cambria"/>
                <a:cs typeface="Cambria"/>
              </a:rPr>
              <a:t>After </a:t>
            </a:r>
            <a:r>
              <a:rPr sz="886" spc="-7" dirty="0">
                <a:solidFill>
                  <a:srgbClr val="111111"/>
                </a:solidFill>
                <a:latin typeface="Cambria"/>
                <a:cs typeface="Cambria"/>
              </a:rPr>
              <a:t>you </a:t>
            </a:r>
            <a:r>
              <a:rPr sz="886" spc="-3" dirty="0">
                <a:solidFill>
                  <a:srgbClr val="111111"/>
                </a:solidFill>
                <a:latin typeface="Cambria"/>
                <a:cs typeface="Cambria"/>
              </a:rPr>
              <a:t>sit down, a person will come and ask if </a:t>
            </a:r>
            <a:r>
              <a:rPr sz="886" spc="-7" dirty="0">
                <a:solidFill>
                  <a:srgbClr val="111111"/>
                </a:solidFill>
                <a:latin typeface="Cambria"/>
                <a:cs typeface="Cambria"/>
              </a:rPr>
              <a:t>you </a:t>
            </a:r>
            <a:r>
              <a:rPr sz="886" spc="-3" dirty="0">
                <a:solidFill>
                  <a:srgbClr val="111111"/>
                </a:solidFill>
                <a:latin typeface="Cambria"/>
                <a:cs typeface="Cambria"/>
              </a:rPr>
              <a:t>want any </a:t>
            </a:r>
            <a:r>
              <a:rPr sz="886" dirty="0">
                <a:solidFill>
                  <a:srgbClr val="111111"/>
                </a:solidFill>
                <a:latin typeface="Cambria"/>
                <a:cs typeface="Cambria"/>
              </a:rPr>
              <a:t>drinks. </a:t>
            </a:r>
            <a:r>
              <a:rPr sz="886" spc="-3" dirty="0">
                <a:solidFill>
                  <a:srgbClr val="111111"/>
                </a:solidFill>
                <a:latin typeface="Cambria"/>
                <a:cs typeface="Cambria"/>
              </a:rPr>
              <a:t>The </a:t>
            </a:r>
            <a:r>
              <a:rPr sz="886" spc="-7" dirty="0">
                <a:solidFill>
                  <a:srgbClr val="111111"/>
                </a:solidFill>
                <a:latin typeface="Cambria"/>
                <a:cs typeface="Cambria"/>
              </a:rPr>
              <a:t>name </a:t>
            </a:r>
            <a:r>
              <a:rPr sz="886" spc="-3" dirty="0">
                <a:solidFill>
                  <a:srgbClr val="111111"/>
                </a:solidFill>
                <a:latin typeface="Cambria"/>
                <a:cs typeface="Cambria"/>
              </a:rPr>
              <a:t>of  this person </a:t>
            </a:r>
            <a:r>
              <a:rPr sz="886" dirty="0">
                <a:solidFill>
                  <a:srgbClr val="111111"/>
                </a:solidFill>
                <a:latin typeface="Cambria"/>
                <a:cs typeface="Cambria"/>
              </a:rPr>
              <a:t>is </a:t>
            </a:r>
            <a:r>
              <a:rPr sz="886" spc="-3" dirty="0">
                <a:solidFill>
                  <a:srgbClr val="111111"/>
                </a:solidFill>
                <a:latin typeface="Cambria"/>
                <a:cs typeface="Cambria"/>
              </a:rPr>
              <a:t>the </a:t>
            </a:r>
            <a:r>
              <a:rPr sz="886" b="1" spc="-7" dirty="0">
                <a:solidFill>
                  <a:srgbClr val="111111"/>
                </a:solidFill>
                <a:latin typeface="Cambria"/>
                <a:cs typeface="Cambria"/>
              </a:rPr>
              <a:t>waiter </a:t>
            </a:r>
            <a:r>
              <a:rPr sz="886" spc="-3" dirty="0">
                <a:solidFill>
                  <a:srgbClr val="111111"/>
                </a:solidFill>
                <a:latin typeface="Cambria"/>
                <a:cs typeface="Cambria"/>
              </a:rPr>
              <a:t>(if </a:t>
            </a:r>
            <a:r>
              <a:rPr sz="886" dirty="0">
                <a:solidFill>
                  <a:srgbClr val="111111"/>
                </a:solidFill>
                <a:latin typeface="Cambria"/>
                <a:cs typeface="Cambria"/>
              </a:rPr>
              <a:t>he </a:t>
            </a:r>
            <a:r>
              <a:rPr sz="886" spc="-3" dirty="0">
                <a:solidFill>
                  <a:srgbClr val="111111"/>
                </a:solidFill>
                <a:latin typeface="Cambria"/>
                <a:cs typeface="Cambria"/>
              </a:rPr>
              <a:t>is a man) or </a:t>
            </a:r>
            <a:r>
              <a:rPr sz="886" b="1" spc="-3" dirty="0">
                <a:solidFill>
                  <a:srgbClr val="111111"/>
                </a:solidFill>
                <a:latin typeface="Cambria"/>
                <a:cs typeface="Cambria"/>
              </a:rPr>
              <a:t>waitress </a:t>
            </a:r>
            <a:r>
              <a:rPr sz="886" spc="-3" dirty="0">
                <a:solidFill>
                  <a:srgbClr val="111111"/>
                </a:solidFill>
                <a:latin typeface="Cambria"/>
                <a:cs typeface="Cambria"/>
              </a:rPr>
              <a:t>(if she is a woman)</a:t>
            </a:r>
            <a:r>
              <a:rPr sz="886" spc="68" dirty="0">
                <a:solidFill>
                  <a:srgbClr val="111111"/>
                </a:solidFill>
                <a:latin typeface="Cambria"/>
                <a:cs typeface="Cambria"/>
              </a:rPr>
              <a:t> </a:t>
            </a:r>
            <a:r>
              <a:rPr sz="886" spc="-3" dirty="0">
                <a:solidFill>
                  <a:srgbClr val="111111"/>
                </a:solidFill>
                <a:latin typeface="Cambria"/>
                <a:cs typeface="Cambria"/>
              </a:rPr>
              <a:t>–</a:t>
            </a:r>
            <a:endParaRPr sz="886">
              <a:latin typeface="Cambria"/>
              <a:cs typeface="Cambria"/>
            </a:endParaRPr>
          </a:p>
          <a:p>
            <a:pPr marL="8659">
              <a:spcBef>
                <a:spcPts val="130"/>
              </a:spcBef>
            </a:pPr>
            <a:r>
              <a:rPr sz="886" spc="-3" dirty="0">
                <a:solidFill>
                  <a:srgbClr val="111111"/>
                </a:solidFill>
                <a:latin typeface="Cambria"/>
                <a:cs typeface="Cambria"/>
              </a:rPr>
              <a:t>or </a:t>
            </a:r>
            <a:r>
              <a:rPr sz="886" b="1" spc="-7" dirty="0">
                <a:solidFill>
                  <a:srgbClr val="111111"/>
                </a:solidFill>
                <a:latin typeface="Cambria"/>
                <a:cs typeface="Cambria"/>
              </a:rPr>
              <a:t>server </a:t>
            </a:r>
            <a:r>
              <a:rPr sz="886" spc="-3" dirty="0">
                <a:solidFill>
                  <a:srgbClr val="111111"/>
                </a:solidFill>
                <a:latin typeface="Cambria"/>
                <a:cs typeface="Cambria"/>
              </a:rPr>
              <a:t>(which can be a man or a</a:t>
            </a:r>
            <a:r>
              <a:rPr sz="886" spc="31" dirty="0">
                <a:solidFill>
                  <a:srgbClr val="111111"/>
                </a:solidFill>
                <a:latin typeface="Cambria"/>
                <a:cs typeface="Cambria"/>
              </a:rPr>
              <a:t> </a:t>
            </a:r>
            <a:r>
              <a:rPr sz="886" spc="-3" dirty="0">
                <a:solidFill>
                  <a:srgbClr val="111111"/>
                </a:solidFill>
                <a:latin typeface="Cambria"/>
                <a:cs typeface="Cambria"/>
              </a:rPr>
              <a:t>woman).</a:t>
            </a:r>
            <a:endParaRPr sz="886">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2" name="object 2"/>
          <p:cNvSpPr txBox="1"/>
          <p:nvPr/>
        </p:nvSpPr>
        <p:spPr>
          <a:xfrm>
            <a:off x="4061321" y="617912"/>
            <a:ext cx="4067175" cy="5447966"/>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Server: </a:t>
            </a:r>
            <a:r>
              <a:rPr sz="886" spc="-3" dirty="0">
                <a:solidFill>
                  <a:srgbClr val="111111"/>
                </a:solidFill>
                <a:latin typeface="Cambria"/>
                <a:cs typeface="Cambria"/>
              </a:rPr>
              <a:t>Hi, </a:t>
            </a:r>
            <a:r>
              <a:rPr sz="886" dirty="0">
                <a:solidFill>
                  <a:srgbClr val="111111"/>
                </a:solidFill>
                <a:latin typeface="Cambria"/>
                <a:cs typeface="Cambria"/>
              </a:rPr>
              <a:t>my </a:t>
            </a:r>
            <a:r>
              <a:rPr sz="886" spc="-3" dirty="0">
                <a:solidFill>
                  <a:srgbClr val="111111"/>
                </a:solidFill>
                <a:latin typeface="Cambria"/>
                <a:cs typeface="Cambria"/>
              </a:rPr>
              <a:t>name </a:t>
            </a:r>
            <a:r>
              <a:rPr sz="886" dirty="0">
                <a:solidFill>
                  <a:srgbClr val="111111"/>
                </a:solidFill>
                <a:latin typeface="Cambria"/>
                <a:cs typeface="Cambria"/>
              </a:rPr>
              <a:t>is Sarah </a:t>
            </a:r>
            <a:r>
              <a:rPr sz="886" spc="-3" dirty="0">
                <a:solidFill>
                  <a:srgbClr val="111111"/>
                </a:solidFill>
                <a:latin typeface="Cambria"/>
                <a:cs typeface="Cambria"/>
              </a:rPr>
              <a:t>and I’ll be your server tonight. How </a:t>
            </a:r>
            <a:r>
              <a:rPr sz="886" dirty="0">
                <a:solidFill>
                  <a:srgbClr val="111111"/>
                </a:solidFill>
                <a:latin typeface="Cambria"/>
                <a:cs typeface="Cambria"/>
              </a:rPr>
              <a:t>are </a:t>
            </a:r>
            <a:r>
              <a:rPr sz="886" spc="-7" dirty="0">
                <a:solidFill>
                  <a:srgbClr val="111111"/>
                </a:solidFill>
                <a:latin typeface="Cambria"/>
                <a:cs typeface="Cambria"/>
              </a:rPr>
              <a:t>you</a:t>
            </a:r>
            <a:r>
              <a:rPr sz="886" spc="51" dirty="0">
                <a:solidFill>
                  <a:srgbClr val="111111"/>
                </a:solidFill>
                <a:latin typeface="Cambria"/>
                <a:cs typeface="Cambria"/>
              </a:rPr>
              <a:t> </a:t>
            </a:r>
            <a:r>
              <a:rPr sz="886" spc="-3" dirty="0">
                <a:solidFill>
                  <a:srgbClr val="111111"/>
                </a:solidFill>
                <a:latin typeface="Cambria"/>
                <a:cs typeface="Cambria"/>
              </a:rPr>
              <a:t>doing?</a:t>
            </a:r>
            <a:endParaRPr sz="886">
              <a:latin typeface="Cambria"/>
              <a:cs typeface="Cambria"/>
            </a:endParaRPr>
          </a:p>
          <a:p>
            <a:pPr>
              <a:spcBef>
                <a:spcPts val="31"/>
              </a:spcBef>
            </a:pPr>
            <a:endParaRPr sz="1125">
              <a:latin typeface="Times New Roman"/>
              <a:cs typeface="Times New Roman"/>
            </a:endParaRPr>
          </a:p>
          <a:p>
            <a:pPr marL="8659"/>
            <a:r>
              <a:rPr sz="886" b="1" spc="-3" dirty="0">
                <a:solidFill>
                  <a:srgbClr val="111111"/>
                </a:solidFill>
                <a:latin typeface="Cambria"/>
                <a:cs typeface="Cambria"/>
              </a:rPr>
              <a:t>William: </a:t>
            </a:r>
            <a:r>
              <a:rPr sz="886" spc="-3" dirty="0">
                <a:solidFill>
                  <a:srgbClr val="111111"/>
                </a:solidFill>
                <a:latin typeface="Cambria"/>
                <a:cs typeface="Cambria"/>
              </a:rPr>
              <a:t>Good,</a:t>
            </a:r>
            <a:r>
              <a:rPr sz="886" spc="-41" dirty="0">
                <a:solidFill>
                  <a:srgbClr val="111111"/>
                </a:solidFill>
                <a:latin typeface="Cambria"/>
                <a:cs typeface="Cambria"/>
              </a:rPr>
              <a:t> </a:t>
            </a:r>
            <a:r>
              <a:rPr sz="886" spc="-3" dirty="0">
                <a:solidFill>
                  <a:srgbClr val="111111"/>
                </a:solidFill>
                <a:latin typeface="Cambria"/>
                <a:cs typeface="Cambria"/>
              </a:rPr>
              <a:t>thanks.</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Server: </a:t>
            </a:r>
            <a:r>
              <a:rPr sz="886" spc="-3" dirty="0">
                <a:solidFill>
                  <a:srgbClr val="111111"/>
                </a:solidFill>
                <a:latin typeface="Cambria"/>
                <a:cs typeface="Cambria"/>
              </a:rPr>
              <a:t>Here’s the menu. Can I get you anything </a:t>
            </a:r>
            <a:r>
              <a:rPr sz="886" dirty="0">
                <a:solidFill>
                  <a:srgbClr val="111111"/>
                </a:solidFill>
                <a:latin typeface="Cambria"/>
                <a:cs typeface="Cambria"/>
              </a:rPr>
              <a:t>to</a:t>
            </a:r>
            <a:r>
              <a:rPr sz="886" spc="41" dirty="0">
                <a:solidFill>
                  <a:srgbClr val="111111"/>
                </a:solidFill>
                <a:latin typeface="Cambria"/>
                <a:cs typeface="Cambria"/>
              </a:rPr>
              <a:t> </a:t>
            </a:r>
            <a:r>
              <a:rPr sz="886" spc="-3" dirty="0">
                <a:solidFill>
                  <a:srgbClr val="111111"/>
                </a:solidFill>
                <a:latin typeface="Cambria"/>
                <a:cs typeface="Cambria"/>
              </a:rPr>
              <a:t>drink?</a:t>
            </a:r>
            <a:endParaRPr sz="886">
              <a:latin typeface="Cambria"/>
              <a:cs typeface="Cambria"/>
            </a:endParaRPr>
          </a:p>
          <a:p>
            <a:pPr marL="8659">
              <a:spcBef>
                <a:spcPts val="126"/>
              </a:spcBef>
            </a:pPr>
            <a:r>
              <a:rPr sz="886" i="1" spc="-3" dirty="0">
                <a:solidFill>
                  <a:srgbClr val="111111"/>
                </a:solidFill>
                <a:latin typeface="Cambria"/>
                <a:cs typeface="Cambria"/>
              </a:rPr>
              <a:t>(notice the pronunciation of “Can I </a:t>
            </a:r>
            <a:r>
              <a:rPr sz="886" i="1" spc="-7" dirty="0">
                <a:solidFill>
                  <a:srgbClr val="111111"/>
                </a:solidFill>
                <a:latin typeface="Cambria"/>
                <a:cs typeface="Cambria"/>
              </a:rPr>
              <a:t>get </a:t>
            </a:r>
            <a:r>
              <a:rPr sz="886" i="1" spc="-3" dirty="0">
                <a:solidFill>
                  <a:srgbClr val="111111"/>
                </a:solidFill>
                <a:latin typeface="Cambria"/>
                <a:cs typeface="Cambria"/>
              </a:rPr>
              <a:t>you” –</a:t>
            </a:r>
            <a:r>
              <a:rPr sz="886" i="1" spc="89" dirty="0">
                <a:solidFill>
                  <a:srgbClr val="111111"/>
                </a:solidFill>
                <a:latin typeface="Cambria"/>
                <a:cs typeface="Cambria"/>
              </a:rPr>
              <a:t> </a:t>
            </a:r>
            <a:r>
              <a:rPr sz="886" b="1" i="1" spc="-3" dirty="0">
                <a:solidFill>
                  <a:srgbClr val="111111"/>
                </a:solidFill>
                <a:latin typeface="Cambria"/>
                <a:cs typeface="Cambria"/>
              </a:rPr>
              <a:t>kinIgetcha</a:t>
            </a:r>
            <a:r>
              <a:rPr sz="886" i="1" spc="-3" dirty="0">
                <a:solidFill>
                  <a:srgbClr val="111111"/>
                </a:solidFill>
                <a:latin typeface="Cambria"/>
                <a:cs typeface="Cambria"/>
              </a:rPr>
              <a:t>)</a:t>
            </a:r>
            <a:endParaRPr sz="886">
              <a:latin typeface="Cambria"/>
              <a:cs typeface="Cambria"/>
            </a:endParaRPr>
          </a:p>
          <a:p>
            <a:pPr>
              <a:spcBef>
                <a:spcPts val="27"/>
              </a:spcBef>
            </a:pPr>
            <a:endParaRPr sz="1125">
              <a:latin typeface="Times New Roman"/>
              <a:cs typeface="Times New Roman"/>
            </a:endParaRPr>
          </a:p>
          <a:p>
            <a:pPr marL="8659"/>
            <a:r>
              <a:rPr sz="886" b="1" spc="-3" dirty="0">
                <a:solidFill>
                  <a:srgbClr val="111111"/>
                </a:solidFill>
                <a:latin typeface="Cambria"/>
                <a:cs typeface="Cambria"/>
              </a:rPr>
              <a:t>William: </a:t>
            </a:r>
            <a:r>
              <a:rPr sz="886" spc="-3" dirty="0">
                <a:solidFill>
                  <a:srgbClr val="111111"/>
                </a:solidFill>
                <a:latin typeface="Cambria"/>
                <a:cs typeface="Cambria"/>
              </a:rPr>
              <a:t>Just water for</a:t>
            </a:r>
            <a:r>
              <a:rPr sz="886" spc="-24" dirty="0">
                <a:solidFill>
                  <a:srgbClr val="111111"/>
                </a:solidFill>
                <a:latin typeface="Cambria"/>
                <a:cs typeface="Cambria"/>
              </a:rPr>
              <a:t> </a:t>
            </a:r>
            <a:r>
              <a:rPr sz="886" spc="-7" dirty="0">
                <a:solidFill>
                  <a:srgbClr val="111111"/>
                </a:solidFill>
                <a:latin typeface="Cambria"/>
                <a:cs typeface="Cambria"/>
              </a:rPr>
              <a:t>now.</a:t>
            </a:r>
            <a:endParaRPr sz="886">
              <a:latin typeface="Cambria"/>
              <a:cs typeface="Cambria"/>
            </a:endParaRPr>
          </a:p>
          <a:p>
            <a:pPr>
              <a:spcBef>
                <a:spcPts val="37"/>
              </a:spcBef>
            </a:pPr>
            <a:endParaRPr sz="1125">
              <a:latin typeface="Times New Roman"/>
              <a:cs typeface="Times New Roman"/>
            </a:endParaRPr>
          </a:p>
          <a:p>
            <a:pPr marL="8659"/>
            <a:r>
              <a:rPr sz="886" b="1" spc="-3" dirty="0">
                <a:solidFill>
                  <a:srgbClr val="111111"/>
                </a:solidFill>
                <a:latin typeface="Cambria"/>
                <a:cs typeface="Cambria"/>
              </a:rPr>
              <a:t>Server: </a:t>
            </a:r>
            <a:r>
              <a:rPr sz="886" spc="-3" dirty="0">
                <a:solidFill>
                  <a:srgbClr val="111111"/>
                </a:solidFill>
                <a:latin typeface="Cambria"/>
                <a:cs typeface="Cambria"/>
              </a:rPr>
              <a:t>OK, </a:t>
            </a:r>
            <a:r>
              <a:rPr sz="886" dirty="0">
                <a:solidFill>
                  <a:srgbClr val="111111"/>
                </a:solidFill>
                <a:latin typeface="Cambria"/>
                <a:cs typeface="Cambria"/>
              </a:rPr>
              <a:t>I’ll </a:t>
            </a:r>
            <a:r>
              <a:rPr sz="886" spc="-3" dirty="0">
                <a:solidFill>
                  <a:srgbClr val="111111"/>
                </a:solidFill>
                <a:latin typeface="Cambria"/>
                <a:cs typeface="Cambria"/>
              </a:rPr>
              <a:t>be </a:t>
            </a:r>
            <a:r>
              <a:rPr sz="886" dirty="0">
                <a:solidFill>
                  <a:srgbClr val="111111"/>
                </a:solidFill>
                <a:latin typeface="Cambria"/>
                <a:cs typeface="Cambria"/>
              </a:rPr>
              <a:t>back </a:t>
            </a:r>
            <a:r>
              <a:rPr sz="886" spc="-3" dirty="0">
                <a:solidFill>
                  <a:srgbClr val="111111"/>
                </a:solidFill>
                <a:latin typeface="Cambria"/>
                <a:cs typeface="Cambria"/>
              </a:rPr>
              <a:t>in a few minutes </a:t>
            </a:r>
            <a:r>
              <a:rPr sz="886" dirty="0">
                <a:solidFill>
                  <a:srgbClr val="111111"/>
                </a:solidFill>
                <a:latin typeface="Cambria"/>
                <a:cs typeface="Cambria"/>
              </a:rPr>
              <a:t>to </a:t>
            </a:r>
            <a:r>
              <a:rPr sz="886" spc="-3" dirty="0">
                <a:solidFill>
                  <a:srgbClr val="111111"/>
                </a:solidFill>
                <a:latin typeface="Cambria"/>
                <a:cs typeface="Cambria"/>
              </a:rPr>
              <a:t>take </a:t>
            </a:r>
            <a:r>
              <a:rPr sz="886" spc="-7" dirty="0">
                <a:solidFill>
                  <a:srgbClr val="111111"/>
                </a:solidFill>
                <a:latin typeface="Cambria"/>
                <a:cs typeface="Cambria"/>
              </a:rPr>
              <a:t>your</a:t>
            </a:r>
            <a:r>
              <a:rPr sz="886" spc="27" dirty="0">
                <a:solidFill>
                  <a:srgbClr val="111111"/>
                </a:solidFill>
                <a:latin typeface="Cambria"/>
                <a:cs typeface="Cambria"/>
              </a:rPr>
              <a:t> </a:t>
            </a:r>
            <a:r>
              <a:rPr sz="886" spc="-3" dirty="0">
                <a:solidFill>
                  <a:srgbClr val="111111"/>
                </a:solidFill>
                <a:latin typeface="Cambria"/>
                <a:cs typeface="Cambria"/>
              </a:rPr>
              <a:t>order.</a:t>
            </a:r>
            <a:endParaRPr sz="886">
              <a:latin typeface="Cambria"/>
              <a:cs typeface="Cambria"/>
            </a:endParaRPr>
          </a:p>
          <a:p>
            <a:pPr>
              <a:spcBef>
                <a:spcPts val="17"/>
              </a:spcBef>
            </a:pPr>
            <a:endParaRPr sz="1023">
              <a:latin typeface="Times New Roman"/>
              <a:cs typeface="Times New Roman"/>
            </a:endParaRPr>
          </a:p>
          <a:p>
            <a:pPr marL="8659" marR="35501">
              <a:lnSpc>
                <a:spcPct val="112300"/>
              </a:lnSpc>
              <a:spcBef>
                <a:spcPts val="3"/>
              </a:spcBef>
            </a:pPr>
            <a:r>
              <a:rPr sz="886" spc="-3" dirty="0">
                <a:solidFill>
                  <a:srgbClr val="111111"/>
                </a:solidFill>
                <a:latin typeface="Cambria"/>
                <a:cs typeface="Cambria"/>
              </a:rPr>
              <a:t>The </a:t>
            </a:r>
            <a:r>
              <a:rPr sz="886" b="1" spc="-3" dirty="0">
                <a:solidFill>
                  <a:srgbClr val="111111"/>
                </a:solidFill>
                <a:latin typeface="Cambria"/>
                <a:cs typeface="Cambria"/>
              </a:rPr>
              <a:t>menu </a:t>
            </a:r>
            <a:r>
              <a:rPr sz="886" spc="-3" dirty="0">
                <a:solidFill>
                  <a:srgbClr val="111111"/>
                </a:solidFill>
                <a:latin typeface="Cambria"/>
                <a:cs typeface="Cambria"/>
              </a:rPr>
              <a:t>is the </a:t>
            </a:r>
            <a:r>
              <a:rPr sz="886" spc="-7" dirty="0">
                <a:solidFill>
                  <a:srgbClr val="111111"/>
                </a:solidFill>
                <a:latin typeface="Cambria"/>
                <a:cs typeface="Cambria"/>
              </a:rPr>
              <a:t>list </a:t>
            </a:r>
            <a:r>
              <a:rPr sz="886" dirty="0">
                <a:solidFill>
                  <a:srgbClr val="111111"/>
                </a:solidFill>
                <a:latin typeface="Cambria"/>
                <a:cs typeface="Cambria"/>
              </a:rPr>
              <a:t>of </a:t>
            </a:r>
            <a:r>
              <a:rPr sz="886" spc="-3" dirty="0">
                <a:solidFill>
                  <a:srgbClr val="111111"/>
                </a:solidFill>
                <a:latin typeface="Cambria"/>
                <a:cs typeface="Cambria"/>
              </a:rPr>
              <a:t>foods that the restaurant offers, and how much they cost. We  use a specific verb for the action of asking for food in a restaurant: </a:t>
            </a:r>
            <a:r>
              <a:rPr sz="886" b="1" spc="-7" dirty="0">
                <a:solidFill>
                  <a:srgbClr val="111111"/>
                </a:solidFill>
                <a:latin typeface="Cambria"/>
                <a:cs typeface="Cambria"/>
              </a:rPr>
              <a:t>to</a:t>
            </a:r>
            <a:r>
              <a:rPr sz="886" b="1" spc="95" dirty="0">
                <a:solidFill>
                  <a:srgbClr val="111111"/>
                </a:solidFill>
                <a:latin typeface="Cambria"/>
                <a:cs typeface="Cambria"/>
              </a:rPr>
              <a:t> </a:t>
            </a:r>
            <a:r>
              <a:rPr sz="886" b="1" spc="-7" dirty="0">
                <a:solidFill>
                  <a:srgbClr val="111111"/>
                </a:solidFill>
                <a:latin typeface="Cambria"/>
                <a:cs typeface="Cambria"/>
              </a:rPr>
              <a:t>order.</a:t>
            </a:r>
            <a:endParaRPr sz="886">
              <a:latin typeface="Cambria"/>
              <a:cs typeface="Cambria"/>
            </a:endParaRPr>
          </a:p>
          <a:p>
            <a:pPr>
              <a:spcBef>
                <a:spcPts val="24"/>
              </a:spcBef>
            </a:pPr>
            <a:endParaRPr sz="1500">
              <a:latin typeface="Times New Roman"/>
              <a:cs typeface="Times New Roman"/>
            </a:endParaRPr>
          </a:p>
          <a:p>
            <a:pPr marL="8659"/>
            <a:r>
              <a:rPr sz="1091" b="1" spc="-3" dirty="0">
                <a:solidFill>
                  <a:srgbClr val="365F91"/>
                </a:solidFill>
                <a:latin typeface="Cambria"/>
                <a:cs typeface="Cambria"/>
              </a:rPr>
              <a:t>Vocabulary Builder: Understanding the Menu</a:t>
            </a:r>
            <a:endParaRPr sz="1091">
              <a:latin typeface="Cambria"/>
              <a:cs typeface="Cambria"/>
            </a:endParaRPr>
          </a:p>
          <a:p>
            <a:pPr>
              <a:spcBef>
                <a:spcPts val="37"/>
              </a:spcBef>
            </a:pPr>
            <a:endParaRPr sz="1159">
              <a:latin typeface="Times New Roman"/>
              <a:cs typeface="Times New Roman"/>
            </a:endParaRPr>
          </a:p>
          <a:p>
            <a:pPr marL="8659"/>
            <a:r>
              <a:rPr sz="886" spc="-3" dirty="0">
                <a:solidFill>
                  <a:srgbClr val="111111"/>
                </a:solidFill>
                <a:latin typeface="Cambria"/>
                <a:cs typeface="Cambria"/>
              </a:rPr>
              <a:t>The menu will often </a:t>
            </a:r>
            <a:r>
              <a:rPr sz="886" dirty="0">
                <a:solidFill>
                  <a:srgbClr val="111111"/>
                </a:solidFill>
                <a:latin typeface="Cambria"/>
                <a:cs typeface="Cambria"/>
              </a:rPr>
              <a:t>be </a:t>
            </a:r>
            <a:r>
              <a:rPr sz="886" spc="-3" dirty="0">
                <a:solidFill>
                  <a:srgbClr val="111111"/>
                </a:solidFill>
                <a:latin typeface="Cambria"/>
                <a:cs typeface="Cambria"/>
              </a:rPr>
              <a:t>divided into different</a:t>
            </a:r>
            <a:r>
              <a:rPr sz="886" spc="20" dirty="0">
                <a:solidFill>
                  <a:srgbClr val="111111"/>
                </a:solidFill>
                <a:latin typeface="Cambria"/>
                <a:cs typeface="Cambria"/>
              </a:rPr>
              <a:t> </a:t>
            </a:r>
            <a:r>
              <a:rPr sz="886" spc="-3" dirty="0">
                <a:solidFill>
                  <a:srgbClr val="111111"/>
                </a:solidFill>
                <a:latin typeface="Cambria"/>
                <a:cs typeface="Cambria"/>
              </a:rPr>
              <a:t>sections:</a:t>
            </a:r>
            <a:endParaRPr sz="886">
              <a:latin typeface="Cambria"/>
              <a:cs typeface="Cambria"/>
            </a:endParaRPr>
          </a:p>
          <a:p>
            <a:pPr marL="319945" marR="140706" indent="-155427">
              <a:lnSpc>
                <a:spcPct val="112300"/>
              </a:lnSpc>
              <a:spcBef>
                <a:spcPts val="48"/>
              </a:spcBef>
              <a:buFont typeface="Symbol"/>
              <a:buChar char=""/>
              <a:tabLst>
                <a:tab pos="319945" algn="l"/>
                <a:tab pos="320378" algn="l"/>
              </a:tabLst>
            </a:pPr>
            <a:r>
              <a:rPr sz="886" b="1" spc="-3" dirty="0">
                <a:solidFill>
                  <a:srgbClr val="111111"/>
                </a:solidFill>
                <a:latin typeface="Cambria"/>
                <a:cs typeface="Cambria"/>
              </a:rPr>
              <a:t>Appetizers </a:t>
            </a:r>
            <a:r>
              <a:rPr sz="886" spc="-3" dirty="0">
                <a:solidFill>
                  <a:srgbClr val="111111"/>
                </a:solidFill>
                <a:latin typeface="Cambria"/>
                <a:cs typeface="Cambria"/>
              </a:rPr>
              <a:t>or </a:t>
            </a:r>
            <a:r>
              <a:rPr sz="886" b="1" spc="-3" dirty="0">
                <a:solidFill>
                  <a:srgbClr val="111111"/>
                </a:solidFill>
                <a:latin typeface="Cambria"/>
                <a:cs typeface="Cambria"/>
              </a:rPr>
              <a:t>starters </a:t>
            </a:r>
            <a:r>
              <a:rPr sz="886" spc="-3" dirty="0">
                <a:solidFill>
                  <a:srgbClr val="111111"/>
                </a:solidFill>
                <a:latin typeface="Cambria"/>
                <a:cs typeface="Cambria"/>
              </a:rPr>
              <a:t>are small amounts of food that are eaten before the  main</a:t>
            </a:r>
            <a:r>
              <a:rPr sz="886" spc="-58" dirty="0">
                <a:solidFill>
                  <a:srgbClr val="111111"/>
                </a:solidFill>
                <a:latin typeface="Cambria"/>
                <a:cs typeface="Cambria"/>
              </a:rPr>
              <a:t> </a:t>
            </a:r>
            <a:r>
              <a:rPr sz="886" spc="-3" dirty="0">
                <a:solidFill>
                  <a:srgbClr val="111111"/>
                </a:solidFill>
                <a:latin typeface="Cambria"/>
                <a:cs typeface="Cambria"/>
              </a:rPr>
              <a:t>dish.</a:t>
            </a:r>
            <a:endParaRPr sz="886">
              <a:latin typeface="Cambria"/>
              <a:cs typeface="Cambria"/>
            </a:endParaRPr>
          </a:p>
          <a:p>
            <a:pPr marL="319945" marR="6061" indent="-155427" algn="just">
              <a:lnSpc>
                <a:spcPct val="112300"/>
              </a:lnSpc>
              <a:spcBef>
                <a:spcPts val="51"/>
              </a:spcBef>
              <a:buFont typeface="Symbol"/>
              <a:buChar char=""/>
              <a:tabLst>
                <a:tab pos="320378" algn="l"/>
              </a:tabLst>
            </a:pPr>
            <a:r>
              <a:rPr sz="886" b="1" spc="-3" dirty="0">
                <a:solidFill>
                  <a:srgbClr val="111111"/>
                </a:solidFill>
                <a:latin typeface="Cambria"/>
                <a:cs typeface="Cambria"/>
              </a:rPr>
              <a:t>Main dishes </a:t>
            </a:r>
            <a:r>
              <a:rPr sz="886" spc="-3" dirty="0">
                <a:solidFill>
                  <a:srgbClr val="111111"/>
                </a:solidFill>
                <a:latin typeface="Cambria"/>
                <a:cs typeface="Cambria"/>
              </a:rPr>
              <a:t>or </a:t>
            </a:r>
            <a:r>
              <a:rPr sz="886" b="1" spc="-3" dirty="0">
                <a:solidFill>
                  <a:srgbClr val="111111"/>
                </a:solidFill>
                <a:latin typeface="Cambria"/>
                <a:cs typeface="Cambria"/>
              </a:rPr>
              <a:t>entrees </a:t>
            </a:r>
            <a:r>
              <a:rPr sz="886" spc="-3" dirty="0">
                <a:solidFill>
                  <a:srgbClr val="111111"/>
                </a:solidFill>
                <a:latin typeface="Cambria"/>
                <a:cs typeface="Cambria"/>
              </a:rPr>
              <a:t>are the biggest and most important parts of the meal,  eaten after the appetizers and before </a:t>
            </a:r>
            <a:r>
              <a:rPr sz="886" dirty="0">
                <a:solidFill>
                  <a:srgbClr val="111111"/>
                </a:solidFill>
                <a:latin typeface="Cambria"/>
                <a:cs typeface="Cambria"/>
              </a:rPr>
              <a:t>dessert. </a:t>
            </a:r>
            <a:r>
              <a:rPr sz="886" spc="-3" dirty="0">
                <a:solidFill>
                  <a:srgbClr val="111111"/>
                </a:solidFill>
                <a:latin typeface="Cambria"/>
                <a:cs typeface="Cambria"/>
              </a:rPr>
              <a:t>This can </a:t>
            </a:r>
            <a:r>
              <a:rPr sz="886" spc="-7" dirty="0">
                <a:solidFill>
                  <a:srgbClr val="111111"/>
                </a:solidFill>
                <a:latin typeface="Cambria"/>
                <a:cs typeface="Cambria"/>
              </a:rPr>
              <a:t>also </a:t>
            </a:r>
            <a:r>
              <a:rPr sz="886" spc="-3" dirty="0">
                <a:solidFill>
                  <a:srgbClr val="111111"/>
                </a:solidFill>
                <a:latin typeface="Cambria"/>
                <a:cs typeface="Cambria"/>
              </a:rPr>
              <a:t>be called the </a:t>
            </a:r>
            <a:r>
              <a:rPr sz="886" b="1" spc="-7" dirty="0">
                <a:solidFill>
                  <a:srgbClr val="111111"/>
                </a:solidFill>
                <a:latin typeface="Cambria"/>
                <a:cs typeface="Cambria"/>
              </a:rPr>
              <a:t>main  </a:t>
            </a:r>
            <a:r>
              <a:rPr sz="886" b="1" spc="-3" dirty="0">
                <a:solidFill>
                  <a:srgbClr val="111111"/>
                </a:solidFill>
                <a:latin typeface="Cambria"/>
                <a:cs typeface="Cambria"/>
              </a:rPr>
              <a:t>course.</a:t>
            </a:r>
            <a:endParaRPr sz="886">
              <a:latin typeface="Cambria"/>
              <a:cs typeface="Cambria"/>
            </a:endParaRPr>
          </a:p>
          <a:p>
            <a:pPr marL="319945" marR="94815" indent="-155427">
              <a:lnSpc>
                <a:spcPct val="112300"/>
              </a:lnSpc>
              <a:spcBef>
                <a:spcPts val="48"/>
              </a:spcBef>
              <a:buFont typeface="Symbol"/>
              <a:buChar char=""/>
              <a:tabLst>
                <a:tab pos="319945" algn="l"/>
                <a:tab pos="320378" algn="l"/>
              </a:tabLst>
            </a:pPr>
            <a:r>
              <a:rPr sz="886" b="1" spc="-3" dirty="0">
                <a:solidFill>
                  <a:srgbClr val="111111"/>
                </a:solidFill>
                <a:latin typeface="Cambria"/>
                <a:cs typeface="Cambria"/>
              </a:rPr>
              <a:t>Specials </a:t>
            </a:r>
            <a:r>
              <a:rPr sz="886" spc="-3" dirty="0">
                <a:solidFill>
                  <a:srgbClr val="111111"/>
                </a:solidFill>
                <a:latin typeface="Cambria"/>
                <a:cs typeface="Cambria"/>
              </a:rPr>
              <a:t>are specific dishes that are prepared particularly for today, and are  often at a </a:t>
            </a:r>
            <a:r>
              <a:rPr sz="886" dirty="0">
                <a:solidFill>
                  <a:srgbClr val="111111"/>
                </a:solidFill>
                <a:latin typeface="Cambria"/>
                <a:cs typeface="Cambria"/>
              </a:rPr>
              <a:t>reduced</a:t>
            </a:r>
            <a:r>
              <a:rPr sz="886" spc="-41" dirty="0">
                <a:solidFill>
                  <a:srgbClr val="111111"/>
                </a:solidFill>
                <a:latin typeface="Cambria"/>
                <a:cs typeface="Cambria"/>
              </a:rPr>
              <a:t> </a:t>
            </a:r>
            <a:r>
              <a:rPr sz="886" spc="-3" dirty="0">
                <a:solidFill>
                  <a:srgbClr val="111111"/>
                </a:solidFill>
                <a:latin typeface="Cambria"/>
                <a:cs typeface="Cambria"/>
              </a:rPr>
              <a:t>price.</a:t>
            </a:r>
            <a:endParaRPr sz="886">
              <a:latin typeface="Cambria"/>
              <a:cs typeface="Cambria"/>
            </a:endParaRPr>
          </a:p>
          <a:p>
            <a:pPr marL="319945" marR="6061" indent="-155427">
              <a:lnSpc>
                <a:spcPct val="112300"/>
              </a:lnSpc>
              <a:spcBef>
                <a:spcPts val="48"/>
              </a:spcBef>
              <a:buFont typeface="Symbol"/>
              <a:buChar char=""/>
              <a:tabLst>
                <a:tab pos="319945" algn="l"/>
                <a:tab pos="320378" algn="l"/>
              </a:tabLst>
            </a:pPr>
            <a:r>
              <a:rPr sz="886" b="1" spc="-3" dirty="0">
                <a:solidFill>
                  <a:srgbClr val="111111"/>
                </a:solidFill>
                <a:latin typeface="Cambria"/>
                <a:cs typeface="Cambria"/>
              </a:rPr>
              <a:t>Combos </a:t>
            </a:r>
            <a:r>
              <a:rPr sz="886" spc="-3" dirty="0">
                <a:solidFill>
                  <a:srgbClr val="111111"/>
                </a:solidFill>
                <a:latin typeface="Cambria"/>
                <a:cs typeface="Cambria"/>
              </a:rPr>
              <a:t>is short for </a:t>
            </a:r>
            <a:r>
              <a:rPr sz="886" b="1" spc="-3" dirty="0">
                <a:solidFill>
                  <a:srgbClr val="111111"/>
                </a:solidFill>
                <a:latin typeface="Cambria"/>
                <a:cs typeface="Cambria"/>
              </a:rPr>
              <a:t>combinations </a:t>
            </a:r>
            <a:r>
              <a:rPr sz="886" spc="-3" dirty="0">
                <a:solidFill>
                  <a:srgbClr val="111111"/>
                </a:solidFill>
                <a:latin typeface="Cambria"/>
                <a:cs typeface="Cambria"/>
              </a:rPr>
              <a:t>- two or more foods that are ordered  together </a:t>
            </a:r>
            <a:r>
              <a:rPr sz="886" dirty="0">
                <a:solidFill>
                  <a:srgbClr val="111111"/>
                </a:solidFill>
                <a:latin typeface="Cambria"/>
                <a:cs typeface="Cambria"/>
              </a:rPr>
              <a:t>as </a:t>
            </a:r>
            <a:r>
              <a:rPr sz="886" spc="-3" dirty="0">
                <a:solidFill>
                  <a:srgbClr val="111111"/>
                </a:solidFill>
                <a:latin typeface="Cambria"/>
                <a:cs typeface="Cambria"/>
              </a:rPr>
              <a:t>a single item (for example, </a:t>
            </a:r>
            <a:r>
              <a:rPr sz="886" dirty="0">
                <a:solidFill>
                  <a:srgbClr val="111111"/>
                </a:solidFill>
                <a:latin typeface="Cambria"/>
                <a:cs typeface="Cambria"/>
              </a:rPr>
              <a:t>at </a:t>
            </a:r>
            <a:r>
              <a:rPr sz="886" spc="-3" dirty="0">
                <a:solidFill>
                  <a:srgbClr val="111111"/>
                </a:solidFill>
                <a:latin typeface="Cambria"/>
                <a:cs typeface="Cambria"/>
              </a:rPr>
              <a:t>McDonald’s </a:t>
            </a:r>
            <a:r>
              <a:rPr sz="886" spc="-7" dirty="0">
                <a:solidFill>
                  <a:srgbClr val="111111"/>
                </a:solidFill>
                <a:latin typeface="Cambria"/>
                <a:cs typeface="Cambria"/>
              </a:rPr>
              <a:t>you </a:t>
            </a:r>
            <a:r>
              <a:rPr sz="886" spc="-3" dirty="0">
                <a:solidFill>
                  <a:srgbClr val="111111"/>
                </a:solidFill>
                <a:latin typeface="Cambria"/>
                <a:cs typeface="Cambria"/>
              </a:rPr>
              <a:t>can </a:t>
            </a:r>
            <a:r>
              <a:rPr sz="886" dirty="0">
                <a:solidFill>
                  <a:srgbClr val="111111"/>
                </a:solidFill>
                <a:latin typeface="Cambria"/>
                <a:cs typeface="Cambria"/>
              </a:rPr>
              <a:t>order </a:t>
            </a:r>
            <a:r>
              <a:rPr sz="886" spc="-3" dirty="0">
                <a:solidFill>
                  <a:srgbClr val="111111"/>
                </a:solidFill>
                <a:latin typeface="Cambria"/>
                <a:cs typeface="Cambria"/>
              </a:rPr>
              <a:t>a “combo”  of a hamburger, French fries, and soda for one</a:t>
            </a:r>
            <a:r>
              <a:rPr sz="886" spc="34" dirty="0">
                <a:solidFill>
                  <a:srgbClr val="111111"/>
                </a:solidFill>
                <a:latin typeface="Cambria"/>
                <a:cs typeface="Cambria"/>
              </a:rPr>
              <a:t> </a:t>
            </a:r>
            <a:r>
              <a:rPr sz="886" spc="-3" dirty="0">
                <a:solidFill>
                  <a:srgbClr val="111111"/>
                </a:solidFill>
                <a:latin typeface="Cambria"/>
                <a:cs typeface="Cambria"/>
              </a:rPr>
              <a:t>price).</a:t>
            </a:r>
            <a:endParaRPr sz="886">
              <a:latin typeface="Cambria"/>
              <a:cs typeface="Cambria"/>
            </a:endParaRPr>
          </a:p>
          <a:p>
            <a:pPr marL="319945" marR="3464" indent="-155427">
              <a:lnSpc>
                <a:spcPct val="112400"/>
              </a:lnSpc>
              <a:spcBef>
                <a:spcPts val="48"/>
              </a:spcBef>
              <a:buFont typeface="Symbol"/>
              <a:buChar char=""/>
              <a:tabLst>
                <a:tab pos="319945" algn="l"/>
                <a:tab pos="320378" algn="l"/>
              </a:tabLst>
            </a:pPr>
            <a:r>
              <a:rPr sz="886" b="1" spc="-3" dirty="0">
                <a:solidFill>
                  <a:srgbClr val="111111"/>
                </a:solidFill>
                <a:latin typeface="Cambria"/>
                <a:cs typeface="Cambria"/>
              </a:rPr>
              <a:t>Side dishes </a:t>
            </a:r>
            <a:r>
              <a:rPr sz="886" spc="-3" dirty="0">
                <a:solidFill>
                  <a:srgbClr val="111111"/>
                </a:solidFill>
                <a:latin typeface="Cambria"/>
                <a:cs typeface="Cambria"/>
              </a:rPr>
              <a:t>or </a:t>
            </a:r>
            <a:r>
              <a:rPr sz="886" b="1" spc="-3" dirty="0">
                <a:solidFill>
                  <a:srgbClr val="111111"/>
                </a:solidFill>
                <a:latin typeface="Cambria"/>
                <a:cs typeface="Cambria"/>
              </a:rPr>
              <a:t>sides </a:t>
            </a:r>
            <a:r>
              <a:rPr sz="886" spc="-3" dirty="0">
                <a:solidFill>
                  <a:srgbClr val="111111"/>
                </a:solidFill>
                <a:latin typeface="Cambria"/>
                <a:cs typeface="Cambria"/>
              </a:rPr>
              <a:t>are small portions of food that can be ordered </a:t>
            </a:r>
            <a:r>
              <a:rPr sz="886" dirty="0">
                <a:solidFill>
                  <a:srgbClr val="111111"/>
                </a:solidFill>
                <a:latin typeface="Cambria"/>
                <a:cs typeface="Cambria"/>
              </a:rPr>
              <a:t>to  </a:t>
            </a:r>
            <a:r>
              <a:rPr sz="886" spc="-3" dirty="0">
                <a:solidFill>
                  <a:srgbClr val="111111"/>
                </a:solidFill>
                <a:latin typeface="Cambria"/>
                <a:cs typeface="Cambria"/>
              </a:rPr>
              <a:t>accompany the main dishes – for example, </a:t>
            </a:r>
            <a:r>
              <a:rPr sz="886" spc="-7" dirty="0">
                <a:solidFill>
                  <a:srgbClr val="111111"/>
                </a:solidFill>
                <a:latin typeface="Cambria"/>
                <a:cs typeface="Cambria"/>
              </a:rPr>
              <a:t>you </a:t>
            </a:r>
            <a:r>
              <a:rPr sz="886" spc="-3" dirty="0">
                <a:solidFill>
                  <a:srgbClr val="111111"/>
                </a:solidFill>
                <a:latin typeface="Cambria"/>
                <a:cs typeface="Cambria"/>
              </a:rPr>
              <a:t>can order a steak with a side of  mashed</a:t>
            </a:r>
            <a:r>
              <a:rPr sz="886" spc="-51" dirty="0">
                <a:solidFill>
                  <a:srgbClr val="111111"/>
                </a:solidFill>
                <a:latin typeface="Cambria"/>
                <a:cs typeface="Cambria"/>
              </a:rPr>
              <a:t> </a:t>
            </a:r>
            <a:r>
              <a:rPr sz="886" spc="-3" dirty="0">
                <a:solidFill>
                  <a:srgbClr val="111111"/>
                </a:solidFill>
                <a:latin typeface="Cambria"/>
                <a:cs typeface="Cambria"/>
              </a:rPr>
              <a:t>potatoes.</a:t>
            </a:r>
            <a:endParaRPr sz="886">
              <a:latin typeface="Cambria"/>
              <a:cs typeface="Cambria"/>
            </a:endParaRPr>
          </a:p>
          <a:p>
            <a:pPr marL="319945" marR="6927" indent="-155427">
              <a:lnSpc>
                <a:spcPct val="112300"/>
              </a:lnSpc>
              <a:spcBef>
                <a:spcPts val="48"/>
              </a:spcBef>
              <a:buFont typeface="Symbol"/>
              <a:buChar char=""/>
              <a:tabLst>
                <a:tab pos="319945" algn="l"/>
                <a:tab pos="320378" algn="l"/>
              </a:tabLst>
            </a:pPr>
            <a:r>
              <a:rPr sz="886" b="1" spc="-7" dirty="0">
                <a:solidFill>
                  <a:srgbClr val="111111"/>
                </a:solidFill>
                <a:latin typeface="Cambria"/>
                <a:cs typeface="Cambria"/>
              </a:rPr>
              <a:t>Desserts </a:t>
            </a:r>
            <a:r>
              <a:rPr sz="886" spc="-3" dirty="0">
                <a:solidFill>
                  <a:srgbClr val="111111"/>
                </a:solidFill>
                <a:latin typeface="Cambria"/>
                <a:cs typeface="Cambria"/>
              </a:rPr>
              <a:t>are sweet foods eaten after the </a:t>
            </a:r>
            <a:r>
              <a:rPr sz="886" spc="-7" dirty="0">
                <a:solidFill>
                  <a:srgbClr val="111111"/>
                </a:solidFill>
                <a:latin typeface="Cambria"/>
                <a:cs typeface="Cambria"/>
              </a:rPr>
              <a:t>main </a:t>
            </a:r>
            <a:r>
              <a:rPr sz="886" spc="-3" dirty="0">
                <a:solidFill>
                  <a:srgbClr val="111111"/>
                </a:solidFill>
                <a:latin typeface="Cambria"/>
                <a:cs typeface="Cambria"/>
              </a:rPr>
              <a:t>dish, </a:t>
            </a:r>
            <a:r>
              <a:rPr sz="886" spc="-7" dirty="0">
                <a:solidFill>
                  <a:srgbClr val="111111"/>
                </a:solidFill>
                <a:latin typeface="Cambria"/>
                <a:cs typeface="Cambria"/>
              </a:rPr>
              <a:t>like </a:t>
            </a:r>
            <a:r>
              <a:rPr sz="886" dirty="0">
                <a:solidFill>
                  <a:srgbClr val="111111"/>
                </a:solidFill>
                <a:latin typeface="Cambria"/>
                <a:cs typeface="Cambria"/>
              </a:rPr>
              <a:t>ice </a:t>
            </a:r>
            <a:r>
              <a:rPr sz="886" spc="-3" dirty="0">
                <a:solidFill>
                  <a:srgbClr val="111111"/>
                </a:solidFill>
                <a:latin typeface="Cambria"/>
                <a:cs typeface="Cambria"/>
              </a:rPr>
              <a:t>cream, cakes, </a:t>
            </a:r>
            <a:r>
              <a:rPr sz="886" spc="-7" dirty="0">
                <a:solidFill>
                  <a:srgbClr val="111111"/>
                </a:solidFill>
                <a:latin typeface="Cambria"/>
                <a:cs typeface="Cambria"/>
              </a:rPr>
              <a:t>pies,  </a:t>
            </a:r>
            <a:r>
              <a:rPr sz="886" spc="-3" dirty="0">
                <a:solidFill>
                  <a:srgbClr val="111111"/>
                </a:solidFill>
                <a:latin typeface="Cambria"/>
                <a:cs typeface="Cambria"/>
              </a:rPr>
              <a:t>etc.</a:t>
            </a:r>
            <a:endParaRPr sz="886">
              <a:latin typeface="Cambria"/>
              <a:cs typeface="Cambria"/>
            </a:endParaRPr>
          </a:p>
          <a:p>
            <a:pPr marL="319945" marR="107803" indent="-155427" algn="just">
              <a:lnSpc>
                <a:spcPct val="112300"/>
              </a:lnSpc>
              <a:spcBef>
                <a:spcPts val="48"/>
              </a:spcBef>
              <a:buFont typeface="Symbol"/>
              <a:buChar char=""/>
              <a:tabLst>
                <a:tab pos="320378" algn="l"/>
              </a:tabLst>
            </a:pPr>
            <a:r>
              <a:rPr sz="886" b="1" spc="-3" dirty="0">
                <a:solidFill>
                  <a:srgbClr val="111111"/>
                </a:solidFill>
                <a:latin typeface="Cambria"/>
                <a:cs typeface="Cambria"/>
              </a:rPr>
              <a:t>Beverages </a:t>
            </a:r>
            <a:r>
              <a:rPr sz="886" spc="-3" dirty="0">
                <a:solidFill>
                  <a:srgbClr val="111111"/>
                </a:solidFill>
                <a:latin typeface="Cambria"/>
                <a:cs typeface="Cambria"/>
              </a:rPr>
              <a:t>is another word for </a:t>
            </a:r>
            <a:r>
              <a:rPr sz="886" b="1" spc="-7" dirty="0">
                <a:solidFill>
                  <a:srgbClr val="111111"/>
                </a:solidFill>
                <a:latin typeface="Cambria"/>
                <a:cs typeface="Cambria"/>
              </a:rPr>
              <a:t>drinks. </a:t>
            </a:r>
            <a:r>
              <a:rPr sz="886" dirty="0">
                <a:solidFill>
                  <a:srgbClr val="111111"/>
                </a:solidFill>
                <a:latin typeface="Cambria"/>
                <a:cs typeface="Cambria"/>
              </a:rPr>
              <a:t>There are </a:t>
            </a:r>
            <a:r>
              <a:rPr sz="886" spc="-7" dirty="0">
                <a:solidFill>
                  <a:srgbClr val="111111"/>
                </a:solidFill>
                <a:latin typeface="Cambria"/>
                <a:cs typeface="Cambria"/>
              </a:rPr>
              <a:t>also </a:t>
            </a:r>
            <a:r>
              <a:rPr sz="886" b="1" spc="-3" dirty="0">
                <a:solidFill>
                  <a:srgbClr val="111111"/>
                </a:solidFill>
                <a:latin typeface="Cambria"/>
                <a:cs typeface="Cambria"/>
              </a:rPr>
              <a:t>cocktails, </a:t>
            </a:r>
            <a:r>
              <a:rPr sz="886" spc="-3" dirty="0">
                <a:solidFill>
                  <a:srgbClr val="111111"/>
                </a:solidFill>
                <a:latin typeface="Cambria"/>
                <a:cs typeface="Cambria"/>
              </a:rPr>
              <a:t>which are  mixed alcoholic drinks (like margaritas, martinis, and other alcoholic drinks  </a:t>
            </a:r>
            <a:r>
              <a:rPr sz="886" spc="-7" dirty="0">
                <a:solidFill>
                  <a:srgbClr val="111111"/>
                </a:solidFill>
                <a:latin typeface="Cambria"/>
                <a:cs typeface="Cambria"/>
              </a:rPr>
              <a:t>like </a:t>
            </a:r>
            <a:r>
              <a:rPr sz="886" spc="-3" dirty="0">
                <a:solidFill>
                  <a:srgbClr val="111111"/>
                </a:solidFill>
                <a:latin typeface="Cambria"/>
                <a:cs typeface="Cambria"/>
              </a:rPr>
              <a:t>tequila and rum that are mixed with fruit juices and other</a:t>
            </a:r>
            <a:r>
              <a:rPr sz="886" spc="89" dirty="0">
                <a:solidFill>
                  <a:srgbClr val="111111"/>
                </a:solidFill>
                <a:latin typeface="Cambria"/>
                <a:cs typeface="Cambria"/>
              </a:rPr>
              <a:t> </a:t>
            </a:r>
            <a:r>
              <a:rPr sz="886" spc="-3" dirty="0">
                <a:solidFill>
                  <a:srgbClr val="111111"/>
                </a:solidFill>
                <a:latin typeface="Cambria"/>
                <a:cs typeface="Cambria"/>
              </a:rPr>
              <a:t>ingredients).</a:t>
            </a:r>
            <a:endParaRPr sz="886">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01162"/>
            <a:ext cx="3910878" cy="1076898"/>
          </a:xfrm>
          <a:prstGeom prst="rect">
            <a:avLst/>
          </a:prstGeom>
        </p:spPr>
        <p:txBody>
          <a:bodyPr vert="horz" wrap="square" lIns="0" tIns="0" rIns="0" bIns="0" rtlCol="0">
            <a:spAutoFit/>
          </a:bodyPr>
          <a:lstStyle/>
          <a:p>
            <a:pPr marL="8659" marR="3464">
              <a:lnSpc>
                <a:spcPct val="112400"/>
              </a:lnSpc>
            </a:pPr>
            <a:r>
              <a:rPr sz="886" spc="-3" dirty="0">
                <a:solidFill>
                  <a:srgbClr val="111111"/>
                </a:solidFill>
                <a:latin typeface="Cambria"/>
                <a:cs typeface="Cambria"/>
              </a:rPr>
              <a:t>Some menus also categorize the foods by types – for example: sandwiches, soups,  salads, seafood (that means animals from </a:t>
            </a:r>
            <a:r>
              <a:rPr sz="886" dirty="0">
                <a:solidFill>
                  <a:srgbClr val="111111"/>
                </a:solidFill>
                <a:latin typeface="Cambria"/>
                <a:cs typeface="Cambria"/>
              </a:rPr>
              <a:t>the </a:t>
            </a:r>
            <a:r>
              <a:rPr sz="886" spc="-3" dirty="0">
                <a:solidFill>
                  <a:srgbClr val="111111"/>
                </a:solidFill>
                <a:latin typeface="Cambria"/>
                <a:cs typeface="Cambria"/>
              </a:rPr>
              <a:t>ocean </a:t>
            </a:r>
            <a:r>
              <a:rPr sz="886" spc="-7" dirty="0">
                <a:solidFill>
                  <a:srgbClr val="111111"/>
                </a:solidFill>
                <a:latin typeface="Cambria"/>
                <a:cs typeface="Cambria"/>
              </a:rPr>
              <a:t>like </a:t>
            </a:r>
            <a:r>
              <a:rPr sz="886" spc="-3" dirty="0">
                <a:solidFill>
                  <a:srgbClr val="111111"/>
                </a:solidFill>
                <a:latin typeface="Cambria"/>
                <a:cs typeface="Cambria"/>
              </a:rPr>
              <a:t>fish, crab, lobster, etc.),  pasta, meat, and poultry (poultry means</a:t>
            </a:r>
            <a:r>
              <a:rPr sz="886" spc="-24" dirty="0">
                <a:solidFill>
                  <a:srgbClr val="111111"/>
                </a:solidFill>
                <a:latin typeface="Cambria"/>
                <a:cs typeface="Cambria"/>
              </a:rPr>
              <a:t> </a:t>
            </a:r>
            <a:r>
              <a:rPr sz="886" dirty="0">
                <a:solidFill>
                  <a:srgbClr val="111111"/>
                </a:solidFill>
                <a:latin typeface="Cambria"/>
                <a:cs typeface="Cambria"/>
              </a:rPr>
              <a:t>chicken).</a:t>
            </a:r>
            <a:endParaRPr sz="886">
              <a:latin typeface="Cambria"/>
              <a:cs typeface="Cambria"/>
            </a:endParaRPr>
          </a:p>
          <a:p>
            <a:pPr>
              <a:spcBef>
                <a:spcPts val="31"/>
              </a:spcBef>
            </a:pPr>
            <a:endParaRPr sz="1125">
              <a:latin typeface="Times New Roman"/>
              <a:cs typeface="Times New Roman"/>
            </a:endParaRPr>
          </a:p>
          <a:p>
            <a:pPr marL="8659"/>
            <a:r>
              <a:rPr sz="886" spc="-3" dirty="0">
                <a:solidFill>
                  <a:srgbClr val="111111"/>
                </a:solidFill>
                <a:latin typeface="Cambria"/>
                <a:cs typeface="Cambria"/>
              </a:rPr>
              <a:t>Now let’s learn various ways that food can </a:t>
            </a:r>
            <a:r>
              <a:rPr sz="886" dirty="0">
                <a:solidFill>
                  <a:srgbClr val="111111"/>
                </a:solidFill>
                <a:latin typeface="Cambria"/>
                <a:cs typeface="Cambria"/>
              </a:rPr>
              <a:t>be</a:t>
            </a:r>
            <a:r>
              <a:rPr sz="886" spc="48" dirty="0">
                <a:solidFill>
                  <a:srgbClr val="111111"/>
                </a:solidFill>
                <a:latin typeface="Cambria"/>
                <a:cs typeface="Cambria"/>
              </a:rPr>
              <a:t> </a:t>
            </a:r>
            <a:r>
              <a:rPr sz="886" spc="-3" dirty="0">
                <a:solidFill>
                  <a:srgbClr val="111111"/>
                </a:solidFill>
                <a:latin typeface="Cambria"/>
                <a:cs typeface="Cambria"/>
              </a:rPr>
              <a:t>prepared.</a:t>
            </a:r>
            <a:endParaRPr sz="886">
              <a:latin typeface="Cambria"/>
              <a:cs typeface="Cambria"/>
            </a:endParaRPr>
          </a:p>
          <a:p>
            <a:pPr>
              <a:spcBef>
                <a:spcPts val="31"/>
              </a:spcBef>
            </a:pPr>
            <a:endParaRPr sz="1125">
              <a:latin typeface="Times New Roman"/>
              <a:cs typeface="Times New Roman"/>
            </a:endParaRPr>
          </a:p>
          <a:p>
            <a:pPr marL="757650"/>
            <a:r>
              <a:rPr sz="886" spc="-3" dirty="0">
                <a:solidFill>
                  <a:srgbClr val="111111"/>
                </a:solidFill>
                <a:latin typeface="Cambria"/>
                <a:cs typeface="Cambria"/>
              </a:rPr>
              <a:t>Food can be </a:t>
            </a:r>
            <a:r>
              <a:rPr sz="886" b="1" spc="-3" dirty="0">
                <a:solidFill>
                  <a:srgbClr val="111111"/>
                </a:solidFill>
                <a:latin typeface="Cambria"/>
                <a:cs typeface="Cambria"/>
              </a:rPr>
              <a:t>grilled </a:t>
            </a:r>
            <a:r>
              <a:rPr sz="886" dirty="0">
                <a:solidFill>
                  <a:srgbClr val="111111"/>
                </a:solidFill>
                <a:latin typeface="Cambria"/>
                <a:cs typeface="Cambria"/>
              </a:rPr>
              <a:t>or </a:t>
            </a:r>
            <a:r>
              <a:rPr sz="886" b="1" spc="-3" dirty="0">
                <a:solidFill>
                  <a:srgbClr val="111111"/>
                </a:solidFill>
                <a:latin typeface="Cambria"/>
                <a:cs typeface="Cambria"/>
              </a:rPr>
              <a:t>barbecued </a:t>
            </a:r>
            <a:r>
              <a:rPr sz="886" spc="-3" dirty="0">
                <a:solidFill>
                  <a:srgbClr val="111111"/>
                </a:solidFill>
                <a:latin typeface="Cambria"/>
                <a:cs typeface="Cambria"/>
              </a:rPr>
              <a:t>(cooked on a</a:t>
            </a:r>
            <a:r>
              <a:rPr sz="886" spc="27" dirty="0">
                <a:solidFill>
                  <a:srgbClr val="111111"/>
                </a:solidFill>
                <a:latin typeface="Cambria"/>
                <a:cs typeface="Cambria"/>
              </a:rPr>
              <a:t> </a:t>
            </a:r>
            <a:r>
              <a:rPr sz="886" spc="-3" dirty="0">
                <a:solidFill>
                  <a:srgbClr val="111111"/>
                </a:solidFill>
                <a:latin typeface="Cambria"/>
                <a:cs typeface="Cambria"/>
              </a:rPr>
              <a:t>grill)</a:t>
            </a:r>
            <a:endParaRPr sz="886">
              <a:latin typeface="Cambria"/>
              <a:cs typeface="Cambria"/>
            </a:endParaRPr>
          </a:p>
        </p:txBody>
      </p:sp>
      <p:sp>
        <p:nvSpPr>
          <p:cNvPr id="3" name="object 3"/>
          <p:cNvSpPr txBox="1"/>
          <p:nvPr/>
        </p:nvSpPr>
        <p:spPr>
          <a:xfrm>
            <a:off x="5052580" y="3229581"/>
            <a:ext cx="2085109" cy="136319"/>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Roasted </a:t>
            </a:r>
            <a:r>
              <a:rPr sz="886" spc="-3" dirty="0">
                <a:solidFill>
                  <a:srgbClr val="111111"/>
                </a:solidFill>
                <a:latin typeface="Cambria"/>
                <a:cs typeface="Cambria"/>
              </a:rPr>
              <a:t>or </a:t>
            </a:r>
            <a:r>
              <a:rPr sz="886" b="1" spc="-3" dirty="0">
                <a:solidFill>
                  <a:srgbClr val="111111"/>
                </a:solidFill>
                <a:latin typeface="Cambria"/>
                <a:cs typeface="Cambria"/>
              </a:rPr>
              <a:t>baked </a:t>
            </a:r>
            <a:r>
              <a:rPr sz="886" spc="-3" dirty="0">
                <a:solidFill>
                  <a:srgbClr val="111111"/>
                </a:solidFill>
                <a:latin typeface="Cambria"/>
                <a:cs typeface="Cambria"/>
              </a:rPr>
              <a:t>(cooked inside an</a:t>
            </a:r>
            <a:r>
              <a:rPr sz="886" spc="-7" dirty="0">
                <a:solidFill>
                  <a:srgbClr val="111111"/>
                </a:solidFill>
                <a:latin typeface="Cambria"/>
                <a:cs typeface="Cambria"/>
              </a:rPr>
              <a:t> </a:t>
            </a:r>
            <a:r>
              <a:rPr sz="886" dirty="0">
                <a:solidFill>
                  <a:srgbClr val="111111"/>
                </a:solidFill>
                <a:latin typeface="Cambria"/>
                <a:cs typeface="Cambria"/>
              </a:rPr>
              <a:t>oven)</a:t>
            </a:r>
            <a:endParaRPr sz="886">
              <a:latin typeface="Cambria"/>
              <a:cs typeface="Cambria"/>
            </a:endParaRPr>
          </a:p>
        </p:txBody>
      </p:sp>
      <p:sp>
        <p:nvSpPr>
          <p:cNvPr id="4" name="object 4"/>
          <p:cNvSpPr/>
          <p:nvPr/>
        </p:nvSpPr>
        <p:spPr>
          <a:xfrm>
            <a:off x="4978978" y="3385271"/>
            <a:ext cx="2234045" cy="2111519"/>
          </a:xfrm>
          <a:prstGeom prst="rect">
            <a:avLst/>
          </a:prstGeom>
          <a:blipFill>
            <a:blip r:embed="rId2" cstate="print"/>
            <a:stretch>
              <a:fillRect/>
            </a:stretch>
          </a:blipFill>
        </p:spPr>
        <p:txBody>
          <a:bodyPr wrap="square" lIns="0" tIns="0" rIns="0" bIns="0" rtlCol="0"/>
          <a:lstStyle/>
          <a:p>
            <a:endParaRPr sz="1227"/>
          </a:p>
        </p:txBody>
      </p:sp>
      <p:sp>
        <p:nvSpPr>
          <p:cNvPr id="5" name="object 5"/>
          <p:cNvSpPr txBox="1"/>
          <p:nvPr/>
        </p:nvSpPr>
        <p:spPr>
          <a:xfrm>
            <a:off x="5478866" y="5663565"/>
            <a:ext cx="1233920" cy="136319"/>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Boiled </a:t>
            </a:r>
            <a:r>
              <a:rPr sz="886" spc="-3" dirty="0">
                <a:solidFill>
                  <a:srgbClr val="111111"/>
                </a:solidFill>
                <a:latin typeface="Cambria"/>
                <a:cs typeface="Cambria"/>
              </a:rPr>
              <a:t>(cooked in</a:t>
            </a:r>
            <a:r>
              <a:rPr sz="886" spc="-41" dirty="0">
                <a:solidFill>
                  <a:srgbClr val="111111"/>
                </a:solidFill>
                <a:latin typeface="Cambria"/>
                <a:cs typeface="Cambria"/>
              </a:rPr>
              <a:t> </a:t>
            </a:r>
            <a:r>
              <a:rPr sz="886" dirty="0">
                <a:solidFill>
                  <a:srgbClr val="111111"/>
                </a:solidFill>
                <a:latin typeface="Cambria"/>
                <a:cs typeface="Cambria"/>
              </a:rPr>
              <a:t>water)</a:t>
            </a:r>
            <a:endParaRPr sz="886">
              <a:latin typeface="Cambria"/>
              <a:cs typeface="Cambria"/>
            </a:endParaRPr>
          </a:p>
        </p:txBody>
      </p:sp>
      <p:sp>
        <p:nvSpPr>
          <p:cNvPr id="6" name="object 6"/>
          <p:cNvSpPr/>
          <p:nvPr/>
        </p:nvSpPr>
        <p:spPr>
          <a:xfrm>
            <a:off x="5063404" y="1685839"/>
            <a:ext cx="2058699" cy="1370300"/>
          </a:xfrm>
          <a:prstGeom prst="rect">
            <a:avLst/>
          </a:prstGeom>
          <a:blipFill>
            <a:blip r:embed="rId3" cstate="print"/>
            <a:stretch>
              <a:fillRect/>
            </a:stretch>
          </a:blipFill>
        </p:spPr>
        <p:txBody>
          <a:bodyPr wrap="square" lIns="0" tIns="0" rIns="0" bIns="0" rtlCol="0"/>
          <a:lstStyle/>
          <a:p>
            <a:endParaRPr sz="1227"/>
          </a:p>
        </p:txBody>
      </p:sp>
      <p:sp>
        <p:nvSpPr>
          <p:cNvPr id="7" name="object 7"/>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9010" y="2101907"/>
            <a:ext cx="1014413" cy="136319"/>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Fried </a:t>
            </a:r>
            <a:r>
              <a:rPr sz="886" spc="-3" dirty="0">
                <a:solidFill>
                  <a:srgbClr val="111111"/>
                </a:solidFill>
                <a:latin typeface="Cambria"/>
                <a:cs typeface="Cambria"/>
              </a:rPr>
              <a:t>(cooked in</a:t>
            </a:r>
            <a:r>
              <a:rPr sz="886" spc="-34" dirty="0">
                <a:solidFill>
                  <a:srgbClr val="111111"/>
                </a:solidFill>
                <a:latin typeface="Cambria"/>
                <a:cs typeface="Cambria"/>
              </a:rPr>
              <a:t> </a:t>
            </a:r>
            <a:r>
              <a:rPr sz="886" spc="-3" dirty="0">
                <a:solidFill>
                  <a:srgbClr val="111111"/>
                </a:solidFill>
                <a:latin typeface="Cambria"/>
                <a:cs typeface="Cambria"/>
              </a:rPr>
              <a:t>oil)</a:t>
            </a:r>
            <a:endParaRPr sz="886">
              <a:latin typeface="Cambria"/>
              <a:cs typeface="Cambria"/>
            </a:endParaRPr>
          </a:p>
        </p:txBody>
      </p:sp>
      <p:sp>
        <p:nvSpPr>
          <p:cNvPr id="3" name="object 3"/>
          <p:cNvSpPr txBox="1"/>
          <p:nvPr/>
        </p:nvSpPr>
        <p:spPr>
          <a:xfrm>
            <a:off x="4961140" y="3866717"/>
            <a:ext cx="2268249" cy="136319"/>
          </a:xfrm>
          <a:prstGeom prst="rect">
            <a:avLst/>
          </a:prstGeom>
        </p:spPr>
        <p:txBody>
          <a:bodyPr vert="horz" wrap="square" lIns="0" tIns="0" rIns="0" bIns="0" rtlCol="0">
            <a:spAutoFit/>
          </a:bodyPr>
          <a:lstStyle/>
          <a:p>
            <a:pPr marL="8659"/>
            <a:r>
              <a:rPr sz="886" b="1" spc="-3" dirty="0">
                <a:solidFill>
                  <a:srgbClr val="111111"/>
                </a:solidFill>
                <a:latin typeface="Cambria"/>
                <a:cs typeface="Cambria"/>
              </a:rPr>
              <a:t>Sautéed </a:t>
            </a:r>
            <a:r>
              <a:rPr sz="886" spc="-3" dirty="0">
                <a:solidFill>
                  <a:srgbClr val="111111"/>
                </a:solidFill>
                <a:latin typeface="Cambria"/>
                <a:cs typeface="Cambria"/>
              </a:rPr>
              <a:t>(cooked in a very small amount of</a:t>
            </a:r>
            <a:r>
              <a:rPr sz="886" spc="17" dirty="0">
                <a:solidFill>
                  <a:srgbClr val="111111"/>
                </a:solidFill>
                <a:latin typeface="Cambria"/>
                <a:cs typeface="Cambria"/>
              </a:rPr>
              <a:t> </a:t>
            </a:r>
            <a:r>
              <a:rPr sz="886" spc="-3" dirty="0">
                <a:solidFill>
                  <a:srgbClr val="111111"/>
                </a:solidFill>
                <a:latin typeface="Cambria"/>
                <a:cs typeface="Cambria"/>
              </a:rPr>
              <a:t>oil)</a:t>
            </a:r>
            <a:endParaRPr sz="886">
              <a:latin typeface="Cambria"/>
              <a:cs typeface="Cambria"/>
            </a:endParaRPr>
          </a:p>
        </p:txBody>
      </p:sp>
      <p:sp>
        <p:nvSpPr>
          <p:cNvPr id="4" name="object 4"/>
          <p:cNvSpPr txBox="1"/>
          <p:nvPr/>
        </p:nvSpPr>
        <p:spPr>
          <a:xfrm>
            <a:off x="4855152" y="5814233"/>
            <a:ext cx="2455285" cy="285463"/>
          </a:xfrm>
          <a:prstGeom prst="rect">
            <a:avLst/>
          </a:prstGeom>
        </p:spPr>
        <p:txBody>
          <a:bodyPr vert="horz" wrap="square" lIns="0" tIns="0" rIns="0" bIns="0" rtlCol="0">
            <a:spAutoFit/>
          </a:bodyPr>
          <a:lstStyle/>
          <a:p>
            <a:pPr algn="ctr">
              <a:lnSpc>
                <a:spcPct val="100000"/>
              </a:lnSpc>
            </a:pPr>
            <a:r>
              <a:rPr sz="886" b="1" spc="-3" dirty="0">
                <a:solidFill>
                  <a:srgbClr val="111111"/>
                </a:solidFill>
                <a:latin typeface="Cambria"/>
                <a:cs typeface="Cambria"/>
              </a:rPr>
              <a:t>Broiled </a:t>
            </a:r>
            <a:r>
              <a:rPr sz="886" spc="-3" dirty="0">
                <a:solidFill>
                  <a:srgbClr val="111111"/>
                </a:solidFill>
                <a:latin typeface="Cambria"/>
                <a:cs typeface="Cambria"/>
              </a:rPr>
              <a:t>(cooked at high heat for a short</a:t>
            </a:r>
            <a:r>
              <a:rPr sz="886" spc="20" dirty="0">
                <a:solidFill>
                  <a:srgbClr val="111111"/>
                </a:solidFill>
                <a:latin typeface="Cambria"/>
                <a:cs typeface="Cambria"/>
              </a:rPr>
              <a:t> </a:t>
            </a:r>
            <a:r>
              <a:rPr sz="886" spc="-3" dirty="0">
                <a:solidFill>
                  <a:srgbClr val="111111"/>
                </a:solidFill>
                <a:latin typeface="Cambria"/>
                <a:cs typeface="Cambria"/>
              </a:rPr>
              <a:t>time)</a:t>
            </a:r>
            <a:endParaRPr sz="886">
              <a:latin typeface="Cambria"/>
              <a:cs typeface="Cambria"/>
            </a:endParaRPr>
          </a:p>
          <a:p>
            <a:pPr algn="ctr">
              <a:spcBef>
                <a:spcPts val="130"/>
              </a:spcBef>
            </a:pPr>
            <a:r>
              <a:rPr sz="886" b="1" spc="-3" dirty="0">
                <a:solidFill>
                  <a:srgbClr val="111111"/>
                </a:solidFill>
                <a:latin typeface="Cambria"/>
                <a:cs typeface="Cambria"/>
              </a:rPr>
              <a:t>Marinated </a:t>
            </a:r>
            <a:r>
              <a:rPr sz="886" spc="-3" dirty="0">
                <a:solidFill>
                  <a:srgbClr val="111111"/>
                </a:solidFill>
                <a:latin typeface="Cambria"/>
                <a:cs typeface="Cambria"/>
              </a:rPr>
              <a:t>(soaked </a:t>
            </a:r>
            <a:r>
              <a:rPr sz="886" dirty="0">
                <a:solidFill>
                  <a:srgbClr val="111111"/>
                </a:solidFill>
                <a:latin typeface="Cambria"/>
                <a:cs typeface="Cambria"/>
              </a:rPr>
              <a:t>in </a:t>
            </a:r>
            <a:r>
              <a:rPr sz="886" spc="-3" dirty="0">
                <a:solidFill>
                  <a:srgbClr val="111111"/>
                </a:solidFill>
                <a:latin typeface="Cambria"/>
                <a:cs typeface="Cambria"/>
              </a:rPr>
              <a:t>liquid </a:t>
            </a:r>
            <a:r>
              <a:rPr sz="886" dirty="0">
                <a:solidFill>
                  <a:srgbClr val="111111"/>
                </a:solidFill>
                <a:latin typeface="Cambria"/>
                <a:cs typeface="Cambria"/>
              </a:rPr>
              <a:t>to </a:t>
            </a:r>
            <a:r>
              <a:rPr sz="886" spc="-3" dirty="0">
                <a:solidFill>
                  <a:srgbClr val="111111"/>
                </a:solidFill>
                <a:latin typeface="Cambria"/>
                <a:cs typeface="Cambria"/>
              </a:rPr>
              <a:t>give it more</a:t>
            </a:r>
            <a:r>
              <a:rPr sz="886" dirty="0">
                <a:solidFill>
                  <a:srgbClr val="111111"/>
                </a:solidFill>
                <a:latin typeface="Cambria"/>
                <a:cs typeface="Cambria"/>
              </a:rPr>
              <a:t> </a:t>
            </a:r>
            <a:r>
              <a:rPr sz="886" spc="-3" dirty="0">
                <a:solidFill>
                  <a:srgbClr val="111111"/>
                </a:solidFill>
                <a:latin typeface="Cambria"/>
                <a:cs typeface="Cambria"/>
              </a:rPr>
              <a:t>flavor)</a:t>
            </a:r>
            <a:endParaRPr sz="886">
              <a:latin typeface="Cambria"/>
              <a:cs typeface="Cambria"/>
            </a:endParaRPr>
          </a:p>
        </p:txBody>
      </p:sp>
      <p:sp>
        <p:nvSpPr>
          <p:cNvPr id="5" name="object 5"/>
          <p:cNvSpPr/>
          <p:nvPr/>
        </p:nvSpPr>
        <p:spPr>
          <a:xfrm>
            <a:off x="5095875" y="623455"/>
            <a:ext cx="1993756" cy="1311852"/>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5004955" y="2258637"/>
            <a:ext cx="2182091" cy="1435244"/>
          </a:xfrm>
          <a:prstGeom prst="rect">
            <a:avLst/>
          </a:prstGeom>
          <a:blipFill>
            <a:blip r:embed="rId3" cstate="print"/>
            <a:stretch>
              <a:fillRect/>
            </a:stretch>
          </a:blipFill>
        </p:spPr>
        <p:txBody>
          <a:bodyPr wrap="square" lIns="0" tIns="0" rIns="0" bIns="0" rtlCol="0"/>
          <a:lstStyle/>
          <a:p>
            <a:endParaRPr sz="1227"/>
          </a:p>
        </p:txBody>
      </p:sp>
      <p:sp>
        <p:nvSpPr>
          <p:cNvPr id="7" name="object 7"/>
          <p:cNvSpPr/>
          <p:nvPr/>
        </p:nvSpPr>
        <p:spPr>
          <a:xfrm>
            <a:off x="4940012" y="4023705"/>
            <a:ext cx="2305483" cy="1623580"/>
          </a:xfrm>
          <a:prstGeom prst="rect">
            <a:avLst/>
          </a:prstGeom>
          <a:blipFill>
            <a:blip r:embed="rId4" cstate="print"/>
            <a:stretch>
              <a:fillRect/>
            </a:stretch>
          </a:blipFill>
        </p:spPr>
        <p:txBody>
          <a:bodyPr wrap="square" lIns="0" tIns="0" rIns="0" bIns="0" rtlCol="0"/>
          <a:lstStyle/>
          <a:p>
            <a:endParaRPr sz="1227"/>
          </a:p>
        </p:txBody>
      </p:sp>
      <p:sp>
        <p:nvSpPr>
          <p:cNvPr id="8" name="object 8"/>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3118</TotalTime>
  <Words>2811</Words>
  <Application>Microsoft Office PowerPoint</Application>
  <PresentationFormat>Widescreen</PresentationFormat>
  <Paragraphs>355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Calibri</vt:lpstr>
      <vt:lpstr>Cambria</vt:lpstr>
      <vt:lpstr>Century Gothic</vt:lpstr>
      <vt:lpstr>Comic Sans MS</vt:lpstr>
      <vt:lpstr>Courier New</vt:lpstr>
      <vt:lpstr>inherit</vt:lpstr>
      <vt:lpstr>Lato</vt:lpstr>
      <vt:lpstr>Open Sans</vt:lpstr>
      <vt:lpstr>Symbol</vt:lpstr>
      <vt:lpstr>Times New Roman</vt:lpstr>
      <vt:lpstr>Wingdings 3</vt:lpstr>
      <vt:lpstr>Slice</vt:lpstr>
      <vt:lpstr> Speak Fluently &amp; Confidently  A2- Course  1</vt:lpstr>
      <vt:lpstr>Session 7- Talking about Food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6- Talking about Movies</vt:lpstr>
      <vt:lpstr>Session 7- Talking about Food </vt:lpstr>
      <vt:lpstr>Session 6- Talking about Movies</vt:lpstr>
      <vt:lpstr>PowerPoint Presentation</vt:lpstr>
      <vt:lpstr>PowerPoint Presentation</vt:lpstr>
      <vt:lpstr>PowerPoint Presentation</vt:lpstr>
      <vt:lpstr>Session 7- Talking about Food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119</cp:revision>
  <cp:lastPrinted>2021-05-18T05:21:02Z</cp:lastPrinted>
  <dcterms:created xsi:type="dcterms:W3CDTF">2020-10-01T06:52:49Z</dcterms:created>
  <dcterms:modified xsi:type="dcterms:W3CDTF">2022-04-27T05:53:18Z</dcterms:modified>
</cp:coreProperties>
</file>