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3" r:id="rId3"/>
    <p:sldId id="264" r:id="rId4"/>
    <p:sldId id="337" r:id="rId5"/>
    <p:sldId id="340" r:id="rId6"/>
    <p:sldId id="341" r:id="rId7"/>
    <p:sldId id="342" r:id="rId8"/>
    <p:sldId id="343" r:id="rId9"/>
    <p:sldId id="344" r:id="rId10"/>
    <p:sldId id="345" r:id="rId11"/>
    <p:sldId id="346" r:id="rId12"/>
    <p:sldId id="347" r:id="rId13"/>
    <p:sldId id="268" r:id="rId14"/>
    <p:sldId id="336" r:id="rId15"/>
    <p:sldId id="338" r:id="rId16"/>
    <p:sldId id="273" r:id="rId17"/>
    <p:sldId id="332" r:id="rId18"/>
    <p:sldId id="354" r:id="rId19"/>
    <p:sldId id="348" r:id="rId20"/>
    <p:sldId id="339" r:id="rId21"/>
    <p:sldId id="350" r:id="rId22"/>
    <p:sldId id="271" r:id="rId2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a:latin typeface="Comic Sans MS" panose="030F0702030302020204" pitchFamily="66" charset="0"/>
              </a:rPr>
            </a:br>
            <a:r>
              <a:rPr lang="en-US" sz="3400">
                <a:latin typeface="Comic Sans MS" panose="030F0702030302020204" pitchFamily="66" charset="0"/>
              </a:rPr>
              <a:t>A2 to B1- - </a:t>
            </a:r>
            <a:r>
              <a:rPr lang="en-US" sz="3400" dirty="0">
                <a:latin typeface="Comic Sans MS" panose="030F0702030302020204" pitchFamily="66" charset="0"/>
              </a:rPr>
              <a:t>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9" name="TextBox 8">
            <a:extLst>
              <a:ext uri="{FF2B5EF4-FFF2-40B4-BE49-F238E27FC236}">
                <a16:creationId xmlns:a16="http://schemas.microsoft.com/office/drawing/2014/main" id="{61F58910-ED7C-4B36-BCD7-8975B4E9B61D}"/>
              </a:ext>
            </a:extLst>
          </p:cNvPr>
          <p:cNvSpPr txBox="1"/>
          <p:nvPr/>
        </p:nvSpPr>
        <p:spPr>
          <a:xfrm>
            <a:off x="1190627" y="1378888"/>
            <a:ext cx="10687048" cy="3927357"/>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looking out for • obviously • chores</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genes • fit • strangers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runs every day. He is very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dad is always                  out for me.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is            not happy. He looks mad.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meet               when you travel.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has the smart               in the family.</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did not finish all my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734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9" name="Picture 28">
            <a:extLst>
              <a:ext uri="{FF2B5EF4-FFF2-40B4-BE49-F238E27FC236}">
                <a16:creationId xmlns:a16="http://schemas.microsoft.com/office/drawing/2014/main" id="{31670915-BE5D-4385-A20C-91383D4D9B05}"/>
              </a:ext>
            </a:extLst>
          </p:cNvPr>
          <p:cNvPicPr>
            <a:picLocks noChangeAspect="1"/>
          </p:cNvPicPr>
          <p:nvPr/>
        </p:nvPicPr>
        <p:blipFill>
          <a:blip r:embed="rId2"/>
          <a:stretch>
            <a:fillRect/>
          </a:stretch>
        </p:blipFill>
        <p:spPr>
          <a:xfrm>
            <a:off x="3031617" y="379857"/>
            <a:ext cx="5957316" cy="5241036"/>
          </a:xfrm>
          <a:prstGeom prst="rect">
            <a:avLst/>
          </a:prstGeom>
        </p:spPr>
      </p:pic>
    </p:spTree>
    <p:extLst>
      <p:ext uri="{BB962C8B-B14F-4D97-AF65-F5344CB8AC3E}">
        <p14:creationId xmlns:p14="http://schemas.microsoft.com/office/powerpoint/2010/main" val="390858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 name="Picture 1">
            <a:extLst>
              <a:ext uri="{FF2B5EF4-FFF2-40B4-BE49-F238E27FC236}">
                <a16:creationId xmlns:a16="http://schemas.microsoft.com/office/drawing/2014/main" id="{764D5A69-C7F2-4936-9430-9D456A7A448B}"/>
              </a:ext>
            </a:extLst>
          </p:cNvPr>
          <p:cNvPicPr>
            <a:picLocks noChangeAspect="1"/>
          </p:cNvPicPr>
          <p:nvPr/>
        </p:nvPicPr>
        <p:blipFill>
          <a:blip r:embed="rId2"/>
          <a:stretch>
            <a:fillRect/>
          </a:stretch>
        </p:blipFill>
        <p:spPr>
          <a:xfrm>
            <a:off x="3146833" y="0"/>
            <a:ext cx="5898333" cy="6858000"/>
          </a:xfrm>
          <a:prstGeom prst="rect">
            <a:avLst/>
          </a:prstGeom>
        </p:spPr>
      </p:pic>
    </p:spTree>
    <p:extLst>
      <p:ext uri="{BB962C8B-B14F-4D97-AF65-F5344CB8AC3E}">
        <p14:creationId xmlns:p14="http://schemas.microsoft.com/office/powerpoint/2010/main" val="350750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extBox 7">
            <a:extLst>
              <a:ext uri="{FF2B5EF4-FFF2-40B4-BE49-F238E27FC236}">
                <a16:creationId xmlns:a16="http://schemas.microsoft.com/office/drawing/2014/main" id="{1C52471F-596E-4B7E-8A82-673AC604A18E}"/>
              </a:ext>
            </a:extLst>
          </p:cNvPr>
          <p:cNvSpPr txBox="1"/>
          <p:nvPr/>
        </p:nvSpPr>
        <p:spPr>
          <a:xfrm>
            <a:off x="35702" y="395699"/>
            <a:ext cx="11672276" cy="6186309"/>
          </a:xfrm>
          <a:prstGeom prst="rect">
            <a:avLst/>
          </a:prstGeom>
          <a:noFill/>
        </p:spPr>
        <p:txBody>
          <a:bodyPr wrap="square">
            <a:spAutoFit/>
          </a:bodyPr>
          <a:lstStyle/>
          <a:p>
            <a:pPr algn="l"/>
            <a:endParaRPr lang="en-US" b="1" i="0" dirty="0">
              <a:solidFill>
                <a:srgbClr val="222222"/>
              </a:solidFill>
              <a:effectLst/>
              <a:latin typeface="-apple-system"/>
            </a:endParaRPr>
          </a:p>
          <a:p>
            <a:pPr algn="l"/>
            <a:r>
              <a:rPr lang="en-US" b="1" i="0" dirty="0">
                <a:solidFill>
                  <a:schemeClr val="bg2"/>
                </a:solidFill>
                <a:effectLst/>
                <a:latin typeface="-apple-system"/>
              </a:rPr>
              <a:t>Like Father, Like Son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Sons inherit their fathers’ traits and preferences, often even without realizing it.</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222222"/>
                </a:solidFill>
                <a:effectLst/>
                <a:latin typeface="-apple-system"/>
              </a:rPr>
              <a:t>John was a great fisherman, and his son Matt a great fisherman too. </a:t>
            </a:r>
            <a:r>
              <a:rPr lang="en-US" b="1" i="1" dirty="0">
                <a:solidFill>
                  <a:srgbClr val="222222"/>
                </a:solidFill>
                <a:effectLst/>
                <a:latin typeface="-apple-system"/>
              </a:rPr>
              <a:t>Like father, like son</a:t>
            </a:r>
            <a:r>
              <a:rPr lang="en-US" b="0" i="1" dirty="0">
                <a:solidFill>
                  <a:srgbClr val="222222"/>
                </a:solidFill>
                <a:effectLst/>
                <a:latin typeface="-apple-system"/>
              </a:rPr>
              <a:t>.</a:t>
            </a:r>
          </a:p>
          <a:p>
            <a:pPr algn="l">
              <a:buFont typeface="Arial" panose="020B0604020202020204" pitchFamily="34" charset="0"/>
              <a:buChar char="•"/>
            </a:pPr>
            <a:r>
              <a:rPr lang="en-US" i="1" dirty="0">
                <a:solidFill>
                  <a:srgbClr val="222222"/>
                </a:solidFill>
                <a:latin typeface="-apple-system"/>
              </a:rPr>
              <a:t>Cooker </a:t>
            </a:r>
            <a:r>
              <a:rPr lang="ar-EG" i="1" dirty="0">
                <a:solidFill>
                  <a:srgbClr val="222222"/>
                </a:solidFill>
                <a:latin typeface="-apple-system"/>
              </a:rPr>
              <a:t>بوتجار – - </a:t>
            </a:r>
            <a:r>
              <a:rPr lang="en-US" i="1" dirty="0">
                <a:solidFill>
                  <a:srgbClr val="222222"/>
                </a:solidFill>
                <a:latin typeface="-apple-system"/>
              </a:rPr>
              <a:t>cook </a:t>
            </a:r>
            <a:r>
              <a:rPr lang="ar-EG" i="1" dirty="0">
                <a:solidFill>
                  <a:srgbClr val="222222"/>
                </a:solidFill>
                <a:latin typeface="-apple-system"/>
              </a:rPr>
              <a:t>طباخ </a:t>
            </a:r>
            <a:r>
              <a:rPr lang="en-US" i="1" dirty="0">
                <a:solidFill>
                  <a:srgbClr val="222222"/>
                </a:solidFill>
                <a:latin typeface="-apple-system"/>
              </a:rPr>
              <a:t>– mona was a great cook and her daughter, ….  is a great cook. Like father , like son.</a:t>
            </a:r>
          </a:p>
          <a:p>
            <a:pPr algn="l"/>
            <a:r>
              <a:rPr lang="en-US" b="1" i="0" dirty="0">
                <a:solidFill>
                  <a:schemeClr val="bg2"/>
                </a:solidFill>
                <a:effectLst/>
                <a:latin typeface="-apple-system"/>
              </a:rPr>
              <a:t>Run in the Family</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Be inherited (as a trait) by multiple members of a family</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222222"/>
                </a:solidFill>
                <a:effectLst/>
                <a:latin typeface="-apple-system"/>
              </a:rPr>
              <a:t>I’m not surprised Maria has started playing in a band </a:t>
            </a:r>
            <a:r>
              <a:rPr lang="ar-EG" b="0" i="1" dirty="0">
                <a:solidFill>
                  <a:srgbClr val="222222"/>
                </a:solidFill>
                <a:effectLst/>
                <a:latin typeface="-apple-system"/>
              </a:rPr>
              <a:t> فرقة موسيقية</a:t>
            </a:r>
            <a:r>
              <a:rPr lang="en-US" b="0" i="1" dirty="0">
                <a:solidFill>
                  <a:srgbClr val="222222"/>
                </a:solidFill>
                <a:effectLst/>
                <a:latin typeface="-apple-system"/>
              </a:rPr>
              <a:t>. </a:t>
            </a:r>
          </a:p>
          <a:p>
            <a:pPr algn="l">
              <a:buFont typeface="Arial" panose="020B0604020202020204" pitchFamily="34" charset="0"/>
              <a:buChar char="•"/>
            </a:pPr>
            <a:r>
              <a:rPr lang="en-US" b="0" i="1" dirty="0">
                <a:solidFill>
                  <a:srgbClr val="222222"/>
                </a:solidFill>
                <a:effectLst/>
                <a:latin typeface="-apple-system"/>
              </a:rPr>
              <a:t>Musical talent </a:t>
            </a:r>
            <a:r>
              <a:rPr lang="en-US" b="1" i="1" dirty="0">
                <a:solidFill>
                  <a:srgbClr val="222222"/>
                </a:solidFill>
                <a:effectLst/>
                <a:latin typeface="-apple-system"/>
              </a:rPr>
              <a:t>runs in her family</a:t>
            </a:r>
            <a:r>
              <a:rPr lang="en-US" b="0" i="1" dirty="0">
                <a:solidFill>
                  <a:srgbClr val="222222"/>
                </a:solidFill>
                <a:effectLst/>
                <a:latin typeface="-apple-system"/>
              </a:rPr>
              <a:t>.</a:t>
            </a:r>
            <a:endParaRPr lang="en-US" b="0" i="0" dirty="0">
              <a:solidFill>
                <a:schemeClr val="bg2"/>
              </a:solidFill>
              <a:effectLst/>
              <a:latin typeface="-apple-system"/>
            </a:endParaRPr>
          </a:p>
          <a:p>
            <a:pPr algn="l"/>
            <a:r>
              <a:rPr lang="en-US" b="1" i="0" dirty="0">
                <a:solidFill>
                  <a:schemeClr val="bg2"/>
                </a:solidFill>
                <a:effectLst/>
                <a:latin typeface="-apple-system"/>
              </a:rPr>
              <a:t>One Big Happy Family</a:t>
            </a:r>
            <a:endParaRPr lang="en-US" b="0" i="0" dirty="0">
              <a:solidFill>
                <a:schemeClr val="bg2"/>
              </a:solidFill>
              <a:effectLst/>
              <a:latin typeface="-apple-system"/>
            </a:endParaRP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group of people who live or work together or in close proximity</a:t>
            </a:r>
          </a:p>
          <a:p>
            <a:pPr algn="l">
              <a:buFont typeface="Arial" panose="020B0604020202020204" pitchFamily="34" charset="0"/>
              <a:buChar char="•"/>
            </a:pPr>
            <a:r>
              <a:rPr lang="en-US" b="0" i="0" dirty="0">
                <a:solidFill>
                  <a:schemeClr val="bg2"/>
                </a:solidFill>
                <a:effectLst/>
                <a:latin typeface="-apple-system"/>
              </a:rPr>
              <a:t> we’re at work seem to be one big happy family.</a:t>
            </a:r>
          </a:p>
          <a:p>
            <a:pPr algn="l">
              <a:buFont typeface="Arial" panose="020B0604020202020204" pitchFamily="34" charset="0"/>
              <a:buChar char="•"/>
            </a:pPr>
            <a:r>
              <a:rPr lang="en-US" dirty="0">
                <a:solidFill>
                  <a:schemeClr val="bg2"/>
                </a:solidFill>
                <a:latin typeface="-apple-system"/>
              </a:rPr>
              <a:t>I enjoy working at Be fluent. We are one big happy family.</a:t>
            </a:r>
          </a:p>
          <a:p>
            <a:r>
              <a:rPr lang="en-US" b="1" dirty="0">
                <a:solidFill>
                  <a:schemeClr val="bg2"/>
                </a:solidFill>
                <a:latin typeface="-apple-system"/>
              </a:rPr>
              <a:t>Family Man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man devoted to taking care of his wife and children.</a:t>
            </a:r>
          </a:p>
          <a:p>
            <a:pPr algn="l"/>
            <a:r>
              <a:rPr lang="en-US" dirty="0">
                <a:solidFill>
                  <a:srgbClr val="222222"/>
                </a:solidFill>
                <a:latin typeface="-apple-system"/>
              </a:rPr>
              <a:t>My dad  is a family man.</a:t>
            </a:r>
            <a:endParaRPr lang="en-US" dirty="0">
              <a:solidFill>
                <a:schemeClr val="bg2"/>
              </a:solidFill>
              <a:latin typeface="-apple-system"/>
            </a:endParaRPr>
          </a:p>
          <a:p>
            <a:pPr algn="l" fontAlgn="base"/>
            <a:r>
              <a:rPr lang="en-US" b="1" i="0" dirty="0">
                <a:solidFill>
                  <a:schemeClr val="bg2"/>
                </a:solidFill>
                <a:effectLst/>
                <a:latin typeface="inherit"/>
              </a:rPr>
              <a:t>A Helicopter Parent </a:t>
            </a:r>
          </a:p>
          <a:p>
            <a:pPr algn="l" fontAlgn="base"/>
            <a:r>
              <a:rPr lang="en-US" b="1" i="0" dirty="0">
                <a:solidFill>
                  <a:schemeClr val="bg2"/>
                </a:solidFill>
                <a:effectLst/>
                <a:latin typeface="inherit"/>
              </a:rPr>
              <a:t>overprotects (verb)  –overprotective ( adj)</a:t>
            </a:r>
            <a:endParaRPr lang="en-US" b="1" i="0" dirty="0">
              <a:solidFill>
                <a:schemeClr val="bg2"/>
              </a:solidFill>
              <a:effectLst/>
              <a:latin typeface="Lato" panose="020F0502020204030203" pitchFamily="34" charset="0"/>
            </a:endParaRPr>
          </a:p>
          <a:p>
            <a:pPr algn="l" fontAlgn="base"/>
            <a:r>
              <a:rPr lang="en-US" b="1" dirty="0">
                <a:solidFill>
                  <a:srgbClr val="222222"/>
                </a:solidFill>
                <a:latin typeface="-apple-system"/>
              </a:rPr>
              <a:t>Meaning</a:t>
            </a:r>
            <a:r>
              <a:rPr lang="en-US" dirty="0">
                <a:solidFill>
                  <a:srgbClr val="222222"/>
                </a:solidFill>
                <a:latin typeface="-apple-system"/>
              </a:rPr>
              <a:t>: a parent who overprotects and overcontrols their children, hovering around like a helicopter and monitoring everything that the children do.</a:t>
            </a:r>
          </a:p>
          <a:p>
            <a:pPr algn="l" fontAlgn="base"/>
            <a:r>
              <a:rPr lang="en-US" b="1" dirty="0">
                <a:solidFill>
                  <a:srgbClr val="222222"/>
                </a:solidFill>
                <a:latin typeface="-apple-system"/>
              </a:rPr>
              <a:t>Example: </a:t>
            </a:r>
            <a:r>
              <a:rPr lang="en-US" dirty="0">
                <a:solidFill>
                  <a:srgbClr val="222222"/>
                </a:solidFill>
                <a:latin typeface="-apple-system"/>
              </a:rPr>
              <a:t>His mum was a real helicopter parent and sent instructions to the kitchen on how to cook her son’s rice for every meal.</a:t>
            </a:r>
          </a:p>
        </p:txBody>
      </p:sp>
    </p:spTree>
    <p:extLst>
      <p:ext uri="{BB962C8B-B14F-4D97-AF65-F5344CB8AC3E}">
        <p14:creationId xmlns:p14="http://schemas.microsoft.com/office/powerpoint/2010/main" val="34942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A63DD0FB-85C5-4C4B-86C2-962B7D5AA94D}"/>
              </a:ext>
            </a:extLst>
          </p:cNvPr>
          <p:cNvSpPr txBox="1"/>
          <p:nvPr/>
        </p:nvSpPr>
        <p:spPr>
          <a:xfrm>
            <a:off x="347785" y="779368"/>
            <a:ext cx="11977076" cy="923330"/>
          </a:xfrm>
          <a:prstGeom prst="rect">
            <a:avLst/>
          </a:prstGeom>
          <a:noFill/>
        </p:spPr>
        <p:txBody>
          <a:bodyPr wrap="square">
            <a:spAutoFit/>
          </a:bodyPr>
          <a:lstStyle/>
          <a:p>
            <a:pPr algn="l"/>
            <a:r>
              <a:rPr lang="en-US" b="1" i="0" dirty="0">
                <a:solidFill>
                  <a:srgbClr val="222222"/>
                </a:solidFill>
                <a:effectLst/>
                <a:latin typeface="-apple-system"/>
              </a:rPr>
              <a:t>My nuclear family is made up of my father, my mother …</a:t>
            </a:r>
          </a:p>
          <a:p>
            <a:pPr algn="l"/>
            <a:r>
              <a:rPr lang="en-US" b="1" dirty="0">
                <a:solidFill>
                  <a:srgbClr val="222222"/>
                </a:solidFill>
                <a:latin typeface="-apple-system"/>
              </a:rPr>
              <a:t>I am one of four siblings.</a:t>
            </a:r>
            <a:endParaRPr lang="en-US" b="1" i="0" dirty="0">
              <a:solidFill>
                <a:srgbClr val="222222"/>
              </a:solidFill>
              <a:effectLst/>
              <a:latin typeface="-apple-system"/>
            </a:endParaRPr>
          </a:p>
          <a:p>
            <a:pPr algn="l" fontAlgn="base"/>
            <a:endParaRPr lang="en-US" b="0" i="0" dirty="0">
              <a:solidFill>
                <a:srgbClr val="444444"/>
              </a:solidFill>
              <a:effectLst/>
              <a:latin typeface="inherit"/>
            </a:endParaRPr>
          </a:p>
        </p:txBody>
      </p:sp>
      <p:pic>
        <p:nvPicPr>
          <p:cNvPr id="8" name="Picture 2" descr="Immediate Family | Ginseng English | Learn English">
            <a:extLst>
              <a:ext uri="{FF2B5EF4-FFF2-40B4-BE49-F238E27FC236}">
                <a16:creationId xmlns:a16="http://schemas.microsoft.com/office/drawing/2014/main" id="{1D2491B7-4C4B-4B68-B173-357BACA56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90" y="2059584"/>
            <a:ext cx="3569445" cy="4793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amily Vocabulary - English ESL Powerpoints for distance learning and  physical classrooms">
            <a:extLst>
              <a:ext uri="{FF2B5EF4-FFF2-40B4-BE49-F238E27FC236}">
                <a16:creationId xmlns:a16="http://schemas.microsoft.com/office/drawing/2014/main" id="{EBEAF309-B252-4802-917A-261B7F013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5614" y="1929746"/>
            <a:ext cx="2684834" cy="40476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33 English words and phrases for talking about your extended family |  PhraseMix.com">
            <a:extLst>
              <a:ext uri="{FF2B5EF4-FFF2-40B4-BE49-F238E27FC236}">
                <a16:creationId xmlns:a16="http://schemas.microsoft.com/office/drawing/2014/main" id="{8230E54E-E36D-41CC-937C-527695DA1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128" y="1529507"/>
            <a:ext cx="5643871" cy="42187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02152B-C9AE-420D-8732-24AC2DF32D12}"/>
              </a:ext>
            </a:extLst>
          </p:cNvPr>
          <p:cNvSpPr txBox="1"/>
          <p:nvPr/>
        </p:nvSpPr>
        <p:spPr>
          <a:xfrm>
            <a:off x="4659464" y="3492826"/>
            <a:ext cx="1875993" cy="646331"/>
          </a:xfrm>
          <a:prstGeom prst="rect">
            <a:avLst/>
          </a:prstGeom>
          <a:noFill/>
        </p:spPr>
        <p:txBody>
          <a:bodyPr wrap="square" rtlCol="0">
            <a:spAutoFit/>
          </a:bodyPr>
          <a:lstStyle/>
          <a:p>
            <a:r>
              <a:rPr lang="en-US" dirty="0">
                <a:solidFill>
                  <a:schemeClr val="bg1"/>
                </a:solidFill>
              </a:rPr>
              <a:t>= </a:t>
            </a:r>
            <a:r>
              <a:rPr lang="en-US" dirty="0">
                <a:solidFill>
                  <a:schemeClr val="bg1"/>
                </a:solidFill>
                <a:highlight>
                  <a:srgbClr val="FFFF00"/>
                </a:highlight>
              </a:rPr>
              <a:t>Immediate Family</a:t>
            </a:r>
          </a:p>
        </p:txBody>
      </p:sp>
      <p:sp>
        <p:nvSpPr>
          <p:cNvPr id="11" name="TextBox 10">
            <a:extLst>
              <a:ext uri="{FF2B5EF4-FFF2-40B4-BE49-F238E27FC236}">
                <a16:creationId xmlns:a16="http://schemas.microsoft.com/office/drawing/2014/main" id="{BDE0DEA4-2E04-4EAE-9446-F5223205E612}"/>
              </a:ext>
            </a:extLst>
          </p:cNvPr>
          <p:cNvSpPr txBox="1"/>
          <p:nvPr/>
        </p:nvSpPr>
        <p:spPr>
          <a:xfrm>
            <a:off x="291329" y="2566782"/>
            <a:ext cx="3396606" cy="369332"/>
          </a:xfrm>
          <a:prstGeom prst="rect">
            <a:avLst/>
          </a:prstGeom>
          <a:noFill/>
        </p:spPr>
        <p:txBody>
          <a:bodyPr wrap="square" rtlCol="0">
            <a:spAutoFit/>
          </a:bodyPr>
          <a:lstStyle/>
          <a:p>
            <a:r>
              <a:rPr lang="en-US" b="1" dirty="0"/>
              <a:t>= Nuclear  Family</a:t>
            </a:r>
          </a:p>
        </p:txBody>
      </p:sp>
    </p:spTree>
    <p:extLst>
      <p:ext uri="{BB962C8B-B14F-4D97-AF65-F5344CB8AC3E}">
        <p14:creationId xmlns:p14="http://schemas.microsoft.com/office/powerpoint/2010/main" val="151483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5909310"/>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buFont typeface="+mj-lt"/>
              <a:buAutoNum type="arabicPeriod"/>
            </a:pPr>
            <a:r>
              <a:rPr lang="en-US" b="1" i="0" dirty="0">
                <a:solidFill>
                  <a:schemeClr val="bg2"/>
                </a:solidFill>
                <a:effectLst/>
                <a:latin typeface="Roboto" panose="02000000000000000000" pitchFamily="2" charset="0"/>
              </a:rPr>
              <a:t>Tell me about your family.  </a:t>
            </a:r>
          </a:p>
          <a:p>
            <a:pPr algn="l"/>
            <a:r>
              <a:rPr lang="en-US" b="1" i="0" dirty="0">
                <a:solidFill>
                  <a:srgbClr val="030303"/>
                </a:solidFill>
                <a:effectLst/>
                <a:latin typeface="Roboto" panose="02000000000000000000" pitchFamily="2" charset="0"/>
              </a:rPr>
              <a:t>Student : </a:t>
            </a:r>
            <a:r>
              <a:rPr lang="en-US" b="1" dirty="0">
                <a:solidFill>
                  <a:srgbClr val="030303"/>
                </a:solidFill>
                <a:latin typeface="Roboto" panose="02000000000000000000" pitchFamily="2" charset="0"/>
              </a:rPr>
              <a:t>My sister is very kind . I think kind genes run in the family.</a:t>
            </a:r>
            <a:endParaRPr lang="en-US" b="1" i="0" dirty="0">
              <a:solidFill>
                <a:srgbClr val="030303"/>
              </a:solidFill>
              <a:effectLst/>
              <a:latin typeface="Roboto" panose="02000000000000000000" pitchFamily="2" charset="0"/>
            </a:endParaRPr>
          </a:p>
          <a:p>
            <a:r>
              <a:rPr lang="en-US" b="1" dirty="0">
                <a:solidFill>
                  <a:srgbClr val="030303"/>
                </a:solidFill>
                <a:highlight>
                  <a:srgbClr val="FFFF00"/>
                </a:highlight>
                <a:latin typeface="Roboto" panose="02000000000000000000" pitchFamily="2" charset="0"/>
              </a:rPr>
              <a:t>Correction: </a:t>
            </a:r>
            <a:r>
              <a:rPr lang="en-US" b="1" dirty="0">
                <a:solidFill>
                  <a:srgbClr val="030303"/>
                </a:solidFill>
                <a:latin typeface="Roboto" panose="02000000000000000000" pitchFamily="2" charset="0"/>
              </a:rPr>
              <a:t>My sister is very kind . I think </a:t>
            </a:r>
            <a:r>
              <a:rPr lang="en-US" b="1" dirty="0">
                <a:solidFill>
                  <a:srgbClr val="FF0000"/>
                </a:solidFill>
                <a:latin typeface="Roboto" panose="02000000000000000000" pitchFamily="2" charset="0"/>
              </a:rPr>
              <a:t>kindness</a:t>
            </a:r>
            <a:r>
              <a:rPr lang="en-US" b="1" dirty="0">
                <a:solidFill>
                  <a:srgbClr val="030303"/>
                </a:solidFill>
                <a:latin typeface="Roboto" panose="02000000000000000000" pitchFamily="2" charset="0"/>
              </a:rPr>
              <a:t> genes run in the family. Kind : adjective </a:t>
            </a:r>
            <a:r>
              <a:rPr lang="ar-EG" b="1" dirty="0">
                <a:solidFill>
                  <a:srgbClr val="030303"/>
                </a:solidFill>
                <a:latin typeface="Roboto" panose="02000000000000000000" pitchFamily="2" charset="0"/>
              </a:rPr>
              <a:t>طيبة</a:t>
            </a:r>
            <a:r>
              <a:rPr lang="en-US" b="1" dirty="0">
                <a:solidFill>
                  <a:srgbClr val="030303"/>
                </a:solidFill>
                <a:latin typeface="Roboto" panose="02000000000000000000" pitchFamily="2" charset="0"/>
              </a:rPr>
              <a:t> – kindness : noun </a:t>
            </a:r>
            <a:r>
              <a:rPr lang="ar-EG" b="1" dirty="0">
                <a:solidFill>
                  <a:srgbClr val="030303"/>
                </a:solidFill>
                <a:latin typeface="Roboto" panose="02000000000000000000" pitchFamily="2" charset="0"/>
              </a:rPr>
              <a:t>الطيبة</a:t>
            </a:r>
            <a:endParaRPr lang="en-US" b="1" i="0" dirty="0">
              <a:solidFill>
                <a:srgbClr val="030303"/>
              </a:solidFill>
              <a:effectLst/>
              <a:latin typeface="Roboto" panose="02000000000000000000" pitchFamily="2" charset="0"/>
            </a:endParaRPr>
          </a:p>
          <a:p>
            <a:pPr algn="l"/>
            <a:r>
              <a:rPr lang="en-US" b="0" i="0" dirty="0">
                <a:solidFill>
                  <a:schemeClr val="bg2"/>
                </a:solidFill>
                <a:effectLst/>
                <a:latin typeface="Roboto" panose="02000000000000000000" pitchFamily="2" charset="0"/>
              </a:rPr>
              <a:t>Do you have a big family? / Would you like to have a big or a small family?</a:t>
            </a:r>
          </a:p>
          <a:p>
            <a:pPr algn="l"/>
            <a:r>
              <a:rPr lang="en-US" b="1" i="0" dirty="0">
                <a:solidFill>
                  <a:srgbClr val="030303"/>
                </a:solidFill>
                <a:effectLst/>
                <a:latin typeface="Roboto" panose="02000000000000000000" pitchFamily="2" charset="0"/>
              </a:rPr>
              <a:t>Student : I have a small family .in the past I would like to have a big family. But after I had my children I said that’s this enough. When I with my children we seem to be one big happy family.</a:t>
            </a:r>
          </a:p>
          <a:p>
            <a:r>
              <a:rPr lang="en-US" b="1" dirty="0">
                <a:solidFill>
                  <a:srgbClr val="030303"/>
                </a:solidFill>
                <a:highlight>
                  <a:srgbClr val="FFFF00"/>
                </a:highlight>
                <a:latin typeface="Roboto" panose="02000000000000000000" pitchFamily="2" charset="0"/>
              </a:rPr>
              <a:t>Correction: </a:t>
            </a:r>
            <a:r>
              <a:rPr lang="en-US" b="1" dirty="0">
                <a:solidFill>
                  <a:srgbClr val="030303"/>
                </a:solidFill>
                <a:latin typeface="Roboto" panose="02000000000000000000" pitchFamily="2" charset="0"/>
              </a:rPr>
              <a:t>No, </a:t>
            </a:r>
            <a:r>
              <a:rPr lang="en-US" b="1" i="0" dirty="0">
                <a:solidFill>
                  <a:srgbClr val="030303"/>
                </a:solidFill>
                <a:effectLst/>
                <a:latin typeface="Roboto" panose="02000000000000000000" pitchFamily="2" charset="0"/>
              </a:rPr>
              <a:t>I </a:t>
            </a:r>
            <a:r>
              <a:rPr lang="en-US" b="1" dirty="0">
                <a:solidFill>
                  <a:srgbClr val="030303"/>
                </a:solidFill>
                <a:latin typeface="Roboto" panose="02000000000000000000" pitchFamily="2" charset="0"/>
              </a:rPr>
              <a:t>have </a:t>
            </a:r>
            <a:r>
              <a:rPr lang="en-US" b="1" dirty="0" err="1">
                <a:solidFill>
                  <a:srgbClr val="030303"/>
                </a:solidFill>
                <a:latin typeface="Roboto" panose="02000000000000000000" pitchFamily="2" charset="0"/>
              </a:rPr>
              <a:t>aplay</a:t>
            </a:r>
            <a:r>
              <a:rPr lang="en-US" b="1" dirty="0">
                <a:solidFill>
                  <a:srgbClr val="030303"/>
                </a:solidFill>
                <a:latin typeface="Roboto" panose="02000000000000000000" pitchFamily="2" charset="0"/>
              </a:rPr>
              <a:t> </a:t>
            </a:r>
            <a:r>
              <a:rPr lang="en-US" b="1" i="0" dirty="0">
                <a:solidFill>
                  <a:srgbClr val="030303"/>
                </a:solidFill>
                <a:effectLst/>
                <a:latin typeface="Roboto" panose="02000000000000000000" pitchFamily="2" charset="0"/>
              </a:rPr>
              <a:t>small family. </a:t>
            </a:r>
            <a:r>
              <a:rPr lang="en-US" b="1" dirty="0">
                <a:solidFill>
                  <a:srgbClr val="030303"/>
                </a:solidFill>
                <a:latin typeface="Roboto" panose="02000000000000000000" pitchFamily="2" charset="0"/>
              </a:rPr>
              <a:t>I</a:t>
            </a:r>
            <a:r>
              <a:rPr lang="en-US" b="1" i="0" dirty="0">
                <a:solidFill>
                  <a:srgbClr val="030303"/>
                </a:solidFill>
                <a:effectLst/>
                <a:latin typeface="Roboto" panose="02000000000000000000" pitchFamily="2" charset="0"/>
              </a:rPr>
              <a:t>n the past I </a:t>
            </a:r>
            <a:r>
              <a:rPr lang="en-US" b="1" i="0" dirty="0">
                <a:solidFill>
                  <a:srgbClr val="FF0000"/>
                </a:solidFill>
                <a:effectLst/>
                <a:latin typeface="Roboto" panose="02000000000000000000" pitchFamily="2" charset="0"/>
              </a:rPr>
              <a:t>wanted</a:t>
            </a:r>
            <a:r>
              <a:rPr lang="en-US" b="1" i="0" dirty="0">
                <a:solidFill>
                  <a:srgbClr val="030303"/>
                </a:solidFill>
                <a:effectLst/>
                <a:latin typeface="Roboto" panose="02000000000000000000" pitchFamily="2" charset="0"/>
              </a:rPr>
              <a:t> to have a big family. But after I had my children, I </a:t>
            </a:r>
            <a:r>
              <a:rPr lang="en-US" b="1" i="0" dirty="0">
                <a:solidFill>
                  <a:srgbClr val="FF0000"/>
                </a:solidFill>
                <a:effectLst/>
                <a:latin typeface="Roboto" panose="02000000000000000000" pitchFamily="2" charset="0"/>
              </a:rPr>
              <a:t>thought</a:t>
            </a:r>
            <a:r>
              <a:rPr lang="en-US" b="1" i="0" dirty="0">
                <a:solidFill>
                  <a:srgbClr val="030303"/>
                </a:solidFill>
                <a:effectLst/>
                <a:latin typeface="Roboto" panose="02000000000000000000" pitchFamily="2" charset="0"/>
              </a:rPr>
              <a:t> that this </a:t>
            </a:r>
            <a:r>
              <a:rPr lang="en-US" b="1" i="0" dirty="0">
                <a:solidFill>
                  <a:srgbClr val="FF0000"/>
                </a:solidFill>
                <a:effectLst/>
                <a:latin typeface="Roboto" panose="02000000000000000000" pitchFamily="2" charset="0"/>
              </a:rPr>
              <a:t>is </a:t>
            </a:r>
            <a:r>
              <a:rPr lang="en-US" b="1" i="0" dirty="0">
                <a:solidFill>
                  <a:srgbClr val="030303"/>
                </a:solidFill>
                <a:effectLst/>
                <a:latin typeface="Roboto" panose="02000000000000000000" pitchFamily="2" charset="0"/>
              </a:rPr>
              <a:t>enough. When I play with my children we seem to be one big happy family.</a:t>
            </a:r>
            <a:endParaRPr lang="en-US" dirty="0">
              <a:solidFill>
                <a:srgbClr val="030303"/>
              </a:solidFill>
              <a:latin typeface="Roboto" panose="02000000000000000000" pitchFamily="2" charset="0"/>
            </a:endParaRPr>
          </a:p>
          <a:p>
            <a:pPr algn="l"/>
            <a:r>
              <a:rPr lang="en-US" b="0" i="0" dirty="0">
                <a:solidFill>
                  <a:schemeClr val="bg2"/>
                </a:solidFill>
                <a:effectLst/>
                <a:latin typeface="Arial" panose="020B0604020202020204" pitchFamily="34" charset="0"/>
              </a:rPr>
              <a:t>Are friends more important than family? What do you think?</a:t>
            </a:r>
          </a:p>
          <a:p>
            <a:pPr algn="l"/>
            <a:r>
              <a:rPr lang="en-US" b="1" i="0" dirty="0">
                <a:solidFill>
                  <a:srgbClr val="030303"/>
                </a:solidFill>
                <a:effectLst/>
                <a:latin typeface="Roboto" panose="02000000000000000000" pitchFamily="2" charset="0"/>
              </a:rPr>
              <a:t>Student : no, for me my friends aren’t more important than family. </a:t>
            </a:r>
            <a:r>
              <a:rPr lang="en-US" b="1" dirty="0">
                <a:solidFill>
                  <a:srgbClr val="030303"/>
                </a:solidFill>
                <a:latin typeface="Roboto" panose="02000000000000000000" pitchFamily="2" charset="0"/>
              </a:rPr>
              <a:t>This is nature that family is the </a:t>
            </a:r>
            <a:r>
              <a:rPr lang="en-US" b="1" dirty="0" err="1">
                <a:solidFill>
                  <a:srgbClr val="030303"/>
                </a:solidFill>
                <a:latin typeface="Roboto" panose="02000000000000000000" pitchFamily="2" charset="0"/>
              </a:rPr>
              <a:t>the</a:t>
            </a:r>
            <a:r>
              <a:rPr lang="en-US" b="1" dirty="0">
                <a:solidFill>
                  <a:srgbClr val="030303"/>
                </a:solidFill>
                <a:latin typeface="Roboto" panose="02000000000000000000" pitchFamily="2" charset="0"/>
              </a:rPr>
              <a:t> most important. </a:t>
            </a:r>
            <a:endParaRPr lang="en-US" b="1" dirty="0">
              <a:solidFill>
                <a:srgbClr val="C00000"/>
              </a:solidFill>
              <a:latin typeface="Roboto" panose="02000000000000000000" pitchFamily="2" charset="0"/>
            </a:endParaRPr>
          </a:p>
          <a:p>
            <a:pPr algn="l"/>
            <a:r>
              <a:rPr lang="en-US" b="1" dirty="0">
                <a:solidFill>
                  <a:srgbClr val="030303"/>
                </a:solidFill>
                <a:highlight>
                  <a:srgbClr val="FFFF00"/>
                </a:highlight>
                <a:latin typeface="Roboto" panose="02000000000000000000" pitchFamily="2" charset="0"/>
              </a:rPr>
              <a:t>Correction: </a:t>
            </a:r>
            <a:r>
              <a:rPr lang="en-US" b="1" i="0" dirty="0">
                <a:solidFill>
                  <a:srgbClr val="030303"/>
                </a:solidFill>
                <a:effectLst/>
                <a:highlight>
                  <a:srgbClr val="FFFF00"/>
                </a:highlight>
                <a:latin typeface="Roboto" panose="02000000000000000000" pitchFamily="2" charset="0"/>
              </a:rPr>
              <a:t>: </a:t>
            </a:r>
            <a:r>
              <a:rPr lang="en-US" b="1" i="0" dirty="0">
                <a:solidFill>
                  <a:srgbClr val="030303"/>
                </a:solidFill>
                <a:effectLst/>
                <a:latin typeface="Roboto" panose="02000000000000000000" pitchFamily="2" charset="0"/>
              </a:rPr>
              <a:t>no, for me, my friends aren’t more important than </a:t>
            </a:r>
            <a:r>
              <a:rPr lang="en-US" b="1" i="0" dirty="0">
                <a:solidFill>
                  <a:srgbClr val="C00000"/>
                </a:solidFill>
                <a:effectLst/>
                <a:latin typeface="Roboto" panose="02000000000000000000" pitchFamily="2" charset="0"/>
              </a:rPr>
              <a:t>my </a:t>
            </a:r>
            <a:r>
              <a:rPr lang="en-US" b="1" i="0" dirty="0">
                <a:solidFill>
                  <a:srgbClr val="030303"/>
                </a:solidFill>
                <a:effectLst/>
                <a:latin typeface="Roboto" panose="02000000000000000000" pitchFamily="2" charset="0"/>
              </a:rPr>
              <a:t>family. </a:t>
            </a:r>
            <a:r>
              <a:rPr lang="en-US" b="1" dirty="0">
                <a:solidFill>
                  <a:srgbClr val="030303"/>
                </a:solidFill>
                <a:latin typeface="Roboto" panose="02000000000000000000" pitchFamily="2" charset="0"/>
              </a:rPr>
              <a:t>This is </a:t>
            </a:r>
            <a:r>
              <a:rPr lang="en-US" b="1" dirty="0">
                <a:solidFill>
                  <a:srgbClr val="C00000"/>
                </a:solidFill>
                <a:latin typeface="Roboto" panose="02000000000000000000" pitchFamily="2" charset="0"/>
              </a:rPr>
              <a:t>normal</a:t>
            </a:r>
            <a:r>
              <a:rPr lang="en-US" b="1" dirty="0">
                <a:solidFill>
                  <a:srgbClr val="030303"/>
                </a:solidFill>
                <a:latin typeface="Roboto" panose="02000000000000000000" pitchFamily="2" charset="0"/>
              </a:rPr>
              <a:t> that family is the most important  </a:t>
            </a:r>
            <a:r>
              <a:rPr lang="en-US" b="1" dirty="0">
                <a:solidFill>
                  <a:srgbClr val="C00000"/>
                </a:solidFill>
                <a:latin typeface="Roboto" panose="02000000000000000000" pitchFamily="2" charset="0"/>
              </a:rPr>
              <a:t>thing</a:t>
            </a:r>
            <a:r>
              <a:rPr lang="en-US" b="1" dirty="0">
                <a:solidFill>
                  <a:srgbClr val="030303"/>
                </a:solidFill>
                <a:latin typeface="Roboto" panose="02000000000000000000" pitchFamily="2" charset="0"/>
              </a:rPr>
              <a:t> ./ is more important than others. </a:t>
            </a:r>
            <a:r>
              <a:rPr lang="en-US" b="1" dirty="0">
                <a:solidFill>
                  <a:srgbClr val="C00000"/>
                </a:solidFill>
                <a:latin typeface="Roboto" panose="02000000000000000000" pitchFamily="2" charset="0"/>
              </a:rPr>
              <a:t>Nature: </a:t>
            </a:r>
            <a:r>
              <a:rPr lang="ar-EG" b="1" dirty="0">
                <a:solidFill>
                  <a:srgbClr val="C00000"/>
                </a:solidFill>
                <a:latin typeface="Roboto" panose="02000000000000000000" pitchFamily="2" charset="0"/>
              </a:rPr>
              <a:t>الطبيعة </a:t>
            </a:r>
            <a:r>
              <a:rPr lang="en-US" b="1" dirty="0">
                <a:solidFill>
                  <a:srgbClr val="C00000"/>
                </a:solidFill>
                <a:latin typeface="Roboto" panose="02000000000000000000" pitchFamily="2" charset="0"/>
              </a:rPr>
              <a:t>  normal: </a:t>
            </a:r>
            <a:r>
              <a:rPr lang="ar-EG" b="1" dirty="0">
                <a:solidFill>
                  <a:srgbClr val="C00000"/>
                </a:solidFill>
                <a:latin typeface="Roboto" panose="02000000000000000000" pitchFamily="2" charset="0"/>
              </a:rPr>
              <a:t>العادي ( الطبيعي) </a:t>
            </a:r>
            <a:r>
              <a:rPr lang="en-US" b="1" dirty="0">
                <a:solidFill>
                  <a:srgbClr val="C00000"/>
                </a:solidFill>
                <a:latin typeface="Roboto" panose="02000000000000000000" pitchFamily="2" charset="0"/>
              </a:rPr>
              <a:t>natural: </a:t>
            </a:r>
            <a:r>
              <a:rPr lang="ar-EG" b="1" dirty="0">
                <a:solidFill>
                  <a:srgbClr val="C00000"/>
                </a:solidFill>
                <a:latin typeface="Roboto" panose="02000000000000000000" pitchFamily="2" charset="0"/>
              </a:rPr>
              <a:t>طبيعي</a:t>
            </a:r>
            <a:endParaRPr lang="en-US" b="1" i="0" dirty="0">
              <a:solidFill>
                <a:srgbClr val="030303"/>
              </a:solidFill>
              <a:effectLst/>
              <a:latin typeface="Roboto" panose="02000000000000000000" pitchFamily="2" charset="0"/>
            </a:endParaRPr>
          </a:p>
          <a:p>
            <a:pPr algn="l"/>
            <a:r>
              <a:rPr lang="en-US" b="0" i="0" dirty="0">
                <a:solidFill>
                  <a:schemeClr val="tx2"/>
                </a:solidFill>
                <a:effectLst/>
                <a:latin typeface="Arial" panose="020B0604020202020204" pitchFamily="34" charset="0"/>
              </a:rPr>
              <a:t>What do you think </a:t>
            </a:r>
            <a:r>
              <a:rPr lang="en-US" dirty="0">
                <a:solidFill>
                  <a:schemeClr val="tx2"/>
                </a:solidFill>
                <a:latin typeface="Arial" panose="020B0604020202020204" pitchFamily="34" charset="0"/>
              </a:rPr>
              <a:t>of assigning </a:t>
            </a:r>
            <a:r>
              <a:rPr lang="en-US" b="0" i="0" dirty="0">
                <a:solidFill>
                  <a:schemeClr val="tx2"/>
                </a:solidFill>
                <a:effectLst/>
                <a:latin typeface="Arial" panose="020B0604020202020204" pitchFamily="34" charset="0"/>
              </a:rPr>
              <a:t>chores to children in the family?</a:t>
            </a:r>
          </a:p>
          <a:p>
            <a:pPr algn="l"/>
            <a:r>
              <a:rPr lang="en-US" b="1" i="0" dirty="0">
                <a:solidFill>
                  <a:srgbClr val="030303"/>
                </a:solidFill>
                <a:effectLst/>
                <a:latin typeface="Roboto" panose="02000000000000000000" pitchFamily="2" charset="0"/>
              </a:rPr>
              <a:t>Student : I absolutely love this/ that. </a:t>
            </a:r>
            <a:r>
              <a:rPr lang="en-US" b="1" dirty="0">
                <a:solidFill>
                  <a:srgbClr val="030303"/>
                </a:solidFill>
                <a:latin typeface="Roboto" panose="02000000000000000000" pitchFamily="2" charset="0"/>
              </a:rPr>
              <a:t> I  really distribute tasks on my children. </a:t>
            </a:r>
            <a:endParaRPr lang="en-US" b="1" i="0" dirty="0">
              <a:solidFill>
                <a:srgbClr val="030303"/>
              </a:solidFill>
              <a:effectLst/>
              <a:latin typeface="Roboto" panose="02000000000000000000" pitchFamily="2" charset="0"/>
            </a:endParaRPr>
          </a:p>
          <a:p>
            <a:pPr algn="l"/>
            <a:r>
              <a:rPr lang="en-US" b="1" dirty="0">
                <a:solidFill>
                  <a:srgbClr val="030303"/>
                </a:solidFill>
                <a:highlight>
                  <a:srgbClr val="FFFF00"/>
                </a:highlight>
                <a:latin typeface="Roboto" panose="02000000000000000000" pitchFamily="2" charset="0"/>
              </a:rPr>
              <a:t>Correction:</a:t>
            </a:r>
            <a:r>
              <a:rPr lang="en-US" b="1" i="0" dirty="0">
                <a:solidFill>
                  <a:srgbClr val="030303"/>
                </a:solidFill>
                <a:effectLst/>
                <a:highlight>
                  <a:srgbClr val="FFFF00"/>
                </a:highlight>
                <a:latin typeface="Roboto" panose="02000000000000000000" pitchFamily="2" charset="0"/>
              </a:rPr>
              <a:t> </a:t>
            </a:r>
            <a:r>
              <a:rPr lang="en-US" b="1" i="0" dirty="0">
                <a:solidFill>
                  <a:srgbClr val="030303"/>
                </a:solidFill>
                <a:effectLst/>
                <a:latin typeface="Roboto" panose="02000000000000000000" pitchFamily="2" charset="0"/>
              </a:rPr>
              <a:t>I absolutely love this.</a:t>
            </a:r>
            <a:r>
              <a:rPr lang="en-US" b="1" dirty="0">
                <a:solidFill>
                  <a:srgbClr val="030303"/>
                </a:solidFill>
                <a:latin typeface="Roboto" panose="02000000000000000000" pitchFamily="2" charset="0"/>
              </a:rPr>
              <a:t> In fact, I share the chores  with my family. / As a family, we share the chores. We are one big happy family.  Like father –like son. </a:t>
            </a:r>
            <a:endParaRPr lang="en-US" b="1" i="0" dirty="0">
              <a:solidFill>
                <a:srgbClr val="030303"/>
              </a:solidFill>
              <a:effectLst/>
              <a:latin typeface="Roboto" panose="02000000000000000000" pitchFamily="2" charset="0"/>
            </a:endParaRPr>
          </a:p>
          <a:p>
            <a:pPr algn="l">
              <a:buFont typeface="+mj-lt"/>
              <a:buAutoNum type="arabicPeriod"/>
            </a:pPr>
            <a:endParaRPr lang="en-US" b="0" i="0" dirty="0">
              <a:solidFill>
                <a:srgbClr val="030303"/>
              </a:solidFill>
              <a:effectLst/>
              <a:latin typeface="Roboto" panose="02000000000000000000" pitchFamily="2" charset="0"/>
            </a:endParaRPr>
          </a:p>
          <a:p>
            <a:pPr algn="l"/>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10790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5355312"/>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r>
              <a:rPr lang="en-US" b="0" i="0" dirty="0">
                <a:solidFill>
                  <a:srgbClr val="030303"/>
                </a:solidFill>
                <a:effectLst/>
                <a:latin typeface="Roboto" panose="02000000000000000000" pitchFamily="2" charset="0"/>
              </a:rPr>
              <a:t> What do you like doing when you spend time with your family?</a:t>
            </a:r>
          </a:p>
          <a:p>
            <a:pPr algn="l"/>
            <a:r>
              <a:rPr lang="en-US" b="1" i="0" dirty="0">
                <a:solidFill>
                  <a:srgbClr val="030303"/>
                </a:solidFill>
                <a:effectLst/>
                <a:latin typeface="Roboto" panose="02000000000000000000" pitchFamily="2" charset="0"/>
              </a:rPr>
              <a:t>Student : I absolutely love going shopping with my family.  </a:t>
            </a:r>
            <a:r>
              <a:rPr lang="en-US" b="1" i="0" dirty="0">
                <a:solidFill>
                  <a:srgbClr val="FF0000"/>
                </a:solidFill>
                <a:effectLst/>
                <a:latin typeface="Roboto" panose="02000000000000000000" pitchFamily="2" charset="0"/>
              </a:rPr>
              <a:t>Go out = hang out </a:t>
            </a:r>
            <a:r>
              <a:rPr lang="ar-EG" b="1" i="0" dirty="0">
                <a:solidFill>
                  <a:srgbClr val="FF0000"/>
                </a:solidFill>
                <a:effectLst/>
                <a:latin typeface="Roboto" panose="02000000000000000000" pitchFamily="2" charset="0"/>
              </a:rPr>
              <a:t>  </a:t>
            </a:r>
            <a:r>
              <a:rPr lang="en-US" b="1" i="0" dirty="0">
                <a:solidFill>
                  <a:srgbClr val="FF0000"/>
                </a:solidFill>
                <a:effectLst/>
                <a:latin typeface="Roboto" panose="02000000000000000000" pitchFamily="2" charset="0"/>
              </a:rPr>
              <a:t>Get out = </a:t>
            </a:r>
            <a:r>
              <a:rPr lang="ar-EG" b="1" i="0" dirty="0">
                <a:solidFill>
                  <a:srgbClr val="FF0000"/>
                </a:solidFill>
                <a:effectLst/>
                <a:latin typeface="Roboto" panose="02000000000000000000" pitchFamily="2" charset="0"/>
              </a:rPr>
              <a:t>اطلع برة</a:t>
            </a:r>
            <a:endParaRPr lang="en-US" b="1" i="0" dirty="0">
              <a:solidFill>
                <a:srgbClr val="FF0000"/>
              </a:solidFill>
              <a:effectLst/>
              <a:latin typeface="Roboto" panose="02000000000000000000" pitchFamily="2" charset="0"/>
            </a:endParaRPr>
          </a:p>
          <a:p>
            <a:pPr algn="l"/>
            <a:r>
              <a:rPr lang="en-US" b="1" dirty="0">
                <a:solidFill>
                  <a:srgbClr val="030303"/>
                </a:solidFill>
                <a:latin typeface="Roboto" panose="02000000000000000000" pitchFamily="2" charset="0"/>
              </a:rPr>
              <a:t>Walking in the street</a:t>
            </a:r>
            <a:endParaRPr lang="en-US" b="1" i="0" dirty="0">
              <a:solidFill>
                <a:srgbClr val="030303"/>
              </a:solidFill>
              <a:effectLst/>
              <a:latin typeface="Roboto" panose="02000000000000000000" pitchFamily="2" charset="0"/>
            </a:endParaRPr>
          </a:p>
          <a:p>
            <a:pPr algn="l"/>
            <a:r>
              <a:rPr lang="en-US" b="1" dirty="0">
                <a:solidFill>
                  <a:srgbClr val="030303"/>
                </a:solidFill>
                <a:highlight>
                  <a:srgbClr val="FFFF00"/>
                </a:highlight>
                <a:latin typeface="Roboto" panose="02000000000000000000" pitchFamily="2" charset="0"/>
              </a:rPr>
              <a:t>Correction:  </a:t>
            </a:r>
            <a:r>
              <a:rPr lang="en-US" b="1" dirty="0">
                <a:solidFill>
                  <a:srgbClr val="FF0000"/>
                </a:solidFill>
                <a:latin typeface="Roboto" panose="02000000000000000000" pitchFamily="2" charset="0"/>
              </a:rPr>
              <a:t>I absolutely love to go walking with my family.  I absolutely love going on long walks with my family. </a:t>
            </a:r>
            <a:endParaRPr lang="en-US" b="1" i="0" dirty="0">
              <a:solidFill>
                <a:srgbClr val="FF0000"/>
              </a:solidFill>
              <a:effectLst/>
              <a:latin typeface="Roboto" panose="02000000000000000000" pitchFamily="2" charset="0"/>
            </a:endParaRPr>
          </a:p>
          <a:p>
            <a:pPr algn="l">
              <a:buFont typeface="+mj-lt"/>
              <a:buAutoNum type="arabicPeriod"/>
            </a:pPr>
            <a:endParaRPr lang="en-US" dirty="0">
              <a:solidFill>
                <a:srgbClr val="030303"/>
              </a:solidFill>
              <a:latin typeface="Roboto" panose="02000000000000000000" pitchFamily="2" charset="0"/>
            </a:endParaRPr>
          </a:p>
          <a:p>
            <a:r>
              <a:rPr lang="en-US" b="0" i="0" dirty="0">
                <a:solidFill>
                  <a:srgbClr val="000000"/>
                </a:solidFill>
                <a:effectLst/>
                <a:latin typeface="Arial" panose="020B0604020202020204" pitchFamily="34" charset="0"/>
              </a:rPr>
              <a:t>Did you ever meet any of your great grandparents?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How did you get your name? Who are you named after?</a:t>
            </a:r>
          </a:p>
          <a:p>
            <a:pPr algn="l"/>
            <a:r>
              <a:rPr lang="en-US" b="1" i="0" dirty="0">
                <a:solidFill>
                  <a:srgbClr val="030303"/>
                </a:solidFill>
                <a:effectLst/>
                <a:latin typeface="Roboto" panose="02000000000000000000" pitchFamily="2" charset="0"/>
              </a:rPr>
              <a:t>Student : my dad named me . I was named after a princess in the gulf. </a:t>
            </a:r>
          </a:p>
          <a:p>
            <a:pPr algn="l"/>
            <a:r>
              <a:rPr lang="en-US" b="1" dirty="0">
                <a:solidFill>
                  <a:srgbClr val="030303"/>
                </a:solidFill>
                <a:latin typeface="Roboto" panose="02000000000000000000" pitchFamily="2" charset="0"/>
              </a:rPr>
              <a:t>C</a:t>
            </a:r>
            <a:r>
              <a:rPr lang="en-US" b="1" dirty="0">
                <a:solidFill>
                  <a:srgbClr val="030303"/>
                </a:solidFill>
                <a:highlight>
                  <a:srgbClr val="FFFF00"/>
                </a:highlight>
                <a:latin typeface="Roboto" panose="02000000000000000000" pitchFamily="2" charset="0"/>
              </a:rPr>
              <a:t>orrection</a:t>
            </a:r>
            <a:r>
              <a:rPr lang="en-US" b="1" dirty="0">
                <a:solidFill>
                  <a:srgbClr val="FF0000"/>
                </a:solidFill>
                <a:latin typeface="Roboto" panose="02000000000000000000" pitchFamily="2" charset="0"/>
              </a:rPr>
              <a:t>: It was my dad who called/ named me . I was named after a princess in the Gulf.</a:t>
            </a:r>
            <a:endParaRPr lang="en-US" b="1" i="0" dirty="0">
              <a:solidFill>
                <a:srgbClr val="FF0000"/>
              </a:solidFill>
              <a:effectLst/>
              <a:latin typeface="Roboto" panose="02000000000000000000" pitchFamily="2" charset="0"/>
            </a:endParaRPr>
          </a:p>
          <a:p>
            <a:pPr>
              <a:buFont typeface="+mj-lt"/>
              <a:buAutoNum type="arabicPeriod"/>
            </a:pPr>
            <a:endParaRPr lang="en-US" b="0" i="0" dirty="0">
              <a:solidFill>
                <a:srgbClr val="FF0000"/>
              </a:solidFill>
              <a:effectLst/>
              <a:latin typeface="Arial" panose="020B0604020202020204" pitchFamily="34" charset="0"/>
            </a:endParaRPr>
          </a:p>
          <a:p>
            <a:r>
              <a:rPr lang="en-US" b="0" i="0" dirty="0">
                <a:solidFill>
                  <a:srgbClr val="000000"/>
                </a:solidFill>
                <a:effectLst/>
                <a:latin typeface="Arial" panose="020B0604020202020204" pitchFamily="34" charset="0"/>
              </a:rPr>
              <a:t>What is the most important thing your parents taught you?  Taught= </a:t>
            </a:r>
            <a:r>
              <a:rPr lang="ar-EG" b="0" i="0" dirty="0">
                <a:solidFill>
                  <a:srgbClr val="000000"/>
                </a:solidFill>
                <a:effectLst/>
                <a:latin typeface="Arial" panose="020B0604020202020204" pitchFamily="34" charset="0"/>
              </a:rPr>
              <a:t>يعلم </a:t>
            </a:r>
            <a:r>
              <a:rPr lang="en-US" b="0" i="0" dirty="0">
                <a:solidFill>
                  <a:srgbClr val="000000"/>
                </a:solidFill>
                <a:effectLst/>
                <a:latin typeface="Arial" panose="020B0604020202020204" pitchFamily="34" charset="0"/>
              </a:rPr>
              <a:t>past of teach</a:t>
            </a:r>
          </a:p>
          <a:p>
            <a:pPr algn="l"/>
            <a:r>
              <a:rPr lang="en-US" b="1" i="0" dirty="0">
                <a:solidFill>
                  <a:srgbClr val="030303"/>
                </a:solidFill>
                <a:effectLst/>
                <a:latin typeface="Roboto" panose="02000000000000000000" pitchFamily="2" charset="0"/>
              </a:rPr>
              <a:t>Student : my parents taught me to love my siblings and take care of them/  to look out for them. </a:t>
            </a:r>
          </a:p>
          <a:p>
            <a:pPr algn="l"/>
            <a:r>
              <a:rPr lang="en-US" b="1" dirty="0">
                <a:solidFill>
                  <a:srgbClr val="030303"/>
                </a:solidFill>
                <a:latin typeface="Roboto" panose="02000000000000000000" pitchFamily="2" charset="0"/>
              </a:rPr>
              <a:t>Correction: </a:t>
            </a:r>
            <a:r>
              <a:rPr lang="en-US" b="1" dirty="0">
                <a:solidFill>
                  <a:srgbClr val="030303"/>
                </a:solidFill>
                <a:latin typeface="Roboto" panose="02000000000000000000" pitchFamily="2" charset="0"/>
                <a:sym typeface="Wingdings" panose="05000000000000000000" pitchFamily="2" charset="2"/>
              </a:rPr>
              <a:t></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pPr>
              <a:buFont typeface="+mj-lt"/>
              <a:buAutoNum type="arabicPeriod"/>
            </a:pPr>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92107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2031325"/>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endParaRPr lang="en-US" dirty="0">
              <a:solidFill>
                <a:srgbClr val="030303"/>
              </a:solidFill>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If you could have a different number of </a:t>
            </a:r>
            <a:r>
              <a:rPr lang="en-US" b="1" i="0" dirty="0">
                <a:solidFill>
                  <a:srgbClr val="000000"/>
                </a:solidFill>
                <a:effectLst/>
                <a:latin typeface="Arial" panose="020B0604020202020204" pitchFamily="34" charset="0"/>
              </a:rPr>
              <a:t>siblings</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children</a:t>
            </a:r>
            <a:r>
              <a:rPr lang="en-US" b="0" i="0" dirty="0">
                <a:solidFill>
                  <a:srgbClr val="000000"/>
                </a:solidFill>
                <a:effectLst/>
                <a:latin typeface="Arial" panose="020B0604020202020204" pitchFamily="34" charset="0"/>
              </a:rPr>
              <a:t>, what would it be?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
        <p:nvSpPr>
          <p:cNvPr id="8" name="TextBox 7">
            <a:extLst>
              <a:ext uri="{FF2B5EF4-FFF2-40B4-BE49-F238E27FC236}">
                <a16:creationId xmlns:a16="http://schemas.microsoft.com/office/drawing/2014/main" id="{435D374A-A6AB-21ED-CA1A-A52F1A0D0653}"/>
              </a:ext>
            </a:extLst>
          </p:cNvPr>
          <p:cNvSpPr txBox="1"/>
          <p:nvPr/>
        </p:nvSpPr>
        <p:spPr>
          <a:xfrm>
            <a:off x="62522" y="3657490"/>
            <a:ext cx="1187156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If you were offered an excellent job opportunity abroad, would you consider leaving your family for an indefinite period of time</a:t>
            </a:r>
            <a:r>
              <a:rPr lang="en-US" dirty="0">
                <a:solidFill>
                  <a:srgbClr val="000000"/>
                </a:solidFill>
                <a:latin typeface="Arial" panose="020B0604020202020204" pitchFamily="34" charset="0"/>
              </a:rPr>
              <a:t>?</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p:txBody>
      </p:sp>
    </p:spTree>
    <p:extLst>
      <p:ext uri="{BB962C8B-B14F-4D97-AF65-F5344CB8AC3E}">
        <p14:creationId xmlns:p14="http://schemas.microsoft.com/office/powerpoint/2010/main" val="132492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My English Family ( 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5632311"/>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There is much talk recently of increased social problems due to family breakdown. Is this true?</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ever get tired of family duties?</a:t>
            </a:r>
          </a:p>
          <a:p>
            <a:pPr algn="l"/>
            <a:r>
              <a:rPr lang="en-US" b="0" i="0" dirty="0">
                <a:solidFill>
                  <a:srgbClr val="000000"/>
                </a:solidFill>
                <a:effectLst/>
                <a:latin typeface="verdana" panose="020B0604030504040204" pitchFamily="34" charset="0"/>
              </a:rPr>
              <a:t> </a:t>
            </a:r>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 Do you consider close friends as family? Explain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167564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6186309"/>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like taking photos with your family?</a:t>
            </a:r>
          </a:p>
          <a:p>
            <a:pPr algn="l"/>
            <a:endParaRPr lang="en-US" b="1" i="0" dirty="0">
              <a:solidFill>
                <a:srgbClr val="030303"/>
              </a:solidFill>
              <a:effectLst/>
              <a:latin typeface="Roboto" panose="02000000000000000000" pitchFamily="2" charset="0"/>
            </a:endParaRPr>
          </a:p>
          <a:p>
            <a:pPr algn="l"/>
            <a:r>
              <a:rPr lang="en-US" b="1" i="0" dirty="0">
                <a:solidFill>
                  <a:srgbClr val="030303"/>
                </a:solidFill>
                <a:effectLst/>
                <a:latin typeface="Roboto" panose="02000000000000000000" pitchFamily="2" charset="0"/>
              </a:rPr>
              <a:t>Student : yes, I like taking photos with my family. We are one big happy family.</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Can you describe this picture?</a:t>
            </a:r>
          </a:p>
          <a:p>
            <a:endParaRPr lang="en-US" dirty="0">
              <a:solidFill>
                <a:srgbClr val="000000"/>
              </a:solidFill>
              <a:latin typeface="verdana" panose="020B0604030504040204" pitchFamily="34" charset="0"/>
            </a:endParaRPr>
          </a:p>
          <a:p>
            <a:pPr algn="l"/>
            <a:r>
              <a:rPr lang="en-US" b="1" i="0" dirty="0">
                <a:solidFill>
                  <a:srgbClr val="030303"/>
                </a:solidFill>
                <a:effectLst/>
                <a:latin typeface="Roboto" panose="02000000000000000000" pitchFamily="2" charset="0"/>
              </a:rPr>
              <a:t>Student : I see  big family contains grandpa, grandma, father and daughter and they are one big happy family. they are talking happily.. They are spending  a good time together. </a:t>
            </a:r>
          </a:p>
          <a:p>
            <a:pPr algn="l"/>
            <a:endParaRPr lang="en-US" b="1" dirty="0">
              <a:solidFill>
                <a:srgbClr val="030303"/>
              </a:solidFill>
              <a:latin typeface="Roboto" panose="02000000000000000000" pitchFamily="2" charset="0"/>
            </a:endParaRPr>
          </a:p>
          <a:p>
            <a:pPr algn="l"/>
            <a:r>
              <a:rPr lang="en-US" b="1" dirty="0">
                <a:solidFill>
                  <a:srgbClr val="030303"/>
                </a:solidFill>
                <a:highlight>
                  <a:srgbClr val="FFFF00"/>
                </a:highlight>
                <a:latin typeface="Roboto" panose="02000000000000000000" pitchFamily="2" charset="0"/>
              </a:rPr>
              <a:t>Correction</a:t>
            </a:r>
            <a:r>
              <a:rPr lang="en-US" b="1" dirty="0">
                <a:solidFill>
                  <a:srgbClr val="FF0000"/>
                </a:solidFill>
                <a:latin typeface="Roboto" panose="02000000000000000000" pitchFamily="2" charset="0"/>
              </a:rPr>
              <a:t>: </a:t>
            </a:r>
            <a:r>
              <a:rPr lang="en-US" b="1" i="0" dirty="0">
                <a:solidFill>
                  <a:srgbClr val="FF0000"/>
                </a:solidFill>
                <a:effectLst/>
                <a:latin typeface="Roboto" panose="02000000000000000000" pitchFamily="2" charset="0"/>
              </a:rPr>
              <a:t>I see </a:t>
            </a:r>
            <a:r>
              <a:rPr lang="en-US" b="1" i="0" dirty="0">
                <a:solidFill>
                  <a:srgbClr val="FF0000"/>
                </a:solidFill>
                <a:effectLst/>
                <a:highlight>
                  <a:srgbClr val="FFFF00"/>
                </a:highlight>
                <a:latin typeface="Roboto" panose="02000000000000000000" pitchFamily="2" charset="0"/>
              </a:rPr>
              <a:t>a</a:t>
            </a:r>
            <a:r>
              <a:rPr lang="en-US" b="1" i="0" dirty="0">
                <a:solidFill>
                  <a:srgbClr val="FF0000"/>
                </a:solidFill>
                <a:effectLst/>
                <a:latin typeface="Roboto" panose="02000000000000000000" pitchFamily="2" charset="0"/>
              </a:rPr>
              <a:t>  big family made up of a grandpa, a grandma, a father and a daughter and they are one big happy family. They are enjoying talking together/ they are enjoying their time together. They are having a good time together. </a:t>
            </a:r>
          </a:p>
          <a:p>
            <a:pPr algn="l"/>
            <a:endParaRPr lang="en-US" b="1" dirty="0">
              <a:solidFill>
                <a:srgbClr val="030303"/>
              </a:solidFill>
              <a:latin typeface="Roboto" panose="02000000000000000000" pitchFamily="2" charset="0"/>
            </a:endParaRPr>
          </a:p>
          <a:p>
            <a:pPr algn="l"/>
            <a:r>
              <a:rPr lang="en-US" b="1" dirty="0">
                <a:solidFill>
                  <a:srgbClr val="030303"/>
                </a:solidFill>
                <a:latin typeface="Roboto" panose="02000000000000000000" pitchFamily="2" charset="0"/>
              </a:rPr>
              <a:t> (v. to be )+ made up of : </a:t>
            </a:r>
            <a:r>
              <a:rPr lang="ar-EG" b="1" dirty="0">
                <a:solidFill>
                  <a:srgbClr val="030303"/>
                </a:solidFill>
                <a:latin typeface="Roboto" panose="02000000000000000000" pitchFamily="2" charset="0"/>
              </a:rPr>
              <a:t> مكون من</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pic>
        <p:nvPicPr>
          <p:cNvPr id="8" name="Picture 2" descr="202,265 Extended Family Stock Photos, Pictures &amp;amp; Royalty-Free Images -  iStock">
            <a:extLst>
              <a:ext uri="{FF2B5EF4-FFF2-40B4-BE49-F238E27FC236}">
                <a16:creationId xmlns:a16="http://schemas.microsoft.com/office/drawing/2014/main" id="{C2208E6F-650E-46FB-AADF-74B5535E8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3228" y="1318574"/>
            <a:ext cx="3432525" cy="2175776"/>
          </a:xfrm>
          <a:prstGeom prst="rect">
            <a:avLst/>
          </a:prstGeom>
          <a:noFill/>
          <a:extLst>
            <a:ext uri="{909E8E84-426E-40DD-AFC4-6F175D3DCCD1}">
              <a14:hiddenFill xmlns:a14="http://schemas.microsoft.com/office/drawing/2010/main">
                <a:solidFill>
                  <a:srgbClr val="FFFFFF"/>
                </a:solidFill>
              </a14:hiddenFill>
            </a:ext>
          </a:extLst>
        </p:spPr>
      </p:pic>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4062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 My English Family</a:t>
            </a: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2- Talking about Family</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740307"/>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So, Katie, let's talk about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Okay.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In your family, who is nice?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In my family, I think my, my mum is really nice. She's always </a:t>
            </a:r>
            <a:r>
              <a:rPr lang="en-US" sz="1800" b="1" i="1" dirty="0">
                <a:solidFill>
                  <a:srgbClr val="4066C3"/>
                </a:solidFill>
                <a:effectLst/>
                <a:latin typeface="Helvetica" panose="020B0604020202020204" pitchFamily="34" charset="0"/>
                <a:ea typeface="Times New Roman" panose="02020603050405020304" pitchFamily="18" charset="0"/>
              </a:rPr>
              <a:t>looking out for</a:t>
            </a:r>
            <a:r>
              <a:rPr lang="en-US" sz="1800" dirty="0">
                <a:solidFill>
                  <a:srgbClr val="333333"/>
                </a:solidFill>
                <a:effectLst/>
                <a:latin typeface="Helvetica" panose="020B0604020202020204" pitchFamily="34" charset="0"/>
                <a:ea typeface="Times New Roman" panose="02020603050405020304" pitchFamily="18" charset="0"/>
              </a:rPr>
              <a:t> everyone. She always makes sure everybody is happy. And she's just really nice and kind.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great. Who is a funny person? Who is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think in my family; my dad is very funny. But I don't think he knows he's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Alright. Oh, that's interesting. Now who is serious? Is anybody serious?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don't think anybody is serious in my family.</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No uncles or aunts?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likes to have a laugh. Everyone likes to have a good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that-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786473"/>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is always joking.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what I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Who is very hardworking?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a:t>
            </a:r>
            <a:r>
              <a:rPr lang="en-US" sz="1800" dirty="0" err="1">
                <a:solidFill>
                  <a:srgbClr val="333333"/>
                </a:solidFill>
                <a:effectLst/>
                <a:latin typeface="Helvetica" panose="020B0604020202020204" pitchFamily="34" charset="0"/>
                <a:ea typeface="Times New Roman" panose="02020603050405020304" pitchFamily="18" charset="0"/>
              </a:rPr>
              <a:t>Ooohh</a:t>
            </a:r>
            <a:r>
              <a:rPr lang="en-US" sz="1800" dirty="0">
                <a:solidFill>
                  <a:srgbClr val="333333"/>
                </a:solidFill>
                <a:effectLst/>
                <a:latin typeface="Helvetica" panose="020B0604020202020204" pitchFamily="34" charset="0"/>
                <a:ea typeface="Times New Roman" panose="02020603050405020304" pitchFamily="18" charset="0"/>
              </a:rPr>
              <a:t>. Well </a:t>
            </a:r>
            <a:r>
              <a:rPr lang="en-US" sz="1800" b="1" i="1" dirty="0">
                <a:solidFill>
                  <a:srgbClr val="4066C3"/>
                </a:solidFill>
                <a:effectLst/>
                <a:latin typeface="Helvetica" panose="020B0604020202020204" pitchFamily="34" charset="0"/>
                <a:ea typeface="Times New Roman" panose="02020603050405020304" pitchFamily="18" charset="0"/>
              </a:rPr>
              <a:t>obviously</a:t>
            </a:r>
            <a:r>
              <a:rPr lang="en-US" sz="1800" dirty="0">
                <a:solidFill>
                  <a:srgbClr val="333333"/>
                </a:solidFill>
                <a:effectLst/>
                <a:latin typeface="Helvetica" panose="020B0604020202020204" pitchFamily="34" charset="0"/>
                <a:ea typeface="Times New Roman" panose="02020603050405020304" pitchFamily="18" charset="0"/>
              </a:rPr>
              <a:t>, my mum is very hardworking. And she's always been very hardworking. She has to make sure that the whole family knows what they're doing. She has to make sure the whole family is ready for every day. Yeah, I think my mum is the hardworking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Is anybody not hardworking? Maybe a little lazy?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Definitely me. (laughs) Definitely me especially when I was younger. I would never help with any of the </a:t>
            </a:r>
            <a:r>
              <a:rPr lang="en-US" sz="1800" b="1" i="1" dirty="0">
                <a:solidFill>
                  <a:srgbClr val="4066C3"/>
                </a:solidFill>
                <a:effectLst/>
                <a:latin typeface="Helvetica" panose="020B0604020202020204" pitchFamily="34" charset="0"/>
                <a:ea typeface="Times New Roman" panose="02020603050405020304" pitchFamily="18" charset="0"/>
              </a:rPr>
              <a:t>chores</a:t>
            </a:r>
            <a:r>
              <a:rPr lang="en-US" sz="1800" dirty="0">
                <a:solidFill>
                  <a:srgbClr val="333333"/>
                </a:solidFill>
                <a:effectLst/>
                <a:latin typeface="Helvetica" panose="020B0604020202020204" pitchFamily="34" charset="0"/>
                <a:ea typeface="Times New Roman" panose="02020603050405020304" pitchFamily="18" charset="0"/>
              </a:rPr>
              <a:t> in the house. I was definitely the lazy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I understand, </a:t>
            </a:r>
            <a:r>
              <a:rPr lang="en-US" sz="1800" dirty="0">
                <a:solidFill>
                  <a:srgbClr val="FF0000"/>
                </a:solidFill>
                <a:effectLst/>
                <a:latin typeface="Helvetica" panose="020B0604020202020204" pitchFamily="34" charset="0"/>
                <a:ea typeface="Times New Roman" panose="02020603050405020304" pitchFamily="18" charset="0"/>
              </a:rPr>
              <a:t>I'm the same way. </a:t>
            </a:r>
            <a:r>
              <a:rPr lang="en-US" sz="1800" dirty="0">
                <a:solidFill>
                  <a:srgbClr val="333333"/>
                </a:solidFill>
                <a:effectLst/>
                <a:latin typeface="Helvetica" panose="020B0604020202020204" pitchFamily="34" charset="0"/>
                <a:ea typeface="Times New Roman" panose="02020603050405020304" pitchFamily="18" charset="0"/>
              </a:rPr>
              <a:t>OK. Now in your family, who is very smart?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My brother is really, really smart. He actually went to Oxford University.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Whoa.</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404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66615" y="0"/>
            <a:ext cx="10273323" cy="7294305"/>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he's very smart. But I didn't get any of that. My brother has all the smart </a:t>
            </a:r>
            <a:r>
              <a:rPr lang="en-US" sz="1800" b="1" i="1" dirty="0">
                <a:solidFill>
                  <a:srgbClr val="4066C3"/>
                </a:solidFill>
                <a:effectLst/>
                <a:latin typeface="Helvetica" panose="020B0604020202020204" pitchFamily="34" charset="0"/>
                <a:ea typeface="Times New Roman" panose="02020603050405020304" pitchFamily="18" charset="0"/>
              </a:rPr>
              <a:t>genes</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a good school. OK. Who is very fit?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Well, my dad is a chef and-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My dad makes really, really good food, so no one in my family is fit. We all eat too much food.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nobody exercises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Not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okay. Yeah, in my family, my dad is super </a:t>
            </a:r>
            <a:r>
              <a:rPr lang="en-US" sz="1800" b="1" i="1" dirty="0">
                <a:solidFill>
                  <a:srgbClr val="4066C3"/>
                </a:solidFill>
                <a:effectLst/>
                <a:latin typeface="Helvetica" panose="020B0604020202020204" pitchFamily="34" charset="0"/>
                <a:ea typeface="Times New Roman" panose="02020603050405020304" pitchFamily="18" charset="0"/>
              </a:rPr>
              <a:t>fit</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In your family, who is talkative?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Oh, I keep saying my mum for all of these but my mum is definitely the most talkative. She talks to anybody who - even people who she doesn't know. She will talk to anybody, </a:t>
            </a:r>
            <a:r>
              <a:rPr lang="en-US" sz="1800" b="1" i="1" dirty="0">
                <a:solidFill>
                  <a:srgbClr val="4066C3"/>
                </a:solidFill>
                <a:effectLst/>
                <a:latin typeface="Helvetica" panose="020B0604020202020204" pitchFamily="34" charset="0"/>
                <a:ea typeface="Times New Roman" panose="02020603050405020304" pitchFamily="18" charset="0"/>
              </a:rPr>
              <a:t>strangers</a:t>
            </a:r>
            <a:r>
              <a:rPr lang="en-US" sz="1800" dirty="0">
                <a:solidFill>
                  <a:srgbClr val="333333"/>
                </a:solidFill>
                <a:effectLst/>
                <a:latin typeface="Helvetica" panose="020B0604020202020204" pitchFamily="34" charset="0"/>
                <a:ea typeface="Times New Roman" panose="02020603050405020304" pitchFamily="18" charset="0"/>
              </a:rPr>
              <a:t> on the street, people she meets at the bus stop. She talks to everybody.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412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4201150"/>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that's cool. Now, who is quiet?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I think when he's meeting people for the first time, my brother is very quiet. He's very shy. He doesn't like speaking to new people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Thanks a lot. Sounds like a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I think so too.</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solidFill>
                <a:srgbClr val="333333"/>
              </a:solidFill>
              <a:effectLst/>
              <a:latin typeface="Helvetica" panose="020B0604020202020204" pitchFamily="34"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483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6" name="Picture 5">
            <a:extLst>
              <a:ext uri="{FF2B5EF4-FFF2-40B4-BE49-F238E27FC236}">
                <a16:creationId xmlns:a16="http://schemas.microsoft.com/office/drawing/2014/main" id="{316EFD2C-D0A9-4936-BB11-1FF6A2A2A9B0}"/>
              </a:ext>
            </a:extLst>
          </p:cNvPr>
          <p:cNvPicPr>
            <a:picLocks noChangeAspect="1"/>
          </p:cNvPicPr>
          <p:nvPr/>
        </p:nvPicPr>
        <p:blipFill>
          <a:blip r:embed="rId2"/>
          <a:stretch>
            <a:fillRect/>
          </a:stretch>
        </p:blipFill>
        <p:spPr>
          <a:xfrm>
            <a:off x="469392" y="435102"/>
            <a:ext cx="6464808" cy="5759196"/>
          </a:xfrm>
          <a:prstGeom prst="rect">
            <a:avLst/>
          </a:prstGeom>
        </p:spPr>
      </p:pic>
    </p:spTree>
    <p:extLst>
      <p:ext uri="{BB962C8B-B14F-4D97-AF65-F5344CB8AC3E}">
        <p14:creationId xmlns:p14="http://schemas.microsoft.com/office/powerpoint/2010/main" val="149562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8" name="Picture 7">
            <a:extLst>
              <a:ext uri="{FF2B5EF4-FFF2-40B4-BE49-F238E27FC236}">
                <a16:creationId xmlns:a16="http://schemas.microsoft.com/office/drawing/2014/main" id="{59285C1F-391D-4723-9D23-BFBAD3E7129C}"/>
              </a:ext>
            </a:extLst>
          </p:cNvPr>
          <p:cNvPicPr>
            <a:picLocks noChangeAspect="1"/>
          </p:cNvPicPr>
          <p:nvPr/>
        </p:nvPicPr>
        <p:blipFill>
          <a:blip r:embed="rId2"/>
          <a:stretch>
            <a:fillRect/>
          </a:stretch>
        </p:blipFill>
        <p:spPr>
          <a:xfrm>
            <a:off x="3117342" y="643890"/>
            <a:ext cx="5957316" cy="5570220"/>
          </a:xfrm>
          <a:prstGeom prst="rect">
            <a:avLst/>
          </a:prstGeom>
        </p:spPr>
      </p:pic>
      <p:sp>
        <p:nvSpPr>
          <p:cNvPr id="2" name="TextBox 1">
            <a:extLst>
              <a:ext uri="{FF2B5EF4-FFF2-40B4-BE49-F238E27FC236}">
                <a16:creationId xmlns:a16="http://schemas.microsoft.com/office/drawing/2014/main" id="{76D7E560-D09D-C82B-DCB6-EAAB9C31101A}"/>
              </a:ext>
            </a:extLst>
          </p:cNvPr>
          <p:cNvSpPr txBox="1"/>
          <p:nvPr/>
        </p:nvSpPr>
        <p:spPr>
          <a:xfrm>
            <a:off x="234461" y="1336431"/>
            <a:ext cx="2735385" cy="1477328"/>
          </a:xfrm>
          <a:prstGeom prst="rect">
            <a:avLst/>
          </a:prstGeom>
          <a:noFill/>
        </p:spPr>
        <p:txBody>
          <a:bodyPr wrap="square" rtlCol="0">
            <a:spAutoFit/>
          </a:bodyPr>
          <a:lstStyle/>
          <a:p>
            <a:r>
              <a:rPr lang="en-US" dirty="0"/>
              <a:t>Diabetes  is passed down from your family. </a:t>
            </a:r>
          </a:p>
          <a:p>
            <a:endParaRPr lang="en-US" dirty="0"/>
          </a:p>
          <a:p>
            <a:r>
              <a:rPr lang="en-US" dirty="0"/>
              <a:t>Inherit</a:t>
            </a:r>
          </a:p>
          <a:p>
            <a:endParaRPr lang="en-US" dirty="0"/>
          </a:p>
        </p:txBody>
      </p:sp>
    </p:spTree>
    <p:extLst>
      <p:ext uri="{BB962C8B-B14F-4D97-AF65-F5344CB8AC3E}">
        <p14:creationId xmlns:p14="http://schemas.microsoft.com/office/powerpoint/2010/main" val="2468220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3670</TotalTime>
  <Words>2056</Words>
  <Application>Microsoft Office PowerPoint</Application>
  <PresentationFormat>Widescreen</PresentationFormat>
  <Paragraphs>197</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-apple-system</vt:lpstr>
      <vt:lpstr>Arial</vt:lpstr>
      <vt:lpstr>Calibri</vt:lpstr>
      <vt:lpstr>Cambria</vt:lpstr>
      <vt:lpstr>Century Gothic</vt:lpstr>
      <vt:lpstr>Comic Sans MS</vt:lpstr>
      <vt:lpstr>Helvetica</vt:lpstr>
      <vt:lpstr>inherit</vt:lpstr>
      <vt:lpstr>Lato</vt:lpstr>
      <vt:lpstr>open sans</vt:lpstr>
      <vt:lpstr>Roboto</vt:lpstr>
      <vt:lpstr>Times New Roman</vt:lpstr>
      <vt:lpstr>verdana</vt:lpstr>
      <vt:lpstr>Wingdings 3</vt:lpstr>
      <vt:lpstr>Slice</vt:lpstr>
      <vt:lpstr> Speak Fluently &amp; Confidently  A2 to B1- - Course  1</vt:lpstr>
      <vt:lpstr>Session 2- Talking about Family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128</cp:revision>
  <cp:lastPrinted>2021-05-18T05:21:02Z</cp:lastPrinted>
  <dcterms:created xsi:type="dcterms:W3CDTF">2020-10-01T06:52:49Z</dcterms:created>
  <dcterms:modified xsi:type="dcterms:W3CDTF">2022-05-26T15:35:44Z</dcterms:modified>
</cp:coreProperties>
</file>