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37" r:id="rId5"/>
    <p:sldId id="257" r:id="rId6"/>
    <p:sldId id="258" r:id="rId7"/>
    <p:sldId id="259" r:id="rId8"/>
    <p:sldId id="260" r:id="rId9"/>
    <p:sldId id="261" r:id="rId10"/>
    <p:sldId id="262" r:id="rId11"/>
    <p:sldId id="338" r:id="rId12"/>
    <p:sldId id="339" r:id="rId13"/>
    <p:sldId id="340" r:id="rId14"/>
    <p:sldId id="266" r:id="rId15"/>
    <p:sldId id="267" r:id="rId16"/>
    <p:sldId id="341" r:id="rId17"/>
    <p:sldId id="268" r:id="rId18"/>
    <p:sldId id="342" r:id="rId19"/>
    <p:sldId id="345" r:id="rId20"/>
    <p:sldId id="273" r:id="rId21"/>
    <p:sldId id="343" r:id="rId22"/>
    <p:sldId id="344" r:id="rId23"/>
    <p:sldId id="271" r:id="rId2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tx2">
                <a:lumMod val="20000"/>
                <a:lumOff val="80000"/>
              </a:schemeClr>
            </a:gs>
            <a:gs pos="2000">
              <a:schemeClr val="bg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sthavemenus.com/menu/editdocdata.do?template=204481" TargetMode="External"/><Relationship Id="rId2" Type="http://schemas.openxmlformats.org/officeDocument/2006/relationships/hyperlink" Target="http://www.musthavemenus.com/menu/editdocdata.do?template=21778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ressoenglish.net/5-informal-ways-to-say-no-in-english/" TargetMode="External"/><Relationship Id="rId2" Type="http://schemas.openxmlformats.org/officeDocument/2006/relationships/hyperlink" Target="http://www.espressoenglish.net/5-informal-ways-to-say-yes-in-english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B1-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1712" y="617912"/>
            <a:ext cx="4047259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Breaded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(covered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bread crumbs and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cooked)</a:t>
            </a:r>
            <a:endParaRPr sz="886">
              <a:latin typeface="Cambria"/>
              <a:cs typeface="Cambria"/>
            </a:endParaRPr>
          </a:p>
          <a:p>
            <a:pPr marL="1299" algn="ctr">
              <a:spcBef>
                <a:spcPts val="13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Steamed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(cooked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water</a:t>
            </a:r>
            <a:r>
              <a:rPr sz="886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vapor)</a:t>
            </a:r>
            <a:endParaRPr sz="886">
              <a:latin typeface="Cambria"/>
              <a:cs typeface="Cambria"/>
            </a:endParaRPr>
          </a:p>
          <a:p>
            <a:pPr algn="ctr">
              <a:spcBef>
                <a:spcPts val="130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Steamed vegetables are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not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cooked IN the water. They are cooked ABOVE the</a:t>
            </a:r>
            <a:r>
              <a:rPr sz="886" spc="9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water.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2180100"/>
            <a:ext cx="3609109" cy="451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Sometimes, the food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also described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by its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appearance: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159">
              <a:latin typeface="Times New Roman"/>
              <a:cs typeface="Times New Roman"/>
            </a:endParaRPr>
          </a:p>
          <a:p>
            <a:pPr marL="466713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thin cut of meat or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fish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called a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fillet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(the “t”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fillet is</a:t>
            </a:r>
            <a:r>
              <a:rPr sz="886" spc="8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silent).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8022" y="3941532"/>
            <a:ext cx="2251797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Vegetables can be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chopped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(cut into</a:t>
            </a:r>
            <a:r>
              <a:rPr sz="886" spc="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squares):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5131" y="1078749"/>
            <a:ext cx="1435244" cy="935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5440074" y="2644920"/>
            <a:ext cx="1311852" cy="1123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5095875" y="4098261"/>
            <a:ext cx="1993756" cy="1311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4824" y="617912"/>
            <a:ext cx="150235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sliced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(cut into thin</a:t>
            </a:r>
            <a:r>
              <a:rPr sz="886" spc="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pieces):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677" y="2253874"/>
            <a:ext cx="2399434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Cheese can be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grated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(scraped into small</a:t>
            </a:r>
            <a:r>
              <a:rPr sz="886" spc="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pieces):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9917" y="3937385"/>
            <a:ext cx="3130694" cy="614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26" marR="3464" algn="ctr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Also, food can be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covered with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topped with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liquid, which is  called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sauce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</a:t>
            </a:r>
            <a:r>
              <a:rPr sz="886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dressing.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1299" algn="ctr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With meat and pasta, we use the word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sauce.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4276" y="5797607"/>
            <a:ext cx="1917556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salads,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we use the word</a:t>
            </a:r>
            <a:r>
              <a:rPr sz="886" spc="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dressing: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5875" y="775248"/>
            <a:ext cx="1993756" cy="131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5193290" y="2410431"/>
            <a:ext cx="1805420" cy="137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5284210" y="4565852"/>
            <a:ext cx="1623580" cy="1058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1903452"/>
            <a:ext cx="3953308" cy="1772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For some more advanced restaurant menu vocabulary, click on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these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two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example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menus: </a:t>
            </a:r>
            <a:r>
              <a:rPr sz="886" u="sng" spc="-3" dirty="0">
                <a:solidFill>
                  <a:srgbClr val="090EA0"/>
                </a:solidFill>
                <a:latin typeface="Cambria"/>
                <a:cs typeface="Cambria"/>
                <a:hlinkClick r:id="rId2"/>
              </a:rPr>
              <a:t>American </a:t>
            </a:r>
            <a:r>
              <a:rPr sz="886" u="sng" dirty="0">
                <a:solidFill>
                  <a:srgbClr val="090EA0"/>
                </a:solidFill>
                <a:latin typeface="Cambria"/>
                <a:cs typeface="Cambria"/>
                <a:hlinkClick r:id="rId2"/>
              </a:rPr>
              <a:t>Diner </a:t>
            </a:r>
            <a:r>
              <a:rPr sz="886" u="sng" spc="-3" dirty="0">
                <a:solidFill>
                  <a:srgbClr val="090EA0"/>
                </a:solidFill>
                <a:latin typeface="Cambria"/>
                <a:cs typeface="Cambria"/>
                <a:hlinkClick r:id="rId2"/>
              </a:rPr>
              <a:t>Menu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u="sng" spc="-3" dirty="0">
                <a:solidFill>
                  <a:srgbClr val="090EA0"/>
                </a:solidFill>
                <a:latin typeface="Cambria"/>
                <a:cs typeface="Cambria"/>
                <a:hlinkClick r:id="rId3"/>
              </a:rPr>
              <a:t>British Restaurant</a:t>
            </a:r>
            <a:r>
              <a:rPr sz="886" u="sng" spc="24" dirty="0">
                <a:solidFill>
                  <a:srgbClr val="090EA0"/>
                </a:solidFill>
                <a:latin typeface="Cambria"/>
                <a:cs typeface="Cambria"/>
                <a:hlinkClick r:id="rId3"/>
              </a:rPr>
              <a:t> </a:t>
            </a:r>
            <a:r>
              <a:rPr sz="886" u="sng" spc="-3" dirty="0">
                <a:solidFill>
                  <a:srgbClr val="090EA0"/>
                </a:solidFill>
                <a:latin typeface="Cambria"/>
                <a:cs typeface="Cambria"/>
                <a:hlinkClick r:id="rId3"/>
              </a:rPr>
              <a:t>Menu</a:t>
            </a:r>
            <a:r>
              <a:rPr sz="886" spc="-3" dirty="0">
                <a:latin typeface="Cambria"/>
                <a:cs typeface="Cambria"/>
                <a:hlinkClick r:id="rId3"/>
              </a:rPr>
              <a:t>.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>
              <a:latin typeface="Times New Roman"/>
              <a:cs typeface="Times New Roman"/>
            </a:endParaRPr>
          </a:p>
          <a:p>
            <a:pPr marL="8659">
              <a:spcBef>
                <a:spcPts val="590"/>
              </a:spcBef>
            </a:pP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Asking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questions about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sz="955" b="1" spc="-4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menu</a:t>
            </a:r>
            <a:endParaRPr sz="955">
              <a:latin typeface="Cambria"/>
              <a:cs typeface="Cambria"/>
            </a:endParaRPr>
          </a:p>
          <a:p>
            <a:pPr marL="8659" marR="93516">
              <a:lnSpc>
                <a:spcPct val="112300"/>
              </a:lnSpc>
              <a:spcBef>
                <a:spcPts val="17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 are some typical questions you can ask the server in order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find out more  information about the dishes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menu: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93">
              <a:latin typeface="Times New Roman"/>
              <a:cs typeface="Times New Roman"/>
            </a:endParaRPr>
          </a:p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“Is that a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big</a:t>
            </a:r>
            <a:r>
              <a:rPr sz="886" b="1" spc="-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portion?”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(portion = quantity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of</a:t>
            </a:r>
            <a:r>
              <a:rPr sz="886" i="1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food)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“Is it</a:t>
            </a:r>
            <a:r>
              <a:rPr sz="886" b="1" spc="-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spicy?”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(ask this to find out if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the food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has “hot”</a:t>
            </a:r>
            <a:r>
              <a:rPr sz="886" i="1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peppers)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7185" y="4818524"/>
            <a:ext cx="3862820" cy="1216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indent="-155427"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“Does it have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peanuts in it? I’m</a:t>
            </a:r>
            <a:r>
              <a:rPr sz="886" b="1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allergic.”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(allergic = your body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has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 bad</a:t>
            </a:r>
            <a:r>
              <a:rPr sz="886" i="1" spc="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reaction)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81"/>
              </a:spcBef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“Do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diet /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light</a:t>
            </a:r>
            <a:r>
              <a:rPr sz="886" b="1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dishes?”</a:t>
            </a:r>
            <a:endParaRPr sz="886">
              <a:latin typeface="Cambria"/>
              <a:cs typeface="Cambria"/>
            </a:endParaRPr>
          </a:p>
          <a:p>
            <a:pPr marL="164085" marR="3464">
              <a:lnSpc>
                <a:spcPct val="112300"/>
              </a:lnSpc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(some restaurants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 “light” section of the menu, with foods that are  healthy and low-fat, but you can also ask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server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which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dishes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good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  person on a</a:t>
            </a:r>
            <a:r>
              <a:rPr sz="886" i="1" spc="-4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diet)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77"/>
              </a:spcBef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“Do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vegetarian</a:t>
            </a:r>
            <a:r>
              <a:rPr sz="886" b="1" spc="-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dishes?”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26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(ask the server this question if you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don’t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eat</a:t>
            </a:r>
            <a:r>
              <a:rPr sz="886" i="1" spc="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meat)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1739" y="623455"/>
            <a:ext cx="1682028" cy="1123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5563466" y="3827231"/>
            <a:ext cx="1058574" cy="811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24147"/>
            <a:ext cx="4059815" cy="2912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“Does that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come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with any</a:t>
            </a:r>
            <a:r>
              <a:rPr sz="886" b="1" spc="-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sides?”</a:t>
            </a:r>
            <a:endParaRPr sz="886" dirty="0">
              <a:latin typeface="Cambria"/>
              <a:cs typeface="Cambria"/>
            </a:endParaRPr>
          </a:p>
          <a:p>
            <a:pPr marL="319945" marR="79661">
              <a:lnSpc>
                <a:spcPct val="112300"/>
              </a:lnSpc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(sometimes, the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entrees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come with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side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dishes like potatoes, vegetables, salads,  or soups, which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included in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price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of the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main</a:t>
            </a:r>
            <a:r>
              <a:rPr sz="886" i="1" spc="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dish)</a:t>
            </a:r>
            <a:endParaRPr sz="886" dirty="0">
              <a:latin typeface="Cambria"/>
              <a:cs typeface="Cambria"/>
            </a:endParaRPr>
          </a:p>
          <a:p>
            <a:pPr marL="319945" marR="1680685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“Can I substitute a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salad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for the soup?”  “Can I have a salad instead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of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b="1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soup?”</a:t>
            </a:r>
            <a:endParaRPr sz="886" dirty="0">
              <a:latin typeface="Cambria"/>
              <a:cs typeface="Cambria"/>
            </a:endParaRPr>
          </a:p>
          <a:p>
            <a:pPr marL="319945" algn="just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(ask one of these questions to find out if it’s possible to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exchange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one item</a:t>
            </a:r>
            <a:r>
              <a:rPr sz="886" i="1" spc="89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for</a:t>
            </a:r>
            <a:endParaRPr sz="886" dirty="0">
              <a:latin typeface="Cambria"/>
              <a:cs typeface="Cambria"/>
            </a:endParaRPr>
          </a:p>
          <a:p>
            <a:pPr marL="319945" algn="just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another)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“Do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have a kids’</a:t>
            </a:r>
            <a:r>
              <a:rPr sz="886" b="1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menu?”</a:t>
            </a:r>
            <a:endParaRPr sz="886" dirty="0">
              <a:latin typeface="Cambria"/>
              <a:cs typeface="Cambria"/>
            </a:endParaRPr>
          </a:p>
          <a:p>
            <a:pPr marL="319945" algn="just">
              <a:spcBef>
                <a:spcPts val="126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(many servers will give you a kids’ menu automatically if they see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sz="886" i="1" spc="99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have</a:t>
            </a:r>
            <a:endParaRPr sz="886" dirty="0">
              <a:latin typeface="Cambria"/>
              <a:cs typeface="Cambria"/>
            </a:endParaRPr>
          </a:p>
          <a:p>
            <a:pPr marL="319945" algn="just">
              <a:spcBef>
                <a:spcPts val="126"/>
              </a:spcBef>
            </a:pP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children,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but you can also request</a:t>
            </a:r>
            <a:r>
              <a:rPr sz="886" i="1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it)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“What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today’s</a:t>
            </a:r>
            <a:r>
              <a:rPr sz="886" b="1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specials?”</a:t>
            </a:r>
            <a:endParaRPr sz="886" dirty="0">
              <a:latin typeface="Cambria"/>
              <a:cs typeface="Cambria"/>
            </a:endParaRPr>
          </a:p>
          <a:p>
            <a:pPr marL="319945" marR="161921">
              <a:lnSpc>
                <a:spcPct val="112300"/>
              </a:lnSpc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(many restaurants have dishes that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prepared especially for that day,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and 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some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 reduced</a:t>
            </a:r>
            <a:r>
              <a:rPr sz="886" i="1" spc="-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price)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“What do you</a:t>
            </a:r>
            <a:r>
              <a:rPr sz="886" b="1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recommend?”</a:t>
            </a:r>
            <a:endParaRPr sz="886" dirty="0">
              <a:latin typeface="Cambria"/>
              <a:cs typeface="Cambria"/>
            </a:endParaRPr>
          </a:p>
          <a:p>
            <a:pPr marL="319945" marR="42861" algn="just">
              <a:lnSpc>
                <a:spcPct val="112300"/>
              </a:lnSpc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(if you really don’t know what to order, you can ask the server for a suggestion.  Often, he or she will recommend a popular dish that the restaurant is especially  known</a:t>
            </a:r>
            <a:r>
              <a:rPr sz="886" i="1" spc="-4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for)</a:t>
            </a:r>
            <a:endParaRPr sz="886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 dirty="0">
              <a:latin typeface="Times New Roman"/>
              <a:cs typeface="Times New Roman"/>
            </a:endParaRPr>
          </a:p>
          <a:p>
            <a:pPr>
              <a:spcBef>
                <a:spcPts val="31"/>
              </a:spcBef>
            </a:pPr>
            <a:endParaRPr sz="105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1624878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sz="1773" b="1" spc="27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lang="en-US" sz="1773" b="1" dirty="0">
                <a:solidFill>
                  <a:srgbClr val="313D4F"/>
                </a:solidFill>
                <a:latin typeface="Cambria"/>
                <a:cs typeface="Cambria"/>
              </a:rPr>
              <a:t>2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704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55544"/>
            <a:ext cx="2168669" cy="4774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69" indent="-136810">
              <a:buFont typeface="Cambria"/>
              <a:buAutoNum type="arabicParenR"/>
              <a:tabLst>
                <a:tab pos="145902" algn="l"/>
                <a:tab pos="1401436" algn="l"/>
              </a:tabLst>
            </a:pPr>
            <a:r>
              <a:rPr sz="886" spc="-3" dirty="0">
                <a:latin typeface="Cambria"/>
                <a:cs typeface="Cambria"/>
              </a:rPr>
              <a:t>We'd prefer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table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the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window.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/>
            </a:pPr>
            <a:endParaRPr sz="1159" dirty="0">
              <a:latin typeface="Times New Roman"/>
              <a:cs typeface="Times New Roman"/>
            </a:endParaRPr>
          </a:p>
          <a:p>
            <a:pPr marL="437272" lvl="1" indent="-117328">
              <a:buAutoNum type="alphaUcPeriod"/>
              <a:tabLst>
                <a:tab pos="437705" algn="l"/>
              </a:tabLst>
            </a:pPr>
            <a:r>
              <a:rPr sz="886" spc="-3" dirty="0">
                <a:latin typeface="Cambria"/>
                <a:cs typeface="Cambria"/>
              </a:rPr>
              <a:t>close</a:t>
            </a:r>
            <a:endParaRPr sz="886" dirty="0">
              <a:latin typeface="Cambria"/>
              <a:cs typeface="Cambria"/>
            </a:endParaRPr>
          </a:p>
          <a:p>
            <a:pPr marL="436407" lvl="1" indent="-116462">
              <a:spcBef>
                <a:spcPts val="130"/>
              </a:spcBef>
              <a:buAutoNum type="alphaUcPeriod"/>
              <a:tabLst>
                <a:tab pos="436839" algn="l"/>
              </a:tabLst>
            </a:pPr>
            <a:r>
              <a:rPr sz="886" spc="-3" dirty="0">
                <a:latin typeface="Cambria"/>
                <a:cs typeface="Cambria"/>
              </a:rPr>
              <a:t>near</a:t>
            </a:r>
            <a:endParaRPr sz="886" dirty="0">
              <a:latin typeface="Cambria"/>
              <a:cs typeface="Cambria"/>
            </a:endParaRPr>
          </a:p>
          <a:p>
            <a:pPr marL="431211" lvl="1" indent="-111266">
              <a:spcBef>
                <a:spcPts val="130"/>
              </a:spcBef>
              <a:buAutoNum type="alphaUcPeriod"/>
              <a:tabLst>
                <a:tab pos="431211" algn="l"/>
              </a:tabLst>
            </a:pPr>
            <a:r>
              <a:rPr sz="886" spc="-7" dirty="0">
                <a:latin typeface="Cambria"/>
                <a:cs typeface="Cambria"/>
              </a:rPr>
              <a:t>next</a:t>
            </a:r>
            <a:endParaRPr sz="886" dirty="0">
              <a:latin typeface="Cambria"/>
              <a:cs typeface="Cambria"/>
            </a:endParaRPr>
          </a:p>
          <a:p>
            <a:pPr lvl="1">
              <a:spcBef>
                <a:spcPts val="24"/>
              </a:spcBef>
              <a:buFont typeface="Cambria"/>
              <a:buAutoNum type="alphaUcPeriod"/>
            </a:pPr>
            <a:endParaRPr sz="1159" dirty="0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1397972" algn="l"/>
              </a:tabLst>
            </a:pPr>
            <a:r>
              <a:rPr sz="886" spc="-3" dirty="0">
                <a:latin typeface="Cambria"/>
                <a:cs typeface="Cambria"/>
              </a:rPr>
              <a:t>What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are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today's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7"/>
              </a:spcBef>
              <a:buFont typeface="Cambria"/>
              <a:buAutoNum type="arabicParenR"/>
            </a:pPr>
            <a:endParaRPr sz="1159" dirty="0">
              <a:latin typeface="Times New Roman"/>
              <a:cs typeface="Times New Roman"/>
            </a:endParaRPr>
          </a:p>
          <a:p>
            <a:pPr marL="437272" lvl="1" indent="-117328">
              <a:buAutoNum type="alphaUcPeriod"/>
              <a:tabLst>
                <a:tab pos="437705" algn="l"/>
              </a:tabLst>
            </a:pPr>
            <a:r>
              <a:rPr sz="886" spc="-3" dirty="0">
                <a:latin typeface="Cambria"/>
                <a:cs typeface="Cambria"/>
              </a:rPr>
              <a:t>menus</a:t>
            </a:r>
            <a:endParaRPr sz="886" dirty="0">
              <a:latin typeface="Cambria"/>
              <a:cs typeface="Cambria"/>
            </a:endParaRPr>
          </a:p>
          <a:p>
            <a:pPr marL="436407" lvl="1" indent="-116462">
              <a:spcBef>
                <a:spcPts val="130"/>
              </a:spcBef>
              <a:buAutoNum type="alphaUcPeriod"/>
              <a:tabLst>
                <a:tab pos="436839" algn="l"/>
              </a:tabLst>
            </a:pPr>
            <a:r>
              <a:rPr sz="886" spc="-3" dirty="0">
                <a:latin typeface="Cambria"/>
                <a:cs typeface="Cambria"/>
              </a:rPr>
              <a:t>reserves</a:t>
            </a:r>
            <a:endParaRPr sz="886" dirty="0">
              <a:latin typeface="Cambria"/>
              <a:cs typeface="Cambria"/>
            </a:endParaRPr>
          </a:p>
          <a:p>
            <a:pPr marL="431211" lvl="1" indent="-111266">
              <a:spcBef>
                <a:spcPts val="130"/>
              </a:spcBef>
              <a:buAutoNum type="alphaUcPeriod"/>
              <a:tabLst>
                <a:tab pos="431211" algn="l"/>
              </a:tabLst>
            </a:pPr>
            <a:r>
              <a:rPr sz="886" spc="-3" dirty="0">
                <a:latin typeface="Cambria"/>
                <a:cs typeface="Cambria"/>
              </a:rPr>
              <a:t>specials</a:t>
            </a:r>
            <a:endParaRPr sz="886" dirty="0">
              <a:latin typeface="Cambria"/>
              <a:cs typeface="Cambria"/>
            </a:endParaRPr>
          </a:p>
          <a:p>
            <a:pPr lvl="1">
              <a:spcBef>
                <a:spcPts val="24"/>
              </a:spcBef>
              <a:buFont typeface="Cambria"/>
              <a:buAutoNum type="alphaUcPeriod"/>
            </a:pPr>
            <a:endParaRPr sz="1159" dirty="0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898790" algn="l"/>
              </a:tabLst>
            </a:pPr>
            <a:r>
              <a:rPr sz="886" spc="-3" dirty="0">
                <a:latin typeface="Cambria"/>
                <a:cs typeface="Cambria"/>
              </a:rPr>
              <a:t>Does that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with any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sides?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/>
            </a:pPr>
            <a:endParaRPr sz="1159" dirty="0">
              <a:latin typeface="Times New Roman"/>
              <a:cs typeface="Times New Roman"/>
            </a:endParaRPr>
          </a:p>
          <a:p>
            <a:pPr marL="437272" lvl="1" indent="-117328">
              <a:buAutoNum type="alphaUcPeriod"/>
              <a:tabLst>
                <a:tab pos="437705" algn="l"/>
              </a:tabLst>
            </a:pPr>
            <a:r>
              <a:rPr sz="886" dirty="0">
                <a:latin typeface="Cambria"/>
                <a:cs typeface="Cambria"/>
              </a:rPr>
              <a:t>go</a:t>
            </a:r>
          </a:p>
          <a:p>
            <a:pPr marL="436407" lvl="1" indent="-116462">
              <a:spcBef>
                <a:spcPts val="130"/>
              </a:spcBef>
              <a:buAutoNum type="alphaUcPeriod"/>
              <a:tabLst>
                <a:tab pos="436839" algn="l"/>
              </a:tabLst>
            </a:pPr>
            <a:r>
              <a:rPr sz="886" spc="-3" dirty="0">
                <a:latin typeface="Cambria"/>
                <a:cs typeface="Cambria"/>
              </a:rPr>
              <a:t>come</a:t>
            </a:r>
            <a:endParaRPr sz="886" dirty="0">
              <a:latin typeface="Cambria"/>
              <a:cs typeface="Cambria"/>
            </a:endParaRPr>
          </a:p>
          <a:p>
            <a:pPr marL="431211" lvl="1" indent="-111266">
              <a:spcBef>
                <a:spcPts val="130"/>
              </a:spcBef>
              <a:buAutoNum type="alphaUcPeriod"/>
              <a:tabLst>
                <a:tab pos="431644" algn="l"/>
              </a:tabLst>
            </a:pPr>
            <a:r>
              <a:rPr sz="886" spc="-7" dirty="0">
                <a:latin typeface="Cambria"/>
                <a:cs typeface="Cambria"/>
              </a:rPr>
              <a:t>bring</a:t>
            </a:r>
            <a:endParaRPr sz="886" dirty="0">
              <a:latin typeface="Cambria"/>
              <a:cs typeface="Cambria"/>
            </a:endParaRPr>
          </a:p>
          <a:p>
            <a:pPr lvl="1">
              <a:spcBef>
                <a:spcPts val="24"/>
              </a:spcBef>
              <a:buFont typeface="Cambria"/>
              <a:buAutoNum type="alphaUcPeriod"/>
            </a:pPr>
            <a:endParaRPr sz="1159" dirty="0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1461183" algn="l"/>
              </a:tabLst>
            </a:pPr>
            <a:r>
              <a:rPr sz="886" spc="-3" dirty="0">
                <a:latin typeface="Cambria"/>
                <a:cs typeface="Cambria"/>
              </a:rPr>
              <a:t>What kind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of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salad</a:t>
            </a:r>
            <a:r>
              <a:rPr sz="886" u="sng" spc="-7" dirty="0">
                <a:latin typeface="Cambria"/>
                <a:cs typeface="Cambria"/>
              </a:rPr>
              <a:t> 	</a:t>
            </a:r>
            <a:r>
              <a:rPr sz="886" dirty="0">
                <a:latin typeface="Cambria"/>
                <a:cs typeface="Cambria"/>
              </a:rPr>
              <a:t>do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6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0"/>
              </a:spcBef>
              <a:buFont typeface="Cambria"/>
              <a:buAutoNum type="arabicParenR"/>
            </a:pPr>
            <a:endParaRPr sz="1159" dirty="0">
              <a:latin typeface="Times New Roman"/>
              <a:cs typeface="Times New Roman"/>
            </a:endParaRPr>
          </a:p>
          <a:p>
            <a:pPr marL="437272" lvl="1" indent="-117328">
              <a:buAutoNum type="alphaUcPeriod"/>
              <a:tabLst>
                <a:tab pos="437705" algn="l"/>
              </a:tabLst>
            </a:pPr>
            <a:r>
              <a:rPr sz="886" spc="-3" dirty="0">
                <a:latin typeface="Cambria"/>
                <a:cs typeface="Cambria"/>
              </a:rPr>
              <a:t>coverings</a:t>
            </a:r>
            <a:endParaRPr sz="886" dirty="0">
              <a:latin typeface="Cambria"/>
              <a:cs typeface="Cambria"/>
            </a:endParaRPr>
          </a:p>
          <a:p>
            <a:pPr marL="436407" lvl="1" indent="-116462">
              <a:spcBef>
                <a:spcPts val="126"/>
              </a:spcBef>
              <a:buAutoNum type="alphaUcPeriod"/>
              <a:tabLst>
                <a:tab pos="436839" algn="l"/>
              </a:tabLst>
            </a:pPr>
            <a:r>
              <a:rPr sz="886" spc="-3" dirty="0">
                <a:latin typeface="Cambria"/>
                <a:cs typeface="Cambria"/>
              </a:rPr>
              <a:t>dressings</a:t>
            </a:r>
            <a:endParaRPr sz="886" dirty="0">
              <a:latin typeface="Cambria"/>
              <a:cs typeface="Cambria"/>
            </a:endParaRPr>
          </a:p>
          <a:p>
            <a:pPr marL="431211" lvl="1" indent="-111266">
              <a:spcBef>
                <a:spcPts val="136"/>
              </a:spcBef>
              <a:buAutoNum type="alphaUcPeriod"/>
              <a:tabLst>
                <a:tab pos="431211" algn="l"/>
              </a:tabLst>
            </a:pPr>
            <a:r>
              <a:rPr sz="886" spc="-3" dirty="0">
                <a:latin typeface="Cambria"/>
                <a:cs typeface="Cambria"/>
              </a:rPr>
              <a:t>toppings</a:t>
            </a:r>
            <a:endParaRPr sz="886" dirty="0">
              <a:latin typeface="Cambria"/>
              <a:cs typeface="Cambria"/>
            </a:endParaRPr>
          </a:p>
          <a:p>
            <a:pPr lvl="1">
              <a:spcBef>
                <a:spcPts val="24"/>
              </a:spcBef>
              <a:buFont typeface="Cambria"/>
              <a:buAutoNum type="alphaUcPeriod"/>
            </a:pPr>
            <a:endParaRPr sz="1159" dirty="0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1284542" algn="l"/>
              </a:tabLst>
            </a:pPr>
            <a:r>
              <a:rPr sz="886" spc="-3" dirty="0">
                <a:latin typeface="Cambria"/>
                <a:cs typeface="Cambria"/>
              </a:rPr>
              <a:t>I have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an 8:00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for a party of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four.</a:t>
            </a:r>
          </a:p>
          <a:p>
            <a:pPr>
              <a:spcBef>
                <a:spcPts val="24"/>
              </a:spcBef>
              <a:buFont typeface="Cambria"/>
              <a:buAutoNum type="arabicParenR"/>
            </a:pPr>
            <a:endParaRPr sz="1159" dirty="0">
              <a:latin typeface="Times New Roman"/>
              <a:cs typeface="Times New Roman"/>
            </a:endParaRPr>
          </a:p>
          <a:p>
            <a:pPr marL="437272" lvl="1" indent="-117328">
              <a:buAutoNum type="alphaUcPeriod"/>
              <a:tabLst>
                <a:tab pos="437705" algn="l"/>
              </a:tabLst>
            </a:pPr>
            <a:r>
              <a:rPr sz="886" spc="-3" dirty="0">
                <a:latin typeface="Cambria"/>
                <a:cs typeface="Cambria"/>
              </a:rPr>
              <a:t>appointment</a:t>
            </a:r>
            <a:endParaRPr sz="886" dirty="0">
              <a:latin typeface="Cambria"/>
              <a:cs typeface="Cambria"/>
            </a:endParaRPr>
          </a:p>
          <a:p>
            <a:pPr marL="436407" lvl="1" indent="-116462">
              <a:spcBef>
                <a:spcPts val="133"/>
              </a:spcBef>
              <a:buAutoNum type="alphaUcPeriod"/>
              <a:tabLst>
                <a:tab pos="436839" algn="l"/>
              </a:tabLst>
            </a:pPr>
            <a:r>
              <a:rPr sz="886" spc="-3" dirty="0">
                <a:latin typeface="Cambria"/>
                <a:cs typeface="Cambria"/>
              </a:rPr>
              <a:t>order</a:t>
            </a:r>
            <a:endParaRPr sz="886" dirty="0">
              <a:latin typeface="Cambria"/>
              <a:cs typeface="Cambria"/>
            </a:endParaRPr>
          </a:p>
          <a:p>
            <a:pPr marL="431211" lvl="1" indent="-111266">
              <a:spcBef>
                <a:spcPts val="130"/>
              </a:spcBef>
              <a:buAutoNum type="alphaUcPeriod"/>
              <a:tabLst>
                <a:tab pos="431211" algn="l"/>
              </a:tabLst>
            </a:pPr>
            <a:r>
              <a:rPr sz="886" spc="-3" dirty="0">
                <a:latin typeface="Cambria"/>
                <a:cs typeface="Cambria"/>
              </a:rPr>
              <a:t>reservation</a:t>
            </a:r>
            <a:endParaRPr sz="886" dirty="0">
              <a:latin typeface="Cambria"/>
              <a:cs typeface="Cambria"/>
            </a:endParaRPr>
          </a:p>
          <a:p>
            <a:pPr lvl="1">
              <a:spcBef>
                <a:spcPts val="24"/>
              </a:spcBef>
              <a:buFont typeface="Cambria"/>
              <a:buAutoNum type="alphaUcPeriod"/>
            </a:pPr>
            <a:endParaRPr sz="1159" dirty="0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1059412" algn="l"/>
              </a:tabLst>
            </a:pPr>
            <a:r>
              <a:rPr sz="886" spc="-3" dirty="0">
                <a:latin typeface="Cambria"/>
                <a:cs typeface="Cambria"/>
              </a:rPr>
              <a:t>Is that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big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?</a:t>
            </a:r>
            <a:endParaRPr sz="886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3241964" cy="553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7272" indent="-117328">
              <a:buAutoNum type="alphaUcPeriod"/>
              <a:tabLst>
                <a:tab pos="437705" algn="l"/>
              </a:tabLst>
            </a:pPr>
            <a:r>
              <a:rPr sz="886" spc="-3" dirty="0">
                <a:latin typeface="Cambria"/>
                <a:cs typeface="Cambria"/>
              </a:rPr>
              <a:t>plate</a:t>
            </a:r>
            <a:endParaRPr sz="886">
              <a:latin typeface="Cambria"/>
              <a:cs typeface="Cambria"/>
            </a:endParaRPr>
          </a:p>
          <a:p>
            <a:pPr marL="436407" indent="-116462">
              <a:spcBef>
                <a:spcPts val="133"/>
              </a:spcBef>
              <a:buAutoNum type="alphaUcPeriod"/>
              <a:tabLst>
                <a:tab pos="436839" algn="l"/>
              </a:tabLst>
            </a:pPr>
            <a:r>
              <a:rPr sz="886" spc="-3" dirty="0">
                <a:latin typeface="Cambria"/>
                <a:cs typeface="Cambria"/>
              </a:rPr>
              <a:t>portion</a:t>
            </a:r>
            <a:endParaRPr sz="886">
              <a:latin typeface="Cambria"/>
              <a:cs typeface="Cambria"/>
            </a:endParaRPr>
          </a:p>
          <a:p>
            <a:pPr marL="431211" indent="-111266">
              <a:spcBef>
                <a:spcPts val="130"/>
              </a:spcBef>
              <a:buAutoNum type="alphaUcPeriod"/>
              <a:tabLst>
                <a:tab pos="431644" algn="l"/>
              </a:tabLst>
            </a:pPr>
            <a:r>
              <a:rPr sz="886" spc="-3" dirty="0">
                <a:latin typeface="Cambria"/>
                <a:cs typeface="Cambria"/>
              </a:rPr>
              <a:t>special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159">
              <a:latin typeface="Times New Roman"/>
              <a:cs typeface="Times New Roman"/>
            </a:endParaRPr>
          </a:p>
          <a:p>
            <a:pPr marL="145469" indent="-136810">
              <a:spcBef>
                <a:spcPts val="3"/>
              </a:spcBef>
              <a:buFont typeface="Cambria"/>
              <a:buAutoNum type="arabicParenR" startAt="7"/>
              <a:tabLst>
                <a:tab pos="145902" algn="l"/>
                <a:tab pos="1614012" algn="l"/>
              </a:tabLst>
            </a:pPr>
            <a:r>
              <a:rPr sz="886" spc="-3" dirty="0">
                <a:latin typeface="Cambria"/>
                <a:cs typeface="Cambria"/>
              </a:rPr>
              <a:t>I can't eat oysters</a:t>
            </a:r>
            <a:r>
              <a:rPr sz="886" spc="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-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I'm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to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shellfish.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7"/>
            </a:pPr>
            <a:endParaRPr sz="1159">
              <a:latin typeface="Times New Roman"/>
              <a:cs typeface="Times New Roman"/>
            </a:endParaRPr>
          </a:p>
          <a:p>
            <a:pPr marL="437272" lvl="1" indent="-117328">
              <a:buAutoNum type="alphaUcPeriod"/>
              <a:tabLst>
                <a:tab pos="437705" algn="l"/>
              </a:tabLst>
            </a:pPr>
            <a:r>
              <a:rPr sz="886" spc="-3" dirty="0">
                <a:latin typeface="Cambria"/>
                <a:cs typeface="Cambria"/>
              </a:rPr>
              <a:t>allergic</a:t>
            </a:r>
            <a:endParaRPr sz="886">
              <a:latin typeface="Cambria"/>
              <a:cs typeface="Cambria"/>
            </a:endParaRPr>
          </a:p>
          <a:p>
            <a:pPr marL="436407" lvl="1" indent="-116462">
              <a:spcBef>
                <a:spcPts val="130"/>
              </a:spcBef>
              <a:buAutoNum type="alphaUcPeriod"/>
              <a:tabLst>
                <a:tab pos="436839" algn="l"/>
              </a:tabLst>
            </a:pPr>
            <a:r>
              <a:rPr sz="886" spc="-3" dirty="0">
                <a:latin typeface="Cambria"/>
                <a:cs typeface="Cambria"/>
              </a:rPr>
              <a:t>reactive</a:t>
            </a:r>
            <a:endParaRPr sz="886">
              <a:latin typeface="Cambria"/>
              <a:cs typeface="Cambria"/>
            </a:endParaRPr>
          </a:p>
          <a:p>
            <a:pPr marL="431211" lvl="1" indent="-111266">
              <a:spcBef>
                <a:spcPts val="130"/>
              </a:spcBef>
              <a:buAutoNum type="alphaUcPeriod"/>
              <a:tabLst>
                <a:tab pos="431211" algn="l"/>
              </a:tabLst>
            </a:pPr>
            <a:r>
              <a:rPr sz="886" spc="-3" dirty="0">
                <a:latin typeface="Cambria"/>
                <a:cs typeface="Cambria"/>
              </a:rPr>
              <a:t>sick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4"/>
              </a:spcBef>
              <a:buFont typeface="Cambria"/>
              <a:buAutoNum type="alphaUcPeriod"/>
            </a:pPr>
            <a:endParaRPr sz="1159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 startAt="7"/>
              <a:tabLst>
                <a:tab pos="145902" algn="l"/>
                <a:tab pos="1505343" algn="l"/>
              </a:tabLst>
            </a:pPr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lamb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chops </a:t>
            </a:r>
            <a:r>
              <a:rPr sz="886" dirty="0">
                <a:latin typeface="Cambria"/>
                <a:cs typeface="Cambria"/>
              </a:rPr>
              <a:t>are</a:t>
            </a:r>
            <a:r>
              <a:rPr sz="886" u="sng" dirty="0">
                <a:latin typeface="Cambria"/>
                <a:cs typeface="Cambria"/>
              </a:rPr>
              <a:t> 	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red wine; they're really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delicious!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7"/>
            </a:pPr>
            <a:endParaRPr sz="1159">
              <a:latin typeface="Times New Roman"/>
              <a:cs typeface="Times New Roman"/>
            </a:endParaRPr>
          </a:p>
          <a:p>
            <a:pPr marL="437272" lvl="1" indent="-117328">
              <a:buAutoNum type="alphaUcPeriod"/>
              <a:tabLst>
                <a:tab pos="437705" algn="l"/>
              </a:tabLst>
            </a:pPr>
            <a:r>
              <a:rPr sz="886" spc="-7" dirty="0">
                <a:latin typeface="Cambria"/>
                <a:cs typeface="Cambria"/>
              </a:rPr>
              <a:t>boiled</a:t>
            </a:r>
            <a:endParaRPr sz="886">
              <a:latin typeface="Cambria"/>
              <a:cs typeface="Cambria"/>
            </a:endParaRPr>
          </a:p>
          <a:p>
            <a:pPr marL="436407" lvl="1" indent="-116462">
              <a:spcBef>
                <a:spcPts val="136"/>
              </a:spcBef>
              <a:buAutoNum type="alphaUcPeriod"/>
              <a:tabLst>
                <a:tab pos="436839" algn="l"/>
              </a:tabLst>
            </a:pPr>
            <a:r>
              <a:rPr sz="886" spc="-3" dirty="0">
                <a:latin typeface="Cambria"/>
                <a:cs typeface="Cambria"/>
              </a:rPr>
              <a:t>marinated</a:t>
            </a:r>
            <a:endParaRPr sz="886">
              <a:latin typeface="Cambria"/>
              <a:cs typeface="Cambria"/>
            </a:endParaRPr>
          </a:p>
          <a:p>
            <a:pPr marL="431211" lvl="1" indent="-111266">
              <a:spcBef>
                <a:spcPts val="126"/>
              </a:spcBef>
              <a:buAutoNum type="alphaUcPeriod"/>
              <a:tabLst>
                <a:tab pos="431211" algn="l"/>
              </a:tabLst>
            </a:pPr>
            <a:r>
              <a:rPr sz="886" spc="-3" dirty="0">
                <a:latin typeface="Cambria"/>
                <a:cs typeface="Cambria"/>
              </a:rPr>
              <a:t>steamed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0"/>
              </a:spcBef>
              <a:buFont typeface="Cambria"/>
              <a:buAutoNum type="alphaUcPeriod"/>
            </a:pPr>
            <a:endParaRPr sz="1159">
              <a:latin typeface="Times New Roman"/>
              <a:cs typeface="Times New Roman"/>
            </a:endParaRPr>
          </a:p>
          <a:p>
            <a:pPr marL="145469" indent="-136810">
              <a:spcBef>
                <a:spcPts val="3"/>
              </a:spcBef>
              <a:buFont typeface="Cambria"/>
              <a:buAutoNum type="arabicParenR" startAt="7"/>
              <a:tabLst>
                <a:tab pos="145902" algn="l"/>
                <a:tab pos="1598858" algn="l"/>
              </a:tabLst>
            </a:pPr>
            <a:r>
              <a:rPr sz="886" spc="-3" dirty="0">
                <a:latin typeface="Cambria"/>
                <a:cs typeface="Cambria"/>
              </a:rPr>
              <a:t>Can I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vegetables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the French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fries?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7"/>
            </a:pPr>
            <a:endParaRPr sz="1159">
              <a:latin typeface="Times New Roman"/>
              <a:cs typeface="Times New Roman"/>
            </a:endParaRPr>
          </a:p>
          <a:p>
            <a:pPr marL="437272" lvl="1" indent="-117328">
              <a:buAutoNum type="alphaUcPeriod"/>
              <a:tabLst>
                <a:tab pos="437705" algn="l"/>
              </a:tabLst>
            </a:pPr>
            <a:r>
              <a:rPr sz="886" spc="-3" dirty="0">
                <a:latin typeface="Cambria"/>
                <a:cs typeface="Cambria"/>
              </a:rPr>
              <a:t>instead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of</a:t>
            </a:r>
            <a:endParaRPr sz="886">
              <a:latin typeface="Cambria"/>
              <a:cs typeface="Cambria"/>
            </a:endParaRPr>
          </a:p>
          <a:p>
            <a:pPr marL="436407" lvl="1" indent="-116462">
              <a:spcBef>
                <a:spcPts val="126"/>
              </a:spcBef>
              <a:buAutoNum type="alphaUcPeriod"/>
              <a:tabLst>
                <a:tab pos="436839" algn="l"/>
              </a:tabLst>
            </a:pPr>
            <a:r>
              <a:rPr sz="886" spc="-3" dirty="0">
                <a:latin typeface="Cambria"/>
                <a:cs typeface="Cambria"/>
              </a:rPr>
              <a:t>because</a:t>
            </a:r>
            <a:r>
              <a:rPr sz="886" spc="-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of</a:t>
            </a:r>
            <a:endParaRPr sz="886">
              <a:latin typeface="Cambria"/>
              <a:cs typeface="Cambria"/>
            </a:endParaRPr>
          </a:p>
          <a:p>
            <a:pPr marL="431211" lvl="1" indent="-111266">
              <a:spcBef>
                <a:spcPts val="130"/>
              </a:spcBef>
              <a:buAutoNum type="alphaUcPeriod"/>
              <a:tabLst>
                <a:tab pos="431211" algn="l"/>
              </a:tabLst>
            </a:pPr>
            <a:r>
              <a:rPr sz="886" spc="-3" dirty="0">
                <a:latin typeface="Cambria"/>
                <a:cs typeface="Cambria"/>
              </a:rPr>
              <a:t>exchange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4"/>
              </a:spcBef>
              <a:buFont typeface="Cambria"/>
              <a:buAutoNum type="alphaUcPeriod"/>
            </a:pPr>
            <a:endParaRPr sz="1159">
              <a:latin typeface="Times New Roman"/>
              <a:cs typeface="Times New Roman"/>
            </a:endParaRPr>
          </a:p>
          <a:p>
            <a:pPr marL="212142" indent="-203483">
              <a:buFont typeface="Cambria"/>
              <a:buAutoNum type="arabicParenR" startAt="7"/>
              <a:tabLst>
                <a:tab pos="212575" algn="l"/>
                <a:tab pos="776267" algn="l"/>
              </a:tabLst>
            </a:pPr>
            <a:r>
              <a:rPr sz="886" spc="-3" dirty="0">
                <a:latin typeface="Cambria"/>
                <a:cs typeface="Cambria"/>
              </a:rPr>
              <a:t>The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chicken is a low-fat</a:t>
            </a:r>
            <a:r>
              <a:rPr sz="886" spc="-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option.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7"/>
            </a:pPr>
            <a:endParaRPr sz="1159">
              <a:latin typeface="Times New Roman"/>
              <a:cs typeface="Times New Roman"/>
            </a:endParaRPr>
          </a:p>
          <a:p>
            <a:pPr marL="437272" lvl="1" indent="-117328">
              <a:buAutoNum type="alphaUcPeriod"/>
              <a:tabLst>
                <a:tab pos="437705" algn="l"/>
              </a:tabLst>
            </a:pPr>
            <a:r>
              <a:rPr sz="886" spc="-3" dirty="0">
                <a:latin typeface="Cambria"/>
                <a:cs typeface="Cambria"/>
              </a:rPr>
              <a:t>baked</a:t>
            </a:r>
            <a:endParaRPr sz="886">
              <a:latin typeface="Cambria"/>
              <a:cs typeface="Cambria"/>
            </a:endParaRPr>
          </a:p>
          <a:p>
            <a:pPr marL="436407" lvl="1" indent="-116462">
              <a:spcBef>
                <a:spcPts val="130"/>
              </a:spcBef>
              <a:buAutoNum type="alphaUcPeriod"/>
              <a:tabLst>
                <a:tab pos="436839" algn="l"/>
              </a:tabLst>
            </a:pPr>
            <a:r>
              <a:rPr sz="886" spc="-3" dirty="0">
                <a:latin typeface="Cambria"/>
                <a:cs typeface="Cambria"/>
              </a:rPr>
              <a:t>grated</a:t>
            </a:r>
            <a:endParaRPr sz="886">
              <a:latin typeface="Cambria"/>
              <a:cs typeface="Cambria"/>
            </a:endParaRPr>
          </a:p>
          <a:p>
            <a:pPr marL="431211" lvl="1" indent="-111266">
              <a:spcBef>
                <a:spcPts val="130"/>
              </a:spcBef>
              <a:buAutoNum type="alphaUcPeriod"/>
              <a:tabLst>
                <a:tab pos="431211" algn="l"/>
              </a:tabLst>
            </a:pPr>
            <a:r>
              <a:rPr sz="886" dirty="0">
                <a:latin typeface="Cambria"/>
                <a:cs typeface="Cambria"/>
              </a:rPr>
              <a:t>fried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4"/>
              </a:spcBef>
              <a:buFont typeface="Cambria"/>
              <a:buAutoNum type="alphaUcPeriod"/>
            </a:pPr>
            <a:endParaRPr sz="1159">
              <a:latin typeface="Times New Roman"/>
              <a:cs typeface="Times New Roman"/>
            </a:endParaRPr>
          </a:p>
          <a:p>
            <a:pPr marL="212142" indent="-203483">
              <a:buFont typeface="Cambria"/>
              <a:buAutoNum type="arabicParenR" startAt="7"/>
              <a:tabLst>
                <a:tab pos="212575" algn="l"/>
                <a:tab pos="1493220" algn="l"/>
              </a:tabLst>
            </a:pPr>
            <a:r>
              <a:rPr sz="886" dirty="0">
                <a:latin typeface="Cambria"/>
                <a:cs typeface="Cambria"/>
              </a:rPr>
              <a:t>Do </a:t>
            </a:r>
            <a:r>
              <a:rPr sz="886" spc="-3" dirty="0">
                <a:latin typeface="Cambria"/>
                <a:cs typeface="Cambria"/>
              </a:rPr>
              <a:t>you have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kids'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7"/>
            </a:pPr>
            <a:endParaRPr sz="1159">
              <a:latin typeface="Times New Roman"/>
              <a:cs typeface="Times New Roman"/>
            </a:endParaRPr>
          </a:p>
          <a:p>
            <a:pPr marL="437272" lvl="1" indent="-117328">
              <a:buAutoNum type="alphaUcPeriod"/>
              <a:tabLst>
                <a:tab pos="437705" algn="l"/>
              </a:tabLst>
            </a:pPr>
            <a:r>
              <a:rPr sz="886" spc="-3" dirty="0">
                <a:latin typeface="Cambria"/>
                <a:cs typeface="Cambria"/>
              </a:rPr>
              <a:t>appetizer</a:t>
            </a:r>
            <a:endParaRPr sz="886">
              <a:latin typeface="Cambria"/>
              <a:cs typeface="Cambria"/>
            </a:endParaRPr>
          </a:p>
          <a:p>
            <a:pPr marL="436407" lvl="1" indent="-116462">
              <a:spcBef>
                <a:spcPts val="130"/>
              </a:spcBef>
              <a:buAutoNum type="alphaUcPeriod"/>
              <a:tabLst>
                <a:tab pos="436839" algn="l"/>
              </a:tabLst>
            </a:pPr>
            <a:r>
              <a:rPr sz="886" spc="-3" dirty="0">
                <a:latin typeface="Cambria"/>
                <a:cs typeface="Cambria"/>
              </a:rPr>
              <a:t>menu</a:t>
            </a:r>
            <a:endParaRPr sz="886">
              <a:latin typeface="Cambria"/>
              <a:cs typeface="Cambria"/>
            </a:endParaRPr>
          </a:p>
          <a:p>
            <a:pPr marL="431211" lvl="1" indent="-111266">
              <a:spcBef>
                <a:spcPts val="130"/>
              </a:spcBef>
              <a:buAutoNum type="alphaUcPeriod"/>
              <a:tabLst>
                <a:tab pos="431211" algn="l"/>
              </a:tabLst>
            </a:pPr>
            <a:r>
              <a:rPr sz="886" spc="-3" dirty="0">
                <a:latin typeface="Cambria"/>
                <a:cs typeface="Cambria"/>
              </a:rPr>
              <a:t>waiter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0"/>
              </a:spcBef>
              <a:buFont typeface="Cambria"/>
              <a:buAutoNum type="alphaUcPeriod"/>
            </a:pPr>
            <a:endParaRPr sz="1159">
              <a:latin typeface="Times New Roman"/>
              <a:cs typeface="Times New Roman"/>
            </a:endParaRPr>
          </a:p>
          <a:p>
            <a:pPr marL="212142" indent="-203483">
              <a:spcBef>
                <a:spcPts val="3"/>
              </a:spcBef>
              <a:buFont typeface="Cambria"/>
              <a:buAutoNum type="arabicParenR" startAt="7"/>
              <a:tabLst>
                <a:tab pos="212575" algn="l"/>
                <a:tab pos="2546571" algn="l"/>
              </a:tabLst>
            </a:pPr>
            <a:r>
              <a:rPr sz="886" spc="-3" dirty="0">
                <a:latin typeface="Cambria"/>
                <a:cs typeface="Cambria"/>
              </a:rPr>
              <a:t>I'll be back in a few minutes to</a:t>
            </a:r>
            <a:r>
              <a:rPr sz="886" spc="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take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your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  <a:tabLst>
                <a:tab pos="943383" algn="l"/>
                <a:tab pos="1878973" algn="l"/>
              </a:tabLst>
            </a:pPr>
            <a:r>
              <a:rPr sz="886" spc="-3" dirty="0">
                <a:latin typeface="Cambria"/>
                <a:cs typeface="Cambria"/>
              </a:rPr>
              <a:t>A. combo	B. dish	C.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order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527"/>
            <a:ext cx="2641889" cy="29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Lesson </a:t>
            </a:r>
            <a:r>
              <a:rPr lang="en-US" sz="955" b="1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Quiz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-</a:t>
            </a:r>
            <a:r>
              <a:rPr sz="955" b="1" spc="-2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955" dirty="0">
              <a:latin typeface="Cambria"/>
              <a:cs typeface="Cambria"/>
            </a:endParaRPr>
          </a:p>
          <a:p>
            <a:pPr marL="8659">
              <a:spcBef>
                <a:spcPts val="153"/>
              </a:spcBef>
            </a:pPr>
            <a:r>
              <a:rPr sz="818" spc="-3" dirty="0">
                <a:latin typeface="Cambria"/>
                <a:cs typeface="Cambria"/>
              </a:rPr>
              <a:t>1.B   2.C   3.B   4.B   5.C   6.B   7.A   8.B   9.A   10.A   11.B  </a:t>
            </a:r>
            <a:r>
              <a:rPr sz="818" spc="106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12.C</a:t>
            </a:r>
            <a:endParaRPr sz="818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2- Talking about Food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2- Talking about Food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27982-9421-43F0-A03D-FB30D59911C9}"/>
              </a:ext>
            </a:extLst>
          </p:cNvPr>
          <p:cNvSpPr txBox="1"/>
          <p:nvPr/>
        </p:nvSpPr>
        <p:spPr>
          <a:xfrm>
            <a:off x="336061" y="973023"/>
            <a:ext cx="110118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The Apple Of One’s Eye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When someone has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favourite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person (for example, a child or grandchild) who they are very proud of and always happy to see, we refer to this person as the apple of one’s eye.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The grandfather had four grandchildren. Two boys and two girls. He was fond of all of them but the first born grandchild was his </a:t>
            </a:r>
            <a:r>
              <a:rPr lang="en-US" b="0" i="1" dirty="0" err="1">
                <a:solidFill>
                  <a:srgbClr val="444444"/>
                </a:solidFill>
                <a:effectLst/>
                <a:latin typeface="inherit"/>
              </a:rPr>
              <a:t>favourite</a:t>
            </a:r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 and he always told her (Mary) that she was the apple of his eye.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Spill The Beans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reveal a secret or confess to something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Don’t tell her, because she’ll spill the beans to everybody.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Beans are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favourite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food of many. Easy to make. Tasty to eat and cheap to buy.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However, if you drop them or spill them it can be a little bit messy (tomato sauce everywhere!) 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So when someone has a secret or some information that we really want we keep asking them to tell us. We ask them to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“spill the beans”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give us the information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. 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We constantly urge them (encourage them):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Come on, spill the beans, you know you want to!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5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2- Talking about Food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F60BE-D452-4E37-B6CC-F2C518FF422F}"/>
              </a:ext>
            </a:extLst>
          </p:cNvPr>
          <p:cNvSpPr txBox="1"/>
          <p:nvPr/>
        </p:nvSpPr>
        <p:spPr>
          <a:xfrm>
            <a:off x="246185" y="504604"/>
            <a:ext cx="1205523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1" dirty="0">
              <a:solidFill>
                <a:srgbClr val="FF4F57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Full Of Beans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Still on the theme of beans. Lots of food is well known for giving us energy. Beans in particular offer one of the best sources of energy.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If someone is full of beans, it means they are full of energy, they are very active.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When children are jumping and running and screaming and shouting we often hear the parents saying: “Don’t worry, they are full of beans”.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1" dirty="0">
              <a:solidFill>
                <a:srgbClr val="FF4F57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Butter Somebody Up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Sometimes it is difficult to persuade someone to do what you want them to or to get them to agree to your request.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help we often have to find their “good side” (something that will help in persuading him/her more easily).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Often praising them or flattering them works quite easily and we refer to this as buttering them up (like putting lots of butter on toast; it makes the toast very smooth).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Juan wanted Ana to cook his </a:t>
            </a:r>
            <a:r>
              <a:rPr lang="en-US" b="0" i="1" dirty="0" err="1">
                <a:solidFill>
                  <a:srgbClr val="444444"/>
                </a:solidFill>
                <a:effectLst/>
                <a:latin typeface="inherit"/>
              </a:rPr>
              <a:t>favourite</a:t>
            </a:r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 meal (paella). Ana said she was busy and did not have the time. Juan told her over and over again that she was a great cook and her paella was well known to be the best in the family. “Come on, you know your paella is the best. Let’s have a beautiful evening paella, wine and music”. He continued this for several minutes until she eventually agreed. His </a:t>
            </a:r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buttering up</a:t>
            </a:r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 had worked. He got his paella.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0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2- Talking about Food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Restaurants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2- Talking about Food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2- Talking about Food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>What comes to mind when you hear the word ‘restaurant’?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2) 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>What is your favorite restaurant and why?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3) 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>Do you like expensive restaurants?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4) 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>How often do you go to restaurants?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5) 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>Do you think the ambience is important in restaurants?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6) 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>What kind of restaurant would you like to open?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7) 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>What’s the best restaurant name you’ve heard of?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8) 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>Are you happy with the restaurants in your town?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9) 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>Is restaurant food the best?</a:t>
            </a:r>
          </a:p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10) 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>Have you ever complained about the food or service in a restaurant?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55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2- Talking about Food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If you could have your own restaurant, what would you call it?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2) What do you think of fast food restaurants?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3) Would you go to a romantic restaurant with a friend?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4) What do you think people study on a restaurant management course?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5) Do you prefer restaurants that are cheap and cheerful or very fancy?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6) Do you think you should tip the staff in restaurants?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7) Would you like to work as a restaurant critic?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8) What’s the longest you’d wait for a restaurant table?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9) What’s the most expensive meal you’ve had at a restaurant?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10) Would you like to eat at a different restaurant every night for the rest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of your life?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23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2- Talking about Food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2-Talking about Food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       Restaurants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26399"/>
            <a:ext cx="362166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ts val="2079"/>
              </a:lnSpc>
            </a:pP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lang="en-US" sz="1773" b="1" spc="7" dirty="0">
                <a:solidFill>
                  <a:srgbClr val="313D4F"/>
                </a:solidFill>
                <a:latin typeface="Cambria"/>
                <a:cs typeface="Cambria"/>
              </a:rPr>
              <a:t>2</a:t>
            </a:r>
            <a:r>
              <a:rPr sz="1773" b="1" spc="7" dirty="0">
                <a:solidFill>
                  <a:srgbClr val="313D4F"/>
                </a:solidFill>
                <a:latin typeface="Cambria"/>
                <a:cs typeface="Cambria"/>
              </a:rPr>
              <a:t>: Restaurants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Making  </a:t>
            </a:r>
            <a:r>
              <a:rPr sz="1773" b="1" spc="7" dirty="0">
                <a:solidFill>
                  <a:srgbClr val="313D4F"/>
                </a:solidFill>
                <a:latin typeface="Cambria"/>
                <a:cs typeface="Cambria"/>
              </a:rPr>
              <a:t>Reservations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&amp;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Understanding </a:t>
            </a:r>
            <a:r>
              <a:rPr sz="1773" b="1" spc="7" dirty="0">
                <a:solidFill>
                  <a:srgbClr val="313D4F"/>
                </a:solidFill>
                <a:latin typeface="Cambria"/>
                <a:cs typeface="Cambria"/>
              </a:rPr>
              <a:t>the 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Menu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454900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1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566786"/>
            <a:ext cx="4061547" cy="4575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5068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We’re going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eat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out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– that means eating at a restaurant. This will be a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two-part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lesson.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Today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you’ll learn how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make reservations, what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say when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arrive at  the restaurant, and how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understand the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 menu.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023" dirty="0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Tomorrow you’ll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learn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make orders, interact with the waiter or waitress, pay  for the food, and talk about your experience at the</a:t>
            </a:r>
            <a:r>
              <a:rPr sz="886" spc="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#1 –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Making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091" b="1" spc="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Reservation</a:t>
            </a:r>
            <a:endParaRPr sz="1091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93" dirty="0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It’s a good idea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call the restaurant and make a reservation in three</a:t>
            </a:r>
            <a:r>
              <a:rPr sz="886" spc="9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cases: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First, if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are going to a nice/expensive</a:t>
            </a:r>
            <a:r>
              <a:rPr sz="886" spc="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Second, if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are going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restaurant that is very</a:t>
            </a:r>
            <a:r>
              <a:rPr sz="886" spc="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popular.</a:t>
            </a:r>
            <a:endParaRPr sz="886" dirty="0">
              <a:latin typeface="Cambria"/>
              <a:cs typeface="Cambria"/>
            </a:endParaRPr>
          </a:p>
          <a:p>
            <a:pPr marL="319945" marR="125121" indent="-155427">
              <a:lnSpc>
                <a:spcPct val="1124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Third, if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are going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restaurant with a large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number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people, and  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make sure that the restaurant has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enough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space for</a:t>
            </a:r>
            <a:r>
              <a:rPr sz="886" spc="6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everybody.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Angelo’s Restaurant.</a:t>
            </a:r>
            <a:endParaRPr sz="886" dirty="0">
              <a:latin typeface="Cambria"/>
              <a:cs typeface="Cambria"/>
            </a:endParaRPr>
          </a:p>
          <a:p>
            <a:pPr marL="8659" marR="520830">
              <a:lnSpc>
                <a:spcPct val="2246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Hi,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I’d like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make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dinner reservation for tomorrow night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7:30.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many in your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party?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John:</a:t>
            </a:r>
            <a:r>
              <a:rPr sz="886" b="1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Six.</a:t>
            </a:r>
            <a:endParaRPr sz="886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9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 get your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name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and phone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number?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My name is John Smith, and my number is</a:t>
            </a:r>
            <a:r>
              <a:rPr sz="886" spc="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203-555-8714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 dirty="0">
              <a:latin typeface="Times New Roman"/>
              <a:cs typeface="Times New Roman"/>
            </a:endParaRPr>
          </a:p>
          <a:p>
            <a:pPr marL="8659" marR="15153">
              <a:lnSpc>
                <a:spcPct val="1123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Okay, so I have a reservation for a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party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 six,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under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name “Smith,”  tomorrow night at 7:30, is that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correct?</a:t>
            </a:r>
            <a:endParaRPr sz="886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4042930" cy="315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Yes, that’s right. We’ll also need one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high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chair and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one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booster</a:t>
            </a:r>
            <a:r>
              <a:rPr sz="886" spc="11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seat.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Not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problem.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Is there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anything</a:t>
            </a:r>
            <a:r>
              <a:rPr sz="886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else?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that’s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it,</a:t>
            </a:r>
            <a:r>
              <a:rPr sz="886" spc="-4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All right, Mr. Smith, we’ll see you tomorrow night at</a:t>
            </a:r>
            <a:r>
              <a:rPr sz="886" spc="89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7:30.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 marL="319945" marR="41995" indent="-155427">
              <a:lnSpc>
                <a:spcPct val="112500"/>
              </a:lnSpc>
              <a:spcBef>
                <a:spcPts val="95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general, when making a restaurant reservation, you need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give your  name,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phone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number, and the date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time 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plan to go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spc="109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886">
              <a:latin typeface="Cambria"/>
              <a:cs typeface="Cambria"/>
            </a:endParaRPr>
          </a:p>
          <a:p>
            <a:pPr marL="319945" marR="223399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When the person at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restaurant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asks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“How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many in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party?”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she  wants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know how many people total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will be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coming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886">
              <a:latin typeface="Cambria"/>
              <a:cs typeface="Cambria"/>
            </a:endParaRPr>
          </a:p>
          <a:p>
            <a:pPr marL="319945" marR="3464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have any special requests, you can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make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them – for example, in this  conversation,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Mr.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Smith asks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one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high chair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one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booster seat.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high  chair is a chair for a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baby,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and a booster seat is a chair for a small</a:t>
            </a:r>
            <a:r>
              <a:rPr sz="886" spc="7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child.</a:t>
            </a:r>
            <a:endParaRPr sz="886">
              <a:latin typeface="Cambria"/>
              <a:cs typeface="Cambria"/>
            </a:endParaRPr>
          </a:p>
          <a:p>
            <a:pPr marL="319945" marR="375362" indent="-155427">
              <a:lnSpc>
                <a:spcPct val="113100"/>
              </a:lnSpc>
              <a:spcBef>
                <a:spcPts val="3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While making the reservation,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also ask for a table in a specific  location, for</a:t>
            </a:r>
            <a:r>
              <a:rPr sz="886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example: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26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“Can we have a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table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near the window?”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“Can we have a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table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b="1" spc="-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balcony?”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4127529"/>
            <a:ext cx="4005263" cy="204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#2 – Arriving at the</a:t>
            </a:r>
            <a:r>
              <a:rPr sz="1091" b="1" spc="4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Restaurant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151530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When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enter the restaurant, the person (usually a woman)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who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greets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is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called the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hostess.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made a reservation before arriving, you can say to</a:t>
            </a:r>
            <a:r>
              <a:rPr sz="886" spc="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her: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93">
              <a:latin typeface="Times New Roman"/>
              <a:cs typeface="Times New Roman"/>
            </a:endParaRPr>
          </a:p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“I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have a 7:30 reservation for John</a:t>
            </a:r>
            <a:r>
              <a:rPr sz="886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Smith.”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didn’t make a reservation,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might need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wait for a table if the</a:t>
            </a:r>
            <a:r>
              <a:rPr sz="886" spc="13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restaurant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crowded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(that is, if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many people in the</a:t>
            </a:r>
            <a:r>
              <a:rPr sz="886" spc="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restaurant):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Welcome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Angelo’s – do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have a</a:t>
            </a:r>
            <a:r>
              <a:rPr sz="886" spc="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reservation?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William: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No, we</a:t>
            </a:r>
            <a:r>
              <a:rPr sz="886" spc="-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don’t.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4029508" cy="5489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It’s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gonna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about a 10-minute wait. Can I get your</a:t>
            </a:r>
            <a:r>
              <a:rPr sz="886" spc="6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name?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William:</a:t>
            </a:r>
            <a:r>
              <a:rPr sz="886" b="1" spc="-6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Johnson.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OK, and a table for</a:t>
            </a:r>
            <a:r>
              <a:rPr sz="886" spc="-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two?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William:</a:t>
            </a:r>
            <a:r>
              <a:rPr sz="886" b="1" spc="-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Mmm-hmm.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All right,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wait right over there and I’ll let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know when</a:t>
            </a:r>
            <a:r>
              <a:rPr sz="886" spc="10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your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6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table is</a:t>
            </a:r>
            <a:r>
              <a:rPr sz="886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ready.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spoken English,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“going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to” is often pronounced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“gonna,”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when the</a:t>
            </a:r>
            <a:r>
              <a:rPr sz="886" spc="10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hostess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26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says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“It’s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gonna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be about a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10-minute</a:t>
            </a:r>
            <a:r>
              <a:rPr sz="886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wait.”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7706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expression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“mm-hmm”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a way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say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“yes.” English has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many different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ways 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say “yes” and “no”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(click </a:t>
            </a:r>
            <a:r>
              <a:rPr sz="886" u="sng" spc="-3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here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u="sng" spc="-3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here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for some</a:t>
            </a:r>
            <a:r>
              <a:rPr sz="886" spc="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examples).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0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Also, if the restaurant has a bar, the hostess may ask if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sit at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bar and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have a drink while you</a:t>
            </a:r>
            <a:r>
              <a:rPr sz="886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wait.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5195">
              <a:lnSpc>
                <a:spcPct val="112300"/>
              </a:lnSpc>
              <a:spcBef>
                <a:spcPts val="3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If there are tables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available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when you enter the restaurant, then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hostess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will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ask  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how many</a:t>
            </a:r>
            <a:r>
              <a:rPr sz="886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people: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Good evening. How</a:t>
            </a:r>
            <a:r>
              <a:rPr sz="886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many?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159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William:</a:t>
            </a:r>
            <a:r>
              <a:rPr sz="886" b="1" spc="-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Two.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4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Right this way,</a:t>
            </a:r>
            <a:r>
              <a:rPr sz="886" spc="-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please.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(right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this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way = come with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me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- you should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follow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hostess to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i="1" spc="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table)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53685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After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sit down, a person will come and ask if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want any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drinks.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name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  this person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waiter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(if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a man) 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waitress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(if she is a woman)</a:t>
            </a:r>
            <a:r>
              <a:rPr sz="886" spc="6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–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server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(which can be a man or a</a:t>
            </a:r>
            <a:r>
              <a:rPr sz="886" spc="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woman).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4067175" cy="5447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Server: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Hi,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my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name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is Sarah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and I’ll be your server tonight. How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sz="886" spc="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doing?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William: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Good,</a:t>
            </a:r>
            <a:r>
              <a:rPr sz="886" spc="-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Server: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Here’s the menu. Can I get you anything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886" spc="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drink?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26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(notice the pronunciation of “Can I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get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you” –</a:t>
            </a:r>
            <a:r>
              <a:rPr sz="886" i="1" spc="89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i="1" spc="-3" dirty="0">
                <a:solidFill>
                  <a:srgbClr val="111111"/>
                </a:solidFill>
                <a:latin typeface="Cambria"/>
                <a:cs typeface="Cambria"/>
              </a:rPr>
              <a:t>kinIgetcha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)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William: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Just water for</a:t>
            </a:r>
            <a:r>
              <a:rPr sz="886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now.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Server: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I’ll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back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a few minutes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take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your</a:t>
            </a:r>
            <a:r>
              <a:rPr sz="886" spc="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order.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35501">
              <a:lnSpc>
                <a:spcPct val="112300"/>
              </a:lnSpc>
              <a:spcBef>
                <a:spcPts val="3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menu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list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of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foods that the restaurant offers, and how much they cost. We  use a specific verb for the action of asking for food in a restaurant: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886" b="1" spc="9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order.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Builder: Understanding the Menu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37"/>
              </a:spcBef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menu will often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divided into different</a:t>
            </a:r>
            <a:r>
              <a:rPr sz="886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sections:</a:t>
            </a:r>
            <a:endParaRPr sz="886">
              <a:latin typeface="Cambria"/>
              <a:cs typeface="Cambria"/>
            </a:endParaRPr>
          </a:p>
          <a:p>
            <a:pPr marL="319945" marR="140706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Appetizers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starters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are small amounts of food that are eaten before the  main</a:t>
            </a:r>
            <a:r>
              <a:rPr sz="886" spc="-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dish.</a:t>
            </a:r>
            <a:endParaRPr sz="886">
              <a:latin typeface="Cambria"/>
              <a:cs typeface="Cambria"/>
            </a:endParaRPr>
          </a:p>
          <a:p>
            <a:pPr marL="319945" marR="6061" indent="-155427" algn="just">
              <a:lnSpc>
                <a:spcPct val="112300"/>
              </a:lnSpc>
              <a:spcBef>
                <a:spcPts val="51"/>
              </a:spcBef>
              <a:buFont typeface="Symbol"/>
              <a:buChar char=""/>
              <a:tabLst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Main dishes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entrees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are the biggest and most important parts of the meal,  eaten after the appetizers and before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dessert.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This can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be called the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main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course.</a:t>
            </a:r>
            <a:endParaRPr sz="886">
              <a:latin typeface="Cambria"/>
              <a:cs typeface="Cambria"/>
            </a:endParaRPr>
          </a:p>
          <a:p>
            <a:pPr marL="319945" marR="94815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Specials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are specific dishes that are prepared particularly for today, and are  often at a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reduced</a:t>
            </a:r>
            <a:r>
              <a:rPr sz="886" spc="-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price.</a:t>
            </a:r>
            <a:endParaRPr sz="886">
              <a:latin typeface="Cambria"/>
              <a:cs typeface="Cambria"/>
            </a:endParaRPr>
          </a:p>
          <a:p>
            <a:pPr marL="319945" marR="6061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Combos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short for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combinations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- two or more foods that are ordered  together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single item (for example,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McDonald’s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order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“combo”  of a hamburger, French fries, and soda for one</a:t>
            </a:r>
            <a:r>
              <a:rPr sz="886" spc="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price).</a:t>
            </a:r>
            <a:endParaRPr sz="886">
              <a:latin typeface="Cambria"/>
              <a:cs typeface="Cambria"/>
            </a:endParaRPr>
          </a:p>
          <a:p>
            <a:pPr marL="319945" marR="3464" indent="-155427">
              <a:lnSpc>
                <a:spcPct val="1124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Side dishes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sides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are small portions of food that can be ordered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accompany the main dishes – for example,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order a steak with a side of  mashed</a:t>
            </a:r>
            <a:r>
              <a:rPr sz="886" spc="-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potatoes.</a:t>
            </a:r>
            <a:endParaRPr sz="886">
              <a:latin typeface="Cambria"/>
              <a:cs typeface="Cambria"/>
            </a:endParaRPr>
          </a:p>
          <a:p>
            <a:pPr marL="319945" marR="6927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Desserts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are sweet foods eaten after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main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dish,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ice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cream, cakes,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pies,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etc.</a:t>
            </a:r>
            <a:endParaRPr sz="886">
              <a:latin typeface="Cambria"/>
              <a:cs typeface="Cambria"/>
            </a:endParaRPr>
          </a:p>
          <a:p>
            <a:pPr marL="319945" marR="107803" indent="-155427" algn="just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Beverages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another word for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drinks.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There are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cocktails,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which are  mixed alcoholic drinks (like margaritas, martinis, and other alcoholic drinks 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tequila and rum that are mixed with fruit juices and other</a:t>
            </a:r>
            <a:r>
              <a:rPr sz="886" spc="89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ingredients).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01162"/>
            <a:ext cx="3910878" cy="1076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4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Some menus also categorize the foods by types – for example: sandwiches, soups,  salads, seafood (that means animals from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ocean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fish, crab, lobster, etc.),  pasta, meat, and poultry (poultry means</a:t>
            </a:r>
            <a:r>
              <a:rPr sz="886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chicken).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Now let’s learn various ways that food can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be</a:t>
            </a:r>
            <a:r>
              <a:rPr sz="886" spc="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prepared.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757650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Food can be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grilled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barbecued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(cooked on a</a:t>
            </a:r>
            <a:r>
              <a:rPr sz="886" spc="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grill)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2580" y="3229581"/>
            <a:ext cx="208510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Roasted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baked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(cooked inside an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oven)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8978" y="3385271"/>
            <a:ext cx="2234045" cy="2111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/>
          <p:nvPr/>
        </p:nvSpPr>
        <p:spPr>
          <a:xfrm>
            <a:off x="5478866" y="5663565"/>
            <a:ext cx="1233920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Boiled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(cooked in</a:t>
            </a:r>
            <a:r>
              <a:rPr sz="886" spc="-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water)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3404" y="1685839"/>
            <a:ext cx="2058699" cy="137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9010" y="2101907"/>
            <a:ext cx="1014413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Fried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(cooked in</a:t>
            </a:r>
            <a:r>
              <a:rPr sz="886" spc="-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oil)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1140" y="3866717"/>
            <a:ext cx="226824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Sautéed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(cooked in a very small amount of</a:t>
            </a:r>
            <a:r>
              <a:rPr sz="886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oil)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5152" y="5814233"/>
            <a:ext cx="2455285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Broiled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(cooked at high heat for a short</a:t>
            </a:r>
            <a:r>
              <a:rPr sz="886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time)</a:t>
            </a:r>
            <a:endParaRPr sz="886">
              <a:latin typeface="Cambria"/>
              <a:cs typeface="Cambria"/>
            </a:endParaRPr>
          </a:p>
          <a:p>
            <a:pPr algn="ctr">
              <a:spcBef>
                <a:spcPts val="130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Marinated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(soaked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liquid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give it more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flavor)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5875" y="623455"/>
            <a:ext cx="1993756" cy="131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5004955" y="2258637"/>
            <a:ext cx="2182091" cy="1435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940012" y="4023705"/>
            <a:ext cx="2305483" cy="1623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1794</TotalTime>
  <Words>2894</Words>
  <Application>Microsoft Office PowerPoint</Application>
  <PresentationFormat>Widescreen</PresentationFormat>
  <Paragraphs>308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Cambria</vt:lpstr>
      <vt:lpstr>Century Gothic</vt:lpstr>
      <vt:lpstr>Comic Sans MS</vt:lpstr>
      <vt:lpstr>Courier New</vt:lpstr>
      <vt:lpstr>inherit</vt:lpstr>
      <vt:lpstr>Lato</vt:lpstr>
      <vt:lpstr>Symbol</vt:lpstr>
      <vt:lpstr>Times New Roman</vt:lpstr>
      <vt:lpstr>Verdana</vt:lpstr>
      <vt:lpstr>Wingdings 3</vt:lpstr>
      <vt:lpstr>Slice</vt:lpstr>
      <vt:lpstr> Speak Fluently &amp; Confidently  B1- Course  1</vt:lpstr>
      <vt:lpstr>Session 2- Talking about Food</vt:lpstr>
      <vt:lpstr>Session 2-Talking about Food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2- Talking about Food</vt:lpstr>
      <vt:lpstr>Session 2- Talking about Food</vt:lpstr>
      <vt:lpstr>Session 2- Talking about Food</vt:lpstr>
      <vt:lpstr>Session 2- Talking about Food</vt:lpstr>
      <vt:lpstr>Session 2- Talking about Food</vt:lpstr>
      <vt:lpstr>Session 2- Talking about Food</vt:lpstr>
      <vt:lpstr>Session 2- Talking about Food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109</cp:revision>
  <cp:lastPrinted>2021-05-18T05:21:02Z</cp:lastPrinted>
  <dcterms:created xsi:type="dcterms:W3CDTF">2020-10-01T06:52:49Z</dcterms:created>
  <dcterms:modified xsi:type="dcterms:W3CDTF">2022-04-23T08:13:00Z</dcterms:modified>
</cp:coreProperties>
</file>