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 id="2147483872" r:id="rId2"/>
  </p:sldMasterIdLst>
  <p:sldIdLst>
    <p:sldId id="256" r:id="rId3"/>
    <p:sldId id="263" r:id="rId4"/>
    <p:sldId id="264" r:id="rId5"/>
    <p:sldId id="346" r:id="rId6"/>
    <p:sldId id="257" r:id="rId7"/>
    <p:sldId id="258" r:id="rId8"/>
    <p:sldId id="259" r:id="rId9"/>
    <p:sldId id="260" r:id="rId10"/>
    <p:sldId id="261" r:id="rId11"/>
    <p:sldId id="262" r:id="rId12"/>
    <p:sldId id="347" r:id="rId13"/>
    <p:sldId id="348" r:id="rId14"/>
    <p:sldId id="268" r:id="rId15"/>
    <p:sldId id="350" r:id="rId16"/>
    <p:sldId id="351" r:id="rId17"/>
    <p:sldId id="352" r:id="rId18"/>
    <p:sldId id="273" r:id="rId19"/>
    <p:sldId id="353" r:id="rId20"/>
    <p:sldId id="354" r:id="rId21"/>
    <p:sldId id="271" r:id="rId2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8018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471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51018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20133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9526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931983" y="6323352"/>
            <a:ext cx="2331820" cy="218008"/>
          </a:xfrm>
          <a:prstGeom prst="rect">
            <a:avLst/>
          </a:prstGeom>
        </p:spPr>
        <p:txBody>
          <a:bodyPr wrap="square" lIns="0" tIns="0" rIns="0" bIns="0">
            <a:spAutoFit/>
          </a:bodyPr>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4/23/2022</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88098006"/>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Lst>
  <p:txStyles>
    <p:titleStyle>
      <a:lvl1pPr>
        <a:defRPr>
          <a:latin typeface="+mj-lt"/>
          <a:ea typeface="+mj-ea"/>
          <a:cs typeface="+mj-cs"/>
        </a:defRPr>
      </a:lvl1pPr>
    </p:titleStyle>
    <p:body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bodyStyle>
    <p:other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peakpipe.com/espressoenglish" TargetMode="Externa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B1-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601162"/>
            <a:ext cx="3816494" cy="445699"/>
          </a:xfrm>
          <a:prstGeom prst="rect">
            <a:avLst/>
          </a:prstGeom>
        </p:spPr>
        <p:txBody>
          <a:bodyPr vert="horz" wrap="square" lIns="0" tIns="0" rIns="0" bIns="0" rtlCol="0">
            <a:spAutoFit/>
          </a:bodyPr>
          <a:lstStyle/>
          <a:p>
            <a:pPr marL="8659" marR="3464" defTabSz="623438">
              <a:lnSpc>
                <a:spcPct val="112400"/>
              </a:lnSpc>
            </a:pPr>
            <a:r>
              <a:rPr sz="886" spc="-3" dirty="0">
                <a:solidFill>
                  <a:srgbClr val="111111"/>
                </a:solidFill>
                <a:latin typeface="Cambria"/>
                <a:cs typeface="Cambria"/>
              </a:rPr>
              <a:t>If you’re ready for a speaking challenge, </a:t>
            </a:r>
            <a:r>
              <a:rPr sz="886" u="sng" spc="-3" dirty="0">
                <a:solidFill>
                  <a:srgbClr val="0000FF"/>
                </a:solidFill>
                <a:latin typeface="Cambria"/>
                <a:cs typeface="Cambria"/>
                <a:hlinkClick r:id="rId2"/>
              </a:rPr>
              <a:t>click </a:t>
            </a:r>
            <a:r>
              <a:rPr sz="886" u="sng" dirty="0">
                <a:solidFill>
                  <a:srgbClr val="0000FF"/>
                </a:solidFill>
                <a:latin typeface="Cambria"/>
                <a:cs typeface="Cambria"/>
                <a:hlinkClick r:id="rId2"/>
              </a:rPr>
              <a:t>here </a:t>
            </a:r>
            <a:r>
              <a:rPr sz="886" spc="-3" dirty="0">
                <a:solidFill>
                  <a:srgbClr val="111111"/>
                </a:solidFill>
                <a:latin typeface="Cambria"/>
                <a:cs typeface="Cambria"/>
              </a:rPr>
              <a:t>to leave me a message giving  directions from your house to a destination </a:t>
            </a:r>
            <a:r>
              <a:rPr sz="886" spc="-7" dirty="0">
                <a:solidFill>
                  <a:srgbClr val="111111"/>
                </a:solidFill>
                <a:latin typeface="Cambria"/>
                <a:cs typeface="Cambria"/>
              </a:rPr>
              <a:t>you </a:t>
            </a:r>
            <a:r>
              <a:rPr sz="886" spc="-3" dirty="0">
                <a:solidFill>
                  <a:srgbClr val="111111"/>
                </a:solidFill>
                <a:latin typeface="Cambria"/>
                <a:cs typeface="Cambria"/>
              </a:rPr>
              <a:t>typically go </a:t>
            </a:r>
            <a:r>
              <a:rPr sz="886" dirty="0">
                <a:solidFill>
                  <a:srgbClr val="111111"/>
                </a:solidFill>
                <a:latin typeface="Cambria"/>
                <a:cs typeface="Cambria"/>
              </a:rPr>
              <a:t>(work, </a:t>
            </a:r>
            <a:r>
              <a:rPr sz="886" spc="-3" dirty="0">
                <a:solidFill>
                  <a:srgbClr val="111111"/>
                </a:solidFill>
                <a:latin typeface="Cambria"/>
                <a:cs typeface="Cambria"/>
              </a:rPr>
              <a:t>school, the  supermarket,</a:t>
            </a:r>
            <a:r>
              <a:rPr sz="886" spc="-44" dirty="0">
                <a:solidFill>
                  <a:srgbClr val="111111"/>
                </a:solidFill>
                <a:latin typeface="Cambria"/>
                <a:cs typeface="Cambria"/>
              </a:rPr>
              <a:t> </a:t>
            </a:r>
            <a:r>
              <a:rPr sz="886" spc="-3" dirty="0">
                <a:solidFill>
                  <a:srgbClr val="111111"/>
                </a:solidFill>
                <a:latin typeface="Cambria"/>
                <a:cs typeface="Cambria"/>
              </a:rPr>
              <a:t>etc.)</a:t>
            </a:r>
            <a:endParaRPr sz="886">
              <a:solidFill>
                <a:prstClr val="black"/>
              </a:solidFill>
              <a:latin typeface="Cambria"/>
              <a:cs typeface="Cambria"/>
            </a:endParaRPr>
          </a:p>
        </p:txBody>
      </p:sp>
      <p:sp>
        <p:nvSpPr>
          <p:cNvPr id="3" name="object 3"/>
          <p:cNvSpPr txBox="1"/>
          <p:nvPr/>
        </p:nvSpPr>
        <p:spPr>
          <a:xfrm>
            <a:off x="4061321" y="1207943"/>
            <a:ext cx="1624878" cy="272832"/>
          </a:xfrm>
          <a:prstGeom prst="rect">
            <a:avLst/>
          </a:prstGeom>
        </p:spPr>
        <p:txBody>
          <a:bodyPr vert="horz" wrap="square" lIns="0" tIns="0" rIns="0" bIns="0" rtlCol="0">
            <a:spAutoFit/>
          </a:bodyPr>
          <a:lstStyle/>
          <a:p>
            <a:pPr marL="8659" defTabSz="623438"/>
            <a:r>
              <a:rPr sz="1773" b="1" spc="10" dirty="0">
                <a:solidFill>
                  <a:srgbClr val="313D4F"/>
                </a:solidFill>
                <a:latin typeface="Cambria"/>
                <a:cs typeface="Cambria"/>
              </a:rPr>
              <a:t>Quiz </a:t>
            </a:r>
            <a:r>
              <a:rPr sz="1773" b="1" dirty="0">
                <a:solidFill>
                  <a:srgbClr val="313D4F"/>
                </a:solidFill>
                <a:latin typeface="Cambria"/>
                <a:cs typeface="Cambria"/>
              </a:rPr>
              <a:t>– </a:t>
            </a:r>
            <a:r>
              <a:rPr sz="1773" b="1" spc="10" dirty="0">
                <a:solidFill>
                  <a:srgbClr val="313D4F"/>
                </a:solidFill>
                <a:latin typeface="Cambria"/>
                <a:cs typeface="Cambria"/>
              </a:rPr>
              <a:t>Lesson</a:t>
            </a:r>
            <a:r>
              <a:rPr sz="1773" b="1" spc="27" dirty="0">
                <a:solidFill>
                  <a:srgbClr val="313D4F"/>
                </a:solidFill>
                <a:latin typeface="Cambria"/>
                <a:cs typeface="Cambria"/>
              </a:rPr>
              <a:t> </a:t>
            </a:r>
            <a:r>
              <a:rPr sz="1773" b="1" dirty="0">
                <a:solidFill>
                  <a:srgbClr val="313D4F"/>
                </a:solidFill>
                <a:latin typeface="Cambria"/>
                <a:cs typeface="Cambria"/>
              </a:rPr>
              <a:t>7</a:t>
            </a:r>
            <a:endParaRPr sz="1773">
              <a:solidFill>
                <a:prstClr val="black"/>
              </a:solidFill>
              <a:latin typeface="Cambria"/>
              <a:cs typeface="Cambria"/>
            </a:endParaRPr>
          </a:p>
        </p:txBody>
      </p:sp>
      <p:sp>
        <p:nvSpPr>
          <p:cNvPr id="4" name="object 4"/>
          <p:cNvSpPr/>
          <p:nvPr/>
        </p:nvSpPr>
        <p:spPr>
          <a:xfrm>
            <a:off x="4057511" y="1522441"/>
            <a:ext cx="4077999" cy="0"/>
          </a:xfrm>
          <a:custGeom>
            <a:avLst/>
            <a:gdLst/>
            <a:ahLst/>
            <a:cxnLst/>
            <a:rect l="l" t="t" r="r" b="b"/>
            <a:pathLst>
              <a:path w="5981065">
                <a:moveTo>
                  <a:pt x="0" y="0"/>
                </a:moveTo>
                <a:lnTo>
                  <a:pt x="5981065" y="0"/>
                </a:lnTo>
              </a:path>
            </a:pathLst>
          </a:custGeom>
          <a:ln w="12192">
            <a:solidFill>
              <a:srgbClr val="4471C4"/>
            </a:solidFill>
          </a:ln>
        </p:spPr>
        <p:txBody>
          <a:bodyPr wrap="square" lIns="0" tIns="0" rIns="0" bIns="0" rtlCol="0"/>
          <a:lstStyle/>
          <a:p>
            <a:pPr defTabSz="623438"/>
            <a:endParaRPr sz="1227">
              <a:solidFill>
                <a:prstClr val="black"/>
              </a:solidFill>
              <a:latin typeface="Calibri"/>
            </a:endParaRPr>
          </a:p>
        </p:txBody>
      </p:sp>
      <p:sp>
        <p:nvSpPr>
          <p:cNvPr id="5" name="object 5"/>
          <p:cNvSpPr txBox="1"/>
          <p:nvPr/>
        </p:nvSpPr>
        <p:spPr>
          <a:xfrm>
            <a:off x="4061321" y="1650942"/>
            <a:ext cx="3869315" cy="4566058"/>
          </a:xfrm>
          <a:prstGeom prst="rect">
            <a:avLst/>
          </a:prstGeom>
        </p:spPr>
        <p:txBody>
          <a:bodyPr vert="horz" wrap="square" lIns="0" tIns="0" rIns="0" bIns="0" rtlCol="0">
            <a:spAutoFit/>
          </a:bodyPr>
          <a:lstStyle/>
          <a:p>
            <a:pPr marL="8659" defTabSz="623438">
              <a:buFont typeface="Cambria"/>
              <a:buAutoNum type="arabicParenR"/>
              <a:tabLst>
                <a:tab pos="145902" algn="l"/>
                <a:tab pos="1919669" algn="l"/>
              </a:tabLst>
            </a:pPr>
            <a:r>
              <a:rPr sz="886" spc="-3" dirty="0">
                <a:solidFill>
                  <a:srgbClr val="111111"/>
                </a:solidFill>
                <a:latin typeface="Cambria"/>
                <a:cs typeface="Cambria"/>
              </a:rPr>
              <a:t>After I'm on the</a:t>
            </a:r>
            <a:r>
              <a:rPr sz="886" spc="44" dirty="0">
                <a:solidFill>
                  <a:srgbClr val="111111"/>
                </a:solidFill>
                <a:latin typeface="Cambria"/>
                <a:cs typeface="Cambria"/>
              </a:rPr>
              <a:t> </a:t>
            </a:r>
            <a:r>
              <a:rPr sz="886" spc="-7" dirty="0">
                <a:solidFill>
                  <a:srgbClr val="111111"/>
                </a:solidFill>
                <a:latin typeface="Cambria"/>
                <a:cs typeface="Cambria"/>
              </a:rPr>
              <a:t>highway,</a:t>
            </a:r>
            <a:r>
              <a:rPr sz="886" spc="7" dirty="0">
                <a:solidFill>
                  <a:srgbClr val="111111"/>
                </a:solidFill>
                <a:latin typeface="Cambria"/>
                <a:cs typeface="Cambria"/>
              </a:rPr>
              <a:t> </a:t>
            </a:r>
            <a:r>
              <a:rPr sz="886" spc="-3" dirty="0">
                <a:solidFill>
                  <a:srgbClr val="111111"/>
                </a:solidFill>
                <a:latin typeface="Cambria"/>
                <a:cs typeface="Cambria"/>
              </a:rPr>
              <a:t>what</a:t>
            </a:r>
            <a:r>
              <a:rPr sz="886" u="sng" spc="-3" dirty="0">
                <a:solidFill>
                  <a:srgbClr val="111111"/>
                </a:solidFill>
                <a:latin typeface="Cambria"/>
                <a:cs typeface="Cambria"/>
              </a:rPr>
              <a:t> 	</a:t>
            </a:r>
            <a:r>
              <a:rPr sz="886" spc="-3" dirty="0">
                <a:solidFill>
                  <a:srgbClr val="111111"/>
                </a:solidFill>
                <a:latin typeface="Cambria"/>
                <a:cs typeface="Cambria"/>
              </a:rPr>
              <a:t>do I</a:t>
            </a:r>
            <a:r>
              <a:rPr sz="886" spc="-44" dirty="0">
                <a:solidFill>
                  <a:srgbClr val="111111"/>
                </a:solidFill>
                <a:latin typeface="Cambria"/>
                <a:cs typeface="Cambria"/>
              </a:rPr>
              <a:t> </a:t>
            </a:r>
            <a:r>
              <a:rPr sz="886" spc="-3" dirty="0">
                <a:solidFill>
                  <a:srgbClr val="111111"/>
                </a:solidFill>
                <a:latin typeface="Cambria"/>
                <a:cs typeface="Cambria"/>
              </a:rPr>
              <a:t>take?</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878973" algn="l"/>
              </a:tabLst>
            </a:pPr>
            <a:r>
              <a:rPr sz="886" spc="-3" dirty="0">
                <a:solidFill>
                  <a:srgbClr val="111111"/>
                </a:solidFill>
                <a:latin typeface="Cambria"/>
                <a:cs typeface="Cambria"/>
              </a:rPr>
              <a:t>block	B. onramp	C.</a:t>
            </a:r>
            <a:r>
              <a:rPr sz="886" spc="-65" dirty="0">
                <a:solidFill>
                  <a:srgbClr val="111111"/>
                </a:solidFill>
                <a:latin typeface="Cambria"/>
                <a:cs typeface="Cambria"/>
              </a:rPr>
              <a:t> </a:t>
            </a:r>
            <a:r>
              <a:rPr sz="886" spc="-3" dirty="0">
                <a:solidFill>
                  <a:srgbClr val="111111"/>
                </a:solidFill>
                <a:latin typeface="Cambria"/>
                <a:cs typeface="Cambria"/>
              </a:rPr>
              <a:t>exit</a:t>
            </a:r>
            <a:endParaRPr sz="886">
              <a:solidFill>
                <a:prstClr val="black"/>
              </a:solidFill>
              <a:latin typeface="Cambria"/>
              <a:cs typeface="Cambria"/>
            </a:endParaRPr>
          </a:p>
          <a:p>
            <a:pPr marL="311719" lvl="1" defTabSz="623438">
              <a:spcBef>
                <a:spcPts val="31"/>
              </a:spcBef>
              <a:buClr>
                <a:srgbClr val="111111"/>
              </a:buClr>
              <a:buFont typeface="Cambria"/>
              <a:buAutoNum type="alphaUcPeriod"/>
            </a:pPr>
            <a:endParaRPr sz="1125">
              <a:solidFill>
                <a:prstClr val="black"/>
              </a:solidFill>
              <a:latin typeface="Times New Roman"/>
              <a:cs typeface="Times New Roman"/>
            </a:endParaRPr>
          </a:p>
          <a:p>
            <a:pPr marL="145469" indent="-136810" defTabSz="623438">
              <a:buFont typeface="Cambria"/>
              <a:buAutoNum type="arabicParenR"/>
              <a:tabLst>
                <a:tab pos="145902" algn="l"/>
                <a:tab pos="1982013" algn="l"/>
              </a:tabLst>
            </a:pPr>
            <a:r>
              <a:rPr sz="886" spc="-3" dirty="0">
                <a:solidFill>
                  <a:srgbClr val="111111"/>
                </a:solidFill>
                <a:latin typeface="Cambria"/>
                <a:cs typeface="Cambria"/>
              </a:rPr>
              <a:t>Just a moment - let me</a:t>
            </a:r>
            <a:r>
              <a:rPr sz="886" spc="55" dirty="0">
                <a:solidFill>
                  <a:srgbClr val="111111"/>
                </a:solidFill>
                <a:latin typeface="Cambria"/>
                <a:cs typeface="Cambria"/>
              </a:rPr>
              <a:t> </a:t>
            </a:r>
            <a:r>
              <a:rPr sz="886" spc="-3" dirty="0">
                <a:solidFill>
                  <a:srgbClr val="111111"/>
                </a:solidFill>
                <a:latin typeface="Cambria"/>
                <a:cs typeface="Cambria"/>
              </a:rPr>
              <a:t>write</a:t>
            </a:r>
            <a:r>
              <a:rPr sz="886" spc="10" dirty="0">
                <a:solidFill>
                  <a:srgbClr val="111111"/>
                </a:solidFill>
                <a:latin typeface="Cambria"/>
                <a:cs typeface="Cambria"/>
              </a:rPr>
              <a:t> </a:t>
            </a:r>
            <a:r>
              <a:rPr sz="886" spc="-3" dirty="0">
                <a:solidFill>
                  <a:srgbClr val="111111"/>
                </a:solidFill>
                <a:latin typeface="Cambria"/>
                <a:cs typeface="Cambria"/>
              </a:rPr>
              <a:t>this</a:t>
            </a:r>
            <a:r>
              <a:rPr sz="886" u="sng" spc="-3" dirty="0">
                <a:solidFill>
                  <a:srgbClr val="111111"/>
                </a:solidFill>
                <a:latin typeface="Cambria"/>
                <a:cs typeface="Cambria"/>
              </a:rPr>
              <a:t> 	</a:t>
            </a:r>
            <a:r>
              <a:rPr sz="886" spc="-3" dirty="0">
                <a:solidFill>
                  <a:srgbClr val="111111"/>
                </a:solidFill>
                <a:latin typeface="Cambria"/>
                <a:cs typeface="Cambria"/>
              </a:rPr>
              <a:t>.</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567254" algn="l"/>
              </a:tabLst>
            </a:pPr>
            <a:r>
              <a:rPr sz="886" spc="-3" dirty="0">
                <a:solidFill>
                  <a:srgbClr val="111111"/>
                </a:solidFill>
                <a:latin typeface="Cambria"/>
                <a:cs typeface="Cambria"/>
              </a:rPr>
              <a:t>off	B. up	C.</a:t>
            </a:r>
            <a:r>
              <a:rPr sz="886" spc="-65" dirty="0">
                <a:solidFill>
                  <a:srgbClr val="111111"/>
                </a:solidFill>
                <a:latin typeface="Cambria"/>
                <a:cs typeface="Cambria"/>
              </a:rPr>
              <a:t> </a:t>
            </a:r>
            <a:r>
              <a:rPr sz="886" spc="-3" dirty="0">
                <a:solidFill>
                  <a:srgbClr val="111111"/>
                </a:solidFill>
                <a:latin typeface="Cambria"/>
                <a:cs typeface="Cambria"/>
              </a:rPr>
              <a:t>down</a:t>
            </a:r>
            <a:endParaRPr sz="886">
              <a:solidFill>
                <a:prstClr val="black"/>
              </a:solidFill>
              <a:latin typeface="Cambria"/>
              <a:cs typeface="Cambria"/>
            </a:endParaRPr>
          </a:p>
          <a:p>
            <a:pPr marL="311719" lvl="1" defTabSz="623438">
              <a:spcBef>
                <a:spcPts val="31"/>
              </a:spcBef>
              <a:buClr>
                <a:srgbClr val="111111"/>
              </a:buClr>
              <a:buFont typeface="Cambria"/>
              <a:buAutoNum type="alphaUcPeriod"/>
            </a:pPr>
            <a:endParaRPr sz="1125">
              <a:solidFill>
                <a:prstClr val="black"/>
              </a:solidFill>
              <a:latin typeface="Times New Roman"/>
              <a:cs typeface="Times New Roman"/>
            </a:endParaRPr>
          </a:p>
          <a:p>
            <a:pPr marL="145469" indent="-136810" defTabSz="623438">
              <a:buFont typeface="Cambria"/>
              <a:buAutoNum type="arabicParenR"/>
              <a:tabLst>
                <a:tab pos="145902" algn="l"/>
                <a:tab pos="836879" algn="l"/>
              </a:tabLst>
            </a:pPr>
            <a:r>
              <a:rPr sz="886" spc="-3" dirty="0">
                <a:solidFill>
                  <a:srgbClr val="111111"/>
                </a:solidFill>
                <a:latin typeface="Cambria"/>
                <a:cs typeface="Cambria"/>
              </a:rPr>
              <a:t>Should I</a:t>
            </a:r>
            <a:r>
              <a:rPr sz="886" u="sng" spc="-3" dirty="0">
                <a:solidFill>
                  <a:srgbClr val="111111"/>
                </a:solidFill>
                <a:latin typeface="Cambria"/>
                <a:cs typeface="Cambria"/>
              </a:rPr>
              <a:t> 	</a:t>
            </a:r>
            <a:r>
              <a:rPr sz="886" spc="-7" dirty="0">
                <a:solidFill>
                  <a:srgbClr val="111111"/>
                </a:solidFill>
                <a:latin typeface="Cambria"/>
                <a:cs typeface="Cambria"/>
              </a:rPr>
              <a:t>left </a:t>
            </a:r>
            <a:r>
              <a:rPr sz="886" spc="-3" dirty="0">
                <a:solidFill>
                  <a:srgbClr val="111111"/>
                </a:solidFill>
                <a:latin typeface="Cambria"/>
                <a:cs typeface="Cambria"/>
              </a:rPr>
              <a:t>or right at the</a:t>
            </a:r>
            <a:r>
              <a:rPr sz="886" spc="-10" dirty="0">
                <a:solidFill>
                  <a:srgbClr val="111111"/>
                </a:solidFill>
                <a:latin typeface="Cambria"/>
                <a:cs typeface="Cambria"/>
              </a:rPr>
              <a:t> </a:t>
            </a:r>
            <a:r>
              <a:rPr sz="886" spc="-3" dirty="0">
                <a:solidFill>
                  <a:srgbClr val="111111"/>
                </a:solidFill>
                <a:latin typeface="Cambria"/>
                <a:cs typeface="Cambria"/>
              </a:rPr>
              <a:t>light?</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878973" algn="l"/>
              </a:tabLst>
            </a:pPr>
            <a:r>
              <a:rPr sz="886" spc="-3" dirty="0">
                <a:solidFill>
                  <a:srgbClr val="111111"/>
                </a:solidFill>
                <a:latin typeface="Cambria"/>
                <a:cs typeface="Cambria"/>
              </a:rPr>
              <a:t>follow	B. pass	C.</a:t>
            </a:r>
            <a:r>
              <a:rPr sz="886" spc="-58" dirty="0">
                <a:solidFill>
                  <a:srgbClr val="111111"/>
                </a:solidFill>
                <a:latin typeface="Cambria"/>
                <a:cs typeface="Cambria"/>
              </a:rPr>
              <a:t> </a:t>
            </a:r>
            <a:r>
              <a:rPr sz="886" spc="-3" dirty="0">
                <a:solidFill>
                  <a:srgbClr val="111111"/>
                </a:solidFill>
                <a:latin typeface="Cambria"/>
                <a:cs typeface="Cambria"/>
              </a:rPr>
              <a:t>turn</a:t>
            </a:r>
            <a:endParaRPr sz="886">
              <a:solidFill>
                <a:prstClr val="black"/>
              </a:solidFill>
              <a:latin typeface="Cambria"/>
              <a:cs typeface="Cambria"/>
            </a:endParaRPr>
          </a:p>
          <a:p>
            <a:pPr marL="311719" lvl="1" defTabSz="623438">
              <a:spcBef>
                <a:spcPts val="31"/>
              </a:spcBef>
              <a:buClr>
                <a:srgbClr val="111111"/>
              </a:buClr>
              <a:buFont typeface="Cambria"/>
              <a:buAutoNum type="alphaUcPeriod"/>
            </a:pPr>
            <a:endParaRPr sz="1125">
              <a:solidFill>
                <a:prstClr val="black"/>
              </a:solidFill>
              <a:latin typeface="Times New Roman"/>
              <a:cs typeface="Times New Roman"/>
            </a:endParaRPr>
          </a:p>
          <a:p>
            <a:pPr marL="145469" indent="-136810" defTabSz="623438">
              <a:buFont typeface="Cambria"/>
              <a:buAutoNum type="arabicParenR"/>
              <a:tabLst>
                <a:tab pos="145902" algn="l"/>
                <a:tab pos="962432" algn="l"/>
              </a:tabLst>
            </a:pPr>
            <a:r>
              <a:rPr sz="886" spc="-7" dirty="0">
                <a:solidFill>
                  <a:srgbClr val="111111"/>
                </a:solidFill>
                <a:latin typeface="Cambria"/>
                <a:cs typeface="Cambria"/>
              </a:rPr>
              <a:t>How</a:t>
            </a:r>
            <a:r>
              <a:rPr sz="886" spc="7" dirty="0">
                <a:solidFill>
                  <a:srgbClr val="111111"/>
                </a:solidFill>
                <a:latin typeface="Cambria"/>
                <a:cs typeface="Cambria"/>
              </a:rPr>
              <a:t> </a:t>
            </a:r>
            <a:r>
              <a:rPr sz="886" spc="-3" dirty="0">
                <a:solidFill>
                  <a:srgbClr val="111111"/>
                </a:solidFill>
                <a:latin typeface="Cambria"/>
                <a:cs typeface="Cambria"/>
              </a:rPr>
              <a:t>can</a:t>
            </a:r>
            <a:r>
              <a:rPr sz="886" spc="3" dirty="0">
                <a:solidFill>
                  <a:srgbClr val="111111"/>
                </a:solidFill>
                <a:latin typeface="Cambria"/>
                <a:cs typeface="Cambria"/>
              </a:rPr>
              <a:t> </a:t>
            </a:r>
            <a:r>
              <a:rPr sz="886" spc="-3" dirty="0">
                <a:solidFill>
                  <a:srgbClr val="111111"/>
                </a:solidFill>
                <a:latin typeface="Cambria"/>
                <a:cs typeface="Cambria"/>
              </a:rPr>
              <a:t>I</a:t>
            </a:r>
            <a:r>
              <a:rPr sz="886" u="sng" spc="-3" dirty="0">
                <a:solidFill>
                  <a:srgbClr val="111111"/>
                </a:solidFill>
                <a:latin typeface="Cambria"/>
                <a:cs typeface="Cambria"/>
              </a:rPr>
              <a:t> 	</a:t>
            </a:r>
            <a:r>
              <a:rPr sz="886" spc="-3" dirty="0">
                <a:solidFill>
                  <a:srgbClr val="111111"/>
                </a:solidFill>
                <a:latin typeface="Cambria"/>
                <a:cs typeface="Cambria"/>
              </a:rPr>
              <a:t>to the National</a:t>
            </a:r>
            <a:r>
              <a:rPr sz="886" spc="-27" dirty="0">
                <a:solidFill>
                  <a:srgbClr val="111111"/>
                </a:solidFill>
                <a:latin typeface="Cambria"/>
                <a:cs typeface="Cambria"/>
              </a:rPr>
              <a:t> </a:t>
            </a:r>
            <a:r>
              <a:rPr sz="886" spc="-3" dirty="0">
                <a:solidFill>
                  <a:srgbClr val="111111"/>
                </a:solidFill>
                <a:latin typeface="Cambria"/>
                <a:cs typeface="Cambria"/>
              </a:rPr>
              <a:t>Theater?</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567254" algn="l"/>
              </a:tabLst>
            </a:pPr>
            <a:r>
              <a:rPr sz="886" spc="-3" dirty="0">
                <a:solidFill>
                  <a:srgbClr val="111111"/>
                </a:solidFill>
                <a:latin typeface="Cambria"/>
                <a:cs typeface="Cambria"/>
              </a:rPr>
              <a:t>arrive	B.</a:t>
            </a:r>
            <a:r>
              <a:rPr sz="886" dirty="0">
                <a:solidFill>
                  <a:srgbClr val="111111"/>
                </a:solidFill>
                <a:latin typeface="Cambria"/>
                <a:cs typeface="Cambria"/>
              </a:rPr>
              <a:t> </a:t>
            </a:r>
            <a:r>
              <a:rPr sz="886" spc="-3" dirty="0">
                <a:solidFill>
                  <a:srgbClr val="111111"/>
                </a:solidFill>
                <a:latin typeface="Cambria"/>
                <a:cs typeface="Cambria"/>
              </a:rPr>
              <a:t>travel	C.</a:t>
            </a:r>
            <a:r>
              <a:rPr sz="886" spc="-61" dirty="0">
                <a:solidFill>
                  <a:srgbClr val="111111"/>
                </a:solidFill>
                <a:latin typeface="Cambria"/>
                <a:cs typeface="Cambria"/>
              </a:rPr>
              <a:t> </a:t>
            </a:r>
            <a:r>
              <a:rPr sz="886" spc="-7" dirty="0">
                <a:solidFill>
                  <a:srgbClr val="111111"/>
                </a:solidFill>
                <a:latin typeface="Cambria"/>
                <a:cs typeface="Cambria"/>
              </a:rPr>
              <a:t>get</a:t>
            </a:r>
            <a:endParaRPr sz="886">
              <a:solidFill>
                <a:prstClr val="black"/>
              </a:solidFill>
              <a:latin typeface="Cambria"/>
              <a:cs typeface="Cambria"/>
            </a:endParaRPr>
          </a:p>
          <a:p>
            <a:pPr marL="311719" lvl="1" defTabSz="623438">
              <a:spcBef>
                <a:spcPts val="31"/>
              </a:spcBef>
              <a:buClr>
                <a:srgbClr val="111111"/>
              </a:buClr>
              <a:buFont typeface="Cambria"/>
              <a:buAutoNum type="alphaUcPeriod"/>
            </a:pPr>
            <a:endParaRPr sz="1125">
              <a:solidFill>
                <a:prstClr val="black"/>
              </a:solidFill>
              <a:latin typeface="Times New Roman"/>
              <a:cs typeface="Times New Roman"/>
            </a:endParaRPr>
          </a:p>
          <a:p>
            <a:pPr marL="145469" indent="-136810" defTabSz="623438">
              <a:buFont typeface="Cambria"/>
              <a:buAutoNum type="arabicParenR"/>
              <a:tabLst>
                <a:tab pos="145902" algn="l"/>
                <a:tab pos="827354" algn="l"/>
              </a:tabLst>
            </a:pPr>
            <a:r>
              <a:rPr sz="886" spc="-3" dirty="0">
                <a:solidFill>
                  <a:srgbClr val="111111"/>
                </a:solidFill>
                <a:latin typeface="Cambria"/>
                <a:cs typeface="Cambria"/>
              </a:rPr>
              <a:t>Can</a:t>
            </a:r>
            <a:r>
              <a:rPr sz="886" spc="7" dirty="0">
                <a:solidFill>
                  <a:srgbClr val="111111"/>
                </a:solidFill>
                <a:latin typeface="Cambria"/>
                <a:cs typeface="Cambria"/>
              </a:rPr>
              <a:t> </a:t>
            </a:r>
            <a:r>
              <a:rPr sz="886" spc="-3" dirty="0">
                <a:solidFill>
                  <a:srgbClr val="111111"/>
                </a:solidFill>
                <a:latin typeface="Cambria"/>
                <a:cs typeface="Cambria"/>
              </a:rPr>
              <a:t>you</a:t>
            </a:r>
            <a:r>
              <a:rPr sz="886" u="sng" spc="-3" dirty="0">
                <a:solidFill>
                  <a:srgbClr val="111111"/>
                </a:solidFill>
                <a:latin typeface="Cambria"/>
                <a:cs typeface="Cambria"/>
              </a:rPr>
              <a:t> 	</a:t>
            </a:r>
            <a:r>
              <a:rPr sz="886" spc="-3" dirty="0">
                <a:solidFill>
                  <a:srgbClr val="111111"/>
                </a:solidFill>
                <a:latin typeface="Cambria"/>
                <a:cs typeface="Cambria"/>
              </a:rPr>
              <a:t>me </a:t>
            </a:r>
            <a:r>
              <a:rPr sz="886" dirty="0">
                <a:solidFill>
                  <a:srgbClr val="111111"/>
                </a:solidFill>
                <a:latin typeface="Cambria"/>
                <a:cs typeface="Cambria"/>
              </a:rPr>
              <a:t>on </a:t>
            </a:r>
            <a:r>
              <a:rPr sz="886" spc="-3" dirty="0">
                <a:solidFill>
                  <a:srgbClr val="111111"/>
                </a:solidFill>
                <a:latin typeface="Cambria"/>
                <a:cs typeface="Cambria"/>
              </a:rPr>
              <a:t>the</a:t>
            </a:r>
            <a:r>
              <a:rPr sz="886" spc="-58" dirty="0">
                <a:solidFill>
                  <a:srgbClr val="111111"/>
                </a:solidFill>
                <a:latin typeface="Cambria"/>
                <a:cs typeface="Cambria"/>
              </a:rPr>
              <a:t> </a:t>
            </a:r>
            <a:r>
              <a:rPr sz="886" spc="-3" dirty="0">
                <a:solidFill>
                  <a:srgbClr val="111111"/>
                </a:solidFill>
                <a:latin typeface="Cambria"/>
                <a:cs typeface="Cambria"/>
              </a:rPr>
              <a:t>map?</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567254" algn="l"/>
              </a:tabLst>
            </a:pPr>
            <a:r>
              <a:rPr sz="886" spc="-3" dirty="0">
                <a:solidFill>
                  <a:srgbClr val="111111"/>
                </a:solidFill>
                <a:latin typeface="Cambria"/>
                <a:cs typeface="Cambria"/>
              </a:rPr>
              <a:t>show	B. find	C.</a:t>
            </a:r>
            <a:r>
              <a:rPr sz="886" spc="-61" dirty="0">
                <a:solidFill>
                  <a:srgbClr val="111111"/>
                </a:solidFill>
                <a:latin typeface="Cambria"/>
                <a:cs typeface="Cambria"/>
              </a:rPr>
              <a:t> </a:t>
            </a:r>
            <a:r>
              <a:rPr sz="886" spc="-3" dirty="0">
                <a:solidFill>
                  <a:srgbClr val="111111"/>
                </a:solidFill>
                <a:latin typeface="Cambria"/>
                <a:cs typeface="Cambria"/>
              </a:rPr>
              <a:t>see</a:t>
            </a:r>
            <a:endParaRPr sz="886">
              <a:solidFill>
                <a:prstClr val="black"/>
              </a:solidFill>
              <a:latin typeface="Cambria"/>
              <a:cs typeface="Cambria"/>
            </a:endParaRPr>
          </a:p>
          <a:p>
            <a:pPr marL="311719" lvl="1" defTabSz="623438">
              <a:spcBef>
                <a:spcPts val="37"/>
              </a:spcBef>
              <a:buClr>
                <a:srgbClr val="111111"/>
              </a:buClr>
              <a:buFont typeface="Cambria"/>
              <a:buAutoNum type="alphaUcPeriod"/>
            </a:pPr>
            <a:endParaRPr sz="1125">
              <a:solidFill>
                <a:prstClr val="black"/>
              </a:solidFill>
              <a:latin typeface="Times New Roman"/>
              <a:cs typeface="Times New Roman"/>
            </a:endParaRPr>
          </a:p>
          <a:p>
            <a:pPr marL="145469" indent="-136810" defTabSz="623438">
              <a:buFontTx/>
              <a:buAutoNum type="arabicParenR"/>
              <a:tabLst>
                <a:tab pos="145902" algn="l"/>
                <a:tab pos="459785" algn="l"/>
              </a:tabLst>
            </a:pPr>
            <a:r>
              <a:rPr sz="886" b="1" u="sng" spc="-3" dirty="0">
                <a:solidFill>
                  <a:srgbClr val="111111"/>
                </a:solidFill>
                <a:latin typeface="Cambria"/>
                <a:cs typeface="Cambria"/>
              </a:rPr>
              <a:t> 	</a:t>
            </a:r>
            <a:r>
              <a:rPr sz="886" spc="-3" dirty="0">
                <a:solidFill>
                  <a:srgbClr val="111111"/>
                </a:solidFill>
                <a:latin typeface="Cambria"/>
                <a:cs typeface="Cambria"/>
              </a:rPr>
              <a:t>on the highway for another fifteen miles, then take exit</a:t>
            </a:r>
            <a:r>
              <a:rPr sz="886" spc="37" dirty="0">
                <a:solidFill>
                  <a:srgbClr val="111111"/>
                </a:solidFill>
                <a:latin typeface="Cambria"/>
                <a:cs typeface="Cambria"/>
              </a:rPr>
              <a:t> </a:t>
            </a:r>
            <a:r>
              <a:rPr sz="886" spc="-3" dirty="0">
                <a:solidFill>
                  <a:srgbClr val="111111"/>
                </a:solidFill>
                <a:latin typeface="Cambria"/>
                <a:cs typeface="Cambria"/>
              </a:rPr>
              <a:t>12.</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878973" algn="l"/>
              </a:tabLst>
            </a:pPr>
            <a:r>
              <a:rPr sz="886" spc="-3" dirty="0">
                <a:solidFill>
                  <a:srgbClr val="111111"/>
                </a:solidFill>
                <a:latin typeface="Cambria"/>
                <a:cs typeface="Cambria"/>
              </a:rPr>
              <a:t>keep	B. stay	C.</a:t>
            </a:r>
            <a:r>
              <a:rPr sz="886" spc="-58" dirty="0">
                <a:solidFill>
                  <a:srgbClr val="111111"/>
                </a:solidFill>
                <a:latin typeface="Cambria"/>
                <a:cs typeface="Cambria"/>
              </a:rPr>
              <a:t> </a:t>
            </a:r>
            <a:r>
              <a:rPr sz="886" spc="-3" dirty="0">
                <a:solidFill>
                  <a:srgbClr val="111111"/>
                </a:solidFill>
                <a:latin typeface="Cambria"/>
                <a:cs typeface="Cambria"/>
              </a:rPr>
              <a:t>take</a:t>
            </a:r>
            <a:endParaRPr sz="886">
              <a:solidFill>
                <a:prstClr val="black"/>
              </a:solidFill>
              <a:latin typeface="Cambria"/>
              <a:cs typeface="Cambria"/>
            </a:endParaRPr>
          </a:p>
          <a:p>
            <a:pPr marL="311719" lvl="1" defTabSz="623438">
              <a:spcBef>
                <a:spcPts val="17"/>
              </a:spcBef>
              <a:buClr>
                <a:srgbClr val="111111"/>
              </a:buClr>
              <a:buFont typeface="Cambria"/>
              <a:buAutoNum type="alphaUcPeriod"/>
            </a:pPr>
            <a:endParaRPr sz="1023">
              <a:solidFill>
                <a:prstClr val="black"/>
              </a:solidFill>
              <a:latin typeface="Times New Roman"/>
              <a:cs typeface="Times New Roman"/>
            </a:endParaRPr>
          </a:p>
          <a:p>
            <a:pPr marL="8659" marR="91351" defTabSz="623438">
              <a:lnSpc>
                <a:spcPct val="112300"/>
              </a:lnSpc>
              <a:buFont typeface="Cambria"/>
              <a:buAutoNum type="arabicParenR"/>
              <a:tabLst>
                <a:tab pos="145902" algn="l"/>
                <a:tab pos="2681649" algn="l"/>
              </a:tabLst>
            </a:pPr>
            <a:r>
              <a:rPr sz="886" spc="-3" dirty="0">
                <a:solidFill>
                  <a:srgbClr val="111111"/>
                </a:solidFill>
                <a:latin typeface="Cambria"/>
                <a:cs typeface="Cambria"/>
              </a:rPr>
              <a:t>If </a:t>
            </a:r>
            <a:r>
              <a:rPr sz="886" spc="-7" dirty="0">
                <a:solidFill>
                  <a:srgbClr val="111111"/>
                </a:solidFill>
                <a:latin typeface="Cambria"/>
                <a:cs typeface="Cambria"/>
              </a:rPr>
              <a:t>you </a:t>
            </a:r>
            <a:r>
              <a:rPr sz="886" spc="-3" dirty="0">
                <a:solidFill>
                  <a:srgbClr val="111111"/>
                </a:solidFill>
                <a:latin typeface="Cambria"/>
                <a:cs typeface="Cambria"/>
              </a:rPr>
              <a:t>see the university, then you've</a:t>
            </a:r>
            <a:r>
              <a:rPr sz="886" spc="68" dirty="0">
                <a:solidFill>
                  <a:srgbClr val="111111"/>
                </a:solidFill>
                <a:latin typeface="Cambria"/>
                <a:cs typeface="Cambria"/>
              </a:rPr>
              <a:t> </a:t>
            </a:r>
            <a:r>
              <a:rPr sz="886" spc="-3" dirty="0">
                <a:solidFill>
                  <a:srgbClr val="111111"/>
                </a:solidFill>
                <a:latin typeface="Cambria"/>
                <a:cs typeface="Cambria"/>
              </a:rPr>
              <a:t>gone</a:t>
            </a:r>
            <a:r>
              <a:rPr sz="886" dirty="0">
                <a:solidFill>
                  <a:srgbClr val="111111"/>
                </a:solidFill>
                <a:latin typeface="Cambria"/>
                <a:cs typeface="Cambria"/>
              </a:rPr>
              <a:t> </a:t>
            </a:r>
            <a:r>
              <a:rPr sz="886" spc="-3" dirty="0">
                <a:solidFill>
                  <a:srgbClr val="111111"/>
                </a:solidFill>
                <a:latin typeface="Cambria"/>
                <a:cs typeface="Cambria"/>
              </a:rPr>
              <a:t>too</a:t>
            </a:r>
            <a:r>
              <a:rPr sz="886" u="sng" spc="-3" dirty="0">
                <a:solidFill>
                  <a:srgbClr val="111111"/>
                </a:solidFill>
                <a:latin typeface="Cambria"/>
                <a:cs typeface="Cambria"/>
              </a:rPr>
              <a:t> 	</a:t>
            </a:r>
            <a:r>
              <a:rPr sz="886" spc="-3" dirty="0">
                <a:solidFill>
                  <a:srgbClr val="111111"/>
                </a:solidFill>
                <a:latin typeface="Cambria"/>
                <a:cs typeface="Cambria"/>
              </a:rPr>
              <a:t>and you'll need</a:t>
            </a:r>
            <a:r>
              <a:rPr sz="886" spc="-24" dirty="0">
                <a:solidFill>
                  <a:srgbClr val="111111"/>
                </a:solidFill>
                <a:latin typeface="Cambria"/>
                <a:cs typeface="Cambria"/>
              </a:rPr>
              <a:t> </a:t>
            </a:r>
            <a:r>
              <a:rPr sz="886" dirty="0">
                <a:solidFill>
                  <a:srgbClr val="111111"/>
                </a:solidFill>
                <a:latin typeface="Cambria"/>
                <a:cs typeface="Cambria"/>
              </a:rPr>
              <a:t>to</a:t>
            </a:r>
            <a:r>
              <a:rPr sz="886" spc="-14" dirty="0">
                <a:solidFill>
                  <a:srgbClr val="111111"/>
                </a:solidFill>
                <a:latin typeface="Cambria"/>
                <a:cs typeface="Cambria"/>
              </a:rPr>
              <a:t> </a:t>
            </a:r>
            <a:r>
              <a:rPr sz="886" spc="-3" dirty="0">
                <a:solidFill>
                  <a:srgbClr val="111111"/>
                </a:solidFill>
                <a:latin typeface="Cambria"/>
                <a:cs typeface="Cambria"/>
              </a:rPr>
              <a:t>turn  around.</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878973" algn="l"/>
              </a:tabLst>
            </a:pPr>
            <a:r>
              <a:rPr sz="886" spc="-3" dirty="0">
                <a:solidFill>
                  <a:srgbClr val="111111"/>
                </a:solidFill>
                <a:latin typeface="Cambria"/>
                <a:cs typeface="Cambria"/>
              </a:rPr>
              <a:t>far	B. long	C.</a:t>
            </a:r>
            <a:r>
              <a:rPr sz="886" spc="-61" dirty="0">
                <a:solidFill>
                  <a:srgbClr val="111111"/>
                </a:solidFill>
                <a:latin typeface="Cambria"/>
                <a:cs typeface="Cambria"/>
              </a:rPr>
              <a:t> </a:t>
            </a:r>
            <a:r>
              <a:rPr sz="886" spc="-3" dirty="0">
                <a:solidFill>
                  <a:srgbClr val="111111"/>
                </a:solidFill>
                <a:latin typeface="Cambria"/>
                <a:cs typeface="Cambria"/>
              </a:rPr>
              <a:t>much</a:t>
            </a:r>
            <a:endParaRPr sz="886">
              <a:solidFill>
                <a:prstClr val="black"/>
              </a:solidFill>
              <a:latin typeface="Cambria"/>
              <a:cs typeface="Cambria"/>
            </a:endParaRPr>
          </a:p>
          <a:p>
            <a:pPr marL="311719" lvl="1" defTabSz="623438">
              <a:spcBef>
                <a:spcPts val="31"/>
              </a:spcBef>
              <a:buClr>
                <a:srgbClr val="111111"/>
              </a:buClr>
              <a:buFont typeface="Cambria"/>
              <a:buAutoNum type="alphaUcPeriod"/>
            </a:pPr>
            <a:endParaRPr sz="1125">
              <a:solidFill>
                <a:prstClr val="black"/>
              </a:solidFill>
              <a:latin typeface="Times New Roman"/>
              <a:cs typeface="Times New Roman"/>
            </a:endParaRPr>
          </a:p>
          <a:p>
            <a:pPr marL="145469" indent="-136810" defTabSz="623438">
              <a:buFont typeface="Cambria"/>
              <a:buAutoNum type="arabicParenR"/>
              <a:tabLst>
                <a:tab pos="145902" algn="l"/>
                <a:tab pos="2313214" algn="l"/>
              </a:tabLst>
            </a:pPr>
            <a:r>
              <a:rPr sz="886" spc="-3" dirty="0">
                <a:solidFill>
                  <a:srgbClr val="111111"/>
                </a:solidFill>
                <a:latin typeface="Cambria"/>
                <a:cs typeface="Cambria"/>
              </a:rPr>
              <a:t>Thanks for offering me a ride.</a:t>
            </a:r>
            <a:r>
              <a:rPr sz="886" spc="65" dirty="0">
                <a:solidFill>
                  <a:srgbClr val="111111"/>
                </a:solidFill>
                <a:latin typeface="Cambria"/>
                <a:cs typeface="Cambria"/>
              </a:rPr>
              <a:t> </a:t>
            </a:r>
            <a:r>
              <a:rPr sz="886" spc="-3" dirty="0">
                <a:solidFill>
                  <a:srgbClr val="111111"/>
                </a:solidFill>
                <a:latin typeface="Cambria"/>
                <a:cs typeface="Cambria"/>
              </a:rPr>
              <a:t>Can</a:t>
            </a:r>
            <a:r>
              <a:rPr sz="886" spc="3" dirty="0">
                <a:solidFill>
                  <a:srgbClr val="111111"/>
                </a:solidFill>
                <a:latin typeface="Cambria"/>
                <a:cs typeface="Cambria"/>
              </a:rPr>
              <a:t> </a:t>
            </a:r>
            <a:r>
              <a:rPr sz="886" spc="-7" dirty="0">
                <a:solidFill>
                  <a:srgbClr val="111111"/>
                </a:solidFill>
                <a:latin typeface="Cambria"/>
                <a:cs typeface="Cambria"/>
              </a:rPr>
              <a:t>you</a:t>
            </a:r>
            <a:r>
              <a:rPr sz="886" u="sng" spc="-7" dirty="0">
                <a:solidFill>
                  <a:srgbClr val="111111"/>
                </a:solidFill>
                <a:latin typeface="Cambria"/>
                <a:cs typeface="Cambria"/>
              </a:rPr>
              <a:t> 	</a:t>
            </a:r>
            <a:r>
              <a:rPr sz="886" spc="-3" dirty="0">
                <a:solidFill>
                  <a:srgbClr val="111111"/>
                </a:solidFill>
                <a:latin typeface="Cambria"/>
                <a:cs typeface="Cambria"/>
              </a:rPr>
              <a:t>me </a:t>
            </a:r>
            <a:r>
              <a:rPr sz="886" dirty="0">
                <a:solidFill>
                  <a:srgbClr val="111111"/>
                </a:solidFill>
                <a:latin typeface="Cambria"/>
                <a:cs typeface="Cambria"/>
              </a:rPr>
              <a:t>up </a:t>
            </a:r>
            <a:r>
              <a:rPr sz="886" spc="-3" dirty="0">
                <a:solidFill>
                  <a:srgbClr val="111111"/>
                </a:solidFill>
                <a:latin typeface="Cambria"/>
                <a:cs typeface="Cambria"/>
              </a:rPr>
              <a:t>in about twenty</a:t>
            </a:r>
            <a:r>
              <a:rPr sz="886" spc="-14" dirty="0">
                <a:solidFill>
                  <a:srgbClr val="111111"/>
                </a:solidFill>
                <a:latin typeface="Cambria"/>
                <a:cs typeface="Cambria"/>
              </a:rPr>
              <a:t> </a:t>
            </a:r>
            <a:r>
              <a:rPr sz="886" spc="-3" dirty="0">
                <a:solidFill>
                  <a:srgbClr val="111111"/>
                </a:solidFill>
                <a:latin typeface="Cambria"/>
                <a:cs typeface="Cambria"/>
              </a:rPr>
              <a:t>minutes?</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878973" algn="l"/>
              </a:tabLst>
            </a:pPr>
            <a:r>
              <a:rPr sz="886" spc="-3" dirty="0">
                <a:solidFill>
                  <a:srgbClr val="111111"/>
                </a:solidFill>
                <a:latin typeface="Cambria"/>
                <a:cs typeface="Cambria"/>
              </a:rPr>
              <a:t>get	B. pick	C.</a:t>
            </a:r>
            <a:r>
              <a:rPr sz="886" spc="-58" dirty="0">
                <a:solidFill>
                  <a:srgbClr val="111111"/>
                </a:solidFill>
                <a:latin typeface="Cambria"/>
                <a:cs typeface="Cambria"/>
              </a:rPr>
              <a:t> </a:t>
            </a:r>
            <a:r>
              <a:rPr sz="886" spc="-3" dirty="0">
                <a:solidFill>
                  <a:srgbClr val="111111"/>
                </a:solidFill>
                <a:latin typeface="Cambria"/>
                <a:cs typeface="Cambria"/>
              </a:rPr>
              <a:t>take</a:t>
            </a:r>
            <a:endParaRPr sz="886">
              <a:solidFill>
                <a:prstClr val="black"/>
              </a:solidFill>
              <a:latin typeface="Cambria"/>
              <a:cs typeface="Cambria"/>
            </a:endParaRPr>
          </a:p>
          <a:p>
            <a:pPr marL="311719" lvl="1" defTabSz="623438">
              <a:spcBef>
                <a:spcPts val="27"/>
              </a:spcBef>
              <a:buClr>
                <a:srgbClr val="111111"/>
              </a:buClr>
              <a:buFont typeface="Cambria"/>
              <a:buAutoNum type="alphaUcPeriod"/>
            </a:pPr>
            <a:endParaRPr sz="1125">
              <a:solidFill>
                <a:prstClr val="black"/>
              </a:solidFill>
              <a:latin typeface="Times New Roman"/>
              <a:cs typeface="Times New Roman"/>
            </a:endParaRPr>
          </a:p>
          <a:p>
            <a:pPr marL="145469" indent="-136810" defTabSz="623438">
              <a:buFont typeface="Cambria"/>
              <a:buAutoNum type="arabicParenR"/>
              <a:tabLst>
                <a:tab pos="145902" algn="l"/>
                <a:tab pos="3128013" algn="l"/>
              </a:tabLst>
            </a:pPr>
            <a:r>
              <a:rPr sz="886" spc="-3" dirty="0">
                <a:solidFill>
                  <a:srgbClr val="111111"/>
                </a:solidFill>
                <a:latin typeface="Cambria"/>
                <a:cs typeface="Cambria"/>
              </a:rPr>
              <a:t>Driving fast when </a:t>
            </a:r>
            <a:r>
              <a:rPr sz="886" dirty="0">
                <a:solidFill>
                  <a:srgbClr val="111111"/>
                </a:solidFill>
                <a:latin typeface="Cambria"/>
                <a:cs typeface="Cambria"/>
              </a:rPr>
              <a:t>it's </a:t>
            </a:r>
            <a:r>
              <a:rPr sz="886" spc="-3" dirty="0">
                <a:solidFill>
                  <a:srgbClr val="111111"/>
                </a:solidFill>
                <a:latin typeface="Cambria"/>
                <a:cs typeface="Cambria"/>
              </a:rPr>
              <a:t>raining </a:t>
            </a:r>
            <a:r>
              <a:rPr sz="886" dirty="0">
                <a:solidFill>
                  <a:srgbClr val="111111"/>
                </a:solidFill>
                <a:latin typeface="Cambria"/>
                <a:cs typeface="Cambria"/>
              </a:rPr>
              <a:t>is </a:t>
            </a:r>
            <a:r>
              <a:rPr sz="886" spc="-3" dirty="0">
                <a:solidFill>
                  <a:srgbClr val="111111"/>
                </a:solidFill>
                <a:latin typeface="Cambria"/>
                <a:cs typeface="Cambria"/>
              </a:rPr>
              <a:t>dangerous -</a:t>
            </a:r>
            <a:r>
              <a:rPr sz="886" spc="61" dirty="0">
                <a:solidFill>
                  <a:srgbClr val="111111"/>
                </a:solidFill>
                <a:latin typeface="Cambria"/>
                <a:cs typeface="Cambria"/>
              </a:rPr>
              <a:t> </a:t>
            </a:r>
            <a:r>
              <a:rPr sz="886" spc="-7" dirty="0">
                <a:solidFill>
                  <a:srgbClr val="111111"/>
                </a:solidFill>
                <a:latin typeface="Cambria"/>
                <a:cs typeface="Cambria"/>
              </a:rPr>
              <a:t>you</a:t>
            </a:r>
            <a:r>
              <a:rPr sz="886" spc="7" dirty="0">
                <a:solidFill>
                  <a:srgbClr val="111111"/>
                </a:solidFill>
                <a:latin typeface="Cambria"/>
                <a:cs typeface="Cambria"/>
              </a:rPr>
              <a:t> </a:t>
            </a:r>
            <a:r>
              <a:rPr sz="886" spc="-3" dirty="0">
                <a:solidFill>
                  <a:srgbClr val="111111"/>
                </a:solidFill>
                <a:latin typeface="Cambria"/>
                <a:cs typeface="Cambria"/>
              </a:rPr>
              <a:t>should</a:t>
            </a:r>
            <a:r>
              <a:rPr sz="886" u="sng" spc="-3" dirty="0">
                <a:solidFill>
                  <a:srgbClr val="111111"/>
                </a:solidFill>
                <a:latin typeface="Cambria"/>
                <a:cs typeface="Cambria"/>
              </a:rPr>
              <a:t> 	</a:t>
            </a:r>
            <a:r>
              <a:rPr sz="886" spc="-3" dirty="0">
                <a:solidFill>
                  <a:srgbClr val="111111"/>
                </a:solidFill>
                <a:latin typeface="Cambria"/>
                <a:cs typeface="Cambria"/>
              </a:rPr>
              <a:t>down.</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1255535" algn="l"/>
                <a:tab pos="1878973" algn="l"/>
              </a:tabLst>
            </a:pPr>
            <a:r>
              <a:rPr sz="886" spc="-3" dirty="0">
                <a:solidFill>
                  <a:srgbClr val="111111"/>
                </a:solidFill>
                <a:latin typeface="Cambria"/>
                <a:cs typeface="Cambria"/>
              </a:rPr>
              <a:t>buckle	B. slow	C.</a:t>
            </a:r>
            <a:r>
              <a:rPr sz="886" spc="-58" dirty="0">
                <a:solidFill>
                  <a:srgbClr val="111111"/>
                </a:solidFill>
                <a:latin typeface="Cambria"/>
                <a:cs typeface="Cambria"/>
              </a:rPr>
              <a:t> </a:t>
            </a:r>
            <a:r>
              <a:rPr sz="886" spc="-3" dirty="0">
                <a:solidFill>
                  <a:srgbClr val="111111"/>
                </a:solidFill>
                <a:latin typeface="Cambria"/>
                <a:cs typeface="Cambria"/>
              </a:rPr>
              <a:t>speed</a:t>
            </a:r>
            <a:endParaRPr sz="886">
              <a:solidFill>
                <a:prstClr val="black"/>
              </a:solidFill>
              <a:latin typeface="Cambria"/>
              <a:cs typeface="Cambria"/>
            </a:endParaRPr>
          </a:p>
          <a:p>
            <a:pPr marL="311719" lvl="1" defTabSz="623438">
              <a:spcBef>
                <a:spcPts val="31"/>
              </a:spcBef>
              <a:buClr>
                <a:srgbClr val="111111"/>
              </a:buClr>
              <a:buFont typeface="Cambria"/>
              <a:buAutoNum type="alphaUcPeriod"/>
            </a:pPr>
            <a:endParaRPr sz="1125">
              <a:solidFill>
                <a:prstClr val="black"/>
              </a:solidFill>
              <a:latin typeface="Times New Roman"/>
              <a:cs typeface="Times New Roman"/>
            </a:endParaRPr>
          </a:p>
          <a:p>
            <a:pPr marL="212142" indent="-203483" defTabSz="623438">
              <a:buFont typeface="Cambria"/>
              <a:buAutoNum type="arabicParenR"/>
              <a:tabLst>
                <a:tab pos="212575" algn="l"/>
                <a:tab pos="1613146" algn="l"/>
              </a:tabLst>
            </a:pPr>
            <a:r>
              <a:rPr sz="886" spc="-3" dirty="0">
                <a:solidFill>
                  <a:srgbClr val="111111"/>
                </a:solidFill>
                <a:latin typeface="Cambria"/>
                <a:cs typeface="Cambria"/>
              </a:rPr>
              <a:t>Excuse me, where</a:t>
            </a:r>
            <a:r>
              <a:rPr sz="886" spc="24" dirty="0">
                <a:solidFill>
                  <a:srgbClr val="111111"/>
                </a:solidFill>
                <a:latin typeface="Cambria"/>
                <a:cs typeface="Cambria"/>
              </a:rPr>
              <a:t> </a:t>
            </a:r>
            <a:r>
              <a:rPr sz="886" spc="-3" dirty="0">
                <a:solidFill>
                  <a:srgbClr val="111111"/>
                </a:solidFill>
                <a:latin typeface="Cambria"/>
                <a:cs typeface="Cambria"/>
              </a:rPr>
              <a:t>is</a:t>
            </a:r>
            <a:r>
              <a:rPr sz="886" dirty="0">
                <a:solidFill>
                  <a:srgbClr val="111111"/>
                </a:solidFill>
                <a:latin typeface="Cambria"/>
                <a:cs typeface="Cambria"/>
              </a:rPr>
              <a:t> </a:t>
            </a:r>
            <a:r>
              <a:rPr sz="886" spc="-3" dirty="0">
                <a:solidFill>
                  <a:srgbClr val="111111"/>
                </a:solidFill>
                <a:latin typeface="Cambria"/>
                <a:cs typeface="Cambria"/>
              </a:rPr>
              <a:t>the</a:t>
            </a:r>
            <a:r>
              <a:rPr sz="886" u="sng" spc="-3" dirty="0">
                <a:solidFill>
                  <a:srgbClr val="111111"/>
                </a:solidFill>
                <a:latin typeface="Cambria"/>
                <a:cs typeface="Cambria"/>
              </a:rPr>
              <a:t> 	</a:t>
            </a:r>
            <a:r>
              <a:rPr sz="886" spc="-7" dirty="0">
                <a:solidFill>
                  <a:srgbClr val="111111"/>
                </a:solidFill>
                <a:latin typeface="Cambria"/>
                <a:cs typeface="Cambria"/>
              </a:rPr>
              <a:t>gas</a:t>
            </a:r>
            <a:r>
              <a:rPr sz="886" spc="-51" dirty="0">
                <a:solidFill>
                  <a:srgbClr val="111111"/>
                </a:solidFill>
                <a:latin typeface="Cambria"/>
                <a:cs typeface="Cambria"/>
              </a:rPr>
              <a:t> </a:t>
            </a:r>
            <a:r>
              <a:rPr sz="886" spc="-3" dirty="0">
                <a:solidFill>
                  <a:srgbClr val="111111"/>
                </a:solidFill>
                <a:latin typeface="Cambria"/>
                <a:cs typeface="Cambria"/>
              </a:rPr>
              <a:t>station?</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878973" algn="l"/>
              </a:tabLst>
            </a:pPr>
            <a:r>
              <a:rPr sz="886" spc="-3" dirty="0">
                <a:solidFill>
                  <a:srgbClr val="111111"/>
                </a:solidFill>
                <a:latin typeface="Cambria"/>
                <a:cs typeface="Cambria"/>
              </a:rPr>
              <a:t>longest	B.</a:t>
            </a:r>
            <a:r>
              <a:rPr sz="886" dirty="0">
                <a:solidFill>
                  <a:srgbClr val="111111"/>
                </a:solidFill>
                <a:latin typeface="Cambria"/>
                <a:cs typeface="Cambria"/>
              </a:rPr>
              <a:t> </a:t>
            </a:r>
            <a:r>
              <a:rPr sz="886" spc="-3" dirty="0">
                <a:solidFill>
                  <a:srgbClr val="111111"/>
                </a:solidFill>
                <a:latin typeface="Cambria"/>
                <a:cs typeface="Cambria"/>
              </a:rPr>
              <a:t>farthest	C.</a:t>
            </a:r>
            <a:r>
              <a:rPr sz="886" spc="-58" dirty="0">
                <a:solidFill>
                  <a:srgbClr val="111111"/>
                </a:solidFill>
                <a:latin typeface="Cambria"/>
                <a:cs typeface="Cambria"/>
              </a:rPr>
              <a:t> </a:t>
            </a:r>
            <a:r>
              <a:rPr sz="886" spc="-3" dirty="0">
                <a:solidFill>
                  <a:srgbClr val="111111"/>
                </a:solidFill>
                <a:latin typeface="Cambria"/>
                <a:cs typeface="Cambria"/>
              </a:rPr>
              <a:t>nearest</a:t>
            </a:r>
            <a:endParaRPr sz="886">
              <a:solidFill>
                <a:prstClr val="black"/>
              </a:solidFill>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753178"/>
            <a:ext cx="3959369" cy="2288832"/>
          </a:xfrm>
          <a:prstGeom prst="rect">
            <a:avLst/>
          </a:prstGeom>
        </p:spPr>
        <p:txBody>
          <a:bodyPr vert="horz" wrap="square" lIns="0" tIns="0" rIns="0" bIns="0" rtlCol="0">
            <a:spAutoFit/>
          </a:bodyPr>
          <a:lstStyle/>
          <a:p>
            <a:pPr marL="8659" marR="80527" defTabSz="623438">
              <a:lnSpc>
                <a:spcPct val="112300"/>
              </a:lnSpc>
              <a:buFont typeface="Cambria"/>
              <a:buAutoNum type="arabicParenR" startAt="11"/>
              <a:tabLst>
                <a:tab pos="212575" algn="l"/>
                <a:tab pos="2574279" algn="l"/>
              </a:tabLst>
            </a:pPr>
            <a:r>
              <a:rPr sz="886" spc="-3" dirty="0">
                <a:solidFill>
                  <a:srgbClr val="111111"/>
                </a:solidFill>
                <a:latin typeface="Cambria"/>
                <a:cs typeface="Cambria"/>
              </a:rPr>
              <a:t>The first time I </a:t>
            </a:r>
            <a:r>
              <a:rPr sz="886" spc="-7" dirty="0">
                <a:solidFill>
                  <a:srgbClr val="111111"/>
                </a:solidFill>
                <a:latin typeface="Cambria"/>
                <a:cs typeface="Cambria"/>
              </a:rPr>
              <a:t>drove </a:t>
            </a:r>
            <a:r>
              <a:rPr sz="886" spc="-3" dirty="0">
                <a:solidFill>
                  <a:srgbClr val="111111"/>
                </a:solidFill>
                <a:latin typeface="Cambria"/>
                <a:cs typeface="Cambria"/>
              </a:rPr>
              <a:t>in Philadelphia,</a:t>
            </a:r>
            <a:r>
              <a:rPr sz="886" spc="102" dirty="0">
                <a:solidFill>
                  <a:srgbClr val="111111"/>
                </a:solidFill>
                <a:latin typeface="Cambria"/>
                <a:cs typeface="Cambria"/>
              </a:rPr>
              <a:t> </a:t>
            </a:r>
            <a:r>
              <a:rPr sz="886" spc="-3" dirty="0">
                <a:solidFill>
                  <a:srgbClr val="111111"/>
                </a:solidFill>
                <a:latin typeface="Cambria"/>
                <a:cs typeface="Cambria"/>
              </a:rPr>
              <a:t>I</a:t>
            </a:r>
            <a:r>
              <a:rPr sz="886" spc="3" dirty="0">
                <a:solidFill>
                  <a:srgbClr val="111111"/>
                </a:solidFill>
                <a:latin typeface="Cambria"/>
                <a:cs typeface="Cambria"/>
              </a:rPr>
              <a:t> </a:t>
            </a:r>
            <a:r>
              <a:rPr sz="886" spc="-7" dirty="0">
                <a:solidFill>
                  <a:srgbClr val="111111"/>
                </a:solidFill>
                <a:latin typeface="Cambria"/>
                <a:cs typeface="Cambria"/>
              </a:rPr>
              <a:t>got</a:t>
            </a:r>
            <a:r>
              <a:rPr sz="886" u="sng" spc="-7" dirty="0">
                <a:solidFill>
                  <a:srgbClr val="111111"/>
                </a:solidFill>
                <a:latin typeface="Cambria"/>
                <a:cs typeface="Cambria"/>
              </a:rPr>
              <a:t> 	</a:t>
            </a:r>
            <a:r>
              <a:rPr sz="886" spc="-3" dirty="0">
                <a:solidFill>
                  <a:srgbClr val="111111"/>
                </a:solidFill>
                <a:latin typeface="Cambria"/>
                <a:cs typeface="Cambria"/>
              </a:rPr>
              <a:t>and had </a:t>
            </a:r>
            <a:r>
              <a:rPr sz="886" dirty="0">
                <a:solidFill>
                  <a:srgbClr val="111111"/>
                </a:solidFill>
                <a:latin typeface="Cambria"/>
                <a:cs typeface="Cambria"/>
              </a:rPr>
              <a:t>to </a:t>
            </a:r>
            <a:r>
              <a:rPr sz="886" spc="-3" dirty="0">
                <a:solidFill>
                  <a:srgbClr val="111111"/>
                </a:solidFill>
                <a:latin typeface="Cambria"/>
                <a:cs typeface="Cambria"/>
              </a:rPr>
              <a:t>stop and</a:t>
            </a:r>
            <a:r>
              <a:rPr sz="886" spc="-34" dirty="0">
                <a:solidFill>
                  <a:srgbClr val="111111"/>
                </a:solidFill>
                <a:latin typeface="Cambria"/>
                <a:cs typeface="Cambria"/>
              </a:rPr>
              <a:t> </a:t>
            </a:r>
            <a:r>
              <a:rPr sz="886" spc="-3" dirty="0">
                <a:solidFill>
                  <a:srgbClr val="111111"/>
                </a:solidFill>
                <a:latin typeface="Cambria"/>
                <a:cs typeface="Cambria"/>
              </a:rPr>
              <a:t>ask</a:t>
            </a:r>
            <a:r>
              <a:rPr sz="886" spc="-7" dirty="0">
                <a:solidFill>
                  <a:srgbClr val="111111"/>
                </a:solidFill>
                <a:latin typeface="Cambria"/>
                <a:cs typeface="Cambria"/>
              </a:rPr>
              <a:t> </a:t>
            </a:r>
            <a:r>
              <a:rPr sz="886" spc="-3" dirty="0">
                <a:solidFill>
                  <a:srgbClr val="111111"/>
                </a:solidFill>
                <a:latin typeface="Cambria"/>
                <a:cs typeface="Cambria"/>
              </a:rPr>
              <a:t>for  directions.</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878973" algn="l"/>
              </a:tabLst>
            </a:pPr>
            <a:r>
              <a:rPr sz="886" spc="-7" dirty="0">
                <a:solidFill>
                  <a:srgbClr val="111111"/>
                </a:solidFill>
                <a:latin typeface="Cambria"/>
                <a:cs typeface="Cambria"/>
              </a:rPr>
              <a:t>lost	</a:t>
            </a:r>
            <a:r>
              <a:rPr sz="886" spc="-3" dirty="0">
                <a:solidFill>
                  <a:srgbClr val="111111"/>
                </a:solidFill>
                <a:latin typeface="Cambria"/>
                <a:cs typeface="Cambria"/>
              </a:rPr>
              <a:t>B.</a:t>
            </a:r>
            <a:r>
              <a:rPr sz="886" dirty="0">
                <a:solidFill>
                  <a:srgbClr val="111111"/>
                </a:solidFill>
                <a:latin typeface="Cambria"/>
                <a:cs typeface="Cambria"/>
              </a:rPr>
              <a:t> </a:t>
            </a:r>
            <a:r>
              <a:rPr sz="886" spc="-3" dirty="0">
                <a:solidFill>
                  <a:srgbClr val="111111"/>
                </a:solidFill>
                <a:latin typeface="Cambria"/>
                <a:cs typeface="Cambria"/>
              </a:rPr>
              <a:t>missed	C.</a:t>
            </a:r>
            <a:r>
              <a:rPr sz="886" spc="-58" dirty="0">
                <a:solidFill>
                  <a:srgbClr val="111111"/>
                </a:solidFill>
                <a:latin typeface="Cambria"/>
                <a:cs typeface="Cambria"/>
              </a:rPr>
              <a:t> </a:t>
            </a:r>
            <a:r>
              <a:rPr sz="886" spc="-3" dirty="0">
                <a:solidFill>
                  <a:srgbClr val="111111"/>
                </a:solidFill>
                <a:latin typeface="Cambria"/>
                <a:cs typeface="Cambria"/>
              </a:rPr>
              <a:t>jammed</a:t>
            </a:r>
            <a:endParaRPr sz="886">
              <a:solidFill>
                <a:prstClr val="black"/>
              </a:solidFill>
              <a:latin typeface="Cambria"/>
              <a:cs typeface="Cambria"/>
            </a:endParaRPr>
          </a:p>
          <a:p>
            <a:pPr marL="311719" lvl="1" defTabSz="623438">
              <a:spcBef>
                <a:spcPts val="27"/>
              </a:spcBef>
              <a:buClr>
                <a:srgbClr val="111111"/>
              </a:buClr>
              <a:buFont typeface="Cambria"/>
              <a:buAutoNum type="alphaUcPeriod"/>
            </a:pPr>
            <a:endParaRPr sz="1125">
              <a:solidFill>
                <a:prstClr val="black"/>
              </a:solidFill>
              <a:latin typeface="Times New Roman"/>
              <a:cs typeface="Times New Roman"/>
            </a:endParaRPr>
          </a:p>
          <a:p>
            <a:pPr marL="212142" indent="-203483" defTabSz="623438">
              <a:spcBef>
                <a:spcPts val="3"/>
              </a:spcBef>
              <a:buFont typeface="Cambria"/>
              <a:buAutoNum type="arabicParenR" startAt="11"/>
              <a:tabLst>
                <a:tab pos="212575" algn="l"/>
                <a:tab pos="2748321" algn="l"/>
              </a:tabLst>
            </a:pPr>
            <a:r>
              <a:rPr sz="886" spc="-3" dirty="0">
                <a:solidFill>
                  <a:srgbClr val="111111"/>
                </a:solidFill>
                <a:latin typeface="Cambria"/>
                <a:cs typeface="Cambria"/>
              </a:rPr>
              <a:t>Don't take the highway - they're</a:t>
            </a:r>
            <a:r>
              <a:rPr sz="886" spc="65" dirty="0">
                <a:solidFill>
                  <a:srgbClr val="111111"/>
                </a:solidFill>
                <a:latin typeface="Cambria"/>
                <a:cs typeface="Cambria"/>
              </a:rPr>
              <a:t> </a:t>
            </a:r>
            <a:r>
              <a:rPr sz="886" spc="-3" dirty="0">
                <a:solidFill>
                  <a:srgbClr val="111111"/>
                </a:solidFill>
                <a:latin typeface="Cambria"/>
                <a:cs typeface="Cambria"/>
              </a:rPr>
              <a:t>doing</a:t>
            </a:r>
            <a:r>
              <a:rPr sz="886" dirty="0">
                <a:solidFill>
                  <a:srgbClr val="111111"/>
                </a:solidFill>
                <a:latin typeface="Cambria"/>
                <a:cs typeface="Cambria"/>
              </a:rPr>
              <a:t> </a:t>
            </a:r>
            <a:r>
              <a:rPr sz="886" spc="-3" dirty="0">
                <a:solidFill>
                  <a:srgbClr val="111111"/>
                </a:solidFill>
                <a:latin typeface="Cambria"/>
                <a:cs typeface="Cambria"/>
              </a:rPr>
              <a:t>some</a:t>
            </a:r>
            <a:r>
              <a:rPr sz="886" u="sng" spc="-3" dirty="0">
                <a:solidFill>
                  <a:srgbClr val="111111"/>
                </a:solidFill>
                <a:latin typeface="Cambria"/>
                <a:cs typeface="Cambria"/>
              </a:rPr>
              <a:t> 	</a:t>
            </a:r>
            <a:r>
              <a:rPr sz="886" spc="-3" dirty="0">
                <a:solidFill>
                  <a:srgbClr val="111111"/>
                </a:solidFill>
                <a:latin typeface="Cambria"/>
                <a:cs typeface="Cambria"/>
              </a:rPr>
              <a:t>and two </a:t>
            </a:r>
            <a:r>
              <a:rPr sz="886" spc="-7" dirty="0">
                <a:solidFill>
                  <a:srgbClr val="111111"/>
                </a:solidFill>
                <a:latin typeface="Cambria"/>
                <a:cs typeface="Cambria"/>
              </a:rPr>
              <a:t>lanes </a:t>
            </a:r>
            <a:r>
              <a:rPr sz="886" spc="-3" dirty="0">
                <a:solidFill>
                  <a:srgbClr val="111111"/>
                </a:solidFill>
                <a:latin typeface="Cambria"/>
                <a:cs typeface="Cambria"/>
              </a:rPr>
              <a:t>are</a:t>
            </a:r>
            <a:r>
              <a:rPr sz="886" spc="-17" dirty="0">
                <a:solidFill>
                  <a:srgbClr val="111111"/>
                </a:solidFill>
                <a:latin typeface="Cambria"/>
                <a:cs typeface="Cambria"/>
              </a:rPr>
              <a:t> </a:t>
            </a:r>
            <a:r>
              <a:rPr sz="886" spc="-3" dirty="0">
                <a:solidFill>
                  <a:srgbClr val="111111"/>
                </a:solidFill>
                <a:latin typeface="Cambria"/>
                <a:cs typeface="Cambria"/>
              </a:rPr>
              <a:t>closed.</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1255535" algn="l"/>
                <a:tab pos="2190692" algn="l"/>
              </a:tabLst>
            </a:pPr>
            <a:r>
              <a:rPr sz="886" spc="-3" dirty="0">
                <a:solidFill>
                  <a:srgbClr val="111111"/>
                </a:solidFill>
                <a:latin typeface="Cambria"/>
                <a:cs typeface="Cambria"/>
              </a:rPr>
              <a:t>detour	B.</a:t>
            </a:r>
            <a:r>
              <a:rPr sz="886" dirty="0">
                <a:solidFill>
                  <a:srgbClr val="111111"/>
                </a:solidFill>
                <a:latin typeface="Cambria"/>
                <a:cs typeface="Cambria"/>
              </a:rPr>
              <a:t> </a:t>
            </a:r>
            <a:r>
              <a:rPr sz="886" spc="-3" dirty="0">
                <a:solidFill>
                  <a:srgbClr val="111111"/>
                </a:solidFill>
                <a:latin typeface="Cambria"/>
                <a:cs typeface="Cambria"/>
              </a:rPr>
              <a:t>merging	C.</a:t>
            </a:r>
            <a:r>
              <a:rPr sz="886" spc="-58" dirty="0">
                <a:solidFill>
                  <a:srgbClr val="111111"/>
                </a:solidFill>
                <a:latin typeface="Cambria"/>
                <a:cs typeface="Cambria"/>
              </a:rPr>
              <a:t> </a:t>
            </a:r>
            <a:r>
              <a:rPr sz="886" spc="-3" dirty="0">
                <a:solidFill>
                  <a:srgbClr val="111111"/>
                </a:solidFill>
                <a:latin typeface="Cambria"/>
                <a:cs typeface="Cambria"/>
              </a:rPr>
              <a:t>roadwork</a:t>
            </a:r>
            <a:endParaRPr sz="886">
              <a:solidFill>
                <a:prstClr val="black"/>
              </a:solidFill>
              <a:latin typeface="Cambria"/>
              <a:cs typeface="Cambria"/>
            </a:endParaRPr>
          </a:p>
          <a:p>
            <a:pPr marL="311719" lvl="1" defTabSz="623438">
              <a:spcBef>
                <a:spcPts val="27"/>
              </a:spcBef>
              <a:buClr>
                <a:srgbClr val="111111"/>
              </a:buClr>
              <a:buFont typeface="Cambria"/>
              <a:buAutoNum type="alphaUcPeriod"/>
            </a:pPr>
            <a:endParaRPr sz="1125">
              <a:solidFill>
                <a:prstClr val="black"/>
              </a:solidFill>
              <a:latin typeface="Times New Roman"/>
              <a:cs typeface="Times New Roman"/>
            </a:endParaRPr>
          </a:p>
          <a:p>
            <a:pPr marL="212142" indent="-203483" defTabSz="623438">
              <a:spcBef>
                <a:spcPts val="3"/>
              </a:spcBef>
              <a:buFont typeface="Cambria"/>
              <a:buAutoNum type="arabicParenR" startAt="11"/>
              <a:tabLst>
                <a:tab pos="212575" algn="l"/>
                <a:tab pos="1583705" algn="l"/>
              </a:tabLst>
            </a:pPr>
            <a:r>
              <a:rPr sz="886" spc="-3" dirty="0">
                <a:solidFill>
                  <a:srgbClr val="111111"/>
                </a:solidFill>
                <a:latin typeface="Cambria"/>
                <a:cs typeface="Cambria"/>
              </a:rPr>
              <a:t>Sorry I'm late - I</a:t>
            </a:r>
            <a:r>
              <a:rPr sz="886" spc="37" dirty="0">
                <a:solidFill>
                  <a:srgbClr val="111111"/>
                </a:solidFill>
                <a:latin typeface="Cambria"/>
                <a:cs typeface="Cambria"/>
              </a:rPr>
              <a:t> </a:t>
            </a:r>
            <a:r>
              <a:rPr sz="886" spc="-3" dirty="0">
                <a:solidFill>
                  <a:srgbClr val="111111"/>
                </a:solidFill>
                <a:latin typeface="Cambria"/>
                <a:cs typeface="Cambria"/>
              </a:rPr>
              <a:t>got</a:t>
            </a:r>
            <a:r>
              <a:rPr sz="886" spc="3" dirty="0">
                <a:solidFill>
                  <a:srgbClr val="111111"/>
                </a:solidFill>
                <a:latin typeface="Cambria"/>
                <a:cs typeface="Cambria"/>
              </a:rPr>
              <a:t> </a:t>
            </a:r>
            <a:r>
              <a:rPr sz="886" spc="-3" dirty="0">
                <a:solidFill>
                  <a:srgbClr val="111111"/>
                </a:solidFill>
                <a:latin typeface="Cambria"/>
                <a:cs typeface="Cambria"/>
              </a:rPr>
              <a:t>a</a:t>
            </a:r>
            <a:r>
              <a:rPr sz="886" u="sng" spc="-3" dirty="0">
                <a:solidFill>
                  <a:srgbClr val="111111"/>
                </a:solidFill>
                <a:latin typeface="Cambria"/>
                <a:cs typeface="Cambria"/>
              </a:rPr>
              <a:t> 	</a:t>
            </a:r>
            <a:r>
              <a:rPr sz="886" spc="-3" dirty="0">
                <a:solidFill>
                  <a:srgbClr val="111111"/>
                </a:solidFill>
                <a:latin typeface="Cambria"/>
                <a:cs typeface="Cambria"/>
              </a:rPr>
              <a:t>tire </a:t>
            </a:r>
            <a:r>
              <a:rPr sz="886" spc="-7" dirty="0">
                <a:solidFill>
                  <a:srgbClr val="111111"/>
                </a:solidFill>
                <a:latin typeface="Cambria"/>
                <a:cs typeface="Cambria"/>
              </a:rPr>
              <a:t>and </a:t>
            </a:r>
            <a:r>
              <a:rPr sz="886" spc="-3" dirty="0">
                <a:solidFill>
                  <a:srgbClr val="111111"/>
                </a:solidFill>
                <a:latin typeface="Cambria"/>
                <a:cs typeface="Cambria"/>
              </a:rPr>
              <a:t>I had </a:t>
            </a:r>
            <a:r>
              <a:rPr sz="886" dirty="0">
                <a:solidFill>
                  <a:srgbClr val="111111"/>
                </a:solidFill>
                <a:latin typeface="Cambria"/>
                <a:cs typeface="Cambria"/>
              </a:rPr>
              <a:t>to </a:t>
            </a:r>
            <a:r>
              <a:rPr sz="886" spc="-3" dirty="0">
                <a:solidFill>
                  <a:srgbClr val="111111"/>
                </a:solidFill>
                <a:latin typeface="Cambria"/>
                <a:cs typeface="Cambria"/>
              </a:rPr>
              <a:t>call a friend </a:t>
            </a:r>
            <a:r>
              <a:rPr sz="886" dirty="0">
                <a:solidFill>
                  <a:srgbClr val="111111"/>
                </a:solidFill>
                <a:latin typeface="Cambria"/>
                <a:cs typeface="Cambria"/>
              </a:rPr>
              <a:t>to </a:t>
            </a:r>
            <a:r>
              <a:rPr sz="886" spc="-3" dirty="0">
                <a:solidFill>
                  <a:srgbClr val="111111"/>
                </a:solidFill>
                <a:latin typeface="Cambria"/>
                <a:cs typeface="Cambria"/>
              </a:rPr>
              <a:t>help me change</a:t>
            </a:r>
            <a:r>
              <a:rPr sz="886" spc="27" dirty="0">
                <a:solidFill>
                  <a:srgbClr val="111111"/>
                </a:solidFill>
                <a:latin typeface="Cambria"/>
                <a:cs typeface="Cambria"/>
              </a:rPr>
              <a:t> </a:t>
            </a:r>
            <a:r>
              <a:rPr sz="886" dirty="0">
                <a:solidFill>
                  <a:srgbClr val="111111"/>
                </a:solidFill>
                <a:latin typeface="Cambria"/>
                <a:cs typeface="Cambria"/>
              </a:rPr>
              <a:t>it.</a:t>
            </a:r>
            <a:endParaRPr sz="886">
              <a:solidFill>
                <a:prstClr val="black"/>
              </a:solidFill>
              <a:latin typeface="Cambria"/>
              <a:cs typeface="Cambria"/>
            </a:endParaRPr>
          </a:p>
          <a:p>
            <a:pPr marL="319945" lvl="1" indent="-155427" defTabSz="623438">
              <a:spcBef>
                <a:spcPts val="139"/>
              </a:spcBef>
              <a:buFontTx/>
              <a:buAutoNum type="alphaUcPeriod"/>
              <a:tabLst>
                <a:tab pos="320378" algn="l"/>
                <a:tab pos="943383" algn="l"/>
                <a:tab pos="1567254" algn="l"/>
              </a:tabLst>
            </a:pPr>
            <a:r>
              <a:rPr sz="886" spc="-3" dirty="0">
                <a:solidFill>
                  <a:srgbClr val="111111"/>
                </a:solidFill>
                <a:latin typeface="Cambria"/>
                <a:cs typeface="Cambria"/>
              </a:rPr>
              <a:t>broken	B. cut	C.</a:t>
            </a:r>
            <a:r>
              <a:rPr sz="886" spc="-65" dirty="0">
                <a:solidFill>
                  <a:srgbClr val="111111"/>
                </a:solidFill>
                <a:latin typeface="Cambria"/>
                <a:cs typeface="Cambria"/>
              </a:rPr>
              <a:t> </a:t>
            </a:r>
            <a:r>
              <a:rPr sz="886" spc="-3" dirty="0">
                <a:solidFill>
                  <a:srgbClr val="111111"/>
                </a:solidFill>
                <a:latin typeface="Cambria"/>
                <a:cs typeface="Cambria"/>
              </a:rPr>
              <a:t>flat</a:t>
            </a:r>
            <a:endParaRPr sz="886">
              <a:solidFill>
                <a:prstClr val="black"/>
              </a:solidFill>
              <a:latin typeface="Cambria"/>
              <a:cs typeface="Cambria"/>
            </a:endParaRPr>
          </a:p>
          <a:p>
            <a:pPr marL="311719" lvl="1" defTabSz="623438">
              <a:spcBef>
                <a:spcPts val="34"/>
              </a:spcBef>
              <a:buClr>
                <a:srgbClr val="111111"/>
              </a:buClr>
              <a:buFont typeface="Cambria"/>
              <a:buAutoNum type="alphaUcPeriod"/>
            </a:pPr>
            <a:endParaRPr sz="1125">
              <a:solidFill>
                <a:prstClr val="black"/>
              </a:solidFill>
              <a:latin typeface="Times New Roman"/>
              <a:cs typeface="Times New Roman"/>
            </a:endParaRPr>
          </a:p>
          <a:p>
            <a:pPr marL="212142" indent="-203483" defTabSz="623438">
              <a:buFont typeface="Cambria"/>
              <a:buAutoNum type="arabicParenR" startAt="11"/>
              <a:tabLst>
                <a:tab pos="212575" algn="l"/>
                <a:tab pos="1450359" algn="l"/>
              </a:tabLst>
            </a:pPr>
            <a:r>
              <a:rPr sz="886" spc="-3" dirty="0">
                <a:solidFill>
                  <a:srgbClr val="111111"/>
                </a:solidFill>
                <a:latin typeface="Cambria"/>
                <a:cs typeface="Cambria"/>
              </a:rPr>
              <a:t>I dropped</a:t>
            </a:r>
            <a:r>
              <a:rPr sz="886" spc="7" dirty="0">
                <a:solidFill>
                  <a:srgbClr val="111111"/>
                </a:solidFill>
                <a:latin typeface="Cambria"/>
                <a:cs typeface="Cambria"/>
              </a:rPr>
              <a:t> </a:t>
            </a:r>
            <a:r>
              <a:rPr sz="886" dirty="0">
                <a:solidFill>
                  <a:srgbClr val="111111"/>
                </a:solidFill>
                <a:latin typeface="Cambria"/>
                <a:cs typeface="Cambria"/>
              </a:rPr>
              <a:t>my</a:t>
            </a:r>
            <a:r>
              <a:rPr sz="886" spc="-7" dirty="0">
                <a:solidFill>
                  <a:srgbClr val="111111"/>
                </a:solidFill>
                <a:latin typeface="Cambria"/>
                <a:cs typeface="Cambria"/>
              </a:rPr>
              <a:t> </a:t>
            </a:r>
            <a:r>
              <a:rPr sz="886" dirty="0">
                <a:solidFill>
                  <a:srgbClr val="111111"/>
                </a:solidFill>
                <a:latin typeface="Cambria"/>
                <a:cs typeface="Cambria"/>
              </a:rPr>
              <a:t>sister</a:t>
            </a:r>
            <a:r>
              <a:rPr sz="886" u="sng" dirty="0">
                <a:solidFill>
                  <a:srgbClr val="111111"/>
                </a:solidFill>
                <a:latin typeface="Cambria"/>
                <a:cs typeface="Cambria"/>
              </a:rPr>
              <a:t> 	</a:t>
            </a:r>
            <a:r>
              <a:rPr sz="886" spc="-3" dirty="0">
                <a:solidFill>
                  <a:srgbClr val="111111"/>
                </a:solidFill>
                <a:latin typeface="Cambria"/>
                <a:cs typeface="Cambria"/>
              </a:rPr>
              <a:t>at school on my way </a:t>
            </a:r>
            <a:r>
              <a:rPr sz="886" dirty="0">
                <a:solidFill>
                  <a:srgbClr val="111111"/>
                </a:solidFill>
                <a:latin typeface="Cambria"/>
                <a:cs typeface="Cambria"/>
              </a:rPr>
              <a:t>to</a:t>
            </a:r>
            <a:r>
              <a:rPr sz="886" spc="-20" dirty="0">
                <a:solidFill>
                  <a:srgbClr val="111111"/>
                </a:solidFill>
                <a:latin typeface="Cambria"/>
                <a:cs typeface="Cambria"/>
              </a:rPr>
              <a:t> </a:t>
            </a:r>
            <a:r>
              <a:rPr sz="886" spc="-3" dirty="0">
                <a:solidFill>
                  <a:srgbClr val="111111"/>
                </a:solidFill>
                <a:latin typeface="Cambria"/>
                <a:cs typeface="Cambria"/>
              </a:rPr>
              <a:t>work.</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567254" algn="l"/>
              </a:tabLst>
            </a:pPr>
            <a:r>
              <a:rPr sz="886" spc="-3" dirty="0">
                <a:solidFill>
                  <a:srgbClr val="111111"/>
                </a:solidFill>
                <a:latin typeface="Cambria"/>
                <a:cs typeface="Cambria"/>
              </a:rPr>
              <a:t>off	B. out	C.</a:t>
            </a:r>
            <a:r>
              <a:rPr sz="886" spc="-68" dirty="0">
                <a:solidFill>
                  <a:srgbClr val="111111"/>
                </a:solidFill>
                <a:latin typeface="Cambria"/>
                <a:cs typeface="Cambria"/>
              </a:rPr>
              <a:t> </a:t>
            </a:r>
            <a:r>
              <a:rPr sz="886" dirty="0">
                <a:solidFill>
                  <a:srgbClr val="111111"/>
                </a:solidFill>
                <a:latin typeface="Cambria"/>
                <a:cs typeface="Cambria"/>
              </a:rPr>
              <a:t>up</a:t>
            </a:r>
            <a:endParaRPr sz="886">
              <a:solidFill>
                <a:prstClr val="black"/>
              </a:solidFill>
              <a:latin typeface="Cambria"/>
              <a:cs typeface="Cambria"/>
            </a:endParaRPr>
          </a:p>
          <a:p>
            <a:pPr marL="311719" lvl="1" defTabSz="623438">
              <a:spcBef>
                <a:spcPts val="27"/>
              </a:spcBef>
              <a:buClr>
                <a:srgbClr val="111111"/>
              </a:buClr>
              <a:buFont typeface="Cambria"/>
              <a:buAutoNum type="alphaUcPeriod"/>
            </a:pPr>
            <a:endParaRPr sz="1125">
              <a:solidFill>
                <a:prstClr val="black"/>
              </a:solidFill>
              <a:latin typeface="Times New Roman"/>
              <a:cs typeface="Times New Roman"/>
            </a:endParaRPr>
          </a:p>
          <a:p>
            <a:pPr marL="212142" indent="-203483" defTabSz="623438">
              <a:spcBef>
                <a:spcPts val="3"/>
              </a:spcBef>
              <a:buFont typeface="Cambria"/>
              <a:buAutoNum type="arabicParenR" startAt="11"/>
              <a:tabLst>
                <a:tab pos="212575" algn="l"/>
                <a:tab pos="1585437" algn="l"/>
              </a:tabLst>
            </a:pPr>
            <a:r>
              <a:rPr sz="886" spc="-3" dirty="0">
                <a:solidFill>
                  <a:srgbClr val="111111"/>
                </a:solidFill>
                <a:latin typeface="Cambria"/>
                <a:cs typeface="Cambria"/>
              </a:rPr>
              <a:t>She's so</a:t>
            </a:r>
            <a:r>
              <a:rPr sz="886" spc="20" dirty="0">
                <a:solidFill>
                  <a:srgbClr val="111111"/>
                </a:solidFill>
                <a:latin typeface="Cambria"/>
                <a:cs typeface="Cambria"/>
              </a:rPr>
              <a:t> </a:t>
            </a:r>
            <a:r>
              <a:rPr sz="886" spc="-3" dirty="0">
                <a:solidFill>
                  <a:srgbClr val="111111"/>
                </a:solidFill>
                <a:latin typeface="Cambria"/>
                <a:cs typeface="Cambria"/>
              </a:rPr>
              <a:t>forgetful,</a:t>
            </a:r>
            <a:r>
              <a:rPr sz="886" spc="14" dirty="0">
                <a:solidFill>
                  <a:srgbClr val="111111"/>
                </a:solidFill>
                <a:latin typeface="Cambria"/>
                <a:cs typeface="Cambria"/>
              </a:rPr>
              <a:t> </a:t>
            </a:r>
            <a:r>
              <a:rPr sz="886" spc="-3" dirty="0">
                <a:solidFill>
                  <a:srgbClr val="111111"/>
                </a:solidFill>
                <a:latin typeface="Cambria"/>
                <a:cs typeface="Cambria"/>
              </a:rPr>
              <a:t>she</a:t>
            </a:r>
            <a:r>
              <a:rPr sz="886" u="sng" spc="-3" dirty="0">
                <a:solidFill>
                  <a:srgbClr val="111111"/>
                </a:solidFill>
                <a:latin typeface="Cambria"/>
                <a:cs typeface="Cambria"/>
              </a:rPr>
              <a:t> 	</a:t>
            </a:r>
            <a:r>
              <a:rPr sz="886" spc="-3" dirty="0">
                <a:solidFill>
                  <a:srgbClr val="111111"/>
                </a:solidFill>
                <a:latin typeface="Cambria"/>
                <a:cs typeface="Cambria"/>
              </a:rPr>
              <a:t>her keys in the </a:t>
            </a:r>
            <a:r>
              <a:rPr sz="886" spc="-7" dirty="0">
                <a:solidFill>
                  <a:srgbClr val="111111"/>
                </a:solidFill>
                <a:latin typeface="Cambria"/>
                <a:cs typeface="Cambria"/>
              </a:rPr>
              <a:t>car </a:t>
            </a:r>
            <a:r>
              <a:rPr sz="886" spc="-3" dirty="0">
                <a:solidFill>
                  <a:srgbClr val="111111"/>
                </a:solidFill>
                <a:latin typeface="Cambria"/>
                <a:cs typeface="Cambria"/>
              </a:rPr>
              <a:t>at least once a</a:t>
            </a:r>
            <a:r>
              <a:rPr sz="886" spc="7" dirty="0">
                <a:solidFill>
                  <a:srgbClr val="111111"/>
                </a:solidFill>
                <a:latin typeface="Cambria"/>
                <a:cs typeface="Cambria"/>
              </a:rPr>
              <a:t> </a:t>
            </a:r>
            <a:r>
              <a:rPr sz="886" dirty="0">
                <a:solidFill>
                  <a:srgbClr val="111111"/>
                </a:solidFill>
                <a:latin typeface="Cambria"/>
                <a:cs typeface="Cambria"/>
              </a:rPr>
              <a:t>week.</a:t>
            </a:r>
            <a:endParaRPr sz="886">
              <a:solidFill>
                <a:prstClr val="black"/>
              </a:solidFill>
              <a:latin typeface="Cambria"/>
              <a:cs typeface="Cambria"/>
            </a:endParaRPr>
          </a:p>
          <a:p>
            <a:pPr marL="319945" lvl="1" indent="-155427" defTabSz="623438">
              <a:spcBef>
                <a:spcPts val="130"/>
              </a:spcBef>
              <a:buFontTx/>
              <a:buAutoNum type="alphaUcPeriod"/>
              <a:tabLst>
                <a:tab pos="320378" algn="l"/>
                <a:tab pos="943383" algn="l"/>
                <a:tab pos="1878973" algn="l"/>
              </a:tabLst>
            </a:pPr>
            <a:r>
              <a:rPr sz="886" spc="-3" dirty="0">
                <a:solidFill>
                  <a:srgbClr val="111111"/>
                </a:solidFill>
                <a:latin typeface="Cambria"/>
                <a:cs typeface="Cambria"/>
              </a:rPr>
              <a:t>locks	B.</a:t>
            </a:r>
            <a:r>
              <a:rPr sz="886" dirty="0">
                <a:solidFill>
                  <a:srgbClr val="111111"/>
                </a:solidFill>
                <a:latin typeface="Cambria"/>
                <a:cs typeface="Cambria"/>
              </a:rPr>
              <a:t> </a:t>
            </a:r>
            <a:r>
              <a:rPr sz="886" spc="-3" dirty="0">
                <a:solidFill>
                  <a:srgbClr val="111111"/>
                </a:solidFill>
                <a:latin typeface="Cambria"/>
                <a:cs typeface="Cambria"/>
              </a:rPr>
              <a:t>misses	C.</a:t>
            </a:r>
            <a:r>
              <a:rPr sz="886" spc="-68" dirty="0">
                <a:solidFill>
                  <a:srgbClr val="111111"/>
                </a:solidFill>
                <a:latin typeface="Cambria"/>
                <a:cs typeface="Cambria"/>
              </a:rPr>
              <a:t> </a:t>
            </a:r>
            <a:r>
              <a:rPr sz="886" dirty="0">
                <a:solidFill>
                  <a:srgbClr val="111111"/>
                </a:solidFill>
                <a:latin typeface="Cambria"/>
                <a:cs typeface="Cambria"/>
              </a:rPr>
              <a:t>shuts</a:t>
            </a:r>
            <a:endParaRPr sz="886">
              <a:solidFill>
                <a:prstClr val="black"/>
              </a:solidFill>
              <a:latin typeface="Cambria"/>
              <a:cs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616527"/>
            <a:ext cx="3107315" cy="298480"/>
          </a:xfrm>
          <a:prstGeom prst="rect">
            <a:avLst/>
          </a:prstGeom>
        </p:spPr>
        <p:txBody>
          <a:bodyPr vert="horz" wrap="square" lIns="0" tIns="0" rIns="0" bIns="0" rtlCol="0">
            <a:spAutoFit/>
          </a:bodyPr>
          <a:lstStyle/>
          <a:p>
            <a:pPr marL="8659" defTabSz="623438"/>
            <a:r>
              <a:rPr sz="955" b="1" spc="-3" dirty="0">
                <a:solidFill>
                  <a:srgbClr val="365F91"/>
                </a:solidFill>
                <a:latin typeface="Cambria"/>
                <a:cs typeface="Cambria"/>
              </a:rPr>
              <a:t>Lesson </a:t>
            </a:r>
            <a:r>
              <a:rPr sz="955" b="1" dirty="0">
                <a:solidFill>
                  <a:srgbClr val="365F91"/>
                </a:solidFill>
                <a:latin typeface="Cambria"/>
                <a:cs typeface="Cambria"/>
              </a:rPr>
              <a:t>7 </a:t>
            </a:r>
            <a:r>
              <a:rPr sz="955" b="1" spc="-3" dirty="0">
                <a:solidFill>
                  <a:srgbClr val="365F91"/>
                </a:solidFill>
                <a:latin typeface="Cambria"/>
                <a:cs typeface="Cambria"/>
              </a:rPr>
              <a:t>Quiz </a:t>
            </a:r>
            <a:r>
              <a:rPr sz="955" b="1" dirty="0">
                <a:solidFill>
                  <a:srgbClr val="365F91"/>
                </a:solidFill>
                <a:latin typeface="Cambria"/>
                <a:cs typeface="Cambria"/>
              </a:rPr>
              <a:t>-</a:t>
            </a:r>
            <a:r>
              <a:rPr sz="955" b="1" spc="-24" dirty="0">
                <a:solidFill>
                  <a:srgbClr val="365F91"/>
                </a:solidFill>
                <a:latin typeface="Cambria"/>
                <a:cs typeface="Cambria"/>
              </a:rPr>
              <a:t> </a:t>
            </a:r>
            <a:r>
              <a:rPr sz="955" b="1" spc="-3" dirty="0">
                <a:solidFill>
                  <a:srgbClr val="365F91"/>
                </a:solidFill>
                <a:latin typeface="Cambria"/>
                <a:cs typeface="Cambria"/>
              </a:rPr>
              <a:t>Answers</a:t>
            </a:r>
            <a:endParaRPr sz="955">
              <a:solidFill>
                <a:prstClr val="black"/>
              </a:solidFill>
              <a:latin typeface="Cambria"/>
              <a:cs typeface="Cambria"/>
            </a:endParaRPr>
          </a:p>
          <a:p>
            <a:pPr marL="8659" defTabSz="623438">
              <a:spcBef>
                <a:spcPts val="153"/>
              </a:spcBef>
            </a:pPr>
            <a:r>
              <a:rPr sz="818" spc="-3" dirty="0">
                <a:solidFill>
                  <a:srgbClr val="111111"/>
                </a:solidFill>
                <a:latin typeface="Cambria"/>
                <a:cs typeface="Cambria"/>
              </a:rPr>
              <a:t>1.C  2.C  3.C  4.C  5.A  </a:t>
            </a:r>
            <a:r>
              <a:rPr sz="818" dirty="0">
                <a:solidFill>
                  <a:srgbClr val="111111"/>
                </a:solidFill>
                <a:latin typeface="Cambria"/>
                <a:cs typeface="Cambria"/>
              </a:rPr>
              <a:t>6.B  </a:t>
            </a:r>
            <a:r>
              <a:rPr sz="818" spc="-3" dirty="0">
                <a:solidFill>
                  <a:srgbClr val="111111"/>
                </a:solidFill>
                <a:latin typeface="Cambria"/>
                <a:cs typeface="Cambria"/>
              </a:rPr>
              <a:t>7.A  8.B  9.B  10.C  </a:t>
            </a:r>
            <a:r>
              <a:rPr sz="818" dirty="0">
                <a:solidFill>
                  <a:srgbClr val="111111"/>
                </a:solidFill>
                <a:latin typeface="Cambria"/>
                <a:cs typeface="Cambria"/>
              </a:rPr>
              <a:t>11.A  </a:t>
            </a:r>
            <a:r>
              <a:rPr sz="818" spc="-3" dirty="0">
                <a:solidFill>
                  <a:srgbClr val="111111"/>
                </a:solidFill>
                <a:latin typeface="Cambria"/>
                <a:cs typeface="Cambria"/>
              </a:rPr>
              <a:t>12.C  </a:t>
            </a:r>
            <a:r>
              <a:rPr sz="818" dirty="0">
                <a:solidFill>
                  <a:srgbClr val="111111"/>
                </a:solidFill>
                <a:latin typeface="Cambria"/>
                <a:cs typeface="Cambria"/>
              </a:rPr>
              <a:t>13.C  </a:t>
            </a:r>
            <a:r>
              <a:rPr sz="818" spc="-3" dirty="0">
                <a:solidFill>
                  <a:srgbClr val="111111"/>
                </a:solidFill>
                <a:latin typeface="Cambria"/>
                <a:cs typeface="Cambria"/>
              </a:rPr>
              <a:t>14.A </a:t>
            </a:r>
            <a:r>
              <a:rPr sz="818" spc="27" dirty="0">
                <a:solidFill>
                  <a:srgbClr val="111111"/>
                </a:solidFill>
                <a:latin typeface="Cambria"/>
                <a:cs typeface="Cambria"/>
              </a:rPr>
              <a:t> </a:t>
            </a:r>
            <a:r>
              <a:rPr sz="818" dirty="0">
                <a:solidFill>
                  <a:srgbClr val="111111"/>
                </a:solidFill>
                <a:latin typeface="Cambria"/>
                <a:cs typeface="Cambria"/>
              </a:rPr>
              <a:t>15.A</a:t>
            </a:r>
            <a:endParaRPr sz="818">
              <a:solidFill>
                <a:prstClr val="black"/>
              </a:solidFill>
              <a:latin typeface="Cambria"/>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Talking about Driving</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Talking about Driving</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fontScale="47500" lnSpcReduction="20000"/>
          </a:bodyPr>
          <a:lstStyle/>
          <a:p>
            <a:pPr algn="l" fontAlgn="base"/>
            <a:r>
              <a:rPr lang="en-US" sz="3200" b="1" i="0" dirty="0">
                <a:solidFill>
                  <a:srgbClr val="FF4F57"/>
                </a:solidFill>
                <a:effectLst/>
                <a:latin typeface="Lato" panose="020F0502020204030203" pitchFamily="34" charset="0"/>
              </a:rPr>
              <a:t>To Buckle Up</a:t>
            </a:r>
          </a:p>
          <a:p>
            <a:pPr algn="l" fontAlgn="base"/>
            <a:r>
              <a:rPr lang="en-US" sz="3200" b="1" i="0" dirty="0">
                <a:solidFill>
                  <a:srgbClr val="044389"/>
                </a:solidFill>
                <a:effectLst/>
                <a:latin typeface="inherit"/>
              </a:rPr>
              <a:t>Meaning:</a:t>
            </a:r>
            <a:r>
              <a:rPr lang="en-US" sz="3200" b="0" i="0" dirty="0">
                <a:solidFill>
                  <a:srgbClr val="444444"/>
                </a:solidFill>
                <a:effectLst/>
                <a:latin typeface="Lato" panose="020F0502020204030203" pitchFamily="34" charset="0"/>
              </a:rPr>
              <a:t> to put on your seat belt</a:t>
            </a:r>
          </a:p>
          <a:p>
            <a:pPr algn="l" fontAlgn="base"/>
            <a:r>
              <a:rPr lang="en-US" sz="3200" b="0" i="1" dirty="0">
                <a:solidFill>
                  <a:srgbClr val="444444"/>
                </a:solidFill>
                <a:effectLst/>
                <a:latin typeface="inherit"/>
              </a:rPr>
              <a:t>Example:</a:t>
            </a:r>
            <a:endParaRPr lang="en-US" sz="3200" b="0" i="0" dirty="0">
              <a:solidFill>
                <a:srgbClr val="444444"/>
              </a:solidFill>
              <a:effectLst/>
              <a:latin typeface="Lato" panose="020F0502020204030203" pitchFamily="34" charset="0"/>
            </a:endParaRPr>
          </a:p>
          <a:p>
            <a:pPr algn="l" fontAlgn="base"/>
            <a:r>
              <a:rPr lang="en-US" sz="3200" b="0" i="1" dirty="0">
                <a:solidFill>
                  <a:srgbClr val="444444"/>
                </a:solidFill>
                <a:effectLst/>
                <a:latin typeface="inherit"/>
              </a:rPr>
              <a:t>Okay, kids, buckle up, and we’ll be on our way.</a:t>
            </a:r>
            <a:endParaRPr lang="en-US" sz="3200" b="0" i="0" dirty="0">
              <a:solidFill>
                <a:srgbClr val="444444"/>
              </a:solidFill>
              <a:effectLst/>
              <a:latin typeface="Lato" panose="020F0502020204030203" pitchFamily="34" charset="0"/>
            </a:endParaRPr>
          </a:p>
          <a:p>
            <a:pPr algn="l" fontAlgn="base"/>
            <a:r>
              <a:rPr lang="en-US" sz="3200" b="1" i="0" dirty="0">
                <a:solidFill>
                  <a:srgbClr val="444444"/>
                </a:solidFill>
                <a:effectLst/>
                <a:latin typeface="inherit"/>
              </a:rPr>
              <a:t>The buckle</a:t>
            </a:r>
            <a:r>
              <a:rPr lang="en-US" sz="3200" b="0" i="0" dirty="0">
                <a:solidFill>
                  <a:srgbClr val="444444"/>
                </a:solidFill>
                <a:effectLst/>
                <a:latin typeface="Lato" panose="020F0502020204030203" pitchFamily="34" charset="0"/>
              </a:rPr>
              <a:t> is the part of the seat belt that clicks click into the little holder. </a:t>
            </a:r>
          </a:p>
          <a:p>
            <a:pPr algn="l" fontAlgn="base"/>
            <a:r>
              <a:rPr lang="en-US" sz="3200" b="1" i="0" dirty="0">
                <a:solidFill>
                  <a:srgbClr val="FF4F57"/>
                </a:solidFill>
                <a:effectLst/>
                <a:latin typeface="Lato" panose="020F0502020204030203" pitchFamily="34" charset="0"/>
              </a:rPr>
              <a:t>To Pull Up</a:t>
            </a:r>
          </a:p>
          <a:p>
            <a:pPr algn="l" fontAlgn="base"/>
            <a:r>
              <a:rPr lang="en-US" sz="3200" b="1" i="0" dirty="0">
                <a:solidFill>
                  <a:srgbClr val="044389"/>
                </a:solidFill>
                <a:effectLst/>
                <a:latin typeface="inherit"/>
              </a:rPr>
              <a:t>Meaning:</a:t>
            </a:r>
            <a:r>
              <a:rPr lang="en-US" sz="3200" b="0" i="0" dirty="0">
                <a:solidFill>
                  <a:srgbClr val="444444"/>
                </a:solidFill>
                <a:effectLst/>
                <a:latin typeface="Lato" panose="020F0502020204030203" pitchFamily="34" charset="0"/>
              </a:rPr>
              <a:t> to stop</a:t>
            </a:r>
          </a:p>
          <a:p>
            <a:pPr algn="l" fontAlgn="base"/>
            <a:r>
              <a:rPr lang="en-US" sz="3200" b="0" i="1" dirty="0">
                <a:solidFill>
                  <a:srgbClr val="444444"/>
                </a:solidFill>
                <a:effectLst/>
                <a:latin typeface="inherit"/>
              </a:rPr>
              <a:t>Example:</a:t>
            </a:r>
            <a:endParaRPr lang="en-US" sz="3200" b="0" i="0" dirty="0">
              <a:solidFill>
                <a:srgbClr val="444444"/>
              </a:solidFill>
              <a:effectLst/>
              <a:latin typeface="Lato" panose="020F0502020204030203" pitchFamily="34" charset="0"/>
            </a:endParaRPr>
          </a:p>
          <a:p>
            <a:pPr algn="l" fontAlgn="base"/>
            <a:r>
              <a:rPr lang="en-US" sz="3200" b="0" i="1" dirty="0">
                <a:solidFill>
                  <a:srgbClr val="444444"/>
                </a:solidFill>
                <a:effectLst/>
                <a:latin typeface="inherit"/>
              </a:rPr>
              <a:t>All vehicles must pull up at the traffic lights.</a:t>
            </a:r>
            <a:endParaRPr lang="en-US" sz="3200" b="0" i="0" dirty="0">
              <a:solidFill>
                <a:srgbClr val="444444"/>
              </a:solidFill>
              <a:effectLst/>
              <a:latin typeface="Lato" panose="020F0502020204030203" pitchFamily="34" charset="0"/>
            </a:endParaRPr>
          </a:p>
          <a:p>
            <a:pPr algn="l" fontAlgn="base"/>
            <a:r>
              <a:rPr lang="en-US" sz="3200" b="1" i="0" dirty="0">
                <a:solidFill>
                  <a:srgbClr val="FF4F57"/>
                </a:solidFill>
                <a:effectLst/>
                <a:latin typeface="Lato" panose="020F0502020204030203" pitchFamily="34" charset="0"/>
              </a:rPr>
              <a:t>To Drop Off</a:t>
            </a:r>
          </a:p>
          <a:p>
            <a:pPr algn="l" fontAlgn="base"/>
            <a:r>
              <a:rPr lang="en-US" sz="3200" b="1" i="0" dirty="0">
                <a:solidFill>
                  <a:srgbClr val="044389"/>
                </a:solidFill>
                <a:effectLst/>
                <a:latin typeface="inherit"/>
              </a:rPr>
              <a:t>Meaning:</a:t>
            </a:r>
            <a:r>
              <a:rPr lang="en-US" sz="3200" b="0" i="0" dirty="0">
                <a:solidFill>
                  <a:srgbClr val="444444"/>
                </a:solidFill>
                <a:effectLst/>
                <a:latin typeface="Lato" panose="020F0502020204030203" pitchFamily="34" charset="0"/>
              </a:rPr>
              <a:t> to take someone to a place in a car</a:t>
            </a:r>
          </a:p>
          <a:p>
            <a:pPr algn="l" fontAlgn="base"/>
            <a:r>
              <a:rPr lang="en-US" sz="3200" b="0" i="1" dirty="0">
                <a:solidFill>
                  <a:srgbClr val="444444"/>
                </a:solidFill>
                <a:effectLst/>
                <a:latin typeface="inherit"/>
              </a:rPr>
              <a:t>Example:</a:t>
            </a:r>
            <a:endParaRPr lang="en-US" sz="3200" b="0" i="0" dirty="0">
              <a:solidFill>
                <a:srgbClr val="444444"/>
              </a:solidFill>
              <a:effectLst/>
              <a:latin typeface="Lato" panose="020F0502020204030203" pitchFamily="34" charset="0"/>
            </a:endParaRPr>
          </a:p>
          <a:p>
            <a:pPr algn="l" fontAlgn="base"/>
            <a:r>
              <a:rPr lang="en-US" sz="3200" b="0" i="1" dirty="0">
                <a:solidFill>
                  <a:srgbClr val="444444"/>
                </a:solidFill>
                <a:effectLst/>
                <a:latin typeface="inherit"/>
              </a:rPr>
              <a:t>Can you drop me off at the bus stop?</a:t>
            </a:r>
            <a:endParaRPr lang="en-US" sz="3200" b="0" i="0" dirty="0">
              <a:solidFill>
                <a:srgbClr val="444444"/>
              </a:solidFill>
              <a:effectLst/>
              <a:latin typeface="Lato" panose="020F0502020204030203" pitchFamily="34" charset="0"/>
            </a:endParaRPr>
          </a:p>
          <a:p>
            <a:pPr algn="l" fontAlgn="base"/>
            <a:r>
              <a:rPr lang="en-US" sz="3200" b="1" i="0" dirty="0">
                <a:solidFill>
                  <a:srgbClr val="FF4F57"/>
                </a:solidFill>
                <a:effectLst/>
                <a:latin typeface="Lato" panose="020F0502020204030203" pitchFamily="34" charset="0"/>
              </a:rPr>
              <a:t>To Drive Off</a:t>
            </a:r>
          </a:p>
          <a:p>
            <a:pPr algn="l" fontAlgn="base"/>
            <a:r>
              <a:rPr lang="en-US" sz="3200" b="1" i="0" dirty="0">
                <a:solidFill>
                  <a:srgbClr val="044389"/>
                </a:solidFill>
                <a:effectLst/>
                <a:latin typeface="inherit"/>
              </a:rPr>
              <a:t>Meaning:</a:t>
            </a:r>
            <a:r>
              <a:rPr lang="en-US" sz="3200" b="0" i="0" dirty="0">
                <a:solidFill>
                  <a:srgbClr val="444444"/>
                </a:solidFill>
                <a:effectLst/>
                <a:latin typeface="Lato" panose="020F0502020204030203" pitchFamily="34" charset="0"/>
              </a:rPr>
              <a:t> to leave in a car</a:t>
            </a:r>
          </a:p>
          <a:p>
            <a:pPr algn="l" fontAlgn="base"/>
            <a:r>
              <a:rPr lang="en-US" sz="3200" b="0" i="1" dirty="0">
                <a:solidFill>
                  <a:srgbClr val="444444"/>
                </a:solidFill>
                <a:effectLst/>
                <a:latin typeface="inherit"/>
              </a:rPr>
              <a:t>Example:</a:t>
            </a:r>
            <a:endParaRPr lang="en-US" sz="3200" b="0" i="0" dirty="0">
              <a:solidFill>
                <a:srgbClr val="444444"/>
              </a:solidFill>
              <a:effectLst/>
              <a:latin typeface="Lato" panose="020F0502020204030203" pitchFamily="34" charset="0"/>
            </a:endParaRPr>
          </a:p>
          <a:p>
            <a:pPr algn="l" fontAlgn="base"/>
            <a:r>
              <a:rPr lang="en-US" sz="3200" b="0" i="1" dirty="0">
                <a:solidFill>
                  <a:srgbClr val="444444"/>
                </a:solidFill>
                <a:effectLst/>
                <a:latin typeface="inherit"/>
              </a:rPr>
              <a:t>He dropped us off at the airport and drove off without even saying goodbye. </a:t>
            </a:r>
            <a:endParaRPr lang="en-US" sz="3200" b="0" i="0" dirty="0">
              <a:solidFill>
                <a:srgbClr val="444444"/>
              </a:solidFill>
              <a:effectLst/>
              <a:latin typeface="Lato" panose="020F0502020204030203" pitchFamily="34" charset="0"/>
            </a:endParaRPr>
          </a:p>
          <a:p>
            <a:pPr marL="0" indent="0" algn="l">
              <a:buNone/>
            </a:pPr>
            <a:endParaRPr lang="en-US" sz="3600" b="1" dirty="0">
              <a:solidFill>
                <a:schemeClr val="bg1"/>
              </a:solidFill>
            </a:endParaRP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8137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Talking about Driving</a:t>
            </a:r>
            <a:endParaRPr lang="en-US" sz="2000" b="1" dirty="0"/>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Content Placeholder 6">
            <a:extLst>
              <a:ext uri="{FF2B5EF4-FFF2-40B4-BE49-F238E27FC236}">
                <a16:creationId xmlns:a16="http://schemas.microsoft.com/office/drawing/2014/main" id="{57AF1D8B-813C-4424-AB72-9C5E03C5D2B9}"/>
              </a:ext>
            </a:extLst>
          </p:cNvPr>
          <p:cNvSpPr>
            <a:spLocks noGrp="1"/>
          </p:cNvSpPr>
          <p:nvPr>
            <p:ph idx="1"/>
          </p:nvPr>
        </p:nvSpPr>
        <p:spPr>
          <a:xfrm>
            <a:off x="348151" y="794239"/>
            <a:ext cx="10460526" cy="5696337"/>
          </a:xfrm>
        </p:spPr>
        <p:txBody>
          <a:bodyPr>
            <a:normAutofit fontScale="55000" lnSpcReduction="20000"/>
          </a:bodyPr>
          <a:lstStyle/>
          <a:p>
            <a:pPr fontAlgn="base"/>
            <a:r>
              <a:rPr lang="en-US" b="1" i="0" dirty="0">
                <a:solidFill>
                  <a:srgbClr val="FF4F57"/>
                </a:solidFill>
                <a:effectLst/>
                <a:latin typeface="Lato" panose="020F0502020204030203" pitchFamily="34" charset="0"/>
              </a:rPr>
              <a:t>To Cut In</a:t>
            </a:r>
          </a:p>
          <a:p>
            <a:pPr fontAlgn="base"/>
            <a:r>
              <a:rPr lang="en-US" b="1" dirty="0">
                <a:solidFill>
                  <a:srgbClr val="044389"/>
                </a:solidFill>
                <a:effectLst/>
                <a:latin typeface="inherit"/>
              </a:rPr>
              <a:t>Meaning:</a:t>
            </a:r>
            <a:r>
              <a:rPr lang="en-US" dirty="0">
                <a:effectLst/>
                <a:latin typeface="inherit"/>
              </a:rPr>
              <a:t> to make a sudden and quick movement to position your car in front of another car, often without indicating properly</a:t>
            </a:r>
          </a:p>
          <a:p>
            <a:pPr fontAlgn="base"/>
            <a:r>
              <a:rPr lang="en-US" i="1" dirty="0">
                <a:effectLst/>
                <a:latin typeface="inherit"/>
              </a:rPr>
              <a:t>Example:</a:t>
            </a:r>
            <a:endParaRPr lang="en-US" dirty="0">
              <a:effectLst/>
              <a:latin typeface="inherit"/>
            </a:endParaRPr>
          </a:p>
          <a:p>
            <a:pPr fontAlgn="base"/>
            <a:r>
              <a:rPr lang="en-US" i="1" dirty="0">
                <a:effectLst/>
                <a:latin typeface="inherit"/>
              </a:rPr>
              <a:t>The car that cut in front of me seemed to be out of control.</a:t>
            </a:r>
            <a:endParaRPr lang="en-US" dirty="0">
              <a:effectLst/>
              <a:latin typeface="inherit"/>
            </a:endParaRPr>
          </a:p>
          <a:p>
            <a:pPr fontAlgn="base"/>
            <a:r>
              <a:rPr lang="en-US" b="1" i="0" dirty="0">
                <a:solidFill>
                  <a:srgbClr val="FF4F57"/>
                </a:solidFill>
                <a:effectLst/>
                <a:latin typeface="Lato" panose="020F0502020204030203" pitchFamily="34" charset="0"/>
              </a:rPr>
              <a:t>To Tick Over</a:t>
            </a:r>
          </a:p>
          <a:p>
            <a:pPr fontAlgn="base"/>
            <a:r>
              <a:rPr lang="en-US" b="1" dirty="0">
                <a:solidFill>
                  <a:srgbClr val="044389"/>
                </a:solidFill>
                <a:effectLst/>
                <a:latin typeface="inherit"/>
              </a:rPr>
              <a:t>Meaning:</a:t>
            </a:r>
            <a:r>
              <a:rPr lang="en-US" dirty="0">
                <a:effectLst/>
                <a:latin typeface="inherit"/>
              </a:rPr>
              <a:t> we use it to describe a car engine operating at an idle pace in neutral without your car moving</a:t>
            </a:r>
          </a:p>
          <a:p>
            <a:pPr fontAlgn="base"/>
            <a:r>
              <a:rPr lang="en-US" i="1" dirty="0">
                <a:effectLst/>
                <a:latin typeface="inherit"/>
              </a:rPr>
              <a:t>Example:</a:t>
            </a:r>
            <a:endParaRPr lang="en-US" dirty="0">
              <a:effectLst/>
              <a:latin typeface="inherit"/>
            </a:endParaRPr>
          </a:p>
          <a:p>
            <a:pPr fontAlgn="base"/>
            <a:r>
              <a:rPr lang="en-US" i="1" dirty="0">
                <a:effectLst/>
                <a:latin typeface="inherit"/>
              </a:rPr>
              <a:t>Letting your car to tick over for 10 minutes generates a lot of emissions.</a:t>
            </a:r>
            <a:endParaRPr lang="en-US" dirty="0">
              <a:effectLst/>
              <a:latin typeface="inherit"/>
            </a:endParaRPr>
          </a:p>
          <a:p>
            <a:pPr fontAlgn="base"/>
            <a:r>
              <a:rPr lang="en-US" dirty="0">
                <a:effectLst/>
                <a:latin typeface="inherit"/>
              </a:rPr>
              <a:t>So there are our </a:t>
            </a:r>
            <a:r>
              <a:rPr lang="en-US" b="1" dirty="0">
                <a:effectLst/>
                <a:latin typeface="inherit"/>
              </a:rPr>
              <a:t>phrasal verbs related to driving</a:t>
            </a:r>
            <a:r>
              <a:rPr lang="en-US" dirty="0">
                <a:effectLst/>
                <a:latin typeface="inherit"/>
              </a:rPr>
              <a:t>. Let me give them to you one more time:</a:t>
            </a:r>
          </a:p>
          <a:p>
            <a:pPr fontAlgn="base"/>
            <a:r>
              <a:rPr lang="en-US" dirty="0">
                <a:effectLst/>
                <a:latin typeface="inherit"/>
              </a:rPr>
              <a:t>to back up to buckle up to fill something up to load something up to slow down to block somebody in to pull out to pull in to pull over to pull up to drop someone off to drive off to cut in to tick over</a:t>
            </a:r>
          </a:p>
          <a:p>
            <a:pPr fontAlgn="base"/>
            <a:endParaRPr lang="en-US" dirty="0">
              <a:latin typeface="inherit"/>
            </a:endParaRPr>
          </a:p>
          <a:p>
            <a:pPr algn="l" fontAlgn="base"/>
            <a:r>
              <a:rPr lang="en-US" b="1" i="0" dirty="0">
                <a:solidFill>
                  <a:srgbClr val="FF4F57"/>
                </a:solidFill>
                <a:effectLst/>
                <a:latin typeface="Lato" panose="020F0502020204030203" pitchFamily="34" charset="0"/>
              </a:rPr>
              <a:t>A Back Seat Driver</a:t>
            </a:r>
          </a:p>
          <a:p>
            <a:pPr algn="l" fontAlgn="base"/>
            <a:r>
              <a:rPr lang="en-US" b="0" i="0" dirty="0">
                <a:solidFill>
                  <a:srgbClr val="444444"/>
                </a:solidFill>
                <a:effectLst/>
                <a:latin typeface="Lato" panose="020F0502020204030203" pitchFamily="34" charset="0"/>
              </a:rPr>
              <a:t>Always try to avoid being one of these. When you are used to driving and you are getting a lift as a passenger with a friend or family member avoid the temptation to tell them what to do and what not to do.</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David was getting a lift to the airport from his wife. She was </a:t>
            </a:r>
            <a:r>
              <a:rPr lang="en-US" b="1" i="1" dirty="0">
                <a:solidFill>
                  <a:srgbClr val="444444"/>
                </a:solidFill>
                <a:effectLst/>
                <a:latin typeface="inherit"/>
              </a:rPr>
              <a:t>dropping him off</a:t>
            </a:r>
            <a:r>
              <a:rPr lang="en-US" b="0" i="1" dirty="0">
                <a:solidFill>
                  <a:srgbClr val="444444"/>
                </a:solidFill>
                <a:effectLst/>
                <a:latin typeface="inherit"/>
              </a:rPr>
              <a:t> (taking him there) on her way to work.  </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 Mind that car, slow down here, watch that guy on your left</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 Oh David stop I don’t need a back seat driver!</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A Sunday Driver</a:t>
            </a:r>
          </a:p>
          <a:p>
            <a:pPr algn="l" fontAlgn="base"/>
            <a:r>
              <a:rPr lang="en-US" b="0" i="0" dirty="0">
                <a:solidFill>
                  <a:srgbClr val="444444"/>
                </a:solidFill>
                <a:effectLst/>
                <a:latin typeface="Lato" panose="020F0502020204030203" pitchFamily="34" charset="0"/>
              </a:rPr>
              <a:t>You are driving with the family going to a picnic on a sunny Sunday afternoon. The traffic is quite light but there is someone driving in front of you who is driving very slowly and admiring the view. Your only wish is that he would pull over and let you </a:t>
            </a:r>
            <a:r>
              <a:rPr lang="en-US" b="1" i="0" dirty="0">
                <a:solidFill>
                  <a:srgbClr val="444444"/>
                </a:solidFill>
                <a:effectLst/>
                <a:latin typeface="inherit"/>
              </a:rPr>
              <a:t>go past him</a:t>
            </a:r>
            <a:r>
              <a:rPr lang="en-US" b="0" i="0" dirty="0">
                <a:solidFill>
                  <a:srgbClr val="444444"/>
                </a:solidFill>
                <a:effectLst/>
                <a:latin typeface="Lato" panose="020F0502020204030203" pitchFamily="34" charset="0"/>
              </a:rPr>
              <a:t> (overtake). These Sunday drivers would drive you mad!!</a:t>
            </a:r>
          </a:p>
          <a:p>
            <a:pPr fontAlgn="base"/>
            <a:endParaRPr lang="en-US" dirty="0">
              <a:effectLst/>
              <a:latin typeface="inherit"/>
            </a:endParaRPr>
          </a:p>
          <a:p>
            <a:endParaRPr lang="en-US" dirty="0"/>
          </a:p>
        </p:txBody>
      </p:sp>
    </p:spTree>
    <p:extLst>
      <p:ext uri="{BB962C8B-B14F-4D97-AF65-F5344CB8AC3E}">
        <p14:creationId xmlns:p14="http://schemas.microsoft.com/office/powerpoint/2010/main" val="3878682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Talking about Driving</a:t>
            </a:r>
            <a:endParaRPr lang="en-US" sz="2000" b="1" dirty="0"/>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Content Placeholder 6">
            <a:extLst>
              <a:ext uri="{FF2B5EF4-FFF2-40B4-BE49-F238E27FC236}">
                <a16:creationId xmlns:a16="http://schemas.microsoft.com/office/drawing/2014/main" id="{57AF1D8B-813C-4424-AB72-9C5E03C5D2B9}"/>
              </a:ext>
            </a:extLst>
          </p:cNvPr>
          <p:cNvSpPr>
            <a:spLocks noGrp="1"/>
          </p:cNvSpPr>
          <p:nvPr>
            <p:ph idx="1"/>
          </p:nvPr>
        </p:nvSpPr>
        <p:spPr>
          <a:xfrm>
            <a:off x="348151" y="794239"/>
            <a:ext cx="10460526" cy="5696337"/>
          </a:xfrm>
        </p:spPr>
        <p:txBody>
          <a:bodyPr>
            <a:normAutofit fontScale="92500" lnSpcReduction="20000"/>
          </a:bodyPr>
          <a:lstStyle/>
          <a:p>
            <a:pPr algn="l" fontAlgn="base"/>
            <a:r>
              <a:rPr lang="en-US" b="1" i="0" dirty="0">
                <a:solidFill>
                  <a:srgbClr val="FF4F57"/>
                </a:solidFill>
                <a:effectLst/>
                <a:latin typeface="Lato" panose="020F0502020204030203" pitchFamily="34" charset="0"/>
              </a:rPr>
              <a:t>A Road Hog</a:t>
            </a:r>
          </a:p>
          <a:p>
            <a:pPr algn="l" fontAlgn="base"/>
            <a:r>
              <a:rPr lang="en-US" b="0" i="0" dirty="0">
                <a:solidFill>
                  <a:srgbClr val="444444"/>
                </a:solidFill>
                <a:effectLst/>
                <a:latin typeface="Lato" panose="020F0502020204030203" pitchFamily="34" charset="0"/>
              </a:rPr>
              <a:t>This is even worse than a </a:t>
            </a:r>
            <a:r>
              <a:rPr lang="en-US" b="1" i="0" dirty="0">
                <a:solidFill>
                  <a:srgbClr val="444444"/>
                </a:solidFill>
                <a:effectLst/>
                <a:latin typeface="inherit"/>
              </a:rPr>
              <a:t>Sunday driver</a:t>
            </a:r>
            <a:r>
              <a:rPr lang="en-US" b="0" i="0" dirty="0">
                <a:solidFill>
                  <a:srgbClr val="444444"/>
                </a:solidFill>
                <a:effectLst/>
                <a:latin typeface="Lato" panose="020F0502020204030203" pitchFamily="34" charset="0"/>
              </a:rPr>
              <a:t>. The guy is driving reasonably fast but his car is not as powerful as your car but he does not want to let you go past. He drives in the middle of the lane or worse still between two lanes and you cannot get past him. Road hogs usually think they own the road.</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Road Hog, why is he hogging all the road! (why does he want all the road!)</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Honk The Horn</a:t>
            </a:r>
          </a:p>
          <a:p>
            <a:pPr algn="l" fontAlgn="base"/>
            <a:r>
              <a:rPr lang="en-US" b="0" i="0" dirty="0">
                <a:solidFill>
                  <a:srgbClr val="444444"/>
                </a:solidFill>
                <a:effectLst/>
                <a:latin typeface="Lato" panose="020F0502020204030203" pitchFamily="34" charset="0"/>
              </a:rPr>
              <a:t>Nothing annoys me more than to be sitting in my car at the traffic lights waiting for the lights to turn green and the car immediately behind you </a:t>
            </a:r>
            <a:r>
              <a:rPr lang="en-US" b="1" i="0" dirty="0">
                <a:solidFill>
                  <a:srgbClr val="444444"/>
                </a:solidFill>
                <a:effectLst/>
                <a:latin typeface="inherit"/>
              </a:rPr>
              <a:t>honks on the horn</a:t>
            </a:r>
            <a:r>
              <a:rPr lang="en-US" b="0" i="0" dirty="0">
                <a:solidFill>
                  <a:srgbClr val="444444"/>
                </a:solidFill>
                <a:effectLst/>
                <a:latin typeface="Lato" panose="020F0502020204030203" pitchFamily="34" charset="0"/>
              </a:rPr>
              <a:t> (beeps on the horn) impatiently the split second (just before) the lights turn green.</a:t>
            </a:r>
          </a:p>
          <a:p>
            <a:pPr algn="l" fontAlgn="base"/>
            <a:r>
              <a:rPr lang="en-US" b="1" i="0" dirty="0">
                <a:solidFill>
                  <a:srgbClr val="FF4F57"/>
                </a:solidFill>
                <a:effectLst/>
                <a:latin typeface="Lato" panose="020F0502020204030203" pitchFamily="34" charset="0"/>
              </a:rPr>
              <a:t>To Be In The Driving Seat</a:t>
            </a:r>
          </a:p>
          <a:p>
            <a:pPr algn="l" fontAlgn="base"/>
            <a:r>
              <a:rPr lang="en-US" b="0" i="0" dirty="0">
                <a:solidFill>
                  <a:srgbClr val="444444"/>
                </a:solidFill>
                <a:effectLst/>
                <a:latin typeface="Lato" panose="020F0502020204030203" pitchFamily="34" charset="0"/>
              </a:rPr>
              <a:t>Not necessarily connected with driving. This expression is used to describe someone who finds himself in control of a situation in business or in his/her private life.</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Margaret couldn’t wait to get to work on Tuesday. The events of Monday meant that she was now in charge of the project and the team knew who was in control. She had got what she wanted. She was very </a:t>
            </a:r>
            <a:r>
              <a:rPr lang="en-US" b="1" i="1" dirty="0">
                <a:solidFill>
                  <a:srgbClr val="444444"/>
                </a:solidFill>
                <a:effectLst/>
                <a:latin typeface="inherit"/>
              </a:rPr>
              <a:t>firmly</a:t>
            </a:r>
            <a:r>
              <a:rPr lang="en-US" b="0" i="1" dirty="0">
                <a:solidFill>
                  <a:srgbClr val="444444"/>
                </a:solidFill>
                <a:effectLst/>
                <a:latin typeface="inherit"/>
              </a:rPr>
              <a:t> (definitely) in the driving seat and she loved it.</a:t>
            </a:r>
            <a:endParaRPr lang="en-US" b="0" i="0" dirty="0">
              <a:solidFill>
                <a:srgbClr val="444444"/>
              </a:solidFill>
              <a:effectLst/>
              <a:latin typeface="Lato" panose="020F0502020204030203" pitchFamily="34" charset="0"/>
            </a:endParaRPr>
          </a:p>
          <a:p>
            <a:pPr fontAlgn="base"/>
            <a:endParaRPr lang="en-US" dirty="0">
              <a:effectLst/>
              <a:latin typeface="inherit"/>
            </a:endParaRPr>
          </a:p>
          <a:p>
            <a:endParaRPr lang="en-US" dirty="0"/>
          </a:p>
        </p:txBody>
      </p:sp>
    </p:spTree>
    <p:extLst>
      <p:ext uri="{BB962C8B-B14F-4D97-AF65-F5344CB8AC3E}">
        <p14:creationId xmlns:p14="http://schemas.microsoft.com/office/powerpoint/2010/main" val="240737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Driving</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Driving</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0" y="819248"/>
            <a:ext cx="11942859" cy="5344359"/>
          </a:xfrm>
        </p:spPr>
        <p:txBody>
          <a:bodyPr>
            <a:normAutofit fontScale="92500" lnSpcReduction="20000"/>
          </a:bodyPr>
          <a:lstStyle/>
          <a:p>
            <a:pPr algn="l"/>
            <a:r>
              <a:rPr lang="en-US" sz="3600" b="1" dirty="0">
                <a:solidFill>
                  <a:schemeClr val="bg1"/>
                </a:solidFill>
              </a:rPr>
              <a:t> </a:t>
            </a:r>
            <a:r>
              <a:rPr lang="en-US" sz="1800" b="0" i="0" u="none" strike="noStrike" baseline="0" dirty="0">
                <a:latin typeface="Verdana" panose="020B0604030504040204" pitchFamily="34" charset="0"/>
              </a:rPr>
              <a:t>Do you like driving / sitting in a car? (what other expressions can we use to say the same question?)</a:t>
            </a:r>
          </a:p>
          <a:p>
            <a:pPr algn="l"/>
            <a:r>
              <a:rPr lang="en-US" sz="1800" b="0" i="0" u="none" strike="noStrike" baseline="0" dirty="0">
                <a:latin typeface="Verdana" panose="020B0604030504040204" pitchFamily="34" charset="0"/>
              </a:rPr>
              <a:t>2) What does driving mean to you?</a:t>
            </a:r>
          </a:p>
          <a:p>
            <a:pPr algn="l"/>
            <a:r>
              <a:rPr lang="en-US" sz="1800" b="0" i="0" u="none" strike="noStrike" baseline="0" dirty="0">
                <a:latin typeface="Verdana" panose="020B0604030504040204" pitchFamily="34" charset="0"/>
              </a:rPr>
              <a:t>3) Do you think people change character when they are behind the wheel?</a:t>
            </a:r>
          </a:p>
          <a:p>
            <a:pPr algn="l"/>
            <a:r>
              <a:rPr lang="en-US" sz="1800" b="0" i="0" u="none" strike="noStrike" baseline="0" dirty="0">
                <a:latin typeface="Verdana" panose="020B0604030504040204" pitchFamily="34" charset="0"/>
              </a:rPr>
              <a:t>4) Have you ever been in / had / seen a driving accident?</a:t>
            </a:r>
          </a:p>
          <a:p>
            <a:pPr algn="l"/>
            <a:r>
              <a:rPr lang="en-US" sz="1800" b="0" i="0" u="none" strike="noStrike" baseline="0" dirty="0">
                <a:latin typeface="Verdana" panose="020B0604030504040204" pitchFamily="34" charset="0"/>
              </a:rPr>
              <a:t>5) Do you think driving is dangerous?</a:t>
            </a:r>
          </a:p>
          <a:p>
            <a:pPr algn="l"/>
            <a:r>
              <a:rPr lang="en-US" sz="1800" b="0" i="0" u="none" strike="noStrike" baseline="0" dirty="0">
                <a:latin typeface="Verdana" panose="020B0604030504040204" pitchFamily="34" charset="0"/>
              </a:rPr>
              <a:t>6) What’s the most dangerous piece of driving you’ve ever seen?</a:t>
            </a:r>
          </a:p>
          <a:p>
            <a:pPr algn="l"/>
            <a:r>
              <a:rPr lang="en-US" sz="1800" b="0" i="0" u="none" strike="noStrike" baseline="0" dirty="0">
                <a:latin typeface="Verdana" panose="020B0604030504040204" pitchFamily="34" charset="0"/>
              </a:rPr>
              <a:t>7) Do you (or someone you know well) always follow the rules of the road</a:t>
            </a:r>
          </a:p>
          <a:p>
            <a:pPr algn="l"/>
            <a:r>
              <a:rPr lang="en-US" sz="1800" b="0" i="0" u="none" strike="noStrike" baseline="0" dirty="0">
                <a:latin typeface="Verdana" panose="020B0604030504040204" pitchFamily="34" charset="0"/>
              </a:rPr>
              <a:t>when you (they) drive?</a:t>
            </a:r>
          </a:p>
          <a:p>
            <a:pPr algn="l"/>
            <a:r>
              <a:rPr lang="en-US" sz="1800" b="0" i="0" u="none" strike="noStrike" baseline="0" dirty="0">
                <a:latin typeface="Verdana" panose="020B0604030504040204" pitchFamily="34" charset="0"/>
              </a:rPr>
              <a:t>8) What do you think about when you drive?</a:t>
            </a:r>
          </a:p>
          <a:p>
            <a:pPr algn="l"/>
            <a:r>
              <a:rPr lang="en-US" sz="1800" b="0" i="0" u="none" strike="noStrike" baseline="0" dirty="0">
                <a:latin typeface="Verdana" panose="020B0604030504040204" pitchFamily="34" charset="0"/>
              </a:rPr>
              <a:t>9) Do you think you are a good or a bad driver?</a:t>
            </a:r>
          </a:p>
          <a:p>
            <a:pPr algn="l"/>
            <a:r>
              <a:rPr lang="en-US" sz="1800" b="0" i="0" u="none" strike="noStrike" baseline="0" dirty="0">
                <a:latin typeface="Verdana" panose="020B0604030504040204" pitchFamily="34" charset="0"/>
              </a:rPr>
              <a:t>10) Do you think there should be more rules for drivers in your country?</a:t>
            </a:r>
            <a:r>
              <a:rPr lang="en-US" sz="3600" b="1" dirty="0">
                <a:solidFill>
                  <a:schemeClr val="bg1"/>
                </a:solidFill>
              </a:rPr>
              <a:t> </a:t>
            </a:r>
          </a:p>
          <a:p>
            <a:pPr algn="l"/>
            <a:endParaRPr lang="en-US" sz="3600" b="1" dirty="0">
              <a:solidFill>
                <a:schemeClr val="bg1"/>
              </a:solidFill>
            </a:endParaRPr>
          </a:p>
          <a:p>
            <a:pPr marL="0" indent="0" algn="l">
              <a:buNone/>
            </a:pPr>
            <a:r>
              <a:rPr lang="en-US" sz="3600" b="1" dirty="0">
                <a:solidFill>
                  <a:schemeClr val="bg1"/>
                </a:solidFill>
              </a:rPr>
              <a:t>            </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89624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Driving</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0" y="819248"/>
            <a:ext cx="11942859" cy="5344359"/>
          </a:xfrm>
        </p:spPr>
        <p:txBody>
          <a:bodyPr>
            <a:normAutofit/>
          </a:bodyPr>
          <a:lstStyle/>
          <a:p>
            <a:pPr algn="l"/>
            <a:r>
              <a:rPr lang="en-US" sz="1800" b="0" i="0" u="none" strike="noStrike" baseline="0" dirty="0">
                <a:latin typeface="Verdana" panose="020B0604030504040204" pitchFamily="34" charset="0"/>
              </a:rPr>
              <a:t>When do you think people should be allowed to drive a car?</a:t>
            </a:r>
          </a:p>
          <a:p>
            <a:pPr algn="l"/>
            <a:r>
              <a:rPr lang="en-US" sz="1800" b="0" i="0" u="none" strike="noStrike" baseline="0" dirty="0">
                <a:latin typeface="Verdana" panose="020B0604030504040204" pitchFamily="34" charset="0"/>
              </a:rPr>
              <a:t>2) What do you think of the driving in other countries?</a:t>
            </a:r>
          </a:p>
          <a:p>
            <a:pPr algn="l"/>
            <a:r>
              <a:rPr lang="en-US" sz="1800" b="0" i="0" u="none" strike="noStrike" baseline="0" dirty="0">
                <a:latin typeface="Verdana" panose="020B0604030504040204" pitchFamily="34" charset="0"/>
              </a:rPr>
              <a:t>3) How often do you think people need to renew their driving </a:t>
            </a:r>
            <a:r>
              <a:rPr lang="en-US" sz="1800" b="0" i="0" u="none" strike="noStrike" baseline="0" dirty="0" err="1">
                <a:latin typeface="Verdana" panose="020B0604030504040204" pitchFamily="34" charset="0"/>
              </a:rPr>
              <a:t>licence</a:t>
            </a:r>
            <a:r>
              <a:rPr lang="en-US" sz="1800" b="0" i="0" u="none" strike="noStrike" baseline="0" dirty="0">
                <a:latin typeface="Verdana" panose="020B0604030504040204" pitchFamily="34" charset="0"/>
              </a:rPr>
              <a:t> or</a:t>
            </a:r>
          </a:p>
          <a:p>
            <a:pPr algn="l"/>
            <a:r>
              <a:rPr lang="en-US" sz="1800" b="0" i="0" u="none" strike="noStrike" baseline="0" dirty="0">
                <a:latin typeface="Verdana" panose="020B0604030504040204" pitchFamily="34" charset="0"/>
              </a:rPr>
              <a:t>driving skills?</a:t>
            </a:r>
          </a:p>
          <a:p>
            <a:pPr algn="l"/>
            <a:r>
              <a:rPr lang="en-US" sz="1800" b="0" i="0" u="none" strike="noStrike" baseline="0" dirty="0">
                <a:latin typeface="Verdana" panose="020B0604030504040204" pitchFamily="34" charset="0"/>
              </a:rPr>
              <a:t>4) What should governments do to make driving safer?</a:t>
            </a:r>
          </a:p>
          <a:p>
            <a:pPr algn="l"/>
            <a:r>
              <a:rPr lang="en-US" sz="1800" b="0" i="0" u="none" strike="noStrike" baseline="0" dirty="0">
                <a:latin typeface="Verdana" panose="020B0604030504040204" pitchFamily="34" charset="0"/>
              </a:rPr>
              <a:t>5) Do you prefer to drive or travel by another form of transport?</a:t>
            </a:r>
          </a:p>
          <a:p>
            <a:pPr algn="l"/>
            <a:r>
              <a:rPr lang="en-US" sz="1800" b="0" i="0" u="none" strike="noStrike" baseline="0" dirty="0">
                <a:latin typeface="Verdana" panose="020B0604030504040204" pitchFamily="34" charset="0"/>
              </a:rPr>
              <a:t>6) What do other people think of or say about your driving?</a:t>
            </a:r>
          </a:p>
          <a:p>
            <a:pPr algn="l"/>
            <a:r>
              <a:rPr lang="en-US" sz="1800" b="0" i="0" u="none" strike="noStrike" baseline="0" dirty="0">
                <a:latin typeface="Verdana" panose="020B0604030504040204" pitchFamily="34" charset="0"/>
              </a:rPr>
              <a:t>7) What do you think the punishment for drunk driving should be?</a:t>
            </a:r>
          </a:p>
          <a:p>
            <a:pPr algn="l"/>
            <a:r>
              <a:rPr lang="en-US" sz="1800" b="0" i="0" u="none" strike="noStrike" baseline="0" dirty="0">
                <a:latin typeface="Verdana" panose="020B0604030504040204" pitchFamily="34" charset="0"/>
              </a:rPr>
              <a:t>8) Do you think drivers should be tested frequently to continually improve</a:t>
            </a:r>
          </a:p>
          <a:p>
            <a:pPr algn="l"/>
            <a:r>
              <a:rPr lang="en-US" sz="1800" b="0" i="0" u="none" strike="noStrike" baseline="0" dirty="0">
                <a:latin typeface="Verdana" panose="020B0604030504040204" pitchFamily="34" charset="0"/>
              </a:rPr>
              <a:t>their driving skills?</a:t>
            </a:r>
          </a:p>
          <a:p>
            <a:pPr algn="l"/>
            <a:r>
              <a:rPr lang="en-US" sz="1800" b="0" i="0" u="none" strike="noStrike" baseline="0" dirty="0">
                <a:latin typeface="Verdana" panose="020B0604030504040204" pitchFamily="34" charset="0"/>
              </a:rPr>
              <a:t>9) Do you think men or women are the best drivers?</a:t>
            </a:r>
          </a:p>
          <a:p>
            <a:pPr algn="l"/>
            <a:r>
              <a:rPr lang="en-US" sz="1800" b="0" i="0" u="none" strike="noStrike" baseline="0" dirty="0">
                <a:latin typeface="Verdana" panose="020B0604030504040204" pitchFamily="34" charset="0"/>
              </a:rPr>
              <a:t>10) If you went on a driving holiday, where would you like to go?</a:t>
            </a: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62980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Talking about Driving</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Driving and Directions (Listening)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400" b="1" dirty="0"/>
              <a:t>Session 3- Talking about Driving</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400" b="1" dirty="0"/>
              <a:t>Session 3-Talking about Driving</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       Driving and Directions</a:t>
            </a: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281664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612543"/>
            <a:ext cx="3195638" cy="272832"/>
          </a:xfrm>
          <a:prstGeom prst="rect">
            <a:avLst/>
          </a:prstGeom>
        </p:spPr>
        <p:txBody>
          <a:bodyPr vert="horz" wrap="square" lIns="0" tIns="0" rIns="0" bIns="0" rtlCol="0">
            <a:spAutoFit/>
          </a:bodyPr>
          <a:lstStyle/>
          <a:p>
            <a:pPr marL="8659" defTabSz="623438"/>
            <a:r>
              <a:rPr sz="1773" b="1" spc="10" dirty="0">
                <a:solidFill>
                  <a:srgbClr val="17365D"/>
                </a:solidFill>
                <a:latin typeface="Cambria"/>
                <a:cs typeface="Cambria"/>
              </a:rPr>
              <a:t>Lesson </a:t>
            </a:r>
            <a:r>
              <a:rPr sz="1773" b="1" spc="7" dirty="0">
                <a:solidFill>
                  <a:srgbClr val="17365D"/>
                </a:solidFill>
                <a:latin typeface="Cambria"/>
                <a:cs typeface="Cambria"/>
              </a:rPr>
              <a:t>7: </a:t>
            </a:r>
            <a:r>
              <a:rPr sz="1773" b="1" spc="3" dirty="0">
                <a:solidFill>
                  <a:srgbClr val="17365D"/>
                </a:solidFill>
                <a:latin typeface="Cambria"/>
                <a:cs typeface="Cambria"/>
              </a:rPr>
              <a:t>Driving </a:t>
            </a:r>
            <a:r>
              <a:rPr sz="1773" b="1" dirty="0">
                <a:solidFill>
                  <a:srgbClr val="17365D"/>
                </a:solidFill>
                <a:latin typeface="Cambria"/>
                <a:cs typeface="Cambria"/>
              </a:rPr>
              <a:t>&amp;</a:t>
            </a:r>
            <a:r>
              <a:rPr sz="1773" b="1" spc="78" dirty="0">
                <a:solidFill>
                  <a:srgbClr val="17365D"/>
                </a:solidFill>
                <a:latin typeface="Cambria"/>
                <a:cs typeface="Cambria"/>
              </a:rPr>
              <a:t> </a:t>
            </a:r>
            <a:r>
              <a:rPr sz="1773" b="1" spc="7" dirty="0">
                <a:solidFill>
                  <a:srgbClr val="17365D"/>
                </a:solidFill>
                <a:latin typeface="Cambria"/>
                <a:cs typeface="Cambria"/>
              </a:rPr>
              <a:t>Directions</a:t>
            </a:r>
            <a:endParaRPr sz="1773">
              <a:solidFill>
                <a:prstClr val="black"/>
              </a:solidFill>
              <a:latin typeface="Cambria"/>
              <a:cs typeface="Cambria"/>
            </a:endParaRPr>
          </a:p>
        </p:txBody>
      </p:sp>
      <p:sp>
        <p:nvSpPr>
          <p:cNvPr id="3" name="object 3"/>
          <p:cNvSpPr/>
          <p:nvPr/>
        </p:nvSpPr>
        <p:spPr>
          <a:xfrm>
            <a:off x="4057511" y="966527"/>
            <a:ext cx="4077999" cy="0"/>
          </a:xfrm>
          <a:custGeom>
            <a:avLst/>
            <a:gdLst/>
            <a:ahLst/>
            <a:cxnLst/>
            <a:rect l="l" t="t" r="r" b="b"/>
            <a:pathLst>
              <a:path w="5981065">
                <a:moveTo>
                  <a:pt x="0" y="0"/>
                </a:moveTo>
                <a:lnTo>
                  <a:pt x="5981065" y="0"/>
                </a:lnTo>
              </a:path>
            </a:pathLst>
          </a:custGeom>
          <a:ln w="12192">
            <a:solidFill>
              <a:srgbClr val="4F81BC"/>
            </a:solidFill>
          </a:ln>
        </p:spPr>
        <p:txBody>
          <a:bodyPr wrap="square" lIns="0" tIns="0" rIns="0" bIns="0" rtlCol="0"/>
          <a:lstStyle/>
          <a:p>
            <a:pPr defTabSz="623438"/>
            <a:endParaRPr sz="1227">
              <a:solidFill>
                <a:prstClr val="black"/>
              </a:solidFill>
              <a:latin typeface="Calibri"/>
            </a:endParaRPr>
          </a:p>
        </p:txBody>
      </p:sp>
      <p:sp>
        <p:nvSpPr>
          <p:cNvPr id="4" name="object 4"/>
          <p:cNvSpPr txBox="1"/>
          <p:nvPr/>
        </p:nvSpPr>
        <p:spPr>
          <a:xfrm>
            <a:off x="4061321" y="1040995"/>
            <a:ext cx="4064577" cy="4927631"/>
          </a:xfrm>
          <a:prstGeom prst="rect">
            <a:avLst/>
          </a:prstGeom>
        </p:spPr>
        <p:txBody>
          <a:bodyPr vert="horz" wrap="square" lIns="0" tIns="0" rIns="0" bIns="0" rtlCol="0">
            <a:spAutoFit/>
          </a:bodyPr>
          <a:lstStyle/>
          <a:p>
            <a:pPr marL="8659" defTabSz="623438"/>
            <a:r>
              <a:rPr sz="1091" b="1" spc="-7" dirty="0">
                <a:solidFill>
                  <a:srgbClr val="365F91"/>
                </a:solidFill>
                <a:latin typeface="Cambria"/>
                <a:cs typeface="Cambria"/>
              </a:rPr>
              <a:t>Conversation </a:t>
            </a:r>
            <a:r>
              <a:rPr sz="1091" b="1" spc="-3" dirty="0">
                <a:solidFill>
                  <a:srgbClr val="365F91"/>
                </a:solidFill>
                <a:latin typeface="Cambria"/>
                <a:cs typeface="Cambria"/>
              </a:rPr>
              <a:t>#1 – Driving</a:t>
            </a:r>
            <a:endParaRPr sz="1091">
              <a:solidFill>
                <a:prstClr val="black"/>
              </a:solidFill>
              <a:latin typeface="Cambria"/>
              <a:cs typeface="Cambria"/>
            </a:endParaRPr>
          </a:p>
          <a:p>
            <a:pPr defTabSz="623438"/>
            <a:endParaRPr sz="1193">
              <a:solidFill>
                <a:prstClr val="black"/>
              </a:solidFill>
              <a:latin typeface="Times New Roman"/>
              <a:cs typeface="Times New Roman"/>
            </a:endParaRPr>
          </a:p>
          <a:p>
            <a:pPr marL="8659" defTabSz="623438"/>
            <a:r>
              <a:rPr sz="886" b="1" spc="-3" dirty="0">
                <a:solidFill>
                  <a:prstClr val="black"/>
                </a:solidFill>
                <a:latin typeface="Cambria"/>
                <a:cs typeface="Cambria"/>
              </a:rPr>
              <a:t>Elizabeth: </a:t>
            </a:r>
            <a:r>
              <a:rPr sz="886" dirty="0">
                <a:solidFill>
                  <a:prstClr val="black"/>
                </a:solidFill>
                <a:latin typeface="Cambria"/>
                <a:cs typeface="Cambria"/>
              </a:rPr>
              <a:t>Hey </a:t>
            </a:r>
            <a:r>
              <a:rPr sz="886" spc="-3" dirty="0">
                <a:solidFill>
                  <a:prstClr val="black"/>
                </a:solidFill>
                <a:latin typeface="Cambria"/>
                <a:cs typeface="Cambria"/>
              </a:rPr>
              <a:t>Jonas! How was your road trip to</a:t>
            </a:r>
            <a:r>
              <a:rPr sz="886" dirty="0">
                <a:solidFill>
                  <a:prstClr val="black"/>
                </a:solidFill>
                <a:latin typeface="Cambria"/>
                <a:cs typeface="Cambria"/>
              </a:rPr>
              <a:t> </a:t>
            </a:r>
            <a:r>
              <a:rPr sz="886" spc="-3" dirty="0">
                <a:solidFill>
                  <a:prstClr val="black"/>
                </a:solidFill>
                <a:latin typeface="Cambria"/>
                <a:cs typeface="Cambria"/>
              </a:rPr>
              <a:t>Chicago?</a:t>
            </a:r>
            <a:endParaRPr sz="886">
              <a:solidFill>
                <a:prstClr val="black"/>
              </a:solidFill>
              <a:latin typeface="Cambria"/>
              <a:cs typeface="Cambria"/>
            </a:endParaRPr>
          </a:p>
          <a:p>
            <a:pPr marL="8659" defTabSz="623438">
              <a:spcBef>
                <a:spcPts val="126"/>
              </a:spcBef>
            </a:pPr>
            <a:r>
              <a:rPr sz="886" i="1" spc="-3" dirty="0">
                <a:solidFill>
                  <a:prstClr val="black"/>
                </a:solidFill>
                <a:latin typeface="Cambria"/>
                <a:cs typeface="Cambria"/>
              </a:rPr>
              <a:t>(road </a:t>
            </a:r>
            <a:r>
              <a:rPr sz="886" i="1" spc="-7" dirty="0">
                <a:solidFill>
                  <a:prstClr val="black"/>
                </a:solidFill>
                <a:latin typeface="Cambria"/>
                <a:cs typeface="Cambria"/>
              </a:rPr>
              <a:t>trip </a:t>
            </a:r>
            <a:r>
              <a:rPr sz="886" i="1" spc="-3" dirty="0">
                <a:solidFill>
                  <a:prstClr val="black"/>
                </a:solidFill>
                <a:latin typeface="Cambria"/>
                <a:cs typeface="Cambria"/>
              </a:rPr>
              <a:t>= a long trip by</a:t>
            </a:r>
            <a:r>
              <a:rPr sz="886" i="1" spc="17" dirty="0">
                <a:solidFill>
                  <a:prstClr val="black"/>
                </a:solidFill>
                <a:latin typeface="Cambria"/>
                <a:cs typeface="Cambria"/>
              </a:rPr>
              <a:t> </a:t>
            </a:r>
            <a:r>
              <a:rPr sz="886" i="1" spc="-7" dirty="0">
                <a:solidFill>
                  <a:prstClr val="black"/>
                </a:solidFill>
                <a:latin typeface="Cambria"/>
                <a:cs typeface="Cambria"/>
              </a:rPr>
              <a:t>car)</a:t>
            </a:r>
            <a:endParaRPr sz="886">
              <a:solidFill>
                <a:prstClr val="black"/>
              </a:solidFill>
              <a:latin typeface="Cambria"/>
              <a:cs typeface="Cambria"/>
            </a:endParaRPr>
          </a:p>
          <a:p>
            <a:pPr defTabSz="623438">
              <a:spcBef>
                <a:spcPts val="27"/>
              </a:spcBef>
            </a:pPr>
            <a:endParaRPr sz="1125">
              <a:solidFill>
                <a:prstClr val="black"/>
              </a:solidFill>
              <a:latin typeface="Times New Roman"/>
              <a:cs typeface="Times New Roman"/>
            </a:endParaRPr>
          </a:p>
          <a:p>
            <a:pPr marL="8659" defTabSz="623438"/>
            <a:r>
              <a:rPr sz="886" b="1" spc="-3" dirty="0">
                <a:solidFill>
                  <a:prstClr val="black"/>
                </a:solidFill>
                <a:latin typeface="Cambria"/>
                <a:cs typeface="Cambria"/>
              </a:rPr>
              <a:t>Jonas: </a:t>
            </a:r>
            <a:r>
              <a:rPr sz="886" spc="-3" dirty="0">
                <a:solidFill>
                  <a:prstClr val="black"/>
                </a:solidFill>
                <a:latin typeface="Cambria"/>
                <a:cs typeface="Cambria"/>
              </a:rPr>
              <a:t>It was a nightmare – </a:t>
            </a:r>
            <a:r>
              <a:rPr sz="886" spc="-7" dirty="0">
                <a:solidFill>
                  <a:prstClr val="black"/>
                </a:solidFill>
                <a:latin typeface="Cambria"/>
                <a:cs typeface="Cambria"/>
              </a:rPr>
              <a:t>one </a:t>
            </a:r>
            <a:r>
              <a:rPr sz="886" spc="-3" dirty="0">
                <a:solidFill>
                  <a:prstClr val="black"/>
                </a:solidFill>
                <a:latin typeface="Cambria"/>
                <a:cs typeface="Cambria"/>
              </a:rPr>
              <a:t>disaster after</a:t>
            </a:r>
            <a:r>
              <a:rPr sz="886" spc="44" dirty="0">
                <a:solidFill>
                  <a:prstClr val="black"/>
                </a:solidFill>
                <a:latin typeface="Cambria"/>
                <a:cs typeface="Cambria"/>
              </a:rPr>
              <a:t> </a:t>
            </a:r>
            <a:r>
              <a:rPr sz="886" spc="-3" dirty="0">
                <a:solidFill>
                  <a:prstClr val="black"/>
                </a:solidFill>
                <a:latin typeface="Cambria"/>
                <a:cs typeface="Cambria"/>
              </a:rPr>
              <a:t>another.</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defTabSz="623438"/>
            <a:r>
              <a:rPr sz="886" b="1" spc="-3" dirty="0">
                <a:solidFill>
                  <a:prstClr val="black"/>
                </a:solidFill>
                <a:latin typeface="Cambria"/>
                <a:cs typeface="Cambria"/>
              </a:rPr>
              <a:t>Elizabeth: </a:t>
            </a:r>
            <a:r>
              <a:rPr sz="886" spc="-3" dirty="0">
                <a:solidFill>
                  <a:prstClr val="black"/>
                </a:solidFill>
                <a:latin typeface="Cambria"/>
                <a:cs typeface="Cambria"/>
              </a:rPr>
              <a:t>Huh? What on earth</a:t>
            </a:r>
            <a:r>
              <a:rPr sz="886" spc="-20" dirty="0">
                <a:solidFill>
                  <a:prstClr val="black"/>
                </a:solidFill>
                <a:latin typeface="Cambria"/>
                <a:cs typeface="Cambria"/>
              </a:rPr>
              <a:t> </a:t>
            </a:r>
            <a:r>
              <a:rPr sz="886" spc="-3" dirty="0">
                <a:solidFill>
                  <a:prstClr val="black"/>
                </a:solidFill>
                <a:latin typeface="Cambria"/>
                <a:cs typeface="Cambria"/>
              </a:rPr>
              <a:t>happened?</a:t>
            </a:r>
            <a:endParaRPr sz="886">
              <a:solidFill>
                <a:prstClr val="black"/>
              </a:solidFill>
              <a:latin typeface="Cambria"/>
              <a:cs typeface="Cambria"/>
            </a:endParaRPr>
          </a:p>
          <a:p>
            <a:pPr defTabSz="623438">
              <a:spcBef>
                <a:spcPts val="17"/>
              </a:spcBef>
            </a:pPr>
            <a:endParaRPr sz="1023">
              <a:solidFill>
                <a:prstClr val="black"/>
              </a:solidFill>
              <a:latin typeface="Times New Roman"/>
              <a:cs typeface="Times New Roman"/>
            </a:endParaRPr>
          </a:p>
          <a:p>
            <a:pPr marL="8659" marR="24245" defTabSz="623438">
              <a:lnSpc>
                <a:spcPct val="112300"/>
              </a:lnSpc>
            </a:pPr>
            <a:r>
              <a:rPr sz="886" b="1" spc="-3" dirty="0">
                <a:solidFill>
                  <a:prstClr val="black"/>
                </a:solidFill>
                <a:latin typeface="Cambria"/>
                <a:cs typeface="Cambria"/>
              </a:rPr>
              <a:t>Jonas: </a:t>
            </a:r>
            <a:r>
              <a:rPr sz="886" dirty="0">
                <a:solidFill>
                  <a:prstClr val="black"/>
                </a:solidFill>
                <a:latin typeface="Cambria"/>
                <a:cs typeface="Cambria"/>
              </a:rPr>
              <a:t>Well, </a:t>
            </a:r>
            <a:r>
              <a:rPr sz="886" spc="-3" dirty="0">
                <a:solidFill>
                  <a:prstClr val="black"/>
                </a:solidFill>
                <a:latin typeface="Cambria"/>
                <a:cs typeface="Cambria"/>
              </a:rPr>
              <a:t>I offered </a:t>
            </a:r>
            <a:r>
              <a:rPr sz="886" dirty="0">
                <a:solidFill>
                  <a:prstClr val="black"/>
                </a:solidFill>
                <a:latin typeface="Cambria"/>
                <a:cs typeface="Cambria"/>
              </a:rPr>
              <a:t>to </a:t>
            </a:r>
            <a:r>
              <a:rPr sz="886" spc="-3" dirty="0">
                <a:solidFill>
                  <a:prstClr val="black"/>
                </a:solidFill>
                <a:latin typeface="Cambria"/>
                <a:cs typeface="Cambria"/>
              </a:rPr>
              <a:t>give </a:t>
            </a:r>
            <a:r>
              <a:rPr sz="886" dirty="0">
                <a:solidFill>
                  <a:prstClr val="black"/>
                </a:solidFill>
                <a:latin typeface="Cambria"/>
                <a:cs typeface="Cambria"/>
              </a:rPr>
              <a:t>my </a:t>
            </a:r>
            <a:r>
              <a:rPr sz="886" spc="-3" dirty="0">
                <a:solidFill>
                  <a:prstClr val="black"/>
                </a:solidFill>
                <a:latin typeface="Cambria"/>
                <a:cs typeface="Cambria"/>
              </a:rPr>
              <a:t>girlfriend’s brother a ride </a:t>
            </a:r>
            <a:r>
              <a:rPr sz="886" dirty="0">
                <a:solidFill>
                  <a:prstClr val="black"/>
                </a:solidFill>
                <a:latin typeface="Cambria"/>
                <a:cs typeface="Cambria"/>
              </a:rPr>
              <a:t>to </a:t>
            </a:r>
            <a:r>
              <a:rPr sz="886" spc="-3" dirty="0">
                <a:solidFill>
                  <a:prstClr val="black"/>
                </a:solidFill>
                <a:latin typeface="Cambria"/>
                <a:cs typeface="Cambria"/>
              </a:rPr>
              <a:t>Philadelphia. It was a  bit out of our way – </a:t>
            </a:r>
            <a:r>
              <a:rPr sz="886" dirty="0">
                <a:solidFill>
                  <a:prstClr val="black"/>
                </a:solidFill>
                <a:latin typeface="Cambria"/>
                <a:cs typeface="Cambria"/>
              </a:rPr>
              <a:t>but </a:t>
            </a:r>
            <a:r>
              <a:rPr sz="886" spc="-3" dirty="0">
                <a:solidFill>
                  <a:prstClr val="black"/>
                </a:solidFill>
                <a:latin typeface="Cambria"/>
                <a:cs typeface="Cambria"/>
              </a:rPr>
              <a:t>that wasn’t the problem. The problem </a:t>
            </a:r>
            <a:r>
              <a:rPr sz="886" dirty="0">
                <a:solidFill>
                  <a:prstClr val="black"/>
                </a:solidFill>
                <a:latin typeface="Cambria"/>
                <a:cs typeface="Cambria"/>
              </a:rPr>
              <a:t>was </a:t>
            </a:r>
            <a:r>
              <a:rPr sz="886" spc="-3" dirty="0">
                <a:solidFill>
                  <a:prstClr val="black"/>
                </a:solidFill>
                <a:latin typeface="Cambria"/>
                <a:cs typeface="Cambria"/>
              </a:rPr>
              <a:t>that he’s a </a:t>
            </a:r>
            <a:r>
              <a:rPr sz="886" dirty="0">
                <a:solidFill>
                  <a:prstClr val="black"/>
                </a:solidFill>
                <a:latin typeface="Cambria"/>
                <a:cs typeface="Cambria"/>
              </a:rPr>
              <a:t>super-  </a:t>
            </a:r>
            <a:r>
              <a:rPr sz="886" spc="-3" dirty="0">
                <a:solidFill>
                  <a:prstClr val="black"/>
                </a:solidFill>
                <a:latin typeface="Cambria"/>
                <a:cs typeface="Cambria"/>
              </a:rPr>
              <a:t>annoying backseat</a:t>
            </a:r>
            <a:r>
              <a:rPr sz="886" spc="-55" dirty="0">
                <a:solidFill>
                  <a:prstClr val="black"/>
                </a:solidFill>
                <a:latin typeface="Cambria"/>
                <a:cs typeface="Cambria"/>
              </a:rPr>
              <a:t> </a:t>
            </a:r>
            <a:r>
              <a:rPr sz="886" dirty="0">
                <a:solidFill>
                  <a:prstClr val="black"/>
                </a:solidFill>
                <a:latin typeface="Cambria"/>
                <a:cs typeface="Cambria"/>
              </a:rPr>
              <a:t>driver.</a:t>
            </a:r>
            <a:endParaRPr sz="886">
              <a:solidFill>
                <a:prstClr val="black"/>
              </a:solidFill>
              <a:latin typeface="Cambria"/>
              <a:cs typeface="Cambria"/>
            </a:endParaRPr>
          </a:p>
          <a:p>
            <a:pPr marL="8659" defTabSz="623438">
              <a:spcBef>
                <a:spcPts val="130"/>
              </a:spcBef>
            </a:pPr>
            <a:r>
              <a:rPr sz="886" i="1" spc="-3" dirty="0">
                <a:solidFill>
                  <a:prstClr val="black"/>
                </a:solidFill>
                <a:latin typeface="Cambria"/>
                <a:cs typeface="Cambria"/>
              </a:rPr>
              <a:t>(out </a:t>
            </a:r>
            <a:r>
              <a:rPr sz="886" i="1" dirty="0">
                <a:solidFill>
                  <a:prstClr val="black"/>
                </a:solidFill>
                <a:latin typeface="Cambria"/>
                <a:cs typeface="Cambria"/>
              </a:rPr>
              <a:t>of </a:t>
            </a:r>
            <a:r>
              <a:rPr sz="886" i="1" spc="-3" dirty="0">
                <a:solidFill>
                  <a:prstClr val="black"/>
                </a:solidFill>
                <a:latin typeface="Cambria"/>
                <a:cs typeface="Cambria"/>
              </a:rPr>
              <a:t>our way = in a different direction from our planned destination /</a:t>
            </a:r>
            <a:r>
              <a:rPr sz="886" i="1" spc="68" dirty="0">
                <a:solidFill>
                  <a:prstClr val="black"/>
                </a:solidFill>
                <a:latin typeface="Cambria"/>
                <a:cs typeface="Cambria"/>
              </a:rPr>
              <a:t> </a:t>
            </a:r>
            <a:r>
              <a:rPr sz="886" i="1" spc="-3" dirty="0">
                <a:solidFill>
                  <a:prstClr val="black"/>
                </a:solidFill>
                <a:latin typeface="Cambria"/>
                <a:cs typeface="Cambria"/>
              </a:rPr>
              <a:t>path)</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defTabSz="623438"/>
            <a:r>
              <a:rPr sz="886" b="1" spc="-3" dirty="0">
                <a:solidFill>
                  <a:prstClr val="black"/>
                </a:solidFill>
                <a:latin typeface="Cambria"/>
                <a:cs typeface="Cambria"/>
              </a:rPr>
              <a:t>Elizabeth:</a:t>
            </a:r>
            <a:r>
              <a:rPr sz="886" b="1" spc="-61" dirty="0">
                <a:solidFill>
                  <a:prstClr val="black"/>
                </a:solidFill>
                <a:latin typeface="Cambria"/>
                <a:cs typeface="Cambria"/>
              </a:rPr>
              <a:t> </a:t>
            </a:r>
            <a:r>
              <a:rPr sz="886" spc="-3" dirty="0">
                <a:solidFill>
                  <a:prstClr val="black"/>
                </a:solidFill>
                <a:latin typeface="Cambria"/>
                <a:cs typeface="Cambria"/>
              </a:rPr>
              <a:t>Really?</a:t>
            </a:r>
            <a:endParaRPr sz="886">
              <a:solidFill>
                <a:prstClr val="black"/>
              </a:solidFill>
              <a:latin typeface="Cambria"/>
              <a:cs typeface="Cambria"/>
            </a:endParaRPr>
          </a:p>
          <a:p>
            <a:pPr defTabSz="623438">
              <a:spcBef>
                <a:spcPts val="10"/>
              </a:spcBef>
            </a:pPr>
            <a:endParaRPr sz="1023">
              <a:solidFill>
                <a:prstClr val="black"/>
              </a:solidFill>
              <a:latin typeface="Times New Roman"/>
              <a:cs typeface="Times New Roman"/>
            </a:endParaRPr>
          </a:p>
          <a:p>
            <a:pPr marL="8659" marR="223399" defTabSz="623438">
              <a:lnSpc>
                <a:spcPct val="112799"/>
              </a:lnSpc>
            </a:pPr>
            <a:r>
              <a:rPr sz="886" b="1" spc="-3" dirty="0">
                <a:solidFill>
                  <a:prstClr val="black"/>
                </a:solidFill>
                <a:latin typeface="Cambria"/>
                <a:cs typeface="Cambria"/>
              </a:rPr>
              <a:t>Jonas: </a:t>
            </a:r>
            <a:r>
              <a:rPr sz="886" spc="-3" dirty="0">
                <a:solidFill>
                  <a:prstClr val="black"/>
                </a:solidFill>
                <a:latin typeface="Cambria"/>
                <a:cs typeface="Cambria"/>
              </a:rPr>
              <a:t>Yeah, </a:t>
            </a:r>
            <a:r>
              <a:rPr sz="886" spc="-7" dirty="0">
                <a:solidFill>
                  <a:prstClr val="black"/>
                </a:solidFill>
                <a:latin typeface="Cambria"/>
                <a:cs typeface="Cambria"/>
              </a:rPr>
              <a:t>like </a:t>
            </a:r>
            <a:r>
              <a:rPr sz="886" spc="-3" dirty="0">
                <a:solidFill>
                  <a:prstClr val="black"/>
                </a:solidFill>
                <a:latin typeface="Cambria"/>
                <a:cs typeface="Cambria"/>
              </a:rPr>
              <a:t>– getting </a:t>
            </a:r>
            <a:r>
              <a:rPr sz="886" dirty="0">
                <a:solidFill>
                  <a:prstClr val="black"/>
                </a:solidFill>
                <a:latin typeface="Cambria"/>
                <a:cs typeface="Cambria"/>
              </a:rPr>
              <a:t>on </a:t>
            </a:r>
            <a:r>
              <a:rPr sz="886" spc="-3" dirty="0">
                <a:solidFill>
                  <a:prstClr val="black"/>
                </a:solidFill>
                <a:latin typeface="Cambria"/>
                <a:cs typeface="Cambria"/>
              </a:rPr>
              <a:t>my case for forgetting </a:t>
            </a:r>
            <a:r>
              <a:rPr sz="886" dirty="0">
                <a:solidFill>
                  <a:prstClr val="black"/>
                </a:solidFill>
                <a:latin typeface="Cambria"/>
                <a:cs typeface="Cambria"/>
              </a:rPr>
              <a:t>to </a:t>
            </a:r>
            <a:r>
              <a:rPr sz="886" spc="-3" dirty="0">
                <a:solidFill>
                  <a:prstClr val="black"/>
                </a:solidFill>
                <a:latin typeface="Cambria"/>
                <a:cs typeface="Cambria"/>
              </a:rPr>
              <a:t>use my turn signal before  merging, or telling me that I should get out of the exit-only </a:t>
            </a:r>
            <a:r>
              <a:rPr sz="886" spc="-7" dirty="0">
                <a:solidFill>
                  <a:prstClr val="black"/>
                </a:solidFill>
                <a:latin typeface="Cambria"/>
                <a:cs typeface="Cambria"/>
              </a:rPr>
              <a:t>lane </a:t>
            </a:r>
            <a:r>
              <a:rPr sz="886" spc="-3" dirty="0">
                <a:solidFill>
                  <a:prstClr val="black"/>
                </a:solidFill>
                <a:latin typeface="Cambria"/>
                <a:cs typeface="Cambria"/>
              </a:rPr>
              <a:t>– on </a:t>
            </a:r>
            <a:r>
              <a:rPr sz="886" spc="-7" dirty="0">
                <a:solidFill>
                  <a:prstClr val="black"/>
                </a:solidFill>
                <a:latin typeface="Cambria"/>
                <a:cs typeface="Cambria"/>
              </a:rPr>
              <a:t>and </a:t>
            </a:r>
            <a:r>
              <a:rPr sz="886" spc="-3" dirty="0">
                <a:solidFill>
                  <a:prstClr val="black"/>
                </a:solidFill>
                <a:latin typeface="Cambria"/>
                <a:cs typeface="Cambria"/>
              </a:rPr>
              <a:t>on for  </a:t>
            </a:r>
            <a:r>
              <a:rPr sz="886" spc="-7" dirty="0">
                <a:solidFill>
                  <a:prstClr val="black"/>
                </a:solidFill>
                <a:latin typeface="Cambria"/>
                <a:cs typeface="Cambria"/>
              </a:rPr>
              <a:t>about </a:t>
            </a:r>
            <a:r>
              <a:rPr sz="886" spc="-3" dirty="0">
                <a:solidFill>
                  <a:prstClr val="black"/>
                </a:solidFill>
                <a:latin typeface="Cambria"/>
                <a:cs typeface="Cambria"/>
              </a:rPr>
              <a:t>four</a:t>
            </a:r>
            <a:r>
              <a:rPr sz="886" spc="-27" dirty="0">
                <a:solidFill>
                  <a:prstClr val="black"/>
                </a:solidFill>
                <a:latin typeface="Cambria"/>
                <a:cs typeface="Cambria"/>
              </a:rPr>
              <a:t> </a:t>
            </a:r>
            <a:r>
              <a:rPr sz="886" spc="-3" dirty="0">
                <a:solidFill>
                  <a:prstClr val="black"/>
                </a:solidFill>
                <a:latin typeface="Cambria"/>
                <a:cs typeface="Cambria"/>
              </a:rPr>
              <a:t>hours.</a:t>
            </a:r>
            <a:endParaRPr sz="886">
              <a:solidFill>
                <a:prstClr val="black"/>
              </a:solidFill>
              <a:latin typeface="Cambria"/>
              <a:cs typeface="Cambria"/>
            </a:endParaRPr>
          </a:p>
          <a:p>
            <a:pPr marL="8659" defTabSz="623438">
              <a:spcBef>
                <a:spcPts val="126"/>
              </a:spcBef>
            </a:pPr>
            <a:r>
              <a:rPr sz="886" i="1" spc="-3" dirty="0">
                <a:solidFill>
                  <a:prstClr val="black"/>
                </a:solidFill>
                <a:latin typeface="Cambria"/>
                <a:cs typeface="Cambria"/>
              </a:rPr>
              <a:t>(on and on =</a:t>
            </a:r>
            <a:r>
              <a:rPr sz="886" i="1" spc="-41" dirty="0">
                <a:solidFill>
                  <a:prstClr val="black"/>
                </a:solidFill>
                <a:latin typeface="Cambria"/>
                <a:cs typeface="Cambria"/>
              </a:rPr>
              <a:t> </a:t>
            </a:r>
            <a:r>
              <a:rPr sz="886" i="1" spc="-3" dirty="0">
                <a:solidFill>
                  <a:prstClr val="black"/>
                </a:solidFill>
                <a:latin typeface="Cambria"/>
                <a:cs typeface="Cambria"/>
              </a:rPr>
              <a:t>continuing)</a:t>
            </a:r>
            <a:endParaRPr sz="886">
              <a:solidFill>
                <a:prstClr val="black"/>
              </a:solidFill>
              <a:latin typeface="Cambria"/>
              <a:cs typeface="Cambria"/>
            </a:endParaRPr>
          </a:p>
          <a:p>
            <a:pPr defTabSz="623438">
              <a:spcBef>
                <a:spcPts val="14"/>
              </a:spcBef>
            </a:pPr>
            <a:endParaRPr sz="1023">
              <a:solidFill>
                <a:prstClr val="black"/>
              </a:solidFill>
              <a:latin typeface="Times New Roman"/>
              <a:cs typeface="Times New Roman"/>
            </a:endParaRPr>
          </a:p>
          <a:p>
            <a:pPr marL="8659" marR="3464" defTabSz="623438">
              <a:lnSpc>
                <a:spcPct val="112300"/>
              </a:lnSpc>
              <a:spcBef>
                <a:spcPts val="3"/>
              </a:spcBef>
            </a:pPr>
            <a:r>
              <a:rPr sz="886" b="1" spc="-3" dirty="0">
                <a:solidFill>
                  <a:prstClr val="black"/>
                </a:solidFill>
                <a:latin typeface="Cambria"/>
                <a:cs typeface="Cambria"/>
              </a:rPr>
              <a:t>Elizabeth: </a:t>
            </a:r>
            <a:r>
              <a:rPr sz="886" dirty="0">
                <a:solidFill>
                  <a:prstClr val="black"/>
                </a:solidFill>
                <a:latin typeface="Cambria"/>
                <a:cs typeface="Cambria"/>
              </a:rPr>
              <a:t>My </a:t>
            </a:r>
            <a:r>
              <a:rPr sz="886" spc="-3" dirty="0">
                <a:solidFill>
                  <a:prstClr val="black"/>
                </a:solidFill>
                <a:latin typeface="Cambria"/>
                <a:cs typeface="Cambria"/>
              </a:rPr>
              <a:t>mom </a:t>
            </a:r>
            <a:r>
              <a:rPr sz="886" dirty="0">
                <a:solidFill>
                  <a:prstClr val="black"/>
                </a:solidFill>
                <a:latin typeface="Cambria"/>
                <a:cs typeface="Cambria"/>
              </a:rPr>
              <a:t>is </a:t>
            </a:r>
            <a:r>
              <a:rPr sz="886" spc="-3" dirty="0">
                <a:solidFill>
                  <a:prstClr val="black"/>
                </a:solidFill>
                <a:latin typeface="Cambria"/>
                <a:cs typeface="Cambria"/>
              </a:rPr>
              <a:t>like </a:t>
            </a:r>
            <a:r>
              <a:rPr sz="886" dirty="0">
                <a:solidFill>
                  <a:prstClr val="black"/>
                </a:solidFill>
                <a:latin typeface="Cambria"/>
                <a:cs typeface="Cambria"/>
              </a:rPr>
              <a:t>that. </a:t>
            </a:r>
            <a:r>
              <a:rPr sz="886" spc="-3" dirty="0">
                <a:solidFill>
                  <a:prstClr val="black"/>
                </a:solidFill>
                <a:latin typeface="Cambria"/>
                <a:cs typeface="Cambria"/>
              </a:rPr>
              <a:t>I mean, </a:t>
            </a:r>
            <a:r>
              <a:rPr sz="886" dirty="0">
                <a:solidFill>
                  <a:prstClr val="black"/>
                </a:solidFill>
                <a:latin typeface="Cambria"/>
                <a:cs typeface="Cambria"/>
              </a:rPr>
              <a:t>it’s </a:t>
            </a:r>
            <a:r>
              <a:rPr sz="886" spc="-3" dirty="0">
                <a:solidFill>
                  <a:prstClr val="black"/>
                </a:solidFill>
                <a:latin typeface="Cambria"/>
                <a:cs typeface="Cambria"/>
              </a:rPr>
              <a:t>OK that she reminds me </a:t>
            </a:r>
            <a:r>
              <a:rPr sz="886" dirty="0">
                <a:solidFill>
                  <a:prstClr val="black"/>
                </a:solidFill>
                <a:latin typeface="Cambria"/>
                <a:cs typeface="Cambria"/>
              </a:rPr>
              <a:t>to </a:t>
            </a:r>
            <a:r>
              <a:rPr sz="886" spc="-3" dirty="0">
                <a:solidFill>
                  <a:prstClr val="black"/>
                </a:solidFill>
                <a:latin typeface="Cambria"/>
                <a:cs typeface="Cambria"/>
              </a:rPr>
              <a:t>buckle up, but  I wish she wouldn’t </a:t>
            </a:r>
            <a:r>
              <a:rPr sz="886" dirty="0">
                <a:solidFill>
                  <a:prstClr val="black"/>
                </a:solidFill>
                <a:latin typeface="Cambria"/>
                <a:cs typeface="Cambria"/>
              </a:rPr>
              <a:t>scream </a:t>
            </a:r>
            <a:r>
              <a:rPr sz="886" spc="-3" dirty="0">
                <a:solidFill>
                  <a:prstClr val="black"/>
                </a:solidFill>
                <a:latin typeface="Cambria"/>
                <a:cs typeface="Cambria"/>
              </a:rPr>
              <a:t>“SLOW DOWN!” every time I go a </a:t>
            </a:r>
            <a:r>
              <a:rPr sz="886" dirty="0">
                <a:solidFill>
                  <a:prstClr val="black"/>
                </a:solidFill>
                <a:latin typeface="Cambria"/>
                <a:cs typeface="Cambria"/>
              </a:rPr>
              <a:t>tiny </a:t>
            </a:r>
            <a:r>
              <a:rPr sz="886" spc="-3" dirty="0">
                <a:solidFill>
                  <a:prstClr val="black"/>
                </a:solidFill>
                <a:latin typeface="Cambria"/>
                <a:cs typeface="Cambria"/>
              </a:rPr>
              <a:t>bit over the speed  limit.</a:t>
            </a:r>
            <a:endParaRPr sz="886">
              <a:solidFill>
                <a:prstClr val="black"/>
              </a:solidFill>
              <a:latin typeface="Cambria"/>
              <a:cs typeface="Cambria"/>
            </a:endParaRPr>
          </a:p>
          <a:p>
            <a:pPr defTabSz="623438">
              <a:spcBef>
                <a:spcPts val="17"/>
              </a:spcBef>
            </a:pPr>
            <a:endParaRPr sz="1023">
              <a:solidFill>
                <a:prstClr val="black"/>
              </a:solidFill>
              <a:latin typeface="Times New Roman"/>
              <a:cs typeface="Times New Roman"/>
            </a:endParaRPr>
          </a:p>
          <a:p>
            <a:pPr marL="8659" marR="2125317" defTabSz="623438">
              <a:lnSpc>
                <a:spcPct val="112300"/>
              </a:lnSpc>
            </a:pPr>
            <a:r>
              <a:rPr sz="886" b="1" spc="-3" dirty="0">
                <a:solidFill>
                  <a:prstClr val="black"/>
                </a:solidFill>
                <a:latin typeface="Cambria"/>
                <a:cs typeface="Cambria"/>
              </a:rPr>
              <a:t>Jonas: </a:t>
            </a:r>
            <a:r>
              <a:rPr sz="886" spc="-3" dirty="0">
                <a:solidFill>
                  <a:prstClr val="black"/>
                </a:solidFill>
                <a:latin typeface="Cambria"/>
                <a:cs typeface="Cambria"/>
              </a:rPr>
              <a:t>Exactly. </a:t>
            </a:r>
            <a:r>
              <a:rPr sz="886" dirty="0">
                <a:solidFill>
                  <a:prstClr val="black"/>
                </a:solidFill>
                <a:latin typeface="Cambria"/>
                <a:cs typeface="Cambria"/>
              </a:rPr>
              <a:t>So </a:t>
            </a:r>
            <a:r>
              <a:rPr sz="886" spc="-3" dirty="0">
                <a:solidFill>
                  <a:prstClr val="black"/>
                </a:solidFill>
                <a:latin typeface="Cambria"/>
                <a:cs typeface="Cambria"/>
              </a:rPr>
              <a:t>after </a:t>
            </a:r>
            <a:r>
              <a:rPr sz="886" dirty="0">
                <a:solidFill>
                  <a:prstClr val="black"/>
                </a:solidFill>
                <a:latin typeface="Cambria"/>
                <a:cs typeface="Cambria"/>
              </a:rPr>
              <a:t>we </a:t>
            </a:r>
            <a:r>
              <a:rPr sz="886" spc="-3" dirty="0">
                <a:solidFill>
                  <a:prstClr val="black"/>
                </a:solidFill>
                <a:latin typeface="Cambria"/>
                <a:cs typeface="Cambria"/>
              </a:rPr>
              <a:t>dropped him  off in Philly, we got </a:t>
            </a:r>
            <a:r>
              <a:rPr sz="886" dirty="0">
                <a:solidFill>
                  <a:prstClr val="black"/>
                </a:solidFill>
                <a:latin typeface="Cambria"/>
                <a:cs typeface="Cambria"/>
              </a:rPr>
              <a:t>stuck </a:t>
            </a:r>
            <a:r>
              <a:rPr sz="886" spc="-3" dirty="0">
                <a:solidFill>
                  <a:prstClr val="black"/>
                </a:solidFill>
                <a:latin typeface="Cambria"/>
                <a:cs typeface="Cambria"/>
              </a:rPr>
              <a:t>in a major  traffic </a:t>
            </a:r>
            <a:r>
              <a:rPr sz="886" spc="-7" dirty="0">
                <a:solidFill>
                  <a:prstClr val="black"/>
                </a:solidFill>
                <a:latin typeface="Cambria"/>
                <a:cs typeface="Cambria"/>
              </a:rPr>
              <a:t>jam </a:t>
            </a:r>
            <a:r>
              <a:rPr sz="886" spc="-3" dirty="0">
                <a:solidFill>
                  <a:prstClr val="black"/>
                </a:solidFill>
                <a:latin typeface="Cambria"/>
                <a:cs typeface="Cambria"/>
              </a:rPr>
              <a:t>for over an hour before I  finally managed </a:t>
            </a:r>
            <a:r>
              <a:rPr sz="886" dirty="0">
                <a:solidFill>
                  <a:prstClr val="black"/>
                </a:solidFill>
                <a:latin typeface="Cambria"/>
                <a:cs typeface="Cambria"/>
              </a:rPr>
              <a:t>to </a:t>
            </a:r>
            <a:r>
              <a:rPr sz="886" spc="-3" dirty="0">
                <a:solidFill>
                  <a:prstClr val="black"/>
                </a:solidFill>
                <a:latin typeface="Cambria"/>
                <a:cs typeface="Cambria"/>
              </a:rPr>
              <a:t>get off the highway  </a:t>
            </a:r>
            <a:r>
              <a:rPr sz="886" spc="-7" dirty="0">
                <a:solidFill>
                  <a:prstClr val="black"/>
                </a:solidFill>
                <a:latin typeface="Cambria"/>
                <a:cs typeface="Cambria"/>
              </a:rPr>
              <a:t>and </a:t>
            </a:r>
            <a:r>
              <a:rPr sz="886" spc="-3" dirty="0">
                <a:solidFill>
                  <a:prstClr val="black"/>
                </a:solidFill>
                <a:latin typeface="Cambria"/>
                <a:cs typeface="Cambria"/>
              </a:rPr>
              <a:t>take a different road. But then </a:t>
            </a:r>
            <a:r>
              <a:rPr sz="886" dirty="0">
                <a:solidFill>
                  <a:prstClr val="black"/>
                </a:solidFill>
                <a:latin typeface="Cambria"/>
                <a:cs typeface="Cambria"/>
              </a:rPr>
              <a:t>there  </a:t>
            </a:r>
            <a:r>
              <a:rPr sz="886" spc="-3" dirty="0">
                <a:solidFill>
                  <a:prstClr val="black"/>
                </a:solidFill>
                <a:latin typeface="Cambria"/>
                <a:cs typeface="Cambria"/>
              </a:rPr>
              <a:t>was a detour due to roadwork, and we  </a:t>
            </a:r>
            <a:r>
              <a:rPr sz="886" spc="-7" dirty="0">
                <a:solidFill>
                  <a:prstClr val="black"/>
                </a:solidFill>
                <a:latin typeface="Cambria"/>
                <a:cs typeface="Cambria"/>
              </a:rPr>
              <a:t>got </a:t>
            </a:r>
            <a:r>
              <a:rPr sz="886" spc="-3" dirty="0">
                <a:solidFill>
                  <a:prstClr val="black"/>
                </a:solidFill>
                <a:latin typeface="Cambria"/>
                <a:cs typeface="Cambria"/>
              </a:rPr>
              <a:t>lost for another </a:t>
            </a:r>
            <a:r>
              <a:rPr sz="886" dirty="0">
                <a:solidFill>
                  <a:prstClr val="black"/>
                </a:solidFill>
                <a:latin typeface="Cambria"/>
                <a:cs typeface="Cambria"/>
              </a:rPr>
              <a:t>three</a:t>
            </a:r>
            <a:r>
              <a:rPr sz="886" spc="-14" dirty="0">
                <a:solidFill>
                  <a:prstClr val="black"/>
                </a:solidFill>
                <a:latin typeface="Cambria"/>
                <a:cs typeface="Cambria"/>
              </a:rPr>
              <a:t> </a:t>
            </a:r>
            <a:r>
              <a:rPr sz="886" spc="-3" dirty="0">
                <a:solidFill>
                  <a:prstClr val="black"/>
                </a:solidFill>
                <a:latin typeface="Cambria"/>
                <a:cs typeface="Cambria"/>
              </a:rPr>
              <a:t>hours.</a:t>
            </a:r>
            <a:endParaRPr sz="886">
              <a:solidFill>
                <a:prstClr val="black"/>
              </a:solidFill>
              <a:latin typeface="Cambria"/>
              <a:cs typeface="Cambria"/>
            </a:endParaRPr>
          </a:p>
        </p:txBody>
      </p:sp>
      <p:sp>
        <p:nvSpPr>
          <p:cNvPr id="5" name="object 5"/>
          <p:cNvSpPr/>
          <p:nvPr/>
        </p:nvSpPr>
        <p:spPr>
          <a:xfrm>
            <a:off x="6130204" y="4920702"/>
            <a:ext cx="1985097" cy="1305358"/>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617912"/>
            <a:ext cx="4063711" cy="5620449"/>
          </a:xfrm>
          <a:prstGeom prst="rect">
            <a:avLst/>
          </a:prstGeom>
        </p:spPr>
        <p:txBody>
          <a:bodyPr vert="horz" wrap="square" lIns="0" tIns="0" rIns="0" bIns="0" rtlCol="0">
            <a:spAutoFit/>
          </a:bodyPr>
          <a:lstStyle/>
          <a:p>
            <a:pPr marL="8659" defTabSz="623438"/>
            <a:r>
              <a:rPr sz="886" b="1" spc="-3" dirty="0">
                <a:solidFill>
                  <a:prstClr val="black"/>
                </a:solidFill>
                <a:latin typeface="Cambria"/>
                <a:cs typeface="Cambria"/>
              </a:rPr>
              <a:t>Elizabeth: </a:t>
            </a:r>
            <a:r>
              <a:rPr sz="886" spc="-3" dirty="0">
                <a:solidFill>
                  <a:prstClr val="black"/>
                </a:solidFill>
                <a:latin typeface="Cambria"/>
                <a:cs typeface="Cambria"/>
              </a:rPr>
              <a:t>Wow, </a:t>
            </a:r>
            <a:r>
              <a:rPr sz="886" dirty="0">
                <a:solidFill>
                  <a:prstClr val="black"/>
                </a:solidFill>
                <a:latin typeface="Cambria"/>
                <a:cs typeface="Cambria"/>
              </a:rPr>
              <a:t>that’s </a:t>
            </a:r>
            <a:r>
              <a:rPr sz="886" spc="-3" dirty="0">
                <a:solidFill>
                  <a:prstClr val="black"/>
                </a:solidFill>
                <a:latin typeface="Cambria"/>
                <a:cs typeface="Cambria"/>
              </a:rPr>
              <a:t>nuts! Was it pretty smooth sailing after</a:t>
            </a:r>
            <a:r>
              <a:rPr sz="886" spc="51" dirty="0">
                <a:solidFill>
                  <a:prstClr val="black"/>
                </a:solidFill>
                <a:latin typeface="Cambria"/>
                <a:cs typeface="Cambria"/>
              </a:rPr>
              <a:t> </a:t>
            </a:r>
            <a:r>
              <a:rPr sz="886" spc="-3" dirty="0">
                <a:solidFill>
                  <a:prstClr val="black"/>
                </a:solidFill>
                <a:latin typeface="Cambria"/>
                <a:cs typeface="Cambria"/>
              </a:rPr>
              <a:t>that?</a:t>
            </a:r>
            <a:endParaRPr sz="886">
              <a:solidFill>
                <a:prstClr val="black"/>
              </a:solidFill>
              <a:latin typeface="Cambria"/>
              <a:cs typeface="Cambria"/>
            </a:endParaRPr>
          </a:p>
          <a:p>
            <a:pPr defTabSz="623438">
              <a:spcBef>
                <a:spcPts val="17"/>
              </a:spcBef>
            </a:pPr>
            <a:endParaRPr sz="1023">
              <a:solidFill>
                <a:prstClr val="black"/>
              </a:solidFill>
              <a:latin typeface="Times New Roman"/>
              <a:cs typeface="Times New Roman"/>
            </a:endParaRPr>
          </a:p>
          <a:p>
            <a:pPr marL="8659" marR="3464" defTabSz="623438">
              <a:lnSpc>
                <a:spcPct val="112300"/>
              </a:lnSpc>
              <a:spcBef>
                <a:spcPts val="3"/>
              </a:spcBef>
            </a:pPr>
            <a:r>
              <a:rPr sz="886" b="1" spc="-3" dirty="0">
                <a:solidFill>
                  <a:prstClr val="black"/>
                </a:solidFill>
                <a:latin typeface="Cambria"/>
                <a:cs typeface="Cambria"/>
              </a:rPr>
              <a:t>Jonas: </a:t>
            </a:r>
            <a:r>
              <a:rPr sz="886" spc="-3" dirty="0">
                <a:solidFill>
                  <a:prstClr val="black"/>
                </a:solidFill>
                <a:latin typeface="Cambria"/>
                <a:cs typeface="Cambria"/>
              </a:rPr>
              <a:t>No, it gets worse. We made a pit stop outside of Cleveland, and I was in such a  rush </a:t>
            </a:r>
            <a:r>
              <a:rPr sz="886" dirty="0">
                <a:solidFill>
                  <a:prstClr val="black"/>
                </a:solidFill>
                <a:latin typeface="Cambria"/>
                <a:cs typeface="Cambria"/>
              </a:rPr>
              <a:t>to </a:t>
            </a:r>
            <a:r>
              <a:rPr sz="886" spc="-3" dirty="0">
                <a:solidFill>
                  <a:prstClr val="black"/>
                </a:solidFill>
                <a:latin typeface="Cambria"/>
                <a:cs typeface="Cambria"/>
              </a:rPr>
              <a:t>use the </a:t>
            </a:r>
            <a:r>
              <a:rPr sz="886" spc="-7" dirty="0">
                <a:solidFill>
                  <a:prstClr val="black"/>
                </a:solidFill>
                <a:latin typeface="Cambria"/>
                <a:cs typeface="Cambria"/>
              </a:rPr>
              <a:t>bathroom </a:t>
            </a:r>
            <a:r>
              <a:rPr sz="886" spc="-3" dirty="0">
                <a:solidFill>
                  <a:prstClr val="black"/>
                </a:solidFill>
                <a:latin typeface="Cambria"/>
                <a:cs typeface="Cambria"/>
              </a:rPr>
              <a:t>that I locked my keys in the</a:t>
            </a:r>
            <a:r>
              <a:rPr sz="886" spc="48" dirty="0">
                <a:solidFill>
                  <a:prstClr val="black"/>
                </a:solidFill>
                <a:latin typeface="Cambria"/>
                <a:cs typeface="Cambria"/>
              </a:rPr>
              <a:t> </a:t>
            </a:r>
            <a:r>
              <a:rPr sz="886" spc="-3" dirty="0">
                <a:solidFill>
                  <a:prstClr val="black"/>
                </a:solidFill>
                <a:latin typeface="Cambria"/>
                <a:cs typeface="Cambria"/>
              </a:rPr>
              <a:t>car.</a:t>
            </a:r>
            <a:endParaRPr sz="886">
              <a:solidFill>
                <a:prstClr val="black"/>
              </a:solidFill>
              <a:latin typeface="Cambria"/>
              <a:cs typeface="Cambria"/>
            </a:endParaRPr>
          </a:p>
          <a:p>
            <a:pPr marL="8659" defTabSz="623438">
              <a:spcBef>
                <a:spcPts val="130"/>
              </a:spcBef>
            </a:pPr>
            <a:r>
              <a:rPr sz="886" i="1" spc="-3" dirty="0">
                <a:solidFill>
                  <a:prstClr val="black"/>
                </a:solidFill>
                <a:latin typeface="Cambria"/>
                <a:cs typeface="Cambria"/>
              </a:rPr>
              <a:t>(make a </a:t>
            </a:r>
            <a:r>
              <a:rPr sz="886" i="1" dirty="0">
                <a:solidFill>
                  <a:prstClr val="black"/>
                </a:solidFill>
                <a:latin typeface="Cambria"/>
                <a:cs typeface="Cambria"/>
              </a:rPr>
              <a:t>pit </a:t>
            </a:r>
            <a:r>
              <a:rPr sz="886" i="1" spc="-3" dirty="0">
                <a:solidFill>
                  <a:prstClr val="black"/>
                </a:solidFill>
                <a:latin typeface="Cambria"/>
                <a:cs typeface="Cambria"/>
              </a:rPr>
              <a:t>stop = stop driving to use the bathroom or to get</a:t>
            </a:r>
            <a:r>
              <a:rPr sz="886" i="1" spc="34" dirty="0">
                <a:solidFill>
                  <a:prstClr val="black"/>
                </a:solidFill>
                <a:latin typeface="Cambria"/>
                <a:cs typeface="Cambria"/>
              </a:rPr>
              <a:t> </a:t>
            </a:r>
            <a:r>
              <a:rPr sz="886" i="1" spc="-3" dirty="0">
                <a:solidFill>
                  <a:prstClr val="black"/>
                </a:solidFill>
                <a:latin typeface="Cambria"/>
                <a:cs typeface="Cambria"/>
              </a:rPr>
              <a:t>food/drink)</a:t>
            </a:r>
            <a:endParaRPr sz="886">
              <a:solidFill>
                <a:prstClr val="black"/>
              </a:solidFill>
              <a:latin typeface="Cambria"/>
              <a:cs typeface="Cambria"/>
            </a:endParaRPr>
          </a:p>
          <a:p>
            <a:pPr defTabSz="623438">
              <a:spcBef>
                <a:spcPts val="27"/>
              </a:spcBef>
            </a:pPr>
            <a:endParaRPr sz="1125">
              <a:solidFill>
                <a:prstClr val="black"/>
              </a:solidFill>
              <a:latin typeface="Times New Roman"/>
              <a:cs typeface="Times New Roman"/>
            </a:endParaRPr>
          </a:p>
          <a:p>
            <a:pPr marL="8659" defTabSz="623438"/>
            <a:r>
              <a:rPr sz="886" b="1" spc="-3" dirty="0">
                <a:solidFill>
                  <a:prstClr val="black"/>
                </a:solidFill>
                <a:latin typeface="Cambria"/>
                <a:cs typeface="Cambria"/>
              </a:rPr>
              <a:t>Elizabeth: </a:t>
            </a:r>
            <a:r>
              <a:rPr sz="886" dirty="0">
                <a:solidFill>
                  <a:prstClr val="black"/>
                </a:solidFill>
                <a:latin typeface="Cambria"/>
                <a:cs typeface="Cambria"/>
              </a:rPr>
              <a:t>Oh</a:t>
            </a:r>
            <a:r>
              <a:rPr sz="886" spc="-51" dirty="0">
                <a:solidFill>
                  <a:prstClr val="black"/>
                </a:solidFill>
                <a:latin typeface="Cambria"/>
                <a:cs typeface="Cambria"/>
              </a:rPr>
              <a:t> </a:t>
            </a:r>
            <a:r>
              <a:rPr sz="886" spc="-7" dirty="0">
                <a:solidFill>
                  <a:prstClr val="black"/>
                </a:solidFill>
                <a:latin typeface="Cambria"/>
                <a:cs typeface="Cambria"/>
              </a:rPr>
              <a:t>no!</a:t>
            </a:r>
            <a:endParaRPr sz="886">
              <a:solidFill>
                <a:prstClr val="black"/>
              </a:solidFill>
              <a:latin typeface="Cambria"/>
              <a:cs typeface="Cambria"/>
            </a:endParaRPr>
          </a:p>
          <a:p>
            <a:pPr defTabSz="623438">
              <a:spcBef>
                <a:spcPts val="7"/>
              </a:spcBef>
            </a:pPr>
            <a:endParaRPr sz="1023">
              <a:solidFill>
                <a:prstClr val="black"/>
              </a:solidFill>
              <a:latin typeface="Times New Roman"/>
              <a:cs typeface="Times New Roman"/>
            </a:endParaRPr>
          </a:p>
          <a:p>
            <a:pPr marL="8659" marR="137243" defTabSz="623438">
              <a:lnSpc>
                <a:spcPct val="113100"/>
              </a:lnSpc>
            </a:pPr>
            <a:r>
              <a:rPr sz="886" b="1" spc="-3" dirty="0">
                <a:solidFill>
                  <a:prstClr val="black"/>
                </a:solidFill>
                <a:latin typeface="Cambria"/>
                <a:cs typeface="Cambria"/>
              </a:rPr>
              <a:t>Jonas: </a:t>
            </a:r>
            <a:r>
              <a:rPr sz="886" spc="-3" dirty="0">
                <a:solidFill>
                  <a:prstClr val="black"/>
                </a:solidFill>
                <a:latin typeface="Cambria"/>
                <a:cs typeface="Cambria"/>
              </a:rPr>
              <a:t>After shelling out $50 for a locksmith, we were back on the road – </a:t>
            </a:r>
            <a:r>
              <a:rPr sz="886" spc="-7" dirty="0">
                <a:solidFill>
                  <a:prstClr val="black"/>
                </a:solidFill>
                <a:latin typeface="Cambria"/>
                <a:cs typeface="Cambria"/>
              </a:rPr>
              <a:t>but </a:t>
            </a:r>
            <a:r>
              <a:rPr sz="886" spc="-3" dirty="0">
                <a:solidFill>
                  <a:prstClr val="black"/>
                </a:solidFill>
                <a:latin typeface="Cambria"/>
                <a:cs typeface="Cambria"/>
              </a:rPr>
              <a:t>then  the engine started overheating and I had </a:t>
            </a:r>
            <a:r>
              <a:rPr sz="886" dirty="0">
                <a:solidFill>
                  <a:prstClr val="black"/>
                </a:solidFill>
                <a:latin typeface="Cambria"/>
                <a:cs typeface="Cambria"/>
              </a:rPr>
              <a:t>to </a:t>
            </a:r>
            <a:r>
              <a:rPr sz="886" spc="-3" dirty="0">
                <a:solidFill>
                  <a:prstClr val="black"/>
                </a:solidFill>
                <a:latin typeface="Cambria"/>
                <a:cs typeface="Cambria"/>
              </a:rPr>
              <a:t>pull</a:t>
            </a:r>
            <a:r>
              <a:rPr sz="886" spc="10" dirty="0">
                <a:solidFill>
                  <a:prstClr val="black"/>
                </a:solidFill>
                <a:latin typeface="Cambria"/>
                <a:cs typeface="Cambria"/>
              </a:rPr>
              <a:t> </a:t>
            </a:r>
            <a:r>
              <a:rPr sz="886" spc="-3" dirty="0">
                <a:solidFill>
                  <a:prstClr val="black"/>
                </a:solidFill>
                <a:latin typeface="Cambria"/>
                <a:cs typeface="Cambria"/>
              </a:rPr>
              <a:t>over.</a:t>
            </a:r>
            <a:endParaRPr sz="886">
              <a:solidFill>
                <a:prstClr val="black"/>
              </a:solidFill>
              <a:latin typeface="Cambria"/>
              <a:cs typeface="Cambria"/>
            </a:endParaRPr>
          </a:p>
          <a:p>
            <a:pPr marL="8659" defTabSz="623438">
              <a:spcBef>
                <a:spcPts val="133"/>
              </a:spcBef>
            </a:pPr>
            <a:r>
              <a:rPr sz="886" i="1" spc="-3" dirty="0">
                <a:solidFill>
                  <a:prstClr val="black"/>
                </a:solidFill>
                <a:latin typeface="Cambria"/>
                <a:cs typeface="Cambria"/>
              </a:rPr>
              <a:t>(shelling out = paying money that you don’t want to</a:t>
            </a:r>
            <a:r>
              <a:rPr sz="886" i="1" spc="48" dirty="0">
                <a:solidFill>
                  <a:prstClr val="black"/>
                </a:solidFill>
                <a:latin typeface="Cambria"/>
                <a:cs typeface="Cambria"/>
              </a:rPr>
              <a:t> </a:t>
            </a:r>
            <a:r>
              <a:rPr sz="886" i="1" spc="-3" dirty="0">
                <a:solidFill>
                  <a:prstClr val="black"/>
                </a:solidFill>
                <a:latin typeface="Cambria"/>
                <a:cs typeface="Cambria"/>
              </a:rPr>
              <a:t>pay)</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defTabSz="623438"/>
            <a:r>
              <a:rPr sz="886" b="1" spc="-3" dirty="0">
                <a:solidFill>
                  <a:prstClr val="black"/>
                </a:solidFill>
                <a:latin typeface="Cambria"/>
                <a:cs typeface="Cambria"/>
              </a:rPr>
              <a:t>Elizabeth: </a:t>
            </a:r>
            <a:r>
              <a:rPr sz="886" spc="-3" dirty="0">
                <a:solidFill>
                  <a:prstClr val="black"/>
                </a:solidFill>
                <a:latin typeface="Cambria"/>
                <a:cs typeface="Cambria"/>
              </a:rPr>
              <a:t>I think I would’ve given up if I were</a:t>
            </a:r>
            <a:r>
              <a:rPr sz="886" spc="34" dirty="0">
                <a:solidFill>
                  <a:prstClr val="black"/>
                </a:solidFill>
                <a:latin typeface="Cambria"/>
                <a:cs typeface="Cambria"/>
              </a:rPr>
              <a:t> </a:t>
            </a:r>
            <a:r>
              <a:rPr sz="886" spc="-7" dirty="0">
                <a:solidFill>
                  <a:prstClr val="black"/>
                </a:solidFill>
                <a:latin typeface="Cambria"/>
                <a:cs typeface="Cambria"/>
              </a:rPr>
              <a:t>you!</a:t>
            </a:r>
            <a:endParaRPr sz="886">
              <a:solidFill>
                <a:prstClr val="black"/>
              </a:solidFill>
              <a:latin typeface="Cambria"/>
              <a:cs typeface="Cambria"/>
            </a:endParaRPr>
          </a:p>
          <a:p>
            <a:pPr defTabSz="623438">
              <a:spcBef>
                <a:spcPts val="14"/>
              </a:spcBef>
            </a:pPr>
            <a:endParaRPr sz="1023">
              <a:solidFill>
                <a:prstClr val="black"/>
              </a:solidFill>
              <a:latin typeface="Times New Roman"/>
              <a:cs typeface="Times New Roman"/>
            </a:endParaRPr>
          </a:p>
          <a:p>
            <a:pPr marL="8659" marR="42428" defTabSz="623438">
              <a:lnSpc>
                <a:spcPct val="112300"/>
              </a:lnSpc>
              <a:spcBef>
                <a:spcPts val="3"/>
              </a:spcBef>
            </a:pPr>
            <a:r>
              <a:rPr sz="886" b="1" spc="-3" dirty="0">
                <a:solidFill>
                  <a:prstClr val="black"/>
                </a:solidFill>
                <a:latin typeface="Cambria"/>
                <a:cs typeface="Cambria"/>
              </a:rPr>
              <a:t>Jonas: </a:t>
            </a:r>
            <a:r>
              <a:rPr sz="886" spc="-3" dirty="0">
                <a:solidFill>
                  <a:prstClr val="black"/>
                </a:solidFill>
                <a:latin typeface="Cambria"/>
                <a:cs typeface="Cambria"/>
              </a:rPr>
              <a:t>Yeah, but </a:t>
            </a:r>
            <a:r>
              <a:rPr sz="886" dirty="0">
                <a:solidFill>
                  <a:prstClr val="black"/>
                </a:solidFill>
                <a:latin typeface="Cambria"/>
                <a:cs typeface="Cambria"/>
              </a:rPr>
              <a:t>we </a:t>
            </a:r>
            <a:r>
              <a:rPr sz="886" spc="-3" dirty="0">
                <a:solidFill>
                  <a:prstClr val="black"/>
                </a:solidFill>
                <a:latin typeface="Cambria"/>
                <a:cs typeface="Cambria"/>
              </a:rPr>
              <a:t>were already over halfway </a:t>
            </a:r>
            <a:r>
              <a:rPr sz="886" dirty="0">
                <a:solidFill>
                  <a:prstClr val="black"/>
                </a:solidFill>
                <a:latin typeface="Cambria"/>
                <a:cs typeface="Cambria"/>
              </a:rPr>
              <a:t>there </a:t>
            </a:r>
            <a:r>
              <a:rPr sz="886" spc="-3" dirty="0">
                <a:solidFill>
                  <a:prstClr val="black"/>
                </a:solidFill>
                <a:latin typeface="Cambria"/>
                <a:cs typeface="Cambria"/>
              </a:rPr>
              <a:t>by that point, so I </a:t>
            </a:r>
            <a:r>
              <a:rPr sz="886" spc="-7" dirty="0">
                <a:solidFill>
                  <a:prstClr val="black"/>
                </a:solidFill>
                <a:latin typeface="Cambria"/>
                <a:cs typeface="Cambria"/>
              </a:rPr>
              <a:t>was  </a:t>
            </a:r>
            <a:r>
              <a:rPr sz="886" spc="-3" dirty="0">
                <a:solidFill>
                  <a:prstClr val="black"/>
                </a:solidFill>
                <a:latin typeface="Cambria"/>
                <a:cs typeface="Cambria"/>
              </a:rPr>
              <a:t>determined to </a:t>
            </a:r>
            <a:r>
              <a:rPr sz="886" dirty="0">
                <a:solidFill>
                  <a:prstClr val="black"/>
                </a:solidFill>
                <a:latin typeface="Cambria"/>
                <a:cs typeface="Cambria"/>
              </a:rPr>
              <a:t>keep </a:t>
            </a:r>
            <a:r>
              <a:rPr sz="886" spc="-3" dirty="0">
                <a:solidFill>
                  <a:prstClr val="black"/>
                </a:solidFill>
                <a:latin typeface="Cambria"/>
                <a:cs typeface="Cambria"/>
              </a:rPr>
              <a:t>going. Just as </a:t>
            </a:r>
            <a:r>
              <a:rPr sz="886" dirty="0">
                <a:solidFill>
                  <a:prstClr val="black"/>
                </a:solidFill>
                <a:latin typeface="Cambria"/>
                <a:cs typeface="Cambria"/>
              </a:rPr>
              <a:t>we </a:t>
            </a:r>
            <a:r>
              <a:rPr sz="886" spc="-3" dirty="0">
                <a:solidFill>
                  <a:prstClr val="black"/>
                </a:solidFill>
                <a:latin typeface="Cambria"/>
                <a:cs typeface="Cambria"/>
              </a:rPr>
              <a:t>were getting </a:t>
            </a:r>
            <a:r>
              <a:rPr sz="886" dirty="0">
                <a:solidFill>
                  <a:prstClr val="black"/>
                </a:solidFill>
                <a:latin typeface="Cambria"/>
                <a:cs typeface="Cambria"/>
              </a:rPr>
              <a:t>to </a:t>
            </a:r>
            <a:r>
              <a:rPr sz="886" spc="-3" dirty="0">
                <a:solidFill>
                  <a:prstClr val="black"/>
                </a:solidFill>
                <a:latin typeface="Cambria"/>
                <a:cs typeface="Cambria"/>
              </a:rPr>
              <a:t>Chicago, </a:t>
            </a:r>
            <a:r>
              <a:rPr sz="886" dirty="0">
                <a:solidFill>
                  <a:prstClr val="black"/>
                </a:solidFill>
                <a:latin typeface="Cambria"/>
                <a:cs typeface="Cambria"/>
              </a:rPr>
              <a:t>another </a:t>
            </a:r>
            <a:r>
              <a:rPr sz="886" spc="-3" dirty="0">
                <a:solidFill>
                  <a:prstClr val="black"/>
                </a:solidFill>
                <a:latin typeface="Cambria"/>
                <a:cs typeface="Cambria"/>
              </a:rPr>
              <a:t>driver cut me  off and I had </a:t>
            </a:r>
            <a:r>
              <a:rPr sz="886" dirty="0">
                <a:solidFill>
                  <a:prstClr val="black"/>
                </a:solidFill>
                <a:latin typeface="Cambria"/>
                <a:cs typeface="Cambria"/>
              </a:rPr>
              <a:t>to </a:t>
            </a:r>
            <a:r>
              <a:rPr sz="886" spc="-7" dirty="0">
                <a:solidFill>
                  <a:prstClr val="black"/>
                </a:solidFill>
                <a:latin typeface="Cambria"/>
                <a:cs typeface="Cambria"/>
              </a:rPr>
              <a:t>slam </a:t>
            </a:r>
            <a:r>
              <a:rPr sz="886" dirty="0">
                <a:solidFill>
                  <a:prstClr val="black"/>
                </a:solidFill>
                <a:latin typeface="Cambria"/>
                <a:cs typeface="Cambria"/>
              </a:rPr>
              <a:t>on </a:t>
            </a:r>
            <a:r>
              <a:rPr sz="886" spc="-3" dirty="0">
                <a:solidFill>
                  <a:prstClr val="black"/>
                </a:solidFill>
                <a:latin typeface="Cambria"/>
                <a:cs typeface="Cambria"/>
              </a:rPr>
              <a:t>the brakes to avoid crashing </a:t>
            </a:r>
            <a:r>
              <a:rPr sz="886" dirty="0">
                <a:solidFill>
                  <a:prstClr val="black"/>
                </a:solidFill>
                <a:latin typeface="Cambria"/>
                <a:cs typeface="Cambria"/>
              </a:rPr>
              <a:t>into</a:t>
            </a:r>
            <a:r>
              <a:rPr sz="886" spc="24" dirty="0">
                <a:solidFill>
                  <a:prstClr val="black"/>
                </a:solidFill>
                <a:latin typeface="Cambria"/>
                <a:cs typeface="Cambria"/>
              </a:rPr>
              <a:t> </a:t>
            </a:r>
            <a:r>
              <a:rPr sz="886" spc="-3" dirty="0">
                <a:solidFill>
                  <a:prstClr val="black"/>
                </a:solidFill>
                <a:latin typeface="Cambria"/>
                <a:cs typeface="Cambria"/>
              </a:rPr>
              <a:t>him.</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defTabSz="623438"/>
            <a:r>
              <a:rPr sz="886" b="1" spc="-3" dirty="0">
                <a:solidFill>
                  <a:prstClr val="black"/>
                </a:solidFill>
                <a:latin typeface="Cambria"/>
                <a:cs typeface="Cambria"/>
              </a:rPr>
              <a:t>Elizabeth: </a:t>
            </a:r>
            <a:r>
              <a:rPr sz="886" spc="-3" dirty="0">
                <a:solidFill>
                  <a:prstClr val="black"/>
                </a:solidFill>
                <a:latin typeface="Cambria"/>
                <a:cs typeface="Cambria"/>
              </a:rPr>
              <a:t>Geez. I </a:t>
            </a:r>
            <a:r>
              <a:rPr sz="886" dirty="0">
                <a:solidFill>
                  <a:prstClr val="black"/>
                </a:solidFill>
                <a:latin typeface="Cambria"/>
                <a:cs typeface="Cambria"/>
              </a:rPr>
              <a:t>didn’t </a:t>
            </a:r>
            <a:r>
              <a:rPr sz="886" spc="-3" dirty="0">
                <a:solidFill>
                  <a:prstClr val="black"/>
                </a:solidFill>
                <a:latin typeface="Cambria"/>
                <a:cs typeface="Cambria"/>
              </a:rPr>
              <a:t>know Chicago </a:t>
            </a:r>
            <a:r>
              <a:rPr sz="886" dirty="0">
                <a:solidFill>
                  <a:prstClr val="black"/>
                </a:solidFill>
                <a:latin typeface="Cambria"/>
                <a:cs typeface="Cambria"/>
              </a:rPr>
              <a:t>drivers were </a:t>
            </a:r>
            <a:r>
              <a:rPr sz="886" spc="-3" dirty="0">
                <a:solidFill>
                  <a:prstClr val="black"/>
                </a:solidFill>
                <a:latin typeface="Cambria"/>
                <a:cs typeface="Cambria"/>
              </a:rPr>
              <a:t>so</a:t>
            </a:r>
            <a:r>
              <a:rPr sz="886" spc="7" dirty="0">
                <a:solidFill>
                  <a:prstClr val="black"/>
                </a:solidFill>
                <a:latin typeface="Cambria"/>
                <a:cs typeface="Cambria"/>
              </a:rPr>
              <a:t> </a:t>
            </a:r>
            <a:r>
              <a:rPr sz="886" spc="-3" dirty="0">
                <a:solidFill>
                  <a:prstClr val="black"/>
                </a:solidFill>
                <a:latin typeface="Cambria"/>
                <a:cs typeface="Cambria"/>
              </a:rPr>
              <a:t>aggressive.</a:t>
            </a:r>
            <a:endParaRPr sz="886">
              <a:solidFill>
                <a:prstClr val="black"/>
              </a:solidFill>
              <a:latin typeface="Cambria"/>
              <a:cs typeface="Cambria"/>
            </a:endParaRPr>
          </a:p>
          <a:p>
            <a:pPr defTabSz="623438">
              <a:spcBef>
                <a:spcPts val="17"/>
              </a:spcBef>
            </a:pPr>
            <a:endParaRPr sz="1023">
              <a:solidFill>
                <a:prstClr val="black"/>
              </a:solidFill>
              <a:latin typeface="Times New Roman"/>
              <a:cs typeface="Times New Roman"/>
            </a:endParaRPr>
          </a:p>
          <a:p>
            <a:pPr marL="8659" marR="288339" defTabSz="623438">
              <a:lnSpc>
                <a:spcPct val="112300"/>
              </a:lnSpc>
            </a:pPr>
            <a:r>
              <a:rPr sz="886" b="1" spc="-3" dirty="0">
                <a:solidFill>
                  <a:prstClr val="black"/>
                </a:solidFill>
                <a:latin typeface="Cambria"/>
                <a:cs typeface="Cambria"/>
              </a:rPr>
              <a:t>Jonas: </a:t>
            </a:r>
            <a:r>
              <a:rPr sz="886" spc="-3" dirty="0">
                <a:solidFill>
                  <a:prstClr val="black"/>
                </a:solidFill>
                <a:latin typeface="Cambria"/>
                <a:cs typeface="Cambria"/>
              </a:rPr>
              <a:t>Unfortunately, the woman behind </a:t>
            </a:r>
            <a:r>
              <a:rPr sz="886" dirty="0">
                <a:solidFill>
                  <a:prstClr val="black"/>
                </a:solidFill>
                <a:latin typeface="Cambria"/>
                <a:cs typeface="Cambria"/>
              </a:rPr>
              <a:t>me </a:t>
            </a:r>
            <a:r>
              <a:rPr sz="886" spc="-3" dirty="0">
                <a:solidFill>
                  <a:prstClr val="black"/>
                </a:solidFill>
                <a:latin typeface="Cambria"/>
                <a:cs typeface="Cambria"/>
              </a:rPr>
              <a:t>was talking </a:t>
            </a:r>
            <a:r>
              <a:rPr sz="886" dirty="0">
                <a:solidFill>
                  <a:prstClr val="black"/>
                </a:solidFill>
                <a:latin typeface="Cambria"/>
                <a:cs typeface="Cambria"/>
              </a:rPr>
              <a:t>on </a:t>
            </a:r>
            <a:r>
              <a:rPr sz="886" spc="-3" dirty="0">
                <a:solidFill>
                  <a:prstClr val="black"/>
                </a:solidFill>
                <a:latin typeface="Cambria"/>
                <a:cs typeface="Cambria"/>
              </a:rPr>
              <a:t>her cell phone </a:t>
            </a:r>
            <a:r>
              <a:rPr sz="886" spc="-7" dirty="0">
                <a:solidFill>
                  <a:prstClr val="black"/>
                </a:solidFill>
                <a:latin typeface="Cambria"/>
                <a:cs typeface="Cambria"/>
              </a:rPr>
              <a:t>and  </a:t>
            </a:r>
            <a:r>
              <a:rPr sz="886" spc="-3" dirty="0">
                <a:solidFill>
                  <a:prstClr val="black"/>
                </a:solidFill>
                <a:latin typeface="Cambria"/>
                <a:cs typeface="Cambria"/>
              </a:rPr>
              <a:t>when I </a:t>
            </a:r>
            <a:r>
              <a:rPr sz="886" spc="-7" dirty="0">
                <a:solidFill>
                  <a:prstClr val="black"/>
                </a:solidFill>
                <a:latin typeface="Cambria"/>
                <a:cs typeface="Cambria"/>
              </a:rPr>
              <a:t>stopped </a:t>
            </a:r>
            <a:r>
              <a:rPr sz="886" spc="-3" dirty="0">
                <a:solidFill>
                  <a:prstClr val="black"/>
                </a:solidFill>
                <a:latin typeface="Cambria"/>
                <a:cs typeface="Cambria"/>
              </a:rPr>
              <a:t>suddenly, she </a:t>
            </a:r>
            <a:r>
              <a:rPr sz="886" dirty="0">
                <a:solidFill>
                  <a:prstClr val="black"/>
                </a:solidFill>
                <a:latin typeface="Cambria"/>
                <a:cs typeface="Cambria"/>
              </a:rPr>
              <a:t>rear-ended</a:t>
            </a:r>
            <a:r>
              <a:rPr sz="886" spc="3" dirty="0">
                <a:solidFill>
                  <a:prstClr val="black"/>
                </a:solidFill>
                <a:latin typeface="Cambria"/>
                <a:cs typeface="Cambria"/>
              </a:rPr>
              <a:t> </a:t>
            </a:r>
            <a:r>
              <a:rPr sz="886" spc="-3" dirty="0">
                <a:solidFill>
                  <a:prstClr val="black"/>
                </a:solidFill>
                <a:latin typeface="Cambria"/>
                <a:cs typeface="Cambria"/>
              </a:rPr>
              <a:t>me.</a:t>
            </a:r>
            <a:endParaRPr sz="886">
              <a:solidFill>
                <a:prstClr val="black"/>
              </a:solidFill>
              <a:latin typeface="Cambria"/>
              <a:cs typeface="Cambria"/>
            </a:endParaRPr>
          </a:p>
          <a:p>
            <a:pPr defTabSz="623438">
              <a:spcBef>
                <a:spcPts val="27"/>
              </a:spcBef>
            </a:pPr>
            <a:endParaRPr sz="1125">
              <a:solidFill>
                <a:prstClr val="black"/>
              </a:solidFill>
              <a:latin typeface="Times New Roman"/>
              <a:cs typeface="Times New Roman"/>
            </a:endParaRPr>
          </a:p>
          <a:p>
            <a:pPr marL="8659" defTabSz="623438">
              <a:spcBef>
                <a:spcPts val="3"/>
              </a:spcBef>
            </a:pPr>
            <a:r>
              <a:rPr sz="886" b="1" spc="-3" dirty="0">
                <a:solidFill>
                  <a:prstClr val="black"/>
                </a:solidFill>
                <a:latin typeface="Cambria"/>
                <a:cs typeface="Cambria"/>
              </a:rPr>
              <a:t>Elizabeth: </a:t>
            </a:r>
            <a:r>
              <a:rPr sz="886" spc="-3" dirty="0">
                <a:solidFill>
                  <a:prstClr val="black"/>
                </a:solidFill>
                <a:latin typeface="Cambria"/>
                <a:cs typeface="Cambria"/>
              </a:rPr>
              <a:t>No way! </a:t>
            </a:r>
            <a:r>
              <a:rPr sz="886" dirty="0">
                <a:solidFill>
                  <a:prstClr val="black"/>
                </a:solidFill>
                <a:latin typeface="Cambria"/>
                <a:cs typeface="Cambria"/>
              </a:rPr>
              <a:t>Was </a:t>
            </a:r>
            <a:r>
              <a:rPr sz="886" spc="-3" dirty="0">
                <a:solidFill>
                  <a:prstClr val="black"/>
                </a:solidFill>
                <a:latin typeface="Cambria"/>
                <a:cs typeface="Cambria"/>
              </a:rPr>
              <a:t>your car badly</a:t>
            </a:r>
            <a:r>
              <a:rPr sz="886" spc="-27" dirty="0">
                <a:solidFill>
                  <a:prstClr val="black"/>
                </a:solidFill>
                <a:latin typeface="Cambria"/>
                <a:cs typeface="Cambria"/>
              </a:rPr>
              <a:t> </a:t>
            </a:r>
            <a:r>
              <a:rPr sz="886" spc="-3" dirty="0">
                <a:solidFill>
                  <a:prstClr val="black"/>
                </a:solidFill>
                <a:latin typeface="Cambria"/>
                <a:cs typeface="Cambria"/>
              </a:rPr>
              <a:t>damaged?</a:t>
            </a:r>
            <a:endParaRPr sz="886">
              <a:solidFill>
                <a:prstClr val="black"/>
              </a:solidFill>
              <a:latin typeface="Cambria"/>
              <a:cs typeface="Cambria"/>
            </a:endParaRPr>
          </a:p>
          <a:p>
            <a:pPr defTabSz="623438">
              <a:spcBef>
                <a:spcPts val="17"/>
              </a:spcBef>
            </a:pPr>
            <a:endParaRPr sz="1023">
              <a:solidFill>
                <a:prstClr val="black"/>
              </a:solidFill>
              <a:latin typeface="Times New Roman"/>
              <a:cs typeface="Times New Roman"/>
            </a:endParaRPr>
          </a:p>
          <a:p>
            <a:pPr marL="8659" marR="43294" defTabSz="623438">
              <a:lnSpc>
                <a:spcPct val="112300"/>
              </a:lnSpc>
            </a:pPr>
            <a:r>
              <a:rPr sz="886" b="1" spc="-3" dirty="0">
                <a:solidFill>
                  <a:prstClr val="black"/>
                </a:solidFill>
                <a:latin typeface="Cambria"/>
                <a:cs typeface="Cambria"/>
              </a:rPr>
              <a:t>Jonas: </a:t>
            </a:r>
            <a:r>
              <a:rPr sz="886" spc="-3" dirty="0">
                <a:solidFill>
                  <a:prstClr val="black"/>
                </a:solidFill>
                <a:latin typeface="Cambria"/>
                <a:cs typeface="Cambria"/>
              </a:rPr>
              <a:t>Nah, it was just a fender-bender. </a:t>
            </a:r>
            <a:r>
              <a:rPr sz="886" spc="-7" dirty="0">
                <a:solidFill>
                  <a:prstClr val="black"/>
                </a:solidFill>
                <a:latin typeface="Cambria"/>
                <a:cs typeface="Cambria"/>
              </a:rPr>
              <a:t>My </a:t>
            </a:r>
            <a:r>
              <a:rPr sz="886" spc="-3" dirty="0">
                <a:solidFill>
                  <a:prstClr val="black"/>
                </a:solidFill>
                <a:latin typeface="Cambria"/>
                <a:cs typeface="Cambria"/>
              </a:rPr>
              <a:t>insurance will cover the repairs. But the  whole trip was really stressful – </a:t>
            </a:r>
            <a:r>
              <a:rPr sz="886" dirty="0">
                <a:solidFill>
                  <a:prstClr val="black"/>
                </a:solidFill>
                <a:latin typeface="Cambria"/>
                <a:cs typeface="Cambria"/>
              </a:rPr>
              <a:t>next </a:t>
            </a:r>
            <a:r>
              <a:rPr sz="886" spc="-3" dirty="0">
                <a:solidFill>
                  <a:prstClr val="black"/>
                </a:solidFill>
                <a:latin typeface="Cambria"/>
                <a:cs typeface="Cambria"/>
              </a:rPr>
              <a:t>time, I’m just booking a</a:t>
            </a:r>
            <a:r>
              <a:rPr sz="886" spc="44" dirty="0">
                <a:solidFill>
                  <a:prstClr val="black"/>
                </a:solidFill>
                <a:latin typeface="Cambria"/>
                <a:cs typeface="Cambria"/>
              </a:rPr>
              <a:t> </a:t>
            </a:r>
            <a:r>
              <a:rPr sz="886" dirty="0">
                <a:solidFill>
                  <a:prstClr val="black"/>
                </a:solidFill>
                <a:latin typeface="Cambria"/>
                <a:cs typeface="Cambria"/>
              </a:rPr>
              <a:t>flight!</a:t>
            </a:r>
            <a:endParaRPr sz="886">
              <a:solidFill>
                <a:prstClr val="black"/>
              </a:solidFill>
              <a:latin typeface="Cambria"/>
              <a:cs typeface="Cambria"/>
            </a:endParaRPr>
          </a:p>
          <a:p>
            <a:pPr marL="8659" defTabSz="623438">
              <a:spcBef>
                <a:spcPts val="136"/>
              </a:spcBef>
            </a:pPr>
            <a:r>
              <a:rPr sz="886" i="1" spc="-3" dirty="0">
                <a:solidFill>
                  <a:prstClr val="black"/>
                </a:solidFill>
                <a:latin typeface="Cambria"/>
                <a:cs typeface="Cambria"/>
              </a:rPr>
              <a:t>(fender-bender = a </a:t>
            </a:r>
            <a:r>
              <a:rPr sz="886" i="1" dirty="0">
                <a:solidFill>
                  <a:prstClr val="black"/>
                </a:solidFill>
                <a:latin typeface="Cambria"/>
                <a:cs typeface="Cambria"/>
              </a:rPr>
              <a:t>very </a:t>
            </a:r>
            <a:r>
              <a:rPr sz="886" i="1" spc="-3" dirty="0">
                <a:solidFill>
                  <a:prstClr val="black"/>
                </a:solidFill>
                <a:latin typeface="Cambria"/>
                <a:cs typeface="Cambria"/>
              </a:rPr>
              <a:t>minor</a:t>
            </a:r>
            <a:r>
              <a:rPr sz="886" i="1" spc="-14" dirty="0">
                <a:solidFill>
                  <a:prstClr val="black"/>
                </a:solidFill>
                <a:latin typeface="Cambria"/>
                <a:cs typeface="Cambria"/>
              </a:rPr>
              <a:t> </a:t>
            </a:r>
            <a:r>
              <a:rPr sz="886" i="1" spc="-3" dirty="0">
                <a:solidFill>
                  <a:prstClr val="black"/>
                </a:solidFill>
                <a:latin typeface="Cambria"/>
                <a:cs typeface="Cambria"/>
              </a:rPr>
              <a:t>accident)</a:t>
            </a:r>
            <a:endParaRPr sz="886">
              <a:solidFill>
                <a:prstClr val="black"/>
              </a:solidFill>
              <a:latin typeface="Cambria"/>
              <a:cs typeface="Cambria"/>
            </a:endParaRPr>
          </a:p>
          <a:p>
            <a:pPr defTabSz="623438">
              <a:spcBef>
                <a:spcPts val="27"/>
              </a:spcBef>
            </a:pPr>
            <a:endParaRPr sz="1500">
              <a:solidFill>
                <a:prstClr val="black"/>
              </a:solidFill>
              <a:latin typeface="Times New Roman"/>
              <a:cs typeface="Times New Roman"/>
            </a:endParaRPr>
          </a:p>
          <a:p>
            <a:pPr marL="8659" defTabSz="623438"/>
            <a:r>
              <a:rPr sz="1091" b="1" spc="-7" dirty="0">
                <a:solidFill>
                  <a:srgbClr val="365F91"/>
                </a:solidFill>
                <a:latin typeface="Cambria"/>
                <a:cs typeface="Cambria"/>
              </a:rPr>
              <a:t>Conversation </a:t>
            </a:r>
            <a:r>
              <a:rPr sz="1091" b="1" spc="-3" dirty="0">
                <a:solidFill>
                  <a:srgbClr val="365F91"/>
                </a:solidFill>
                <a:latin typeface="Cambria"/>
                <a:cs typeface="Cambria"/>
              </a:rPr>
              <a:t>Vocabulary &amp;</a:t>
            </a:r>
            <a:r>
              <a:rPr sz="1091" b="1" spc="-14" dirty="0">
                <a:solidFill>
                  <a:srgbClr val="365F91"/>
                </a:solidFill>
                <a:latin typeface="Cambria"/>
                <a:cs typeface="Cambria"/>
              </a:rPr>
              <a:t> </a:t>
            </a:r>
            <a:r>
              <a:rPr sz="1091" b="1" dirty="0">
                <a:solidFill>
                  <a:srgbClr val="365F91"/>
                </a:solidFill>
                <a:latin typeface="Cambria"/>
                <a:cs typeface="Cambria"/>
              </a:rPr>
              <a:t>Phrases</a:t>
            </a:r>
            <a:endParaRPr sz="1091">
              <a:solidFill>
                <a:prstClr val="black"/>
              </a:solidFill>
              <a:latin typeface="Cambria"/>
              <a:cs typeface="Cambria"/>
            </a:endParaRPr>
          </a:p>
          <a:p>
            <a:pPr marL="8659" marR="165384" algn="just" defTabSz="623438">
              <a:lnSpc>
                <a:spcPct val="112300"/>
              </a:lnSpc>
              <a:spcBef>
                <a:spcPts val="41"/>
              </a:spcBef>
            </a:pPr>
            <a:r>
              <a:rPr sz="886" spc="-3" dirty="0">
                <a:solidFill>
                  <a:prstClr val="black"/>
                </a:solidFill>
                <a:latin typeface="Cambria"/>
                <a:cs typeface="Cambria"/>
              </a:rPr>
              <a:t>In the </a:t>
            </a:r>
            <a:r>
              <a:rPr sz="886" spc="-7" dirty="0">
                <a:solidFill>
                  <a:prstClr val="black"/>
                </a:solidFill>
                <a:latin typeface="Cambria"/>
                <a:cs typeface="Cambria"/>
              </a:rPr>
              <a:t>beginning </a:t>
            </a:r>
            <a:r>
              <a:rPr sz="886" spc="-3" dirty="0">
                <a:solidFill>
                  <a:prstClr val="black"/>
                </a:solidFill>
                <a:latin typeface="Cambria"/>
                <a:cs typeface="Cambria"/>
              </a:rPr>
              <a:t>of the conversation, </a:t>
            </a:r>
            <a:r>
              <a:rPr sz="886" dirty="0">
                <a:solidFill>
                  <a:prstClr val="black"/>
                </a:solidFill>
                <a:latin typeface="Cambria"/>
                <a:cs typeface="Cambria"/>
              </a:rPr>
              <a:t>Jonas </a:t>
            </a:r>
            <a:r>
              <a:rPr sz="886" spc="-3" dirty="0">
                <a:solidFill>
                  <a:prstClr val="black"/>
                </a:solidFill>
                <a:latin typeface="Cambria"/>
                <a:cs typeface="Cambria"/>
              </a:rPr>
              <a:t>offers </a:t>
            </a:r>
            <a:r>
              <a:rPr sz="886" dirty="0">
                <a:solidFill>
                  <a:prstClr val="black"/>
                </a:solidFill>
                <a:latin typeface="Cambria"/>
                <a:cs typeface="Cambria"/>
              </a:rPr>
              <a:t>to </a:t>
            </a:r>
            <a:r>
              <a:rPr sz="886" spc="-7" dirty="0">
                <a:solidFill>
                  <a:prstClr val="black"/>
                </a:solidFill>
                <a:latin typeface="Cambria"/>
                <a:cs typeface="Cambria"/>
              </a:rPr>
              <a:t>give </a:t>
            </a:r>
            <a:r>
              <a:rPr sz="886" dirty="0">
                <a:solidFill>
                  <a:prstClr val="black"/>
                </a:solidFill>
                <a:latin typeface="Cambria"/>
                <a:cs typeface="Cambria"/>
              </a:rPr>
              <a:t>his </a:t>
            </a:r>
            <a:r>
              <a:rPr sz="886" spc="-3" dirty="0">
                <a:solidFill>
                  <a:prstClr val="black"/>
                </a:solidFill>
                <a:latin typeface="Cambria"/>
                <a:cs typeface="Cambria"/>
              </a:rPr>
              <a:t>girlfriend's brother a  ride - that means take him in the car. If </a:t>
            </a:r>
            <a:r>
              <a:rPr sz="886" spc="-7" dirty="0">
                <a:solidFill>
                  <a:prstClr val="black"/>
                </a:solidFill>
                <a:latin typeface="Cambria"/>
                <a:cs typeface="Cambria"/>
              </a:rPr>
              <a:t>you </a:t>
            </a:r>
            <a:r>
              <a:rPr sz="886" spc="-3" dirty="0">
                <a:solidFill>
                  <a:prstClr val="black"/>
                </a:solidFill>
                <a:latin typeface="Cambria"/>
                <a:cs typeface="Cambria"/>
              </a:rPr>
              <a:t>want </a:t>
            </a:r>
            <a:r>
              <a:rPr sz="886" dirty="0">
                <a:solidFill>
                  <a:prstClr val="black"/>
                </a:solidFill>
                <a:latin typeface="Cambria"/>
                <a:cs typeface="Cambria"/>
              </a:rPr>
              <a:t>to </a:t>
            </a:r>
            <a:r>
              <a:rPr sz="886" spc="-3" dirty="0">
                <a:solidFill>
                  <a:prstClr val="black"/>
                </a:solidFill>
                <a:latin typeface="Cambria"/>
                <a:cs typeface="Cambria"/>
              </a:rPr>
              <a:t>offer someone a ride, </a:t>
            </a:r>
            <a:r>
              <a:rPr sz="886" spc="-7" dirty="0">
                <a:solidFill>
                  <a:prstClr val="black"/>
                </a:solidFill>
                <a:latin typeface="Cambria"/>
                <a:cs typeface="Cambria"/>
              </a:rPr>
              <a:t>you </a:t>
            </a:r>
            <a:r>
              <a:rPr sz="886" spc="-3" dirty="0">
                <a:solidFill>
                  <a:prstClr val="black"/>
                </a:solidFill>
                <a:latin typeface="Cambria"/>
                <a:cs typeface="Cambria"/>
              </a:rPr>
              <a:t>can  use these</a:t>
            </a:r>
            <a:r>
              <a:rPr sz="886" spc="-41" dirty="0">
                <a:solidFill>
                  <a:prstClr val="black"/>
                </a:solidFill>
                <a:latin typeface="Cambria"/>
                <a:cs typeface="Cambria"/>
              </a:rPr>
              <a:t> </a:t>
            </a:r>
            <a:r>
              <a:rPr sz="886" spc="-3" dirty="0">
                <a:solidFill>
                  <a:prstClr val="black"/>
                </a:solidFill>
                <a:latin typeface="Cambria"/>
                <a:cs typeface="Cambria"/>
              </a:rPr>
              <a:t>phrases:</a:t>
            </a:r>
            <a:endParaRPr sz="886">
              <a:solidFill>
                <a:prstClr val="black"/>
              </a:solidFill>
              <a:latin typeface="Cambria"/>
              <a:cs typeface="Cambria"/>
            </a:endParaRPr>
          </a:p>
          <a:p>
            <a:pPr marL="319945" indent="-155427" defTabSz="623438">
              <a:spcBef>
                <a:spcPts val="187"/>
              </a:spcBef>
              <a:buFont typeface="Symbol"/>
              <a:buChar char=""/>
              <a:tabLst>
                <a:tab pos="319945" algn="l"/>
                <a:tab pos="320378" algn="l"/>
              </a:tabLst>
            </a:pPr>
            <a:r>
              <a:rPr sz="886" b="1" spc="-3" dirty="0">
                <a:solidFill>
                  <a:prstClr val="black"/>
                </a:solidFill>
                <a:latin typeface="Cambria"/>
                <a:cs typeface="Cambria"/>
              </a:rPr>
              <a:t>"Do you need a ride /</a:t>
            </a:r>
            <a:r>
              <a:rPr sz="886" b="1" spc="-17" dirty="0">
                <a:solidFill>
                  <a:prstClr val="black"/>
                </a:solidFill>
                <a:latin typeface="Cambria"/>
                <a:cs typeface="Cambria"/>
              </a:rPr>
              <a:t> </a:t>
            </a:r>
            <a:r>
              <a:rPr sz="886" b="1" spc="-7" dirty="0">
                <a:solidFill>
                  <a:prstClr val="black"/>
                </a:solidFill>
                <a:latin typeface="Cambria"/>
                <a:cs typeface="Cambria"/>
              </a:rPr>
              <a:t>lift?"</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prstClr val="black"/>
                </a:solidFill>
                <a:latin typeface="Cambria"/>
                <a:cs typeface="Cambria"/>
              </a:rPr>
              <a:t>"I'll </a:t>
            </a:r>
            <a:r>
              <a:rPr sz="886" b="1" spc="-7" dirty="0">
                <a:solidFill>
                  <a:prstClr val="black"/>
                </a:solidFill>
                <a:latin typeface="Cambria"/>
                <a:cs typeface="Cambria"/>
              </a:rPr>
              <a:t>pick </a:t>
            </a:r>
            <a:r>
              <a:rPr sz="886" b="1" spc="-3" dirty="0">
                <a:solidFill>
                  <a:prstClr val="black"/>
                </a:solidFill>
                <a:latin typeface="Cambria"/>
                <a:cs typeface="Cambria"/>
              </a:rPr>
              <a:t>you </a:t>
            </a:r>
            <a:r>
              <a:rPr sz="886" b="1" dirty="0">
                <a:solidFill>
                  <a:prstClr val="black"/>
                </a:solidFill>
                <a:latin typeface="Cambria"/>
                <a:cs typeface="Cambria"/>
              </a:rPr>
              <a:t>up</a:t>
            </a:r>
            <a:r>
              <a:rPr sz="886" b="1" spc="-20" dirty="0">
                <a:solidFill>
                  <a:prstClr val="black"/>
                </a:solidFill>
                <a:latin typeface="Cambria"/>
                <a:cs typeface="Cambria"/>
              </a:rPr>
              <a:t> </a:t>
            </a:r>
            <a:r>
              <a:rPr sz="886" b="1" spc="-3" dirty="0">
                <a:solidFill>
                  <a:prstClr val="black"/>
                </a:solidFill>
                <a:latin typeface="Cambria"/>
                <a:cs typeface="Cambria"/>
              </a:rPr>
              <a:t>at..."</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(pick someone up = take the person in your</a:t>
            </a:r>
            <a:r>
              <a:rPr sz="886" i="1" spc="24" dirty="0">
                <a:solidFill>
                  <a:prstClr val="black"/>
                </a:solidFill>
                <a:latin typeface="Cambria"/>
                <a:cs typeface="Cambria"/>
              </a:rPr>
              <a:t> </a:t>
            </a:r>
            <a:r>
              <a:rPr sz="886" i="1" spc="-3" dirty="0">
                <a:solidFill>
                  <a:prstClr val="black"/>
                </a:solidFill>
                <a:latin typeface="Cambria"/>
                <a:cs typeface="Cambria"/>
              </a:rPr>
              <a:t>car)</a:t>
            </a:r>
            <a:endParaRPr sz="886">
              <a:solidFill>
                <a:prstClr val="black"/>
              </a:solidFill>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624147"/>
            <a:ext cx="4044228" cy="5566909"/>
          </a:xfrm>
          <a:prstGeom prst="rect">
            <a:avLst/>
          </a:prstGeom>
        </p:spPr>
        <p:txBody>
          <a:bodyPr vert="horz" wrap="square" lIns="0" tIns="0" rIns="0" bIns="0" rtlCol="0">
            <a:spAutoFit/>
          </a:bodyPr>
          <a:lstStyle/>
          <a:p>
            <a:pPr marL="319945" indent="-155427" defTabSz="623438">
              <a:buFont typeface="Symbol"/>
              <a:buChar char=""/>
              <a:tabLst>
                <a:tab pos="319945" algn="l"/>
                <a:tab pos="320378" algn="l"/>
              </a:tabLst>
            </a:pPr>
            <a:r>
              <a:rPr sz="886" b="1" spc="-3" dirty="0">
                <a:solidFill>
                  <a:prstClr val="black"/>
                </a:solidFill>
                <a:latin typeface="Cambria"/>
                <a:cs typeface="Cambria"/>
              </a:rPr>
              <a:t>"I can drop you off</a:t>
            </a:r>
            <a:r>
              <a:rPr sz="886" b="1" spc="-34" dirty="0">
                <a:solidFill>
                  <a:prstClr val="black"/>
                </a:solidFill>
                <a:latin typeface="Cambria"/>
                <a:cs typeface="Cambria"/>
              </a:rPr>
              <a:t> </a:t>
            </a:r>
            <a:r>
              <a:rPr sz="886" b="1" spc="-7" dirty="0">
                <a:solidFill>
                  <a:prstClr val="black"/>
                </a:solidFill>
                <a:latin typeface="Cambria"/>
                <a:cs typeface="Cambria"/>
              </a:rPr>
              <a:t>at..."</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(drop someone off = </a:t>
            </a:r>
            <a:r>
              <a:rPr sz="886" i="1" spc="-7" dirty="0">
                <a:solidFill>
                  <a:prstClr val="black"/>
                </a:solidFill>
                <a:latin typeface="Cambria"/>
                <a:cs typeface="Cambria"/>
              </a:rPr>
              <a:t>when </a:t>
            </a:r>
            <a:r>
              <a:rPr sz="886" i="1" spc="-3" dirty="0">
                <a:solidFill>
                  <a:prstClr val="black"/>
                </a:solidFill>
                <a:latin typeface="Cambria"/>
                <a:cs typeface="Cambria"/>
              </a:rPr>
              <a:t>the person leaves your</a:t>
            </a:r>
            <a:r>
              <a:rPr sz="886" i="1" spc="55" dirty="0">
                <a:solidFill>
                  <a:prstClr val="black"/>
                </a:solidFill>
                <a:latin typeface="Cambria"/>
                <a:cs typeface="Cambria"/>
              </a:rPr>
              <a:t> </a:t>
            </a:r>
            <a:r>
              <a:rPr sz="886" i="1" spc="-7" dirty="0">
                <a:solidFill>
                  <a:prstClr val="black"/>
                </a:solidFill>
                <a:latin typeface="Cambria"/>
                <a:cs typeface="Cambria"/>
              </a:rPr>
              <a:t>car)</a:t>
            </a:r>
            <a:endParaRPr sz="886">
              <a:solidFill>
                <a:prstClr val="black"/>
              </a:solidFill>
              <a:latin typeface="Cambria"/>
              <a:cs typeface="Cambria"/>
            </a:endParaRPr>
          </a:p>
          <a:p>
            <a:pPr defTabSz="623438">
              <a:spcBef>
                <a:spcPts val="14"/>
              </a:spcBef>
            </a:pPr>
            <a:endParaRPr sz="1023">
              <a:solidFill>
                <a:prstClr val="black"/>
              </a:solidFill>
              <a:latin typeface="Times New Roman"/>
              <a:cs typeface="Times New Roman"/>
            </a:endParaRPr>
          </a:p>
          <a:p>
            <a:pPr marL="8659" marR="5628" defTabSz="623438">
              <a:lnSpc>
                <a:spcPct val="112300"/>
              </a:lnSpc>
            </a:pPr>
            <a:r>
              <a:rPr sz="886" spc="-3" dirty="0">
                <a:solidFill>
                  <a:prstClr val="black"/>
                </a:solidFill>
                <a:latin typeface="Cambria"/>
                <a:cs typeface="Cambria"/>
              </a:rPr>
              <a:t>Unfortunately, the brother is a </a:t>
            </a:r>
            <a:r>
              <a:rPr sz="886" b="1" spc="-3" dirty="0">
                <a:solidFill>
                  <a:prstClr val="black"/>
                </a:solidFill>
                <a:latin typeface="Cambria"/>
                <a:cs typeface="Cambria"/>
              </a:rPr>
              <a:t>backseat driver </a:t>
            </a:r>
            <a:r>
              <a:rPr sz="886" spc="-3" dirty="0">
                <a:solidFill>
                  <a:prstClr val="black"/>
                </a:solidFill>
                <a:latin typeface="Cambria"/>
                <a:cs typeface="Cambria"/>
              </a:rPr>
              <a:t>– </a:t>
            </a:r>
            <a:r>
              <a:rPr sz="886" dirty="0">
                <a:solidFill>
                  <a:prstClr val="black"/>
                </a:solidFill>
                <a:latin typeface="Cambria"/>
                <a:cs typeface="Cambria"/>
              </a:rPr>
              <a:t>that’s </a:t>
            </a:r>
            <a:r>
              <a:rPr sz="886" spc="-3" dirty="0">
                <a:solidFill>
                  <a:prstClr val="black"/>
                </a:solidFill>
                <a:latin typeface="Cambria"/>
                <a:cs typeface="Cambria"/>
              </a:rPr>
              <a:t>a person in the car who is  </a:t>
            </a:r>
            <a:r>
              <a:rPr sz="886" spc="-7" dirty="0">
                <a:solidFill>
                  <a:prstClr val="black"/>
                </a:solidFill>
                <a:latin typeface="Cambria"/>
                <a:cs typeface="Cambria"/>
              </a:rPr>
              <a:t>not </a:t>
            </a:r>
            <a:r>
              <a:rPr sz="886" spc="-3" dirty="0">
                <a:solidFill>
                  <a:prstClr val="black"/>
                </a:solidFill>
                <a:latin typeface="Cambria"/>
                <a:cs typeface="Cambria"/>
              </a:rPr>
              <a:t>driving, but who criticizes the driver’s abilities or who makes lots of suggestions  </a:t>
            </a:r>
            <a:r>
              <a:rPr sz="886" spc="-7" dirty="0">
                <a:solidFill>
                  <a:prstClr val="black"/>
                </a:solidFill>
                <a:latin typeface="Cambria"/>
                <a:cs typeface="Cambria"/>
              </a:rPr>
              <a:t>and </a:t>
            </a:r>
            <a:r>
              <a:rPr sz="886" spc="-3" dirty="0">
                <a:solidFill>
                  <a:prstClr val="black"/>
                </a:solidFill>
                <a:latin typeface="Cambria"/>
                <a:cs typeface="Cambria"/>
              </a:rPr>
              <a:t>gives lots of </a:t>
            </a:r>
            <a:r>
              <a:rPr sz="886" dirty="0">
                <a:solidFill>
                  <a:prstClr val="black"/>
                </a:solidFill>
                <a:latin typeface="Cambria"/>
                <a:cs typeface="Cambria"/>
              </a:rPr>
              <a:t>tips </a:t>
            </a:r>
            <a:r>
              <a:rPr sz="886" spc="-3" dirty="0">
                <a:solidFill>
                  <a:prstClr val="black"/>
                </a:solidFill>
                <a:latin typeface="Cambria"/>
                <a:cs typeface="Cambria"/>
              </a:rPr>
              <a:t>for the driver </a:t>
            </a:r>
            <a:r>
              <a:rPr sz="886" dirty="0">
                <a:solidFill>
                  <a:prstClr val="black"/>
                </a:solidFill>
                <a:latin typeface="Cambria"/>
                <a:cs typeface="Cambria"/>
              </a:rPr>
              <a:t>to</a:t>
            </a:r>
            <a:r>
              <a:rPr sz="886" spc="7" dirty="0">
                <a:solidFill>
                  <a:prstClr val="black"/>
                </a:solidFill>
                <a:latin typeface="Cambria"/>
                <a:cs typeface="Cambria"/>
              </a:rPr>
              <a:t> </a:t>
            </a:r>
            <a:r>
              <a:rPr sz="886" spc="-3" dirty="0">
                <a:solidFill>
                  <a:prstClr val="black"/>
                </a:solidFill>
                <a:latin typeface="Cambria"/>
                <a:cs typeface="Cambria"/>
              </a:rPr>
              <a:t>improve.</a:t>
            </a:r>
            <a:endParaRPr sz="886">
              <a:solidFill>
                <a:prstClr val="black"/>
              </a:solidFill>
              <a:latin typeface="Cambria"/>
              <a:cs typeface="Cambria"/>
            </a:endParaRPr>
          </a:p>
          <a:p>
            <a:pPr defTabSz="623438">
              <a:spcBef>
                <a:spcPts val="27"/>
              </a:spcBef>
            </a:pPr>
            <a:endParaRPr sz="1125">
              <a:solidFill>
                <a:prstClr val="black"/>
              </a:solidFill>
              <a:latin typeface="Times New Roman"/>
              <a:cs typeface="Times New Roman"/>
            </a:endParaRPr>
          </a:p>
          <a:p>
            <a:pPr marL="8659" defTabSz="623438"/>
            <a:r>
              <a:rPr sz="886" spc="-3" dirty="0">
                <a:solidFill>
                  <a:prstClr val="black"/>
                </a:solidFill>
                <a:latin typeface="Cambria"/>
                <a:cs typeface="Cambria"/>
              </a:rPr>
              <a:t>Some of the comments a backseat driver might</a:t>
            </a:r>
            <a:r>
              <a:rPr sz="886" spc="17" dirty="0">
                <a:solidFill>
                  <a:prstClr val="black"/>
                </a:solidFill>
                <a:latin typeface="Cambria"/>
                <a:cs typeface="Cambria"/>
              </a:rPr>
              <a:t> </a:t>
            </a:r>
            <a:r>
              <a:rPr sz="886" spc="-3" dirty="0">
                <a:solidFill>
                  <a:prstClr val="black"/>
                </a:solidFill>
                <a:latin typeface="Cambria"/>
                <a:cs typeface="Cambria"/>
              </a:rPr>
              <a:t>make:</a:t>
            </a:r>
            <a:endParaRPr sz="886">
              <a:solidFill>
                <a:prstClr val="black"/>
              </a:solidFill>
              <a:latin typeface="Cambria"/>
              <a:cs typeface="Cambria"/>
            </a:endParaRPr>
          </a:p>
          <a:p>
            <a:pPr defTabSz="623438"/>
            <a:endParaRPr sz="1193">
              <a:solidFill>
                <a:prstClr val="black"/>
              </a:solidFill>
              <a:latin typeface="Times New Roman"/>
              <a:cs typeface="Times New Roman"/>
            </a:endParaRPr>
          </a:p>
          <a:p>
            <a:pPr marL="319945" indent="-155427" defTabSz="623438">
              <a:buFont typeface="Symbol"/>
              <a:buChar char=""/>
              <a:tabLst>
                <a:tab pos="319945" algn="l"/>
                <a:tab pos="320378" algn="l"/>
              </a:tabLst>
            </a:pPr>
            <a:r>
              <a:rPr sz="886" b="1" spc="-3" dirty="0">
                <a:solidFill>
                  <a:prstClr val="black"/>
                </a:solidFill>
                <a:latin typeface="Cambria"/>
                <a:cs typeface="Cambria"/>
              </a:rPr>
              <a:t>"You don't want </a:t>
            </a:r>
            <a:r>
              <a:rPr sz="886" b="1" spc="-7" dirty="0">
                <a:solidFill>
                  <a:prstClr val="black"/>
                </a:solidFill>
                <a:latin typeface="Cambria"/>
                <a:cs typeface="Cambria"/>
              </a:rPr>
              <a:t>to </a:t>
            </a:r>
            <a:r>
              <a:rPr sz="886" b="1" spc="3" dirty="0">
                <a:solidFill>
                  <a:prstClr val="black"/>
                </a:solidFill>
                <a:latin typeface="Cambria"/>
                <a:cs typeface="Cambria"/>
              </a:rPr>
              <a:t>be </a:t>
            </a:r>
            <a:r>
              <a:rPr sz="886" b="1" spc="-3" dirty="0">
                <a:solidFill>
                  <a:prstClr val="black"/>
                </a:solidFill>
                <a:latin typeface="Cambria"/>
                <a:cs typeface="Cambria"/>
              </a:rPr>
              <a:t>in this lane - it's</a:t>
            </a:r>
            <a:r>
              <a:rPr sz="886" b="1" dirty="0">
                <a:solidFill>
                  <a:prstClr val="black"/>
                </a:solidFill>
                <a:latin typeface="Cambria"/>
                <a:cs typeface="Cambria"/>
              </a:rPr>
              <a:t> </a:t>
            </a:r>
            <a:r>
              <a:rPr sz="886" b="1" spc="-3" dirty="0">
                <a:solidFill>
                  <a:prstClr val="black"/>
                </a:solidFill>
                <a:latin typeface="Cambria"/>
                <a:cs typeface="Cambria"/>
              </a:rPr>
              <a:t>exit-only."</a:t>
            </a:r>
            <a:endParaRPr sz="886">
              <a:solidFill>
                <a:prstClr val="black"/>
              </a:solidFill>
              <a:latin typeface="Cambria"/>
              <a:cs typeface="Cambria"/>
            </a:endParaRPr>
          </a:p>
          <a:p>
            <a:pPr marL="319945" marR="3464" defTabSz="623438">
              <a:lnSpc>
                <a:spcPct val="112300"/>
              </a:lnSpc>
              <a:spcBef>
                <a:spcPts val="10"/>
              </a:spcBef>
            </a:pPr>
            <a:r>
              <a:rPr sz="886" i="1" spc="-3" dirty="0">
                <a:solidFill>
                  <a:prstClr val="black"/>
                </a:solidFill>
                <a:latin typeface="Cambria"/>
                <a:cs typeface="Cambria"/>
              </a:rPr>
              <a:t>(roads are divided </a:t>
            </a:r>
            <a:r>
              <a:rPr sz="886" i="1" dirty="0">
                <a:solidFill>
                  <a:prstClr val="black"/>
                </a:solidFill>
                <a:latin typeface="Cambria"/>
                <a:cs typeface="Cambria"/>
              </a:rPr>
              <a:t>into </a:t>
            </a:r>
            <a:r>
              <a:rPr sz="886" i="1" spc="-3" dirty="0">
                <a:solidFill>
                  <a:prstClr val="black"/>
                </a:solidFill>
                <a:latin typeface="Cambria"/>
                <a:cs typeface="Cambria"/>
              </a:rPr>
              <a:t>lanes. </a:t>
            </a:r>
            <a:r>
              <a:rPr sz="886" i="1" dirty="0">
                <a:solidFill>
                  <a:prstClr val="black"/>
                </a:solidFill>
                <a:latin typeface="Cambria"/>
                <a:cs typeface="Cambria"/>
              </a:rPr>
              <a:t>An </a:t>
            </a:r>
            <a:r>
              <a:rPr sz="886" i="1" spc="-3" dirty="0">
                <a:solidFill>
                  <a:prstClr val="black"/>
                </a:solidFill>
                <a:latin typeface="Cambria"/>
                <a:cs typeface="Cambria"/>
              </a:rPr>
              <a:t>exit-only lane is one </a:t>
            </a:r>
            <a:r>
              <a:rPr sz="886" i="1" dirty="0">
                <a:solidFill>
                  <a:prstClr val="black"/>
                </a:solidFill>
                <a:latin typeface="Cambria"/>
                <a:cs typeface="Cambria"/>
              </a:rPr>
              <a:t>where </a:t>
            </a:r>
            <a:r>
              <a:rPr sz="886" i="1" spc="-3" dirty="0">
                <a:solidFill>
                  <a:prstClr val="black"/>
                </a:solidFill>
                <a:latin typeface="Cambria"/>
                <a:cs typeface="Cambria"/>
              </a:rPr>
              <a:t>the </a:t>
            </a:r>
            <a:r>
              <a:rPr sz="886" i="1" dirty="0">
                <a:solidFill>
                  <a:prstClr val="black"/>
                </a:solidFill>
                <a:latin typeface="Cambria"/>
                <a:cs typeface="Cambria"/>
              </a:rPr>
              <a:t>only </a:t>
            </a:r>
            <a:r>
              <a:rPr sz="886" i="1" spc="-3" dirty="0">
                <a:solidFill>
                  <a:prstClr val="black"/>
                </a:solidFill>
                <a:latin typeface="Cambria"/>
                <a:cs typeface="Cambria"/>
              </a:rPr>
              <a:t>option is to  leave the</a:t>
            </a:r>
            <a:r>
              <a:rPr sz="886" i="1" spc="-37" dirty="0">
                <a:solidFill>
                  <a:prstClr val="black"/>
                </a:solidFill>
                <a:latin typeface="Cambria"/>
                <a:cs typeface="Cambria"/>
              </a:rPr>
              <a:t> </a:t>
            </a:r>
            <a:r>
              <a:rPr sz="886" i="1" spc="-3" dirty="0">
                <a:solidFill>
                  <a:prstClr val="black"/>
                </a:solidFill>
                <a:latin typeface="Cambria"/>
                <a:cs typeface="Cambria"/>
              </a:rPr>
              <a:t>highway)</a:t>
            </a:r>
            <a:endParaRPr sz="886">
              <a:solidFill>
                <a:prstClr val="black"/>
              </a:solidFill>
              <a:latin typeface="Cambria"/>
              <a:cs typeface="Cambria"/>
            </a:endParaRPr>
          </a:p>
          <a:p>
            <a:pPr marL="319945" indent="-155427" defTabSz="623438">
              <a:spcBef>
                <a:spcPts val="181"/>
              </a:spcBef>
              <a:buFont typeface="Symbol"/>
              <a:buChar char=""/>
              <a:tabLst>
                <a:tab pos="319945" algn="l"/>
                <a:tab pos="320378" algn="l"/>
              </a:tabLst>
            </a:pPr>
            <a:r>
              <a:rPr sz="886" b="1" spc="-3" dirty="0">
                <a:solidFill>
                  <a:prstClr val="black"/>
                </a:solidFill>
                <a:latin typeface="Cambria"/>
                <a:cs typeface="Cambria"/>
              </a:rPr>
              <a:t>"You forgot </a:t>
            </a:r>
            <a:r>
              <a:rPr sz="886" b="1" spc="-7" dirty="0">
                <a:solidFill>
                  <a:prstClr val="black"/>
                </a:solidFill>
                <a:latin typeface="Cambria"/>
                <a:cs typeface="Cambria"/>
              </a:rPr>
              <a:t>to use your </a:t>
            </a:r>
            <a:r>
              <a:rPr sz="886" b="1" spc="-3" dirty="0">
                <a:solidFill>
                  <a:prstClr val="black"/>
                </a:solidFill>
                <a:latin typeface="Cambria"/>
                <a:cs typeface="Cambria"/>
              </a:rPr>
              <a:t>turn signal / blinker before</a:t>
            </a:r>
            <a:r>
              <a:rPr sz="886" b="1" spc="68" dirty="0">
                <a:solidFill>
                  <a:prstClr val="black"/>
                </a:solidFill>
                <a:latin typeface="Cambria"/>
                <a:cs typeface="Cambria"/>
              </a:rPr>
              <a:t> </a:t>
            </a:r>
            <a:r>
              <a:rPr sz="886" b="1" spc="-3" dirty="0">
                <a:solidFill>
                  <a:prstClr val="black"/>
                </a:solidFill>
                <a:latin typeface="Cambria"/>
                <a:cs typeface="Cambria"/>
              </a:rPr>
              <a:t>merging."</a:t>
            </a:r>
            <a:endParaRPr sz="886">
              <a:solidFill>
                <a:prstClr val="black"/>
              </a:solidFill>
              <a:latin typeface="Cambria"/>
              <a:cs typeface="Cambria"/>
            </a:endParaRPr>
          </a:p>
          <a:p>
            <a:pPr marL="319945" marR="7793" defTabSz="623438">
              <a:lnSpc>
                <a:spcPct val="112300"/>
              </a:lnSpc>
            </a:pPr>
            <a:r>
              <a:rPr sz="886" i="1" spc="-7" dirty="0">
                <a:solidFill>
                  <a:prstClr val="black"/>
                </a:solidFill>
                <a:latin typeface="Cambria"/>
                <a:cs typeface="Cambria"/>
              </a:rPr>
              <a:t>(turn </a:t>
            </a:r>
            <a:r>
              <a:rPr sz="886" i="1" spc="-3" dirty="0">
                <a:solidFill>
                  <a:prstClr val="black"/>
                </a:solidFill>
                <a:latin typeface="Cambria"/>
                <a:cs typeface="Cambria"/>
              </a:rPr>
              <a:t>signal / blinker = </a:t>
            </a:r>
            <a:r>
              <a:rPr sz="886" i="1" spc="-7" dirty="0">
                <a:solidFill>
                  <a:prstClr val="black"/>
                </a:solidFill>
                <a:latin typeface="Cambria"/>
                <a:cs typeface="Cambria"/>
              </a:rPr>
              <a:t>the </a:t>
            </a:r>
            <a:r>
              <a:rPr sz="886" i="1" spc="-3" dirty="0">
                <a:solidFill>
                  <a:prstClr val="black"/>
                </a:solidFill>
                <a:latin typeface="Cambria"/>
                <a:cs typeface="Cambria"/>
              </a:rPr>
              <a:t>yellow or orange light on the sides of a car, used </a:t>
            </a:r>
            <a:r>
              <a:rPr sz="886" i="1" spc="-7" dirty="0">
                <a:solidFill>
                  <a:prstClr val="black"/>
                </a:solidFill>
                <a:latin typeface="Cambria"/>
                <a:cs typeface="Cambria"/>
              </a:rPr>
              <a:t>to  </a:t>
            </a:r>
            <a:r>
              <a:rPr sz="886" i="1" spc="-3" dirty="0">
                <a:solidFill>
                  <a:prstClr val="black"/>
                </a:solidFill>
                <a:latin typeface="Cambria"/>
                <a:cs typeface="Cambria"/>
              </a:rPr>
              <a:t>indicate the direction you plan to go. Merge = move from one </a:t>
            </a:r>
            <a:r>
              <a:rPr sz="886" i="1" dirty="0">
                <a:solidFill>
                  <a:prstClr val="black"/>
                </a:solidFill>
                <a:latin typeface="Cambria"/>
                <a:cs typeface="Cambria"/>
              </a:rPr>
              <a:t>lane </a:t>
            </a:r>
            <a:r>
              <a:rPr sz="886" i="1" spc="-3" dirty="0">
                <a:solidFill>
                  <a:prstClr val="black"/>
                </a:solidFill>
                <a:latin typeface="Cambria"/>
                <a:cs typeface="Cambria"/>
              </a:rPr>
              <a:t>into</a:t>
            </a:r>
            <a:r>
              <a:rPr sz="886" i="1" spc="75" dirty="0">
                <a:solidFill>
                  <a:prstClr val="black"/>
                </a:solidFill>
                <a:latin typeface="Cambria"/>
                <a:cs typeface="Cambria"/>
              </a:rPr>
              <a:t> </a:t>
            </a:r>
            <a:r>
              <a:rPr sz="886" i="1" spc="-3" dirty="0">
                <a:solidFill>
                  <a:prstClr val="black"/>
                </a:solidFill>
                <a:latin typeface="Cambria"/>
                <a:cs typeface="Cambria"/>
              </a:rPr>
              <a:t>another)</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7" dirty="0">
                <a:solidFill>
                  <a:prstClr val="black"/>
                </a:solidFill>
                <a:latin typeface="Cambria"/>
                <a:cs typeface="Cambria"/>
              </a:rPr>
              <a:t>"Slow </a:t>
            </a:r>
            <a:r>
              <a:rPr sz="886" b="1" spc="-3" dirty="0">
                <a:solidFill>
                  <a:prstClr val="black"/>
                </a:solidFill>
                <a:latin typeface="Cambria"/>
                <a:cs typeface="Cambria"/>
              </a:rPr>
              <a:t>down - the speed limit is 55."</a:t>
            </a:r>
            <a:endParaRPr sz="886">
              <a:solidFill>
                <a:prstClr val="black"/>
              </a:solidFill>
              <a:latin typeface="Cambria"/>
              <a:cs typeface="Cambria"/>
            </a:endParaRPr>
          </a:p>
          <a:p>
            <a:pPr marL="319945" defTabSz="623438">
              <a:spcBef>
                <a:spcPts val="126"/>
              </a:spcBef>
            </a:pPr>
            <a:r>
              <a:rPr sz="886" i="1" spc="-3" dirty="0">
                <a:solidFill>
                  <a:prstClr val="black"/>
                </a:solidFill>
                <a:latin typeface="Cambria"/>
                <a:cs typeface="Cambria"/>
              </a:rPr>
              <a:t>(speed limit = the maximum</a:t>
            </a:r>
            <a:r>
              <a:rPr sz="886" i="1" spc="-17" dirty="0">
                <a:solidFill>
                  <a:prstClr val="black"/>
                </a:solidFill>
                <a:latin typeface="Cambria"/>
                <a:cs typeface="Cambria"/>
              </a:rPr>
              <a:t> </a:t>
            </a:r>
            <a:r>
              <a:rPr sz="886" i="1" spc="-3" dirty="0">
                <a:solidFill>
                  <a:prstClr val="black"/>
                </a:solidFill>
                <a:latin typeface="Cambria"/>
                <a:cs typeface="Cambria"/>
              </a:rPr>
              <a:t>velocity.</a:t>
            </a:r>
            <a:endParaRPr sz="886">
              <a:solidFill>
                <a:prstClr val="black"/>
              </a:solidFill>
              <a:latin typeface="Cambria"/>
              <a:cs typeface="Cambria"/>
            </a:endParaRPr>
          </a:p>
          <a:p>
            <a:pPr marL="319945" defTabSz="623438">
              <a:spcBef>
                <a:spcPts val="126"/>
              </a:spcBef>
            </a:pPr>
            <a:r>
              <a:rPr sz="886" i="1" spc="-3" dirty="0">
                <a:solidFill>
                  <a:prstClr val="black"/>
                </a:solidFill>
                <a:latin typeface="Cambria"/>
                <a:cs typeface="Cambria"/>
              </a:rPr>
              <a:t>Slow </a:t>
            </a:r>
            <a:r>
              <a:rPr sz="886" i="1" dirty="0">
                <a:solidFill>
                  <a:prstClr val="black"/>
                </a:solidFill>
                <a:latin typeface="Cambria"/>
                <a:cs typeface="Cambria"/>
              </a:rPr>
              <a:t>down </a:t>
            </a:r>
            <a:r>
              <a:rPr sz="886" i="1" spc="-3" dirty="0">
                <a:solidFill>
                  <a:prstClr val="black"/>
                </a:solidFill>
                <a:latin typeface="Cambria"/>
                <a:cs typeface="Cambria"/>
              </a:rPr>
              <a:t>= drive slower. Speed up = drive</a:t>
            </a:r>
            <a:r>
              <a:rPr sz="886" i="1" spc="-20" dirty="0">
                <a:solidFill>
                  <a:prstClr val="black"/>
                </a:solidFill>
                <a:latin typeface="Cambria"/>
                <a:cs typeface="Cambria"/>
              </a:rPr>
              <a:t> </a:t>
            </a:r>
            <a:r>
              <a:rPr sz="886" i="1" dirty="0">
                <a:solidFill>
                  <a:prstClr val="black"/>
                </a:solidFill>
                <a:latin typeface="Cambria"/>
                <a:cs typeface="Cambria"/>
              </a:rPr>
              <a:t>faster)</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prstClr val="black"/>
                </a:solidFill>
                <a:latin typeface="Cambria"/>
                <a:cs typeface="Cambria"/>
              </a:rPr>
              <a:t>"You missed </a:t>
            </a:r>
            <a:r>
              <a:rPr sz="886" b="1" spc="-7" dirty="0">
                <a:solidFill>
                  <a:prstClr val="black"/>
                </a:solidFill>
                <a:latin typeface="Cambria"/>
                <a:cs typeface="Cambria"/>
              </a:rPr>
              <a:t>your</a:t>
            </a:r>
            <a:r>
              <a:rPr sz="886" b="1" spc="-41" dirty="0">
                <a:solidFill>
                  <a:prstClr val="black"/>
                </a:solidFill>
                <a:latin typeface="Cambria"/>
                <a:cs typeface="Cambria"/>
              </a:rPr>
              <a:t> </a:t>
            </a:r>
            <a:r>
              <a:rPr sz="886" b="1" spc="-3" dirty="0">
                <a:solidFill>
                  <a:prstClr val="black"/>
                </a:solidFill>
                <a:latin typeface="Cambria"/>
                <a:cs typeface="Cambria"/>
              </a:rPr>
              <a:t>turn."</a:t>
            </a:r>
            <a:endParaRPr sz="886">
              <a:solidFill>
                <a:prstClr val="black"/>
              </a:solidFill>
              <a:latin typeface="Cambria"/>
              <a:cs typeface="Cambria"/>
            </a:endParaRPr>
          </a:p>
          <a:p>
            <a:pPr marL="319945" marR="414326" defTabSz="623438">
              <a:lnSpc>
                <a:spcPts val="1193"/>
              </a:lnSpc>
              <a:spcBef>
                <a:spcPts val="61"/>
              </a:spcBef>
            </a:pPr>
            <a:r>
              <a:rPr sz="886" i="1" spc="-3" dirty="0">
                <a:solidFill>
                  <a:prstClr val="black"/>
                </a:solidFill>
                <a:latin typeface="Cambria"/>
                <a:cs typeface="Cambria"/>
              </a:rPr>
              <a:t>(you accidentally went past the place where you were supposed to </a:t>
            </a:r>
            <a:r>
              <a:rPr sz="886" i="1" spc="-7" dirty="0">
                <a:solidFill>
                  <a:prstClr val="black"/>
                </a:solidFill>
                <a:latin typeface="Cambria"/>
                <a:cs typeface="Cambria"/>
              </a:rPr>
              <a:t>turn  </a:t>
            </a:r>
            <a:r>
              <a:rPr sz="886" i="1" spc="-3" dirty="0">
                <a:solidFill>
                  <a:prstClr val="black"/>
                </a:solidFill>
                <a:latin typeface="Cambria"/>
                <a:cs typeface="Cambria"/>
              </a:rPr>
              <a:t>right/left)</a:t>
            </a:r>
            <a:endParaRPr sz="886">
              <a:solidFill>
                <a:prstClr val="black"/>
              </a:solidFill>
              <a:latin typeface="Cambria"/>
              <a:cs typeface="Cambria"/>
            </a:endParaRPr>
          </a:p>
          <a:p>
            <a:pPr marL="319945" indent="-155427" defTabSz="623438">
              <a:spcBef>
                <a:spcPts val="116"/>
              </a:spcBef>
              <a:buFont typeface="Symbol"/>
              <a:buChar char=""/>
              <a:tabLst>
                <a:tab pos="319945" algn="l"/>
                <a:tab pos="320378" algn="l"/>
              </a:tabLst>
            </a:pPr>
            <a:r>
              <a:rPr sz="886" b="1" spc="-7" dirty="0">
                <a:solidFill>
                  <a:prstClr val="black"/>
                </a:solidFill>
                <a:latin typeface="Cambria"/>
                <a:cs typeface="Cambria"/>
              </a:rPr>
              <a:t>"Stop </a:t>
            </a:r>
            <a:r>
              <a:rPr sz="886" b="1" spc="-3" dirty="0">
                <a:solidFill>
                  <a:prstClr val="black"/>
                </a:solidFill>
                <a:latin typeface="Cambria"/>
                <a:cs typeface="Cambria"/>
              </a:rPr>
              <a:t>tailgating - it's </a:t>
            </a:r>
            <a:r>
              <a:rPr sz="886" b="1" spc="-7" dirty="0">
                <a:solidFill>
                  <a:prstClr val="black"/>
                </a:solidFill>
                <a:latin typeface="Cambria"/>
                <a:cs typeface="Cambria"/>
              </a:rPr>
              <a:t>not</a:t>
            </a:r>
            <a:r>
              <a:rPr sz="886" b="1" spc="17" dirty="0">
                <a:solidFill>
                  <a:prstClr val="black"/>
                </a:solidFill>
                <a:latin typeface="Cambria"/>
                <a:cs typeface="Cambria"/>
              </a:rPr>
              <a:t> </a:t>
            </a:r>
            <a:r>
              <a:rPr sz="886" b="1" spc="-3" dirty="0">
                <a:solidFill>
                  <a:prstClr val="black"/>
                </a:solidFill>
                <a:latin typeface="Cambria"/>
                <a:cs typeface="Cambria"/>
              </a:rPr>
              <a:t>safe."</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(tailgating = follow the car in front of you very</a:t>
            </a:r>
            <a:r>
              <a:rPr sz="886" i="1" spc="61" dirty="0">
                <a:solidFill>
                  <a:prstClr val="black"/>
                </a:solidFill>
                <a:latin typeface="Cambria"/>
                <a:cs typeface="Cambria"/>
              </a:rPr>
              <a:t> </a:t>
            </a:r>
            <a:r>
              <a:rPr sz="886" i="1" spc="-3" dirty="0">
                <a:solidFill>
                  <a:prstClr val="black"/>
                </a:solidFill>
                <a:latin typeface="Cambria"/>
                <a:cs typeface="Cambria"/>
              </a:rPr>
              <a:t>closely)</a:t>
            </a:r>
            <a:endParaRPr sz="886">
              <a:solidFill>
                <a:prstClr val="black"/>
              </a:solidFill>
              <a:latin typeface="Cambria"/>
              <a:cs typeface="Cambria"/>
            </a:endParaRPr>
          </a:p>
          <a:p>
            <a:pPr marL="319945" indent="-155427" defTabSz="623438">
              <a:spcBef>
                <a:spcPts val="181"/>
              </a:spcBef>
              <a:buFont typeface="Symbol"/>
              <a:buChar char=""/>
              <a:tabLst>
                <a:tab pos="319945" algn="l"/>
                <a:tab pos="320378" algn="l"/>
              </a:tabLst>
            </a:pPr>
            <a:r>
              <a:rPr sz="886" b="1" spc="-3" dirty="0">
                <a:solidFill>
                  <a:prstClr val="black"/>
                </a:solidFill>
                <a:latin typeface="Cambria"/>
                <a:cs typeface="Cambria"/>
              </a:rPr>
              <a:t>"Everybody buckle</a:t>
            </a:r>
            <a:r>
              <a:rPr sz="886" b="1" spc="-41" dirty="0">
                <a:solidFill>
                  <a:prstClr val="black"/>
                </a:solidFill>
                <a:latin typeface="Cambria"/>
                <a:cs typeface="Cambria"/>
              </a:rPr>
              <a:t> </a:t>
            </a:r>
            <a:r>
              <a:rPr sz="886" b="1" spc="-3" dirty="0">
                <a:solidFill>
                  <a:prstClr val="black"/>
                </a:solidFill>
                <a:latin typeface="Cambria"/>
                <a:cs typeface="Cambria"/>
              </a:rPr>
              <a:t>up."</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(buckle up = put </a:t>
            </a:r>
            <a:r>
              <a:rPr sz="886" i="1" dirty="0">
                <a:solidFill>
                  <a:prstClr val="black"/>
                </a:solidFill>
                <a:latin typeface="Cambria"/>
                <a:cs typeface="Cambria"/>
              </a:rPr>
              <a:t>on your</a:t>
            </a:r>
            <a:r>
              <a:rPr sz="886" i="1" spc="-27" dirty="0">
                <a:solidFill>
                  <a:prstClr val="black"/>
                </a:solidFill>
                <a:latin typeface="Cambria"/>
                <a:cs typeface="Cambria"/>
              </a:rPr>
              <a:t> </a:t>
            </a:r>
            <a:r>
              <a:rPr sz="886" i="1" spc="-3" dirty="0">
                <a:solidFill>
                  <a:prstClr val="black"/>
                </a:solidFill>
                <a:latin typeface="Cambria"/>
                <a:cs typeface="Cambria"/>
              </a:rPr>
              <a:t>seatbelt)</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prstClr val="black"/>
                </a:solidFill>
                <a:latin typeface="Cambria"/>
                <a:cs typeface="Cambria"/>
              </a:rPr>
              <a:t>"It's getting </a:t>
            </a:r>
            <a:r>
              <a:rPr sz="886" b="1" spc="-7" dirty="0">
                <a:solidFill>
                  <a:prstClr val="black"/>
                </a:solidFill>
                <a:latin typeface="Cambria"/>
                <a:cs typeface="Cambria"/>
              </a:rPr>
              <a:t>dark </a:t>
            </a:r>
            <a:r>
              <a:rPr sz="886" b="1" spc="-3" dirty="0">
                <a:solidFill>
                  <a:prstClr val="black"/>
                </a:solidFill>
                <a:latin typeface="Cambria"/>
                <a:cs typeface="Cambria"/>
              </a:rPr>
              <a:t>- you should turn on </a:t>
            </a:r>
            <a:r>
              <a:rPr sz="886" b="1" spc="-7" dirty="0">
                <a:solidFill>
                  <a:prstClr val="black"/>
                </a:solidFill>
                <a:latin typeface="Cambria"/>
                <a:cs typeface="Cambria"/>
              </a:rPr>
              <a:t>your</a:t>
            </a:r>
            <a:r>
              <a:rPr sz="886" b="1" spc="44" dirty="0">
                <a:solidFill>
                  <a:prstClr val="black"/>
                </a:solidFill>
                <a:latin typeface="Cambria"/>
                <a:cs typeface="Cambria"/>
              </a:rPr>
              <a:t> </a:t>
            </a:r>
            <a:r>
              <a:rPr sz="886" b="1" spc="-3" dirty="0">
                <a:solidFill>
                  <a:prstClr val="black"/>
                </a:solidFill>
                <a:latin typeface="Cambria"/>
                <a:cs typeface="Cambria"/>
              </a:rPr>
              <a:t>headlights."</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(headlights = the </a:t>
            </a:r>
            <a:r>
              <a:rPr sz="886" i="1" dirty="0">
                <a:solidFill>
                  <a:prstClr val="black"/>
                </a:solidFill>
                <a:latin typeface="Cambria"/>
                <a:cs typeface="Cambria"/>
              </a:rPr>
              <a:t>lights </a:t>
            </a:r>
            <a:r>
              <a:rPr sz="886" i="1" spc="-3" dirty="0">
                <a:solidFill>
                  <a:prstClr val="black"/>
                </a:solidFill>
                <a:latin typeface="Cambria"/>
                <a:cs typeface="Cambria"/>
              </a:rPr>
              <a:t>on </a:t>
            </a:r>
            <a:r>
              <a:rPr sz="886" i="1" spc="-7" dirty="0">
                <a:solidFill>
                  <a:prstClr val="black"/>
                </a:solidFill>
                <a:latin typeface="Cambria"/>
                <a:cs typeface="Cambria"/>
              </a:rPr>
              <a:t>the </a:t>
            </a:r>
            <a:r>
              <a:rPr sz="886" i="1" spc="-3" dirty="0">
                <a:solidFill>
                  <a:prstClr val="black"/>
                </a:solidFill>
                <a:latin typeface="Cambria"/>
                <a:cs typeface="Cambria"/>
              </a:rPr>
              <a:t>front of the</a:t>
            </a:r>
            <a:r>
              <a:rPr sz="886" i="1" dirty="0">
                <a:solidFill>
                  <a:prstClr val="black"/>
                </a:solidFill>
                <a:latin typeface="Cambria"/>
                <a:cs typeface="Cambria"/>
              </a:rPr>
              <a:t> </a:t>
            </a:r>
            <a:r>
              <a:rPr sz="886" i="1" spc="-3" dirty="0">
                <a:solidFill>
                  <a:prstClr val="black"/>
                </a:solidFill>
                <a:latin typeface="Cambria"/>
                <a:cs typeface="Cambria"/>
              </a:rPr>
              <a:t>car)</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defTabSz="623438"/>
            <a:r>
              <a:rPr sz="886" spc="-3" dirty="0">
                <a:solidFill>
                  <a:prstClr val="black"/>
                </a:solidFill>
                <a:latin typeface="Cambria"/>
                <a:cs typeface="Cambria"/>
              </a:rPr>
              <a:t>During the conversation, a number of driving problems are</a:t>
            </a:r>
            <a:r>
              <a:rPr sz="886" spc="48" dirty="0">
                <a:solidFill>
                  <a:prstClr val="black"/>
                </a:solidFill>
                <a:latin typeface="Cambria"/>
                <a:cs typeface="Cambria"/>
              </a:rPr>
              <a:t> </a:t>
            </a:r>
            <a:r>
              <a:rPr sz="886" spc="-3" dirty="0">
                <a:solidFill>
                  <a:prstClr val="black"/>
                </a:solidFill>
                <a:latin typeface="Cambria"/>
                <a:cs typeface="Cambria"/>
              </a:rPr>
              <a:t>mentioned:</a:t>
            </a:r>
            <a:endParaRPr sz="886">
              <a:solidFill>
                <a:prstClr val="black"/>
              </a:solidFill>
              <a:latin typeface="Cambria"/>
              <a:cs typeface="Cambria"/>
            </a:endParaRPr>
          </a:p>
          <a:p>
            <a:pPr defTabSz="623438">
              <a:spcBef>
                <a:spcPts val="10"/>
              </a:spcBef>
            </a:pPr>
            <a:endParaRPr sz="1193">
              <a:solidFill>
                <a:prstClr val="black"/>
              </a:solidFill>
              <a:latin typeface="Times New Roman"/>
              <a:cs typeface="Times New Roman"/>
            </a:endParaRPr>
          </a:p>
          <a:p>
            <a:pPr marL="319945" indent="-155427" defTabSz="623438">
              <a:buFont typeface="Symbol"/>
              <a:buChar char=""/>
              <a:tabLst>
                <a:tab pos="319945" algn="l"/>
                <a:tab pos="320378" algn="l"/>
              </a:tabLst>
            </a:pPr>
            <a:r>
              <a:rPr sz="886" b="1" spc="-3" dirty="0">
                <a:solidFill>
                  <a:prstClr val="black"/>
                </a:solidFill>
                <a:latin typeface="Cambria"/>
                <a:cs typeface="Cambria"/>
              </a:rPr>
              <a:t>"I </a:t>
            </a:r>
            <a:r>
              <a:rPr sz="886" b="1" spc="-7" dirty="0">
                <a:solidFill>
                  <a:prstClr val="black"/>
                </a:solidFill>
                <a:latin typeface="Cambria"/>
                <a:cs typeface="Cambria"/>
              </a:rPr>
              <a:t>got </a:t>
            </a:r>
            <a:r>
              <a:rPr sz="886" b="1" spc="-3" dirty="0">
                <a:solidFill>
                  <a:prstClr val="black"/>
                </a:solidFill>
                <a:latin typeface="Cambria"/>
                <a:cs typeface="Cambria"/>
              </a:rPr>
              <a:t>stuck in a traffic</a:t>
            </a:r>
            <a:r>
              <a:rPr sz="886" b="1" spc="-24" dirty="0">
                <a:solidFill>
                  <a:prstClr val="black"/>
                </a:solidFill>
                <a:latin typeface="Cambria"/>
                <a:cs typeface="Cambria"/>
              </a:rPr>
              <a:t> </a:t>
            </a:r>
            <a:r>
              <a:rPr sz="886" b="1" spc="-3" dirty="0">
                <a:solidFill>
                  <a:prstClr val="black"/>
                </a:solidFill>
                <a:latin typeface="Cambria"/>
                <a:cs typeface="Cambria"/>
              </a:rPr>
              <a:t>jam."</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(traffic jam = </a:t>
            </a:r>
            <a:r>
              <a:rPr sz="886" i="1" spc="-7" dirty="0">
                <a:solidFill>
                  <a:prstClr val="black"/>
                </a:solidFill>
                <a:latin typeface="Cambria"/>
                <a:cs typeface="Cambria"/>
              </a:rPr>
              <a:t>when </a:t>
            </a:r>
            <a:r>
              <a:rPr sz="886" i="1" spc="-3" dirty="0">
                <a:solidFill>
                  <a:prstClr val="black"/>
                </a:solidFill>
                <a:latin typeface="Cambria"/>
                <a:cs typeface="Cambria"/>
              </a:rPr>
              <a:t>the traffic is stopped or</a:t>
            </a:r>
            <a:r>
              <a:rPr sz="886" i="1" spc="24" dirty="0">
                <a:solidFill>
                  <a:prstClr val="black"/>
                </a:solidFill>
                <a:latin typeface="Cambria"/>
                <a:cs typeface="Cambria"/>
              </a:rPr>
              <a:t> </a:t>
            </a:r>
            <a:r>
              <a:rPr sz="886" i="1" spc="-3" dirty="0">
                <a:solidFill>
                  <a:prstClr val="black"/>
                </a:solidFill>
                <a:latin typeface="Cambria"/>
                <a:cs typeface="Cambria"/>
              </a:rPr>
              <a:t>slow)</a:t>
            </a:r>
            <a:endParaRPr sz="886">
              <a:solidFill>
                <a:prstClr val="black"/>
              </a:solidFill>
              <a:latin typeface="Cambria"/>
              <a:cs typeface="Cambria"/>
            </a:endParaRPr>
          </a:p>
          <a:p>
            <a:pPr marL="319945" indent="-155427" defTabSz="623438">
              <a:spcBef>
                <a:spcPts val="181"/>
              </a:spcBef>
              <a:buFont typeface="Symbol"/>
              <a:buChar char=""/>
              <a:tabLst>
                <a:tab pos="319945" algn="l"/>
                <a:tab pos="320378" algn="l"/>
              </a:tabLst>
            </a:pPr>
            <a:r>
              <a:rPr sz="886" b="1" spc="-3" dirty="0">
                <a:solidFill>
                  <a:prstClr val="black"/>
                </a:solidFill>
                <a:latin typeface="Cambria"/>
                <a:cs typeface="Cambria"/>
              </a:rPr>
              <a:t>"There </a:t>
            </a:r>
            <a:r>
              <a:rPr sz="886" b="1" spc="-7" dirty="0">
                <a:solidFill>
                  <a:prstClr val="black"/>
                </a:solidFill>
                <a:latin typeface="Cambria"/>
                <a:cs typeface="Cambria"/>
              </a:rPr>
              <a:t>was </a:t>
            </a:r>
            <a:r>
              <a:rPr sz="886" b="1" spc="-3" dirty="0">
                <a:solidFill>
                  <a:prstClr val="black"/>
                </a:solidFill>
                <a:latin typeface="Cambria"/>
                <a:cs typeface="Cambria"/>
              </a:rPr>
              <a:t>a detour </a:t>
            </a:r>
            <a:r>
              <a:rPr sz="886" b="1" spc="-7" dirty="0">
                <a:solidFill>
                  <a:prstClr val="black"/>
                </a:solidFill>
                <a:latin typeface="Cambria"/>
                <a:cs typeface="Cambria"/>
              </a:rPr>
              <a:t>due </a:t>
            </a:r>
            <a:r>
              <a:rPr sz="886" b="1" dirty="0">
                <a:solidFill>
                  <a:prstClr val="black"/>
                </a:solidFill>
                <a:latin typeface="Cambria"/>
                <a:cs typeface="Cambria"/>
              </a:rPr>
              <a:t>to</a:t>
            </a:r>
            <a:r>
              <a:rPr sz="886" b="1" spc="14" dirty="0">
                <a:solidFill>
                  <a:prstClr val="black"/>
                </a:solidFill>
                <a:latin typeface="Cambria"/>
                <a:cs typeface="Cambria"/>
              </a:rPr>
              <a:t> </a:t>
            </a:r>
            <a:r>
              <a:rPr sz="886" b="1" spc="-7" dirty="0">
                <a:solidFill>
                  <a:prstClr val="black"/>
                </a:solidFill>
                <a:latin typeface="Cambria"/>
                <a:cs typeface="Cambria"/>
              </a:rPr>
              <a:t>roadwork."</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(detour = an alternate</a:t>
            </a:r>
            <a:r>
              <a:rPr sz="886" i="1" spc="-37" dirty="0">
                <a:solidFill>
                  <a:prstClr val="black"/>
                </a:solidFill>
                <a:latin typeface="Cambria"/>
                <a:cs typeface="Cambria"/>
              </a:rPr>
              <a:t> </a:t>
            </a:r>
            <a:r>
              <a:rPr sz="886" i="1" spc="-3" dirty="0">
                <a:solidFill>
                  <a:prstClr val="black"/>
                </a:solidFill>
                <a:latin typeface="Cambria"/>
                <a:cs typeface="Cambria"/>
              </a:rPr>
              <a:t>route)</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(roadwork = maintenance or repairs on the</a:t>
            </a:r>
            <a:r>
              <a:rPr sz="886" i="1" spc="3" dirty="0">
                <a:solidFill>
                  <a:prstClr val="black"/>
                </a:solidFill>
                <a:latin typeface="Cambria"/>
                <a:cs typeface="Cambria"/>
              </a:rPr>
              <a:t> </a:t>
            </a:r>
            <a:r>
              <a:rPr sz="886" i="1" dirty="0">
                <a:solidFill>
                  <a:prstClr val="black"/>
                </a:solidFill>
                <a:latin typeface="Cambria"/>
                <a:cs typeface="Cambria"/>
              </a:rPr>
              <a:t>road)</a:t>
            </a:r>
            <a:endParaRPr sz="886">
              <a:solidFill>
                <a:prstClr val="black"/>
              </a:solidFill>
              <a:latin typeface="Cambria"/>
              <a:cs typeface="Cambria"/>
            </a:endParaRPr>
          </a:p>
          <a:p>
            <a:pPr marL="319945" indent="-155427" defTabSz="623438">
              <a:spcBef>
                <a:spcPts val="181"/>
              </a:spcBef>
              <a:buFont typeface="Symbol"/>
              <a:buChar char=""/>
              <a:tabLst>
                <a:tab pos="319945" algn="l"/>
                <a:tab pos="320378" algn="l"/>
              </a:tabLst>
            </a:pPr>
            <a:r>
              <a:rPr sz="886" b="1" spc="-3" dirty="0">
                <a:solidFill>
                  <a:prstClr val="black"/>
                </a:solidFill>
                <a:latin typeface="Cambria"/>
                <a:cs typeface="Cambria"/>
              </a:rPr>
              <a:t>"I </a:t>
            </a:r>
            <a:r>
              <a:rPr sz="886" b="1" spc="-7" dirty="0">
                <a:solidFill>
                  <a:prstClr val="black"/>
                </a:solidFill>
                <a:latin typeface="Cambria"/>
                <a:cs typeface="Cambria"/>
              </a:rPr>
              <a:t>got</a:t>
            </a:r>
            <a:r>
              <a:rPr sz="886" b="1" spc="-51" dirty="0">
                <a:solidFill>
                  <a:prstClr val="black"/>
                </a:solidFill>
                <a:latin typeface="Cambria"/>
                <a:cs typeface="Cambria"/>
              </a:rPr>
              <a:t> </a:t>
            </a:r>
            <a:r>
              <a:rPr sz="886" b="1" spc="-3" dirty="0">
                <a:solidFill>
                  <a:prstClr val="black"/>
                </a:solidFill>
                <a:latin typeface="Cambria"/>
                <a:cs typeface="Cambria"/>
              </a:rPr>
              <a:t>lost."</a:t>
            </a:r>
            <a:endParaRPr sz="886">
              <a:solidFill>
                <a:prstClr val="black"/>
              </a:solidFill>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17185" y="624148"/>
            <a:ext cx="3035011" cy="907684"/>
          </a:xfrm>
          <a:prstGeom prst="rect">
            <a:avLst/>
          </a:prstGeom>
        </p:spPr>
        <p:txBody>
          <a:bodyPr vert="horz" wrap="square" lIns="0" tIns="0" rIns="0" bIns="0" rtlCol="0">
            <a:spAutoFit/>
          </a:bodyPr>
          <a:lstStyle/>
          <a:p>
            <a:pPr marL="164085" indent="-155427" defTabSz="623438">
              <a:buFont typeface="Symbol"/>
              <a:buChar char=""/>
              <a:tabLst>
                <a:tab pos="164085" algn="l"/>
                <a:tab pos="164518" algn="l"/>
              </a:tabLst>
            </a:pPr>
            <a:r>
              <a:rPr sz="886" b="1" spc="-3" dirty="0">
                <a:solidFill>
                  <a:prstClr val="black"/>
                </a:solidFill>
                <a:latin typeface="Cambria"/>
                <a:cs typeface="Cambria"/>
              </a:rPr>
              <a:t>"I locked </a:t>
            </a:r>
            <a:r>
              <a:rPr sz="886" b="1" spc="-7" dirty="0">
                <a:solidFill>
                  <a:prstClr val="black"/>
                </a:solidFill>
                <a:latin typeface="Cambria"/>
                <a:cs typeface="Cambria"/>
              </a:rPr>
              <a:t>my </a:t>
            </a:r>
            <a:r>
              <a:rPr sz="886" b="1" spc="-3" dirty="0">
                <a:solidFill>
                  <a:prstClr val="black"/>
                </a:solidFill>
                <a:latin typeface="Cambria"/>
                <a:cs typeface="Cambria"/>
              </a:rPr>
              <a:t>keys in the</a:t>
            </a:r>
            <a:r>
              <a:rPr sz="886" b="1" spc="-17" dirty="0">
                <a:solidFill>
                  <a:prstClr val="black"/>
                </a:solidFill>
                <a:latin typeface="Cambria"/>
                <a:cs typeface="Cambria"/>
              </a:rPr>
              <a:t> </a:t>
            </a:r>
            <a:r>
              <a:rPr sz="886" b="1" spc="-3" dirty="0">
                <a:solidFill>
                  <a:prstClr val="black"/>
                </a:solidFill>
                <a:latin typeface="Cambria"/>
                <a:cs typeface="Cambria"/>
              </a:rPr>
              <a:t>car."</a:t>
            </a:r>
            <a:endParaRPr sz="886">
              <a:solidFill>
                <a:prstClr val="black"/>
              </a:solidFill>
              <a:latin typeface="Cambria"/>
              <a:cs typeface="Cambria"/>
            </a:endParaRPr>
          </a:p>
          <a:p>
            <a:pPr marL="164085" indent="-155427" defTabSz="623438">
              <a:spcBef>
                <a:spcPts val="181"/>
              </a:spcBef>
              <a:buFont typeface="Symbol"/>
              <a:buChar char=""/>
              <a:tabLst>
                <a:tab pos="164085" algn="l"/>
                <a:tab pos="164518" algn="l"/>
              </a:tabLst>
            </a:pPr>
            <a:r>
              <a:rPr sz="886" b="1" spc="-7" dirty="0">
                <a:solidFill>
                  <a:prstClr val="black"/>
                </a:solidFill>
                <a:latin typeface="Cambria"/>
                <a:cs typeface="Cambria"/>
              </a:rPr>
              <a:t>"The </a:t>
            </a:r>
            <a:r>
              <a:rPr sz="886" b="1" spc="-3" dirty="0">
                <a:solidFill>
                  <a:prstClr val="black"/>
                </a:solidFill>
                <a:latin typeface="Cambria"/>
                <a:cs typeface="Cambria"/>
              </a:rPr>
              <a:t>engine started overheating and I </a:t>
            </a:r>
            <a:r>
              <a:rPr sz="886" b="1" dirty="0">
                <a:solidFill>
                  <a:prstClr val="black"/>
                </a:solidFill>
                <a:latin typeface="Cambria"/>
                <a:cs typeface="Cambria"/>
              </a:rPr>
              <a:t>had to </a:t>
            </a:r>
            <a:r>
              <a:rPr sz="886" b="1" spc="-3" dirty="0">
                <a:solidFill>
                  <a:prstClr val="black"/>
                </a:solidFill>
                <a:latin typeface="Cambria"/>
                <a:cs typeface="Cambria"/>
              </a:rPr>
              <a:t>pull</a:t>
            </a:r>
            <a:r>
              <a:rPr sz="886" b="1" spc="10" dirty="0">
                <a:solidFill>
                  <a:prstClr val="black"/>
                </a:solidFill>
                <a:latin typeface="Cambria"/>
                <a:cs typeface="Cambria"/>
              </a:rPr>
              <a:t> </a:t>
            </a:r>
            <a:r>
              <a:rPr sz="886" b="1" spc="-7" dirty="0">
                <a:solidFill>
                  <a:prstClr val="black"/>
                </a:solidFill>
                <a:latin typeface="Cambria"/>
                <a:cs typeface="Cambria"/>
              </a:rPr>
              <a:t>over."</a:t>
            </a:r>
            <a:endParaRPr sz="886">
              <a:solidFill>
                <a:prstClr val="black"/>
              </a:solidFill>
              <a:latin typeface="Cambria"/>
              <a:cs typeface="Cambria"/>
            </a:endParaRPr>
          </a:p>
          <a:p>
            <a:pPr marL="164085" defTabSz="623438">
              <a:spcBef>
                <a:spcPts val="130"/>
              </a:spcBef>
            </a:pPr>
            <a:r>
              <a:rPr sz="886" i="1" spc="-3" dirty="0">
                <a:solidFill>
                  <a:prstClr val="black"/>
                </a:solidFill>
                <a:latin typeface="Cambria"/>
                <a:cs typeface="Cambria"/>
              </a:rPr>
              <a:t>(overheating = getting </a:t>
            </a:r>
            <a:r>
              <a:rPr sz="886" i="1" spc="-7" dirty="0">
                <a:solidFill>
                  <a:prstClr val="black"/>
                </a:solidFill>
                <a:latin typeface="Cambria"/>
                <a:cs typeface="Cambria"/>
              </a:rPr>
              <a:t>too hot)</a:t>
            </a:r>
            <a:endParaRPr sz="886">
              <a:solidFill>
                <a:prstClr val="black"/>
              </a:solidFill>
              <a:latin typeface="Cambria"/>
              <a:cs typeface="Cambria"/>
            </a:endParaRPr>
          </a:p>
          <a:p>
            <a:pPr marL="164085" defTabSz="623438">
              <a:spcBef>
                <a:spcPts val="130"/>
              </a:spcBef>
            </a:pPr>
            <a:r>
              <a:rPr sz="886" i="1" spc="-3" dirty="0">
                <a:solidFill>
                  <a:prstClr val="black"/>
                </a:solidFill>
                <a:latin typeface="Cambria"/>
                <a:cs typeface="Cambria"/>
              </a:rPr>
              <a:t>(pull over = drive the </a:t>
            </a:r>
            <a:r>
              <a:rPr sz="886" i="1" dirty="0">
                <a:solidFill>
                  <a:prstClr val="black"/>
                </a:solidFill>
                <a:latin typeface="Cambria"/>
                <a:cs typeface="Cambria"/>
              </a:rPr>
              <a:t>car </a:t>
            </a:r>
            <a:r>
              <a:rPr sz="886" i="1" spc="-3" dirty="0">
                <a:solidFill>
                  <a:prstClr val="black"/>
                </a:solidFill>
                <a:latin typeface="Cambria"/>
                <a:cs typeface="Cambria"/>
              </a:rPr>
              <a:t>to </a:t>
            </a:r>
            <a:r>
              <a:rPr sz="886" i="1" spc="-7" dirty="0">
                <a:solidFill>
                  <a:prstClr val="black"/>
                </a:solidFill>
                <a:latin typeface="Cambria"/>
                <a:cs typeface="Cambria"/>
              </a:rPr>
              <a:t>the </a:t>
            </a:r>
            <a:r>
              <a:rPr sz="886" i="1" spc="-3" dirty="0">
                <a:solidFill>
                  <a:prstClr val="black"/>
                </a:solidFill>
                <a:latin typeface="Cambria"/>
                <a:cs typeface="Cambria"/>
              </a:rPr>
              <a:t>side of the </a:t>
            </a:r>
            <a:r>
              <a:rPr sz="886" i="1" dirty="0">
                <a:solidFill>
                  <a:prstClr val="black"/>
                </a:solidFill>
                <a:latin typeface="Cambria"/>
                <a:cs typeface="Cambria"/>
              </a:rPr>
              <a:t>road </a:t>
            </a:r>
            <a:r>
              <a:rPr sz="886" i="1" spc="-3" dirty="0">
                <a:solidFill>
                  <a:prstClr val="black"/>
                </a:solidFill>
                <a:latin typeface="Cambria"/>
                <a:cs typeface="Cambria"/>
              </a:rPr>
              <a:t>and</a:t>
            </a:r>
            <a:r>
              <a:rPr sz="886" i="1" spc="31" dirty="0">
                <a:solidFill>
                  <a:prstClr val="black"/>
                </a:solidFill>
                <a:latin typeface="Cambria"/>
                <a:cs typeface="Cambria"/>
              </a:rPr>
              <a:t> </a:t>
            </a:r>
            <a:r>
              <a:rPr sz="886" i="1" spc="-3" dirty="0">
                <a:solidFill>
                  <a:prstClr val="black"/>
                </a:solidFill>
                <a:latin typeface="Cambria"/>
                <a:cs typeface="Cambria"/>
              </a:rPr>
              <a:t>stop)</a:t>
            </a:r>
            <a:endParaRPr sz="886">
              <a:solidFill>
                <a:prstClr val="black"/>
              </a:solidFill>
              <a:latin typeface="Cambria"/>
              <a:cs typeface="Cambria"/>
            </a:endParaRPr>
          </a:p>
          <a:p>
            <a:pPr marL="164085" indent="-155427" defTabSz="623438">
              <a:spcBef>
                <a:spcPts val="177"/>
              </a:spcBef>
              <a:buFont typeface="Symbol"/>
              <a:buChar char=""/>
              <a:tabLst>
                <a:tab pos="164085" algn="l"/>
                <a:tab pos="164518" algn="l"/>
              </a:tabLst>
            </a:pPr>
            <a:r>
              <a:rPr sz="886" b="1" spc="-3" dirty="0">
                <a:solidFill>
                  <a:prstClr val="black"/>
                </a:solidFill>
                <a:latin typeface="Cambria"/>
                <a:cs typeface="Cambria"/>
              </a:rPr>
              <a:t>"I </a:t>
            </a:r>
            <a:r>
              <a:rPr sz="886" b="1" spc="-7" dirty="0">
                <a:solidFill>
                  <a:prstClr val="black"/>
                </a:solidFill>
                <a:latin typeface="Cambria"/>
                <a:cs typeface="Cambria"/>
              </a:rPr>
              <a:t>got </a:t>
            </a:r>
            <a:r>
              <a:rPr sz="886" b="1" spc="-3" dirty="0">
                <a:solidFill>
                  <a:prstClr val="black"/>
                </a:solidFill>
                <a:latin typeface="Cambria"/>
                <a:cs typeface="Cambria"/>
              </a:rPr>
              <a:t>a flat</a:t>
            </a:r>
            <a:r>
              <a:rPr sz="886" b="1" spc="-44" dirty="0">
                <a:solidFill>
                  <a:prstClr val="black"/>
                </a:solidFill>
                <a:latin typeface="Cambria"/>
                <a:cs typeface="Cambria"/>
              </a:rPr>
              <a:t> </a:t>
            </a:r>
            <a:r>
              <a:rPr sz="886" b="1" spc="-3" dirty="0">
                <a:solidFill>
                  <a:prstClr val="black"/>
                </a:solidFill>
                <a:latin typeface="Cambria"/>
                <a:cs typeface="Cambria"/>
              </a:rPr>
              <a:t>tire."</a:t>
            </a:r>
            <a:endParaRPr sz="886">
              <a:solidFill>
                <a:prstClr val="black"/>
              </a:solidFill>
              <a:latin typeface="Cambria"/>
              <a:cs typeface="Cambria"/>
            </a:endParaRPr>
          </a:p>
          <a:p>
            <a:pPr marL="164085" defTabSz="623438">
              <a:spcBef>
                <a:spcPts val="130"/>
              </a:spcBef>
            </a:pPr>
            <a:r>
              <a:rPr sz="886" i="1" spc="-3" dirty="0">
                <a:solidFill>
                  <a:prstClr val="black"/>
                </a:solidFill>
                <a:latin typeface="Cambria"/>
                <a:cs typeface="Cambria"/>
              </a:rPr>
              <a:t>(flat </a:t>
            </a:r>
            <a:r>
              <a:rPr sz="886" i="1" spc="-7" dirty="0">
                <a:solidFill>
                  <a:prstClr val="black"/>
                </a:solidFill>
                <a:latin typeface="Cambria"/>
                <a:cs typeface="Cambria"/>
              </a:rPr>
              <a:t>tire </a:t>
            </a:r>
            <a:r>
              <a:rPr sz="886" i="1" spc="-3" dirty="0">
                <a:solidFill>
                  <a:prstClr val="black"/>
                </a:solidFill>
                <a:latin typeface="Cambria"/>
                <a:cs typeface="Cambria"/>
              </a:rPr>
              <a:t>= when the tire loses its</a:t>
            </a:r>
            <a:r>
              <a:rPr sz="886" i="1" spc="10" dirty="0">
                <a:solidFill>
                  <a:prstClr val="black"/>
                </a:solidFill>
                <a:latin typeface="Cambria"/>
                <a:cs typeface="Cambria"/>
              </a:rPr>
              <a:t> </a:t>
            </a:r>
            <a:r>
              <a:rPr sz="886" i="1" spc="-3" dirty="0">
                <a:solidFill>
                  <a:prstClr val="black"/>
                </a:solidFill>
                <a:latin typeface="Cambria"/>
                <a:cs typeface="Cambria"/>
              </a:rPr>
              <a:t>air)</a:t>
            </a:r>
            <a:endParaRPr sz="886">
              <a:solidFill>
                <a:prstClr val="black"/>
              </a:solidFill>
              <a:latin typeface="Cambria"/>
              <a:cs typeface="Cambria"/>
            </a:endParaRPr>
          </a:p>
        </p:txBody>
      </p:sp>
      <p:sp>
        <p:nvSpPr>
          <p:cNvPr id="3" name="object 3"/>
          <p:cNvSpPr txBox="1"/>
          <p:nvPr/>
        </p:nvSpPr>
        <p:spPr>
          <a:xfrm>
            <a:off x="4061321" y="2941753"/>
            <a:ext cx="3930794" cy="3307316"/>
          </a:xfrm>
          <a:prstGeom prst="rect">
            <a:avLst/>
          </a:prstGeom>
        </p:spPr>
        <p:txBody>
          <a:bodyPr vert="horz" wrap="square" lIns="0" tIns="0" rIns="0" bIns="0" rtlCol="0">
            <a:spAutoFit/>
          </a:bodyPr>
          <a:lstStyle/>
          <a:p>
            <a:pPr marL="319945" indent="-155427" defTabSz="623438">
              <a:buFont typeface="Symbol"/>
              <a:buChar char=""/>
              <a:tabLst>
                <a:tab pos="319945" algn="l"/>
                <a:tab pos="320378" algn="l"/>
              </a:tabLst>
            </a:pPr>
            <a:r>
              <a:rPr sz="886" b="1" spc="-7" dirty="0">
                <a:solidFill>
                  <a:prstClr val="black"/>
                </a:solidFill>
                <a:latin typeface="Cambria"/>
                <a:cs typeface="Cambria"/>
              </a:rPr>
              <a:t>"The </a:t>
            </a:r>
            <a:r>
              <a:rPr sz="886" b="1" spc="-3" dirty="0">
                <a:solidFill>
                  <a:prstClr val="black"/>
                </a:solidFill>
                <a:latin typeface="Cambria"/>
                <a:cs typeface="Cambria"/>
              </a:rPr>
              <a:t>car broke</a:t>
            </a:r>
            <a:r>
              <a:rPr sz="886" b="1" spc="-27" dirty="0">
                <a:solidFill>
                  <a:prstClr val="black"/>
                </a:solidFill>
                <a:latin typeface="Cambria"/>
                <a:cs typeface="Cambria"/>
              </a:rPr>
              <a:t> </a:t>
            </a:r>
            <a:r>
              <a:rPr sz="886" b="1" spc="-3" dirty="0">
                <a:solidFill>
                  <a:prstClr val="black"/>
                </a:solidFill>
                <a:latin typeface="Cambria"/>
                <a:cs typeface="Cambria"/>
              </a:rPr>
              <a:t>down."</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(broke </a:t>
            </a:r>
            <a:r>
              <a:rPr sz="886" i="1" dirty="0">
                <a:solidFill>
                  <a:prstClr val="black"/>
                </a:solidFill>
                <a:latin typeface="Cambria"/>
                <a:cs typeface="Cambria"/>
              </a:rPr>
              <a:t>down </a:t>
            </a:r>
            <a:r>
              <a:rPr sz="886" i="1" spc="-3" dirty="0">
                <a:solidFill>
                  <a:prstClr val="black"/>
                </a:solidFill>
                <a:latin typeface="Cambria"/>
                <a:cs typeface="Cambria"/>
              </a:rPr>
              <a:t>= </a:t>
            </a:r>
            <a:r>
              <a:rPr sz="886" i="1" spc="-7" dirty="0">
                <a:solidFill>
                  <a:prstClr val="black"/>
                </a:solidFill>
                <a:latin typeface="Cambria"/>
                <a:cs typeface="Cambria"/>
              </a:rPr>
              <a:t>had </a:t>
            </a:r>
            <a:r>
              <a:rPr sz="886" i="1" spc="-3" dirty="0">
                <a:solidFill>
                  <a:prstClr val="black"/>
                </a:solidFill>
                <a:latin typeface="Cambria"/>
                <a:cs typeface="Cambria"/>
              </a:rPr>
              <a:t>a mechanical problem and stopped</a:t>
            </a:r>
            <a:r>
              <a:rPr sz="886" i="1" spc="41" dirty="0">
                <a:solidFill>
                  <a:prstClr val="black"/>
                </a:solidFill>
                <a:latin typeface="Cambria"/>
                <a:cs typeface="Cambria"/>
              </a:rPr>
              <a:t> </a:t>
            </a:r>
            <a:r>
              <a:rPr sz="886" i="1" spc="-3" dirty="0">
                <a:solidFill>
                  <a:prstClr val="black"/>
                </a:solidFill>
                <a:latin typeface="Cambria"/>
                <a:cs typeface="Cambria"/>
              </a:rPr>
              <a:t>functioning)</a:t>
            </a:r>
            <a:endParaRPr sz="886">
              <a:solidFill>
                <a:prstClr val="black"/>
              </a:solidFill>
              <a:latin typeface="Cambria"/>
              <a:cs typeface="Cambria"/>
            </a:endParaRPr>
          </a:p>
          <a:p>
            <a:pPr marL="319945" indent="-155427" defTabSz="623438">
              <a:spcBef>
                <a:spcPts val="184"/>
              </a:spcBef>
              <a:buFont typeface="Symbol"/>
              <a:buChar char=""/>
              <a:tabLst>
                <a:tab pos="319945" algn="l"/>
                <a:tab pos="320378" algn="l"/>
              </a:tabLst>
            </a:pPr>
            <a:r>
              <a:rPr sz="886" b="1" spc="-3" dirty="0">
                <a:solidFill>
                  <a:prstClr val="black"/>
                </a:solidFill>
                <a:latin typeface="Cambria"/>
                <a:cs typeface="Cambria"/>
              </a:rPr>
              <a:t>"Another car </a:t>
            </a:r>
            <a:r>
              <a:rPr sz="886" b="1" dirty="0">
                <a:solidFill>
                  <a:prstClr val="black"/>
                </a:solidFill>
                <a:latin typeface="Cambria"/>
                <a:cs typeface="Cambria"/>
              </a:rPr>
              <a:t>cut </a:t>
            </a:r>
            <a:r>
              <a:rPr sz="886" b="1" spc="-7" dirty="0">
                <a:solidFill>
                  <a:prstClr val="black"/>
                </a:solidFill>
                <a:latin typeface="Cambria"/>
                <a:cs typeface="Cambria"/>
              </a:rPr>
              <a:t>me</a:t>
            </a:r>
            <a:r>
              <a:rPr sz="886" b="1" spc="-34" dirty="0">
                <a:solidFill>
                  <a:prstClr val="black"/>
                </a:solidFill>
                <a:latin typeface="Cambria"/>
                <a:cs typeface="Cambria"/>
              </a:rPr>
              <a:t> </a:t>
            </a:r>
            <a:r>
              <a:rPr sz="886" b="1" spc="-7" dirty="0">
                <a:solidFill>
                  <a:prstClr val="black"/>
                </a:solidFill>
                <a:latin typeface="Cambria"/>
                <a:cs typeface="Cambria"/>
              </a:rPr>
              <a:t>off."</a:t>
            </a:r>
            <a:endParaRPr sz="886">
              <a:solidFill>
                <a:prstClr val="black"/>
              </a:solidFill>
              <a:latin typeface="Cambria"/>
              <a:cs typeface="Cambria"/>
            </a:endParaRPr>
          </a:p>
          <a:p>
            <a:pPr marL="319945" defTabSz="623438">
              <a:spcBef>
                <a:spcPts val="126"/>
              </a:spcBef>
            </a:pPr>
            <a:r>
              <a:rPr sz="886" i="1" spc="-3" dirty="0">
                <a:solidFill>
                  <a:prstClr val="black"/>
                </a:solidFill>
                <a:latin typeface="Cambria"/>
                <a:cs typeface="Cambria"/>
              </a:rPr>
              <a:t>(cut me off = another </a:t>
            </a:r>
            <a:r>
              <a:rPr sz="886" i="1" dirty="0">
                <a:solidFill>
                  <a:prstClr val="black"/>
                </a:solidFill>
                <a:latin typeface="Cambria"/>
                <a:cs typeface="Cambria"/>
              </a:rPr>
              <a:t>car </a:t>
            </a:r>
            <a:r>
              <a:rPr sz="886" i="1" spc="-3" dirty="0">
                <a:solidFill>
                  <a:prstClr val="black"/>
                </a:solidFill>
                <a:latin typeface="Cambria"/>
                <a:cs typeface="Cambria"/>
              </a:rPr>
              <a:t>drove in front of my car very</a:t>
            </a:r>
            <a:r>
              <a:rPr sz="886" i="1" spc="41" dirty="0">
                <a:solidFill>
                  <a:prstClr val="black"/>
                </a:solidFill>
                <a:latin typeface="Cambria"/>
                <a:cs typeface="Cambria"/>
              </a:rPr>
              <a:t> </a:t>
            </a:r>
            <a:r>
              <a:rPr sz="886" i="1" spc="-3" dirty="0">
                <a:solidFill>
                  <a:prstClr val="black"/>
                </a:solidFill>
                <a:latin typeface="Cambria"/>
                <a:cs typeface="Cambria"/>
              </a:rPr>
              <a:t>suddenly)</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prstClr val="black"/>
                </a:solidFill>
                <a:latin typeface="Cambria"/>
                <a:cs typeface="Cambria"/>
              </a:rPr>
              <a:t>"Another car rear-ended</a:t>
            </a:r>
            <a:r>
              <a:rPr sz="886" b="1" spc="-20" dirty="0">
                <a:solidFill>
                  <a:prstClr val="black"/>
                </a:solidFill>
                <a:latin typeface="Cambria"/>
                <a:cs typeface="Cambria"/>
              </a:rPr>
              <a:t> </a:t>
            </a:r>
            <a:r>
              <a:rPr sz="886" b="1" spc="-3" dirty="0">
                <a:solidFill>
                  <a:prstClr val="black"/>
                </a:solidFill>
                <a:latin typeface="Cambria"/>
                <a:cs typeface="Cambria"/>
              </a:rPr>
              <a:t>me."</a:t>
            </a:r>
            <a:endParaRPr sz="886">
              <a:solidFill>
                <a:prstClr val="black"/>
              </a:solidFill>
              <a:latin typeface="Cambria"/>
              <a:cs typeface="Cambria"/>
            </a:endParaRPr>
          </a:p>
          <a:p>
            <a:pPr marL="319945" defTabSz="623438">
              <a:spcBef>
                <a:spcPts val="130"/>
              </a:spcBef>
            </a:pPr>
            <a:r>
              <a:rPr sz="886" i="1" spc="-3" dirty="0">
                <a:solidFill>
                  <a:prstClr val="black"/>
                </a:solidFill>
                <a:latin typeface="Cambria"/>
                <a:cs typeface="Cambria"/>
              </a:rPr>
              <a:t>(rear-ended = hit/crashed into </a:t>
            </a:r>
            <a:r>
              <a:rPr sz="886" i="1" spc="-7" dirty="0">
                <a:solidFill>
                  <a:prstClr val="black"/>
                </a:solidFill>
                <a:latin typeface="Cambria"/>
                <a:cs typeface="Cambria"/>
              </a:rPr>
              <a:t>the </a:t>
            </a:r>
            <a:r>
              <a:rPr sz="886" i="1" spc="-3" dirty="0">
                <a:solidFill>
                  <a:prstClr val="black"/>
                </a:solidFill>
                <a:latin typeface="Cambria"/>
                <a:cs typeface="Cambria"/>
              </a:rPr>
              <a:t>back of my</a:t>
            </a:r>
            <a:r>
              <a:rPr sz="886" i="1" spc="37" dirty="0">
                <a:solidFill>
                  <a:prstClr val="black"/>
                </a:solidFill>
                <a:latin typeface="Cambria"/>
                <a:cs typeface="Cambria"/>
              </a:rPr>
              <a:t> </a:t>
            </a:r>
            <a:r>
              <a:rPr sz="886" i="1" spc="-7" dirty="0">
                <a:solidFill>
                  <a:prstClr val="black"/>
                </a:solidFill>
                <a:latin typeface="Cambria"/>
                <a:cs typeface="Cambria"/>
              </a:rPr>
              <a:t>car)</a:t>
            </a:r>
            <a:endParaRPr sz="886">
              <a:solidFill>
                <a:prstClr val="black"/>
              </a:solidFill>
              <a:latin typeface="Cambria"/>
              <a:cs typeface="Cambria"/>
            </a:endParaRPr>
          </a:p>
          <a:p>
            <a:pPr defTabSz="623438">
              <a:spcBef>
                <a:spcPts val="24"/>
              </a:spcBef>
            </a:pPr>
            <a:endParaRPr sz="1500">
              <a:solidFill>
                <a:prstClr val="black"/>
              </a:solidFill>
              <a:latin typeface="Times New Roman"/>
              <a:cs typeface="Times New Roman"/>
            </a:endParaRPr>
          </a:p>
          <a:p>
            <a:pPr marL="8659" algn="just" defTabSz="623438"/>
            <a:r>
              <a:rPr sz="1091" b="1" spc="-7" dirty="0">
                <a:solidFill>
                  <a:srgbClr val="365F91"/>
                </a:solidFill>
                <a:latin typeface="Cambria"/>
                <a:cs typeface="Cambria"/>
              </a:rPr>
              <a:t>Conversation </a:t>
            </a:r>
            <a:r>
              <a:rPr sz="1091" b="1" spc="-3" dirty="0">
                <a:solidFill>
                  <a:srgbClr val="365F91"/>
                </a:solidFill>
                <a:latin typeface="Cambria"/>
                <a:cs typeface="Cambria"/>
              </a:rPr>
              <a:t>#2 – Asking </a:t>
            </a:r>
            <a:r>
              <a:rPr sz="1091" b="1" spc="-7" dirty="0">
                <a:solidFill>
                  <a:srgbClr val="365F91"/>
                </a:solidFill>
                <a:latin typeface="Cambria"/>
                <a:cs typeface="Cambria"/>
              </a:rPr>
              <a:t>for</a:t>
            </a:r>
            <a:r>
              <a:rPr sz="1091" b="1" spc="44" dirty="0">
                <a:solidFill>
                  <a:srgbClr val="365F91"/>
                </a:solidFill>
                <a:latin typeface="Cambria"/>
                <a:cs typeface="Cambria"/>
              </a:rPr>
              <a:t> </a:t>
            </a:r>
            <a:r>
              <a:rPr sz="1091" b="1" spc="-3" dirty="0">
                <a:solidFill>
                  <a:srgbClr val="365F91"/>
                </a:solidFill>
                <a:latin typeface="Cambria"/>
                <a:cs typeface="Cambria"/>
              </a:rPr>
              <a:t>Directions</a:t>
            </a:r>
            <a:endParaRPr sz="1091">
              <a:solidFill>
                <a:prstClr val="black"/>
              </a:solidFill>
              <a:latin typeface="Cambria"/>
              <a:cs typeface="Cambria"/>
            </a:endParaRPr>
          </a:p>
          <a:p>
            <a:pPr marL="8659" marR="48057" defTabSz="623438">
              <a:lnSpc>
                <a:spcPct val="113100"/>
              </a:lnSpc>
              <a:spcBef>
                <a:spcPts val="31"/>
              </a:spcBef>
            </a:pPr>
            <a:r>
              <a:rPr sz="886" i="1" spc="-3" dirty="0">
                <a:solidFill>
                  <a:srgbClr val="111111"/>
                </a:solidFill>
                <a:latin typeface="Cambria"/>
                <a:cs typeface="Cambria"/>
              </a:rPr>
              <a:t>Tiffany is going to see a baseball game at Yankee Stadium – </a:t>
            </a:r>
            <a:r>
              <a:rPr sz="886" i="1" dirty="0">
                <a:solidFill>
                  <a:srgbClr val="111111"/>
                </a:solidFill>
                <a:latin typeface="Cambria"/>
                <a:cs typeface="Cambria"/>
              </a:rPr>
              <a:t>but </a:t>
            </a:r>
            <a:r>
              <a:rPr sz="886" i="1" spc="-3" dirty="0">
                <a:solidFill>
                  <a:srgbClr val="111111"/>
                </a:solidFill>
                <a:latin typeface="Cambria"/>
                <a:cs typeface="Cambria"/>
              </a:rPr>
              <a:t>she gets </a:t>
            </a:r>
            <a:r>
              <a:rPr sz="886" i="1" dirty="0">
                <a:solidFill>
                  <a:srgbClr val="111111"/>
                </a:solidFill>
                <a:latin typeface="Cambria"/>
                <a:cs typeface="Cambria"/>
              </a:rPr>
              <a:t>lost </a:t>
            </a:r>
            <a:r>
              <a:rPr sz="886" i="1" spc="-3" dirty="0">
                <a:solidFill>
                  <a:srgbClr val="111111"/>
                </a:solidFill>
                <a:latin typeface="Cambria"/>
                <a:cs typeface="Cambria"/>
              </a:rPr>
              <a:t>on the  way, so </a:t>
            </a:r>
            <a:r>
              <a:rPr sz="886" i="1" spc="-7" dirty="0">
                <a:solidFill>
                  <a:srgbClr val="111111"/>
                </a:solidFill>
                <a:latin typeface="Cambria"/>
                <a:cs typeface="Cambria"/>
              </a:rPr>
              <a:t>she </a:t>
            </a:r>
            <a:r>
              <a:rPr sz="886" i="1" dirty="0">
                <a:solidFill>
                  <a:srgbClr val="111111"/>
                </a:solidFill>
                <a:latin typeface="Cambria"/>
                <a:cs typeface="Cambria"/>
              </a:rPr>
              <a:t>stops </a:t>
            </a:r>
            <a:r>
              <a:rPr sz="886" i="1" spc="-3" dirty="0">
                <a:solidFill>
                  <a:srgbClr val="111111"/>
                </a:solidFill>
                <a:latin typeface="Cambria"/>
                <a:cs typeface="Cambria"/>
              </a:rPr>
              <a:t>to ask for</a:t>
            </a:r>
            <a:r>
              <a:rPr sz="886" i="1" spc="17" dirty="0">
                <a:solidFill>
                  <a:srgbClr val="111111"/>
                </a:solidFill>
                <a:latin typeface="Cambria"/>
                <a:cs typeface="Cambria"/>
              </a:rPr>
              <a:t> </a:t>
            </a:r>
            <a:r>
              <a:rPr sz="886" i="1" spc="-7" dirty="0">
                <a:solidFill>
                  <a:srgbClr val="111111"/>
                </a:solidFill>
                <a:latin typeface="Cambria"/>
                <a:cs typeface="Cambria"/>
              </a:rPr>
              <a:t>directions.</a:t>
            </a:r>
            <a:endParaRPr sz="886">
              <a:solidFill>
                <a:prstClr val="black"/>
              </a:solidFill>
              <a:latin typeface="Cambria"/>
              <a:cs typeface="Cambria"/>
            </a:endParaRPr>
          </a:p>
          <a:p>
            <a:pPr defTabSz="623438">
              <a:spcBef>
                <a:spcPts val="27"/>
              </a:spcBef>
            </a:pPr>
            <a:endParaRPr sz="1125">
              <a:solidFill>
                <a:prstClr val="black"/>
              </a:solidFill>
              <a:latin typeface="Times New Roman"/>
              <a:cs typeface="Times New Roman"/>
            </a:endParaRPr>
          </a:p>
          <a:p>
            <a:pPr marL="8659" algn="just" defTabSz="623438">
              <a:spcBef>
                <a:spcPts val="3"/>
              </a:spcBef>
            </a:pPr>
            <a:r>
              <a:rPr sz="886" b="1" spc="-3" dirty="0">
                <a:solidFill>
                  <a:srgbClr val="111111"/>
                </a:solidFill>
                <a:latin typeface="Cambria"/>
                <a:cs typeface="Cambria"/>
              </a:rPr>
              <a:t>Tiffany: </a:t>
            </a:r>
            <a:r>
              <a:rPr sz="886" spc="-3" dirty="0">
                <a:solidFill>
                  <a:srgbClr val="111111"/>
                </a:solidFill>
                <a:latin typeface="Cambria"/>
                <a:cs typeface="Cambria"/>
              </a:rPr>
              <a:t>Excuse me. How can I get </a:t>
            </a:r>
            <a:r>
              <a:rPr sz="886" dirty="0">
                <a:solidFill>
                  <a:srgbClr val="111111"/>
                </a:solidFill>
                <a:latin typeface="Cambria"/>
                <a:cs typeface="Cambria"/>
              </a:rPr>
              <a:t>to </a:t>
            </a:r>
            <a:r>
              <a:rPr sz="886" spc="-3" dirty="0">
                <a:solidFill>
                  <a:srgbClr val="111111"/>
                </a:solidFill>
                <a:latin typeface="Cambria"/>
                <a:cs typeface="Cambria"/>
              </a:rPr>
              <a:t>Yankee Stadium from</a:t>
            </a:r>
            <a:r>
              <a:rPr sz="886" spc="24" dirty="0">
                <a:solidFill>
                  <a:srgbClr val="111111"/>
                </a:solidFill>
                <a:latin typeface="Cambria"/>
                <a:cs typeface="Cambria"/>
              </a:rPr>
              <a:t> </a:t>
            </a:r>
            <a:r>
              <a:rPr sz="886" spc="-3" dirty="0">
                <a:solidFill>
                  <a:srgbClr val="111111"/>
                </a:solidFill>
                <a:latin typeface="Cambria"/>
                <a:cs typeface="Cambria"/>
              </a:rPr>
              <a:t>here?</a:t>
            </a:r>
            <a:endParaRPr sz="886">
              <a:solidFill>
                <a:prstClr val="black"/>
              </a:solidFill>
              <a:latin typeface="Cambria"/>
              <a:cs typeface="Cambria"/>
            </a:endParaRPr>
          </a:p>
          <a:p>
            <a:pPr defTabSz="623438">
              <a:spcBef>
                <a:spcPts val="17"/>
              </a:spcBef>
            </a:pPr>
            <a:endParaRPr sz="1023">
              <a:solidFill>
                <a:prstClr val="black"/>
              </a:solidFill>
              <a:latin typeface="Times New Roman"/>
              <a:cs typeface="Times New Roman"/>
            </a:endParaRPr>
          </a:p>
          <a:p>
            <a:pPr marL="8659" marR="3464" algn="just" defTabSz="623438">
              <a:lnSpc>
                <a:spcPct val="112400"/>
              </a:lnSpc>
            </a:pPr>
            <a:r>
              <a:rPr sz="886" b="1" spc="-7" dirty="0">
                <a:solidFill>
                  <a:srgbClr val="111111"/>
                </a:solidFill>
                <a:latin typeface="Cambria"/>
                <a:cs typeface="Cambria"/>
              </a:rPr>
              <a:t>Man: </a:t>
            </a:r>
            <a:r>
              <a:rPr sz="886" dirty="0">
                <a:solidFill>
                  <a:srgbClr val="111111"/>
                </a:solidFill>
                <a:latin typeface="Cambria"/>
                <a:cs typeface="Cambria"/>
              </a:rPr>
              <a:t>You </a:t>
            </a:r>
            <a:r>
              <a:rPr sz="886" spc="-3" dirty="0">
                <a:solidFill>
                  <a:srgbClr val="111111"/>
                </a:solidFill>
                <a:latin typeface="Cambria"/>
                <a:cs typeface="Cambria"/>
              </a:rPr>
              <a:t>have to get on the highway, </a:t>
            </a:r>
            <a:r>
              <a:rPr sz="886" spc="-7" dirty="0">
                <a:solidFill>
                  <a:srgbClr val="111111"/>
                </a:solidFill>
                <a:latin typeface="Cambria"/>
                <a:cs typeface="Cambria"/>
              </a:rPr>
              <a:t>but </a:t>
            </a:r>
            <a:r>
              <a:rPr sz="886" spc="-3" dirty="0">
                <a:solidFill>
                  <a:srgbClr val="111111"/>
                </a:solidFill>
                <a:latin typeface="Cambria"/>
                <a:cs typeface="Cambria"/>
              </a:rPr>
              <a:t>you already passed the </a:t>
            </a:r>
            <a:r>
              <a:rPr sz="886" spc="-7" dirty="0">
                <a:solidFill>
                  <a:srgbClr val="111111"/>
                </a:solidFill>
                <a:latin typeface="Cambria"/>
                <a:cs typeface="Cambria"/>
              </a:rPr>
              <a:t>onramp. </a:t>
            </a:r>
            <a:r>
              <a:rPr sz="886" spc="-3" dirty="0">
                <a:solidFill>
                  <a:srgbClr val="111111"/>
                </a:solidFill>
                <a:latin typeface="Cambria"/>
                <a:cs typeface="Cambria"/>
              </a:rPr>
              <a:t>So turn  around and </a:t>
            </a:r>
            <a:r>
              <a:rPr sz="886" dirty="0">
                <a:solidFill>
                  <a:srgbClr val="111111"/>
                </a:solidFill>
                <a:latin typeface="Cambria"/>
                <a:cs typeface="Cambria"/>
              </a:rPr>
              <a:t>go </a:t>
            </a:r>
            <a:r>
              <a:rPr sz="886" spc="-3" dirty="0">
                <a:solidFill>
                  <a:srgbClr val="111111"/>
                </a:solidFill>
                <a:latin typeface="Cambria"/>
                <a:cs typeface="Cambria"/>
              </a:rPr>
              <a:t>back the way </a:t>
            </a:r>
            <a:r>
              <a:rPr sz="886" spc="-7" dirty="0">
                <a:solidFill>
                  <a:srgbClr val="111111"/>
                </a:solidFill>
                <a:latin typeface="Cambria"/>
                <a:cs typeface="Cambria"/>
              </a:rPr>
              <a:t>you </a:t>
            </a:r>
            <a:r>
              <a:rPr sz="886" spc="-3" dirty="0">
                <a:solidFill>
                  <a:srgbClr val="111111"/>
                </a:solidFill>
                <a:latin typeface="Cambria"/>
                <a:cs typeface="Cambria"/>
              </a:rPr>
              <a:t>came, </a:t>
            </a:r>
            <a:r>
              <a:rPr sz="886" spc="-7" dirty="0">
                <a:solidFill>
                  <a:srgbClr val="111111"/>
                </a:solidFill>
                <a:latin typeface="Cambria"/>
                <a:cs typeface="Cambria"/>
              </a:rPr>
              <a:t>and </a:t>
            </a:r>
            <a:r>
              <a:rPr sz="886" spc="-3" dirty="0">
                <a:solidFill>
                  <a:srgbClr val="111111"/>
                </a:solidFill>
                <a:latin typeface="Cambria"/>
                <a:cs typeface="Cambria"/>
              </a:rPr>
              <a:t>just </a:t>
            </a:r>
            <a:r>
              <a:rPr sz="886" spc="-7" dirty="0">
                <a:solidFill>
                  <a:srgbClr val="111111"/>
                </a:solidFill>
                <a:latin typeface="Cambria"/>
                <a:cs typeface="Cambria"/>
              </a:rPr>
              <a:t>follow </a:t>
            </a:r>
            <a:r>
              <a:rPr sz="886" spc="-3" dirty="0">
                <a:solidFill>
                  <a:srgbClr val="111111"/>
                </a:solidFill>
                <a:latin typeface="Cambria"/>
                <a:cs typeface="Cambria"/>
              </a:rPr>
              <a:t>the signs </a:t>
            </a:r>
            <a:r>
              <a:rPr sz="886" dirty="0">
                <a:solidFill>
                  <a:srgbClr val="111111"/>
                </a:solidFill>
                <a:latin typeface="Cambria"/>
                <a:cs typeface="Cambria"/>
              </a:rPr>
              <a:t>for </a:t>
            </a:r>
            <a:r>
              <a:rPr sz="886" spc="3" dirty="0">
                <a:solidFill>
                  <a:srgbClr val="111111"/>
                </a:solidFill>
                <a:latin typeface="Cambria"/>
                <a:cs typeface="Cambria"/>
              </a:rPr>
              <a:t>I-95 </a:t>
            </a:r>
            <a:r>
              <a:rPr sz="886" spc="-3" dirty="0">
                <a:solidFill>
                  <a:srgbClr val="111111"/>
                </a:solidFill>
                <a:latin typeface="Cambria"/>
                <a:cs typeface="Cambria"/>
              </a:rPr>
              <a:t>South. Go  </a:t>
            </a:r>
            <a:r>
              <a:rPr sz="886" spc="-7" dirty="0">
                <a:solidFill>
                  <a:srgbClr val="111111"/>
                </a:solidFill>
                <a:latin typeface="Cambria"/>
                <a:cs typeface="Cambria"/>
              </a:rPr>
              <a:t>about </a:t>
            </a:r>
            <a:r>
              <a:rPr sz="886" spc="-3" dirty="0">
                <a:solidFill>
                  <a:srgbClr val="111111"/>
                </a:solidFill>
                <a:latin typeface="Cambria"/>
                <a:cs typeface="Cambria"/>
              </a:rPr>
              <a:t>5 miles </a:t>
            </a:r>
            <a:r>
              <a:rPr sz="886" dirty="0">
                <a:solidFill>
                  <a:srgbClr val="111111"/>
                </a:solidFill>
                <a:latin typeface="Cambria"/>
                <a:cs typeface="Cambria"/>
              </a:rPr>
              <a:t>on </a:t>
            </a:r>
            <a:r>
              <a:rPr sz="886" spc="-3" dirty="0">
                <a:solidFill>
                  <a:srgbClr val="111111"/>
                </a:solidFill>
                <a:latin typeface="Cambria"/>
                <a:cs typeface="Cambria"/>
              </a:rPr>
              <a:t>I-95 </a:t>
            </a:r>
            <a:r>
              <a:rPr sz="886" spc="-7" dirty="0">
                <a:solidFill>
                  <a:srgbClr val="111111"/>
                </a:solidFill>
                <a:latin typeface="Cambria"/>
                <a:cs typeface="Cambria"/>
              </a:rPr>
              <a:t>and </a:t>
            </a:r>
            <a:r>
              <a:rPr sz="886" spc="-3" dirty="0">
                <a:solidFill>
                  <a:srgbClr val="111111"/>
                </a:solidFill>
                <a:latin typeface="Cambria"/>
                <a:cs typeface="Cambria"/>
              </a:rPr>
              <a:t>get off at exit</a:t>
            </a:r>
            <a:r>
              <a:rPr sz="886" spc="44" dirty="0">
                <a:solidFill>
                  <a:srgbClr val="111111"/>
                </a:solidFill>
                <a:latin typeface="Cambria"/>
                <a:cs typeface="Cambria"/>
              </a:rPr>
              <a:t> </a:t>
            </a:r>
            <a:r>
              <a:rPr sz="886" spc="-3" dirty="0">
                <a:solidFill>
                  <a:srgbClr val="111111"/>
                </a:solidFill>
                <a:latin typeface="Cambria"/>
                <a:cs typeface="Cambria"/>
              </a:rPr>
              <a:t>2A.</a:t>
            </a:r>
            <a:endParaRPr sz="886">
              <a:solidFill>
                <a:prstClr val="black"/>
              </a:solidFill>
              <a:latin typeface="Cambria"/>
              <a:cs typeface="Cambria"/>
            </a:endParaRPr>
          </a:p>
          <a:p>
            <a:pPr marL="8659" algn="just" defTabSz="623438">
              <a:spcBef>
                <a:spcPts val="130"/>
              </a:spcBef>
            </a:pPr>
            <a:r>
              <a:rPr sz="886" i="1" spc="-3" dirty="0">
                <a:solidFill>
                  <a:srgbClr val="111111"/>
                </a:solidFill>
                <a:latin typeface="Cambria"/>
                <a:cs typeface="Cambria"/>
              </a:rPr>
              <a:t>(onramp = the access </a:t>
            </a:r>
            <a:r>
              <a:rPr sz="886" i="1" dirty="0">
                <a:solidFill>
                  <a:srgbClr val="111111"/>
                </a:solidFill>
                <a:latin typeface="Cambria"/>
                <a:cs typeface="Cambria"/>
              </a:rPr>
              <a:t>road </a:t>
            </a:r>
            <a:r>
              <a:rPr sz="886" i="1" spc="-3" dirty="0">
                <a:solidFill>
                  <a:srgbClr val="111111"/>
                </a:solidFill>
                <a:latin typeface="Cambria"/>
                <a:cs typeface="Cambria"/>
              </a:rPr>
              <a:t>where you can enter the</a:t>
            </a:r>
            <a:r>
              <a:rPr sz="886" i="1" spc="10" dirty="0">
                <a:solidFill>
                  <a:srgbClr val="111111"/>
                </a:solidFill>
                <a:latin typeface="Cambria"/>
                <a:cs typeface="Cambria"/>
              </a:rPr>
              <a:t> </a:t>
            </a:r>
            <a:r>
              <a:rPr sz="886" i="1" spc="-3" dirty="0">
                <a:solidFill>
                  <a:srgbClr val="111111"/>
                </a:solidFill>
                <a:latin typeface="Cambria"/>
                <a:cs typeface="Cambria"/>
              </a:rPr>
              <a:t>highway)</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algn="just" defTabSz="623438"/>
            <a:r>
              <a:rPr sz="886" b="1" spc="-3" dirty="0">
                <a:solidFill>
                  <a:srgbClr val="111111"/>
                </a:solidFill>
                <a:latin typeface="Cambria"/>
                <a:cs typeface="Cambria"/>
              </a:rPr>
              <a:t>Tiffany: </a:t>
            </a:r>
            <a:r>
              <a:rPr sz="886" spc="-3" dirty="0">
                <a:solidFill>
                  <a:srgbClr val="111111"/>
                </a:solidFill>
                <a:latin typeface="Cambria"/>
                <a:cs typeface="Cambria"/>
              </a:rPr>
              <a:t>Could you show me on the</a:t>
            </a:r>
            <a:r>
              <a:rPr sz="886" spc="-14" dirty="0">
                <a:solidFill>
                  <a:srgbClr val="111111"/>
                </a:solidFill>
                <a:latin typeface="Cambria"/>
                <a:cs typeface="Cambria"/>
              </a:rPr>
              <a:t> </a:t>
            </a:r>
            <a:r>
              <a:rPr sz="886" spc="-3" dirty="0">
                <a:solidFill>
                  <a:srgbClr val="111111"/>
                </a:solidFill>
                <a:latin typeface="Cambria"/>
                <a:cs typeface="Cambria"/>
              </a:rPr>
              <a:t>map?</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algn="just" defTabSz="623438"/>
            <a:r>
              <a:rPr sz="886" b="1" spc="-7" dirty="0">
                <a:solidFill>
                  <a:srgbClr val="111111"/>
                </a:solidFill>
                <a:latin typeface="Cambria"/>
                <a:cs typeface="Cambria"/>
              </a:rPr>
              <a:t>Man: </a:t>
            </a:r>
            <a:r>
              <a:rPr sz="886" spc="-3" dirty="0">
                <a:solidFill>
                  <a:srgbClr val="111111"/>
                </a:solidFill>
                <a:latin typeface="Cambria"/>
                <a:cs typeface="Cambria"/>
              </a:rPr>
              <a:t>Sure. You’re here, and the highway is </a:t>
            </a:r>
            <a:r>
              <a:rPr sz="886" dirty="0">
                <a:solidFill>
                  <a:srgbClr val="111111"/>
                </a:solidFill>
                <a:latin typeface="Cambria"/>
                <a:cs typeface="Cambria"/>
              </a:rPr>
              <a:t>here. </a:t>
            </a:r>
            <a:r>
              <a:rPr sz="886" spc="-3" dirty="0">
                <a:solidFill>
                  <a:srgbClr val="111111"/>
                </a:solidFill>
                <a:latin typeface="Cambria"/>
                <a:cs typeface="Cambria"/>
              </a:rPr>
              <a:t>Exit 2A is</a:t>
            </a:r>
            <a:r>
              <a:rPr sz="886" spc="55" dirty="0">
                <a:solidFill>
                  <a:srgbClr val="111111"/>
                </a:solidFill>
                <a:latin typeface="Cambria"/>
                <a:cs typeface="Cambria"/>
              </a:rPr>
              <a:t> </a:t>
            </a:r>
            <a:r>
              <a:rPr sz="886" dirty="0">
                <a:solidFill>
                  <a:srgbClr val="111111"/>
                </a:solidFill>
                <a:latin typeface="Cambria"/>
                <a:cs typeface="Cambria"/>
              </a:rPr>
              <a:t>here.</a:t>
            </a:r>
            <a:endParaRPr sz="886">
              <a:solidFill>
                <a:prstClr val="black"/>
              </a:solidFill>
              <a:latin typeface="Cambria"/>
              <a:cs typeface="Cambria"/>
            </a:endParaRPr>
          </a:p>
        </p:txBody>
      </p:sp>
      <p:sp>
        <p:nvSpPr>
          <p:cNvPr id="4" name="object 4"/>
          <p:cNvSpPr/>
          <p:nvPr/>
        </p:nvSpPr>
        <p:spPr>
          <a:xfrm>
            <a:off x="5251739" y="1704455"/>
            <a:ext cx="1682028" cy="1058574"/>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769793"/>
            <a:ext cx="4021715" cy="4738348"/>
          </a:xfrm>
          <a:prstGeom prst="rect">
            <a:avLst/>
          </a:prstGeom>
        </p:spPr>
        <p:txBody>
          <a:bodyPr vert="horz" wrap="square" lIns="0" tIns="0" rIns="0" bIns="0" rtlCol="0">
            <a:spAutoFit/>
          </a:bodyPr>
          <a:lstStyle/>
          <a:p>
            <a:pPr marL="8659" defTabSz="623438"/>
            <a:r>
              <a:rPr sz="886" b="1" spc="-3" dirty="0">
                <a:solidFill>
                  <a:srgbClr val="111111"/>
                </a:solidFill>
                <a:latin typeface="Cambria"/>
                <a:cs typeface="Cambria"/>
              </a:rPr>
              <a:t>Tiffany: </a:t>
            </a:r>
            <a:r>
              <a:rPr sz="886" spc="-3" dirty="0">
                <a:solidFill>
                  <a:srgbClr val="111111"/>
                </a:solidFill>
                <a:latin typeface="Cambria"/>
                <a:cs typeface="Cambria"/>
              </a:rPr>
              <a:t>Thanks a</a:t>
            </a:r>
            <a:r>
              <a:rPr sz="886" spc="-48" dirty="0">
                <a:solidFill>
                  <a:srgbClr val="111111"/>
                </a:solidFill>
                <a:latin typeface="Cambria"/>
                <a:cs typeface="Cambria"/>
              </a:rPr>
              <a:t> </a:t>
            </a:r>
            <a:r>
              <a:rPr sz="886" spc="-3" dirty="0">
                <a:solidFill>
                  <a:srgbClr val="111111"/>
                </a:solidFill>
                <a:latin typeface="Cambria"/>
                <a:cs typeface="Cambria"/>
              </a:rPr>
              <a:t>lot.</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defTabSz="623438"/>
            <a:r>
              <a:rPr sz="886" i="1" spc="-3" dirty="0">
                <a:solidFill>
                  <a:srgbClr val="111111"/>
                </a:solidFill>
                <a:latin typeface="Cambria"/>
                <a:cs typeface="Cambria"/>
              </a:rPr>
              <a:t>(later, she gets off exit 2A, but doesn’t </a:t>
            </a:r>
            <a:r>
              <a:rPr sz="886" i="1" dirty="0">
                <a:solidFill>
                  <a:srgbClr val="111111"/>
                </a:solidFill>
                <a:latin typeface="Cambria"/>
                <a:cs typeface="Cambria"/>
              </a:rPr>
              <a:t>see </a:t>
            </a:r>
            <a:r>
              <a:rPr sz="886" i="1" spc="-3" dirty="0">
                <a:solidFill>
                  <a:srgbClr val="111111"/>
                </a:solidFill>
                <a:latin typeface="Cambria"/>
                <a:cs typeface="Cambria"/>
              </a:rPr>
              <a:t>any signs for </a:t>
            </a:r>
            <a:r>
              <a:rPr sz="886" i="1" spc="-7" dirty="0">
                <a:solidFill>
                  <a:srgbClr val="111111"/>
                </a:solidFill>
                <a:latin typeface="Cambria"/>
                <a:cs typeface="Cambria"/>
              </a:rPr>
              <a:t>the</a:t>
            </a:r>
            <a:r>
              <a:rPr sz="886" i="1" spc="89" dirty="0">
                <a:solidFill>
                  <a:srgbClr val="111111"/>
                </a:solidFill>
                <a:latin typeface="Cambria"/>
                <a:cs typeface="Cambria"/>
              </a:rPr>
              <a:t> </a:t>
            </a:r>
            <a:r>
              <a:rPr sz="886" i="1" spc="-3" dirty="0">
                <a:solidFill>
                  <a:srgbClr val="111111"/>
                </a:solidFill>
                <a:latin typeface="Cambria"/>
                <a:cs typeface="Cambria"/>
              </a:rPr>
              <a:t>stadium)</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defTabSz="623438"/>
            <a:r>
              <a:rPr sz="886" b="1" spc="-3" dirty="0">
                <a:solidFill>
                  <a:srgbClr val="111111"/>
                </a:solidFill>
                <a:latin typeface="Cambria"/>
                <a:cs typeface="Cambria"/>
              </a:rPr>
              <a:t>Tiffany: </a:t>
            </a:r>
            <a:r>
              <a:rPr sz="886" spc="-3" dirty="0">
                <a:solidFill>
                  <a:srgbClr val="111111"/>
                </a:solidFill>
                <a:latin typeface="Cambria"/>
                <a:cs typeface="Cambria"/>
              </a:rPr>
              <a:t>Could you tell me how </a:t>
            </a:r>
            <a:r>
              <a:rPr sz="886" dirty="0">
                <a:solidFill>
                  <a:srgbClr val="111111"/>
                </a:solidFill>
                <a:latin typeface="Cambria"/>
                <a:cs typeface="Cambria"/>
              </a:rPr>
              <a:t>to </a:t>
            </a:r>
            <a:r>
              <a:rPr sz="886" spc="-3" dirty="0">
                <a:solidFill>
                  <a:srgbClr val="111111"/>
                </a:solidFill>
                <a:latin typeface="Cambria"/>
                <a:cs typeface="Cambria"/>
              </a:rPr>
              <a:t>get </a:t>
            </a:r>
            <a:r>
              <a:rPr sz="886" dirty="0">
                <a:solidFill>
                  <a:srgbClr val="111111"/>
                </a:solidFill>
                <a:latin typeface="Cambria"/>
                <a:cs typeface="Cambria"/>
              </a:rPr>
              <a:t>to </a:t>
            </a:r>
            <a:r>
              <a:rPr sz="886" spc="-3" dirty="0">
                <a:solidFill>
                  <a:srgbClr val="111111"/>
                </a:solidFill>
                <a:latin typeface="Cambria"/>
                <a:cs typeface="Cambria"/>
              </a:rPr>
              <a:t>Yankee</a:t>
            </a:r>
            <a:r>
              <a:rPr sz="886" spc="27" dirty="0">
                <a:solidFill>
                  <a:srgbClr val="111111"/>
                </a:solidFill>
                <a:latin typeface="Cambria"/>
                <a:cs typeface="Cambria"/>
              </a:rPr>
              <a:t> </a:t>
            </a:r>
            <a:r>
              <a:rPr sz="886" spc="-3" dirty="0">
                <a:solidFill>
                  <a:srgbClr val="111111"/>
                </a:solidFill>
                <a:latin typeface="Cambria"/>
                <a:cs typeface="Cambria"/>
              </a:rPr>
              <a:t>Stadium?</a:t>
            </a:r>
            <a:endParaRPr sz="886">
              <a:solidFill>
                <a:prstClr val="black"/>
              </a:solidFill>
              <a:latin typeface="Cambria"/>
              <a:cs typeface="Cambria"/>
            </a:endParaRPr>
          </a:p>
          <a:p>
            <a:pPr defTabSz="623438">
              <a:spcBef>
                <a:spcPts val="14"/>
              </a:spcBef>
            </a:pPr>
            <a:endParaRPr sz="1023">
              <a:solidFill>
                <a:prstClr val="black"/>
              </a:solidFill>
              <a:latin typeface="Times New Roman"/>
              <a:cs typeface="Times New Roman"/>
            </a:endParaRPr>
          </a:p>
          <a:p>
            <a:pPr marL="8659" marR="894460" defTabSz="623438">
              <a:lnSpc>
                <a:spcPct val="112700"/>
              </a:lnSpc>
            </a:pPr>
            <a:r>
              <a:rPr sz="886" b="1" spc="-7" dirty="0">
                <a:solidFill>
                  <a:srgbClr val="111111"/>
                </a:solidFill>
                <a:latin typeface="Cambria"/>
                <a:cs typeface="Cambria"/>
              </a:rPr>
              <a:t>Man: </a:t>
            </a:r>
            <a:r>
              <a:rPr sz="886" spc="-3" dirty="0">
                <a:solidFill>
                  <a:srgbClr val="111111"/>
                </a:solidFill>
                <a:latin typeface="Cambria"/>
                <a:cs typeface="Cambria"/>
              </a:rPr>
              <a:t>Yes, </a:t>
            </a:r>
            <a:r>
              <a:rPr sz="886" dirty="0">
                <a:solidFill>
                  <a:srgbClr val="111111"/>
                </a:solidFill>
                <a:latin typeface="Cambria"/>
                <a:cs typeface="Cambria"/>
              </a:rPr>
              <a:t>go </a:t>
            </a:r>
            <a:r>
              <a:rPr sz="886" spc="-3" dirty="0">
                <a:solidFill>
                  <a:srgbClr val="111111"/>
                </a:solidFill>
                <a:latin typeface="Cambria"/>
                <a:cs typeface="Cambria"/>
              </a:rPr>
              <a:t>past the </a:t>
            </a:r>
            <a:r>
              <a:rPr sz="886" spc="-7" dirty="0">
                <a:solidFill>
                  <a:srgbClr val="111111"/>
                </a:solidFill>
                <a:latin typeface="Cambria"/>
                <a:cs typeface="Cambria"/>
              </a:rPr>
              <a:t>gas </a:t>
            </a:r>
            <a:r>
              <a:rPr sz="886" spc="-3" dirty="0">
                <a:solidFill>
                  <a:srgbClr val="111111"/>
                </a:solidFill>
                <a:latin typeface="Cambria"/>
                <a:cs typeface="Cambria"/>
              </a:rPr>
              <a:t>station </a:t>
            </a:r>
            <a:r>
              <a:rPr sz="886" spc="-7" dirty="0">
                <a:solidFill>
                  <a:srgbClr val="111111"/>
                </a:solidFill>
                <a:latin typeface="Cambria"/>
                <a:cs typeface="Cambria"/>
              </a:rPr>
              <a:t>and </a:t>
            </a:r>
            <a:r>
              <a:rPr sz="886" spc="-3" dirty="0">
                <a:solidFill>
                  <a:srgbClr val="111111"/>
                </a:solidFill>
                <a:latin typeface="Cambria"/>
                <a:cs typeface="Cambria"/>
              </a:rPr>
              <a:t>turn </a:t>
            </a:r>
            <a:r>
              <a:rPr sz="886" dirty="0">
                <a:solidFill>
                  <a:srgbClr val="111111"/>
                </a:solidFill>
                <a:latin typeface="Cambria"/>
                <a:cs typeface="Cambria"/>
              </a:rPr>
              <a:t>left </a:t>
            </a:r>
            <a:r>
              <a:rPr sz="886" spc="-3" dirty="0">
                <a:solidFill>
                  <a:srgbClr val="111111"/>
                </a:solidFill>
                <a:latin typeface="Cambria"/>
                <a:cs typeface="Cambria"/>
              </a:rPr>
              <a:t>at the first light –  </a:t>
            </a:r>
            <a:r>
              <a:rPr sz="886" dirty="0">
                <a:solidFill>
                  <a:srgbClr val="111111"/>
                </a:solidFill>
                <a:latin typeface="Cambria"/>
                <a:cs typeface="Cambria"/>
              </a:rPr>
              <a:t>that’s </a:t>
            </a:r>
            <a:r>
              <a:rPr sz="886" spc="-3" dirty="0">
                <a:solidFill>
                  <a:srgbClr val="111111"/>
                </a:solidFill>
                <a:latin typeface="Cambria"/>
                <a:cs typeface="Cambria"/>
              </a:rPr>
              <a:t>Walton Avenue. Go straight down </a:t>
            </a:r>
            <a:r>
              <a:rPr sz="886" dirty="0">
                <a:solidFill>
                  <a:srgbClr val="111111"/>
                </a:solidFill>
                <a:latin typeface="Cambria"/>
                <a:cs typeface="Cambria"/>
              </a:rPr>
              <a:t>Walton </a:t>
            </a:r>
            <a:r>
              <a:rPr sz="886" spc="-3" dirty="0">
                <a:solidFill>
                  <a:srgbClr val="111111"/>
                </a:solidFill>
                <a:latin typeface="Cambria"/>
                <a:cs typeface="Cambria"/>
              </a:rPr>
              <a:t>until </a:t>
            </a:r>
            <a:r>
              <a:rPr sz="886" spc="-7" dirty="0">
                <a:solidFill>
                  <a:srgbClr val="111111"/>
                </a:solidFill>
                <a:latin typeface="Cambria"/>
                <a:cs typeface="Cambria"/>
              </a:rPr>
              <a:t>you </a:t>
            </a:r>
            <a:r>
              <a:rPr sz="886" dirty="0">
                <a:solidFill>
                  <a:srgbClr val="111111"/>
                </a:solidFill>
                <a:latin typeface="Cambria"/>
                <a:cs typeface="Cambria"/>
              </a:rPr>
              <a:t>hit </a:t>
            </a:r>
            <a:r>
              <a:rPr sz="886" spc="-3" dirty="0">
                <a:solidFill>
                  <a:srgbClr val="111111"/>
                </a:solidFill>
                <a:latin typeface="Cambria"/>
                <a:cs typeface="Cambria"/>
              </a:rPr>
              <a:t>East  164</a:t>
            </a:r>
            <a:r>
              <a:rPr sz="869" spc="-5" baseline="19607" dirty="0">
                <a:solidFill>
                  <a:srgbClr val="111111"/>
                </a:solidFill>
                <a:latin typeface="Cambria"/>
                <a:cs typeface="Cambria"/>
              </a:rPr>
              <a:t>th  </a:t>
            </a:r>
            <a:r>
              <a:rPr sz="886" spc="-3" dirty="0">
                <a:solidFill>
                  <a:srgbClr val="111111"/>
                </a:solidFill>
                <a:latin typeface="Cambria"/>
                <a:cs typeface="Cambria"/>
              </a:rPr>
              <a:t>Street, and</a:t>
            </a:r>
            <a:r>
              <a:rPr sz="886" spc="-78" dirty="0">
                <a:solidFill>
                  <a:srgbClr val="111111"/>
                </a:solidFill>
                <a:latin typeface="Cambria"/>
                <a:cs typeface="Cambria"/>
              </a:rPr>
              <a:t> </a:t>
            </a:r>
            <a:r>
              <a:rPr sz="886" spc="-3" dirty="0">
                <a:solidFill>
                  <a:srgbClr val="111111"/>
                </a:solidFill>
                <a:latin typeface="Cambria"/>
                <a:cs typeface="Cambria"/>
              </a:rPr>
              <a:t>then…</a:t>
            </a:r>
            <a:endParaRPr sz="886">
              <a:solidFill>
                <a:prstClr val="black"/>
              </a:solidFill>
              <a:latin typeface="Cambria"/>
              <a:cs typeface="Cambria"/>
            </a:endParaRPr>
          </a:p>
          <a:p>
            <a:pPr defTabSz="623438">
              <a:spcBef>
                <a:spcPts val="31"/>
              </a:spcBef>
            </a:pPr>
            <a:endParaRPr sz="1125">
              <a:solidFill>
                <a:prstClr val="black"/>
              </a:solidFill>
              <a:latin typeface="Times New Roman"/>
              <a:cs typeface="Times New Roman"/>
            </a:endParaRPr>
          </a:p>
          <a:p>
            <a:pPr marL="8659" defTabSz="623438"/>
            <a:r>
              <a:rPr sz="886" b="1" spc="-3" dirty="0">
                <a:solidFill>
                  <a:srgbClr val="111111"/>
                </a:solidFill>
                <a:latin typeface="Cambria"/>
                <a:cs typeface="Cambria"/>
              </a:rPr>
              <a:t>Tiffany: </a:t>
            </a:r>
            <a:r>
              <a:rPr sz="886" spc="-3" dirty="0">
                <a:solidFill>
                  <a:srgbClr val="111111"/>
                </a:solidFill>
                <a:latin typeface="Cambria"/>
                <a:cs typeface="Cambria"/>
              </a:rPr>
              <a:t>Just a minute – let me write this</a:t>
            </a:r>
            <a:r>
              <a:rPr sz="886" spc="10" dirty="0">
                <a:solidFill>
                  <a:srgbClr val="111111"/>
                </a:solidFill>
                <a:latin typeface="Cambria"/>
                <a:cs typeface="Cambria"/>
              </a:rPr>
              <a:t> </a:t>
            </a:r>
            <a:r>
              <a:rPr sz="886" spc="-3" dirty="0">
                <a:solidFill>
                  <a:srgbClr val="111111"/>
                </a:solidFill>
                <a:latin typeface="Cambria"/>
                <a:cs typeface="Cambria"/>
              </a:rPr>
              <a:t>down.</a:t>
            </a:r>
            <a:endParaRPr sz="886">
              <a:solidFill>
                <a:prstClr val="black"/>
              </a:solidFill>
              <a:latin typeface="Cambria"/>
              <a:cs typeface="Cambria"/>
            </a:endParaRPr>
          </a:p>
          <a:p>
            <a:pPr defTabSz="623438">
              <a:spcBef>
                <a:spcPts val="14"/>
              </a:spcBef>
            </a:pPr>
            <a:endParaRPr sz="1023">
              <a:solidFill>
                <a:prstClr val="black"/>
              </a:solidFill>
              <a:latin typeface="Times New Roman"/>
              <a:cs typeface="Times New Roman"/>
            </a:endParaRPr>
          </a:p>
          <a:p>
            <a:pPr marL="8659" marR="3464" defTabSz="623438">
              <a:lnSpc>
                <a:spcPct val="112300"/>
              </a:lnSpc>
            </a:pPr>
            <a:r>
              <a:rPr sz="886" b="1" spc="-7" dirty="0">
                <a:solidFill>
                  <a:srgbClr val="111111"/>
                </a:solidFill>
                <a:latin typeface="Cambria"/>
                <a:cs typeface="Cambria"/>
              </a:rPr>
              <a:t>Man: </a:t>
            </a:r>
            <a:r>
              <a:rPr sz="886" spc="-3" dirty="0">
                <a:solidFill>
                  <a:srgbClr val="111111"/>
                </a:solidFill>
                <a:latin typeface="Cambria"/>
                <a:cs typeface="Cambria"/>
              </a:rPr>
              <a:t>OK. Take Walton to East </a:t>
            </a:r>
            <a:r>
              <a:rPr sz="886" dirty="0">
                <a:solidFill>
                  <a:srgbClr val="111111"/>
                </a:solidFill>
                <a:latin typeface="Cambria"/>
                <a:cs typeface="Cambria"/>
              </a:rPr>
              <a:t>164</a:t>
            </a:r>
            <a:r>
              <a:rPr sz="869" baseline="19607" dirty="0">
                <a:solidFill>
                  <a:srgbClr val="111111"/>
                </a:solidFill>
                <a:latin typeface="Cambria"/>
                <a:cs typeface="Cambria"/>
              </a:rPr>
              <a:t>th </a:t>
            </a:r>
            <a:r>
              <a:rPr sz="886" dirty="0">
                <a:solidFill>
                  <a:srgbClr val="111111"/>
                </a:solidFill>
                <a:latin typeface="Cambria"/>
                <a:cs typeface="Cambria"/>
              </a:rPr>
              <a:t>Street </a:t>
            </a:r>
            <a:r>
              <a:rPr sz="886" spc="-3" dirty="0">
                <a:solidFill>
                  <a:srgbClr val="111111"/>
                </a:solidFill>
                <a:latin typeface="Cambria"/>
                <a:cs typeface="Cambria"/>
              </a:rPr>
              <a:t>and turn right. If </a:t>
            </a:r>
            <a:r>
              <a:rPr sz="886" spc="-7" dirty="0">
                <a:solidFill>
                  <a:srgbClr val="111111"/>
                </a:solidFill>
                <a:latin typeface="Cambria"/>
                <a:cs typeface="Cambria"/>
              </a:rPr>
              <a:t>you </a:t>
            </a:r>
            <a:r>
              <a:rPr sz="886" spc="-3" dirty="0">
                <a:solidFill>
                  <a:srgbClr val="111111"/>
                </a:solidFill>
                <a:latin typeface="Cambria"/>
                <a:cs typeface="Cambria"/>
              </a:rPr>
              <a:t>see the mall, you’ve  gone too </a:t>
            </a:r>
            <a:r>
              <a:rPr sz="886" dirty="0">
                <a:solidFill>
                  <a:srgbClr val="111111"/>
                </a:solidFill>
                <a:latin typeface="Cambria"/>
                <a:cs typeface="Cambria"/>
              </a:rPr>
              <a:t>far. </a:t>
            </a:r>
            <a:r>
              <a:rPr sz="886" spc="-3" dirty="0">
                <a:solidFill>
                  <a:srgbClr val="111111"/>
                </a:solidFill>
                <a:latin typeface="Cambria"/>
                <a:cs typeface="Cambria"/>
              </a:rPr>
              <a:t>After you’re on </a:t>
            </a:r>
            <a:r>
              <a:rPr sz="886" dirty="0">
                <a:solidFill>
                  <a:srgbClr val="111111"/>
                </a:solidFill>
                <a:latin typeface="Cambria"/>
                <a:cs typeface="Cambria"/>
              </a:rPr>
              <a:t>164</a:t>
            </a:r>
            <a:r>
              <a:rPr sz="869" baseline="19607" dirty="0">
                <a:solidFill>
                  <a:srgbClr val="111111"/>
                </a:solidFill>
                <a:latin typeface="Cambria"/>
                <a:cs typeface="Cambria"/>
              </a:rPr>
              <a:t>th </a:t>
            </a:r>
            <a:r>
              <a:rPr sz="886" spc="-3" dirty="0">
                <a:solidFill>
                  <a:srgbClr val="111111"/>
                </a:solidFill>
                <a:latin typeface="Cambria"/>
                <a:cs typeface="Cambria"/>
              </a:rPr>
              <a:t>then take your second left </a:t>
            </a:r>
            <a:r>
              <a:rPr sz="886" dirty="0">
                <a:solidFill>
                  <a:srgbClr val="111111"/>
                </a:solidFill>
                <a:latin typeface="Cambria"/>
                <a:cs typeface="Cambria"/>
              </a:rPr>
              <a:t>onto </a:t>
            </a:r>
            <a:r>
              <a:rPr sz="886" spc="-7" dirty="0">
                <a:solidFill>
                  <a:srgbClr val="111111"/>
                </a:solidFill>
                <a:latin typeface="Cambria"/>
                <a:cs typeface="Cambria"/>
              </a:rPr>
              <a:t>River </a:t>
            </a:r>
            <a:r>
              <a:rPr sz="886" spc="-3" dirty="0">
                <a:solidFill>
                  <a:srgbClr val="111111"/>
                </a:solidFill>
                <a:latin typeface="Cambria"/>
                <a:cs typeface="Cambria"/>
              </a:rPr>
              <a:t>Avenue –  your </a:t>
            </a:r>
            <a:r>
              <a:rPr sz="886" spc="-7" dirty="0">
                <a:solidFill>
                  <a:srgbClr val="111111"/>
                </a:solidFill>
                <a:latin typeface="Cambria"/>
                <a:cs typeface="Cambria"/>
              </a:rPr>
              <a:t>best bet </a:t>
            </a:r>
            <a:r>
              <a:rPr sz="886" spc="-3" dirty="0">
                <a:solidFill>
                  <a:srgbClr val="111111"/>
                </a:solidFill>
                <a:latin typeface="Cambria"/>
                <a:cs typeface="Cambria"/>
              </a:rPr>
              <a:t>for parking </a:t>
            </a:r>
            <a:r>
              <a:rPr sz="886" dirty="0">
                <a:solidFill>
                  <a:srgbClr val="111111"/>
                </a:solidFill>
                <a:latin typeface="Cambria"/>
                <a:cs typeface="Cambria"/>
              </a:rPr>
              <a:t>is </a:t>
            </a:r>
            <a:r>
              <a:rPr sz="886" spc="-3" dirty="0">
                <a:solidFill>
                  <a:srgbClr val="111111"/>
                </a:solidFill>
                <a:latin typeface="Cambria"/>
                <a:cs typeface="Cambria"/>
              </a:rPr>
              <a:t>at the corner of </a:t>
            </a:r>
            <a:r>
              <a:rPr sz="886" spc="-7" dirty="0">
                <a:solidFill>
                  <a:srgbClr val="111111"/>
                </a:solidFill>
                <a:latin typeface="Cambria"/>
                <a:cs typeface="Cambria"/>
              </a:rPr>
              <a:t>River </a:t>
            </a:r>
            <a:r>
              <a:rPr sz="886" spc="-3" dirty="0">
                <a:solidFill>
                  <a:srgbClr val="111111"/>
                </a:solidFill>
                <a:latin typeface="Cambria"/>
                <a:cs typeface="Cambria"/>
              </a:rPr>
              <a:t>and </a:t>
            </a:r>
            <a:r>
              <a:rPr sz="886" dirty="0">
                <a:solidFill>
                  <a:srgbClr val="111111"/>
                </a:solidFill>
                <a:latin typeface="Cambria"/>
                <a:cs typeface="Cambria"/>
              </a:rPr>
              <a:t>162</a:t>
            </a:r>
            <a:r>
              <a:rPr sz="869" baseline="19607" dirty="0">
                <a:solidFill>
                  <a:srgbClr val="111111"/>
                </a:solidFill>
                <a:latin typeface="Cambria"/>
                <a:cs typeface="Cambria"/>
              </a:rPr>
              <a:t>nd </a:t>
            </a:r>
            <a:r>
              <a:rPr sz="869" spc="25" baseline="19607" dirty="0">
                <a:solidFill>
                  <a:srgbClr val="111111"/>
                </a:solidFill>
                <a:latin typeface="Cambria"/>
                <a:cs typeface="Cambria"/>
              </a:rPr>
              <a:t> </a:t>
            </a:r>
            <a:r>
              <a:rPr sz="886" spc="-3" dirty="0">
                <a:solidFill>
                  <a:srgbClr val="111111"/>
                </a:solidFill>
                <a:latin typeface="Cambria"/>
                <a:cs typeface="Cambria"/>
              </a:rPr>
              <a:t>Street.</a:t>
            </a:r>
            <a:endParaRPr sz="886">
              <a:solidFill>
                <a:prstClr val="black"/>
              </a:solidFill>
              <a:latin typeface="Cambria"/>
              <a:cs typeface="Cambria"/>
            </a:endParaRPr>
          </a:p>
          <a:p>
            <a:pPr defTabSz="623438">
              <a:spcBef>
                <a:spcPts val="27"/>
              </a:spcBef>
            </a:pPr>
            <a:endParaRPr sz="1125">
              <a:solidFill>
                <a:prstClr val="black"/>
              </a:solidFill>
              <a:latin typeface="Times New Roman"/>
              <a:cs typeface="Times New Roman"/>
            </a:endParaRPr>
          </a:p>
          <a:p>
            <a:pPr marL="8659" defTabSz="623438"/>
            <a:r>
              <a:rPr sz="886" b="1" spc="-3" dirty="0">
                <a:solidFill>
                  <a:srgbClr val="111111"/>
                </a:solidFill>
                <a:latin typeface="Cambria"/>
                <a:cs typeface="Cambria"/>
              </a:rPr>
              <a:t>Tiffany: </a:t>
            </a:r>
            <a:r>
              <a:rPr sz="886" spc="-3" dirty="0">
                <a:solidFill>
                  <a:srgbClr val="111111"/>
                </a:solidFill>
                <a:latin typeface="Cambria"/>
                <a:cs typeface="Cambria"/>
              </a:rPr>
              <a:t>Sorry, could </a:t>
            </a:r>
            <a:r>
              <a:rPr sz="886" spc="-7" dirty="0">
                <a:solidFill>
                  <a:srgbClr val="111111"/>
                </a:solidFill>
                <a:latin typeface="Cambria"/>
                <a:cs typeface="Cambria"/>
              </a:rPr>
              <a:t>you </a:t>
            </a:r>
            <a:r>
              <a:rPr sz="886" spc="-3" dirty="0">
                <a:solidFill>
                  <a:srgbClr val="111111"/>
                </a:solidFill>
                <a:latin typeface="Cambria"/>
                <a:cs typeface="Cambria"/>
              </a:rPr>
              <a:t>repeat the part </a:t>
            </a:r>
            <a:r>
              <a:rPr sz="886" spc="-7" dirty="0">
                <a:solidFill>
                  <a:srgbClr val="111111"/>
                </a:solidFill>
                <a:latin typeface="Cambria"/>
                <a:cs typeface="Cambria"/>
              </a:rPr>
              <a:t>about </a:t>
            </a:r>
            <a:r>
              <a:rPr sz="886" dirty="0">
                <a:solidFill>
                  <a:srgbClr val="111111"/>
                </a:solidFill>
                <a:latin typeface="Cambria"/>
                <a:cs typeface="Cambria"/>
              </a:rPr>
              <a:t>River</a:t>
            </a:r>
            <a:r>
              <a:rPr sz="886" spc="55" dirty="0">
                <a:solidFill>
                  <a:srgbClr val="111111"/>
                </a:solidFill>
                <a:latin typeface="Cambria"/>
                <a:cs typeface="Cambria"/>
              </a:rPr>
              <a:t> </a:t>
            </a:r>
            <a:r>
              <a:rPr sz="886" spc="-3" dirty="0">
                <a:solidFill>
                  <a:srgbClr val="111111"/>
                </a:solidFill>
                <a:latin typeface="Cambria"/>
                <a:cs typeface="Cambria"/>
              </a:rPr>
              <a:t>Avenue?</a:t>
            </a:r>
            <a:endParaRPr sz="886">
              <a:solidFill>
                <a:prstClr val="black"/>
              </a:solidFill>
              <a:latin typeface="Cambria"/>
              <a:cs typeface="Cambria"/>
            </a:endParaRPr>
          </a:p>
          <a:p>
            <a:pPr defTabSz="623438">
              <a:spcBef>
                <a:spcPts val="14"/>
              </a:spcBef>
            </a:pPr>
            <a:endParaRPr sz="1023">
              <a:solidFill>
                <a:prstClr val="black"/>
              </a:solidFill>
              <a:latin typeface="Times New Roman"/>
              <a:cs typeface="Times New Roman"/>
            </a:endParaRPr>
          </a:p>
          <a:p>
            <a:pPr marL="8659" marR="59313" defTabSz="623438">
              <a:lnSpc>
                <a:spcPct val="112400"/>
              </a:lnSpc>
            </a:pPr>
            <a:r>
              <a:rPr sz="886" b="1" spc="-7" dirty="0">
                <a:solidFill>
                  <a:srgbClr val="111111"/>
                </a:solidFill>
                <a:latin typeface="Cambria"/>
                <a:cs typeface="Cambria"/>
              </a:rPr>
              <a:t>Man: </a:t>
            </a:r>
            <a:r>
              <a:rPr sz="886" spc="-3" dirty="0">
                <a:solidFill>
                  <a:srgbClr val="111111"/>
                </a:solidFill>
                <a:latin typeface="Cambria"/>
                <a:cs typeface="Cambria"/>
              </a:rPr>
              <a:t>From 164</a:t>
            </a:r>
            <a:r>
              <a:rPr sz="869" spc="-5" baseline="19607" dirty="0">
                <a:solidFill>
                  <a:srgbClr val="111111"/>
                </a:solidFill>
                <a:latin typeface="Cambria"/>
                <a:cs typeface="Cambria"/>
              </a:rPr>
              <a:t>th </a:t>
            </a:r>
            <a:r>
              <a:rPr sz="886" spc="-3" dirty="0">
                <a:solidFill>
                  <a:srgbClr val="111111"/>
                </a:solidFill>
                <a:latin typeface="Cambria"/>
                <a:cs typeface="Cambria"/>
              </a:rPr>
              <a:t>Street, </a:t>
            </a:r>
            <a:r>
              <a:rPr sz="886" spc="-7" dirty="0">
                <a:solidFill>
                  <a:srgbClr val="111111"/>
                </a:solidFill>
                <a:latin typeface="Cambria"/>
                <a:cs typeface="Cambria"/>
              </a:rPr>
              <a:t>you </a:t>
            </a:r>
            <a:r>
              <a:rPr sz="886" spc="-3" dirty="0">
                <a:solidFill>
                  <a:srgbClr val="111111"/>
                </a:solidFill>
                <a:latin typeface="Cambria"/>
                <a:cs typeface="Cambria"/>
              </a:rPr>
              <a:t>turn left onto </a:t>
            </a:r>
            <a:r>
              <a:rPr sz="886" spc="-7" dirty="0">
                <a:solidFill>
                  <a:srgbClr val="111111"/>
                </a:solidFill>
                <a:latin typeface="Cambria"/>
                <a:cs typeface="Cambria"/>
              </a:rPr>
              <a:t>River </a:t>
            </a:r>
            <a:r>
              <a:rPr sz="886" spc="-3" dirty="0">
                <a:solidFill>
                  <a:srgbClr val="111111"/>
                </a:solidFill>
                <a:latin typeface="Cambria"/>
                <a:cs typeface="Cambria"/>
              </a:rPr>
              <a:t>Avenue </a:t>
            </a:r>
            <a:r>
              <a:rPr sz="886" spc="-7" dirty="0">
                <a:solidFill>
                  <a:srgbClr val="111111"/>
                </a:solidFill>
                <a:latin typeface="Cambria"/>
                <a:cs typeface="Cambria"/>
              </a:rPr>
              <a:t>and </a:t>
            </a:r>
            <a:r>
              <a:rPr sz="886" spc="-3" dirty="0">
                <a:solidFill>
                  <a:srgbClr val="111111"/>
                </a:solidFill>
                <a:latin typeface="Cambria"/>
                <a:cs typeface="Cambria"/>
              </a:rPr>
              <a:t>just </a:t>
            </a:r>
            <a:r>
              <a:rPr sz="886" dirty="0">
                <a:solidFill>
                  <a:srgbClr val="111111"/>
                </a:solidFill>
                <a:latin typeface="Cambria"/>
                <a:cs typeface="Cambria"/>
              </a:rPr>
              <a:t>keep </a:t>
            </a:r>
            <a:r>
              <a:rPr sz="886" spc="-3" dirty="0">
                <a:solidFill>
                  <a:srgbClr val="111111"/>
                </a:solidFill>
                <a:latin typeface="Cambria"/>
                <a:cs typeface="Cambria"/>
              </a:rPr>
              <a:t>going until  </a:t>
            </a:r>
            <a:r>
              <a:rPr sz="886" spc="-7" dirty="0">
                <a:solidFill>
                  <a:srgbClr val="111111"/>
                </a:solidFill>
                <a:latin typeface="Cambria"/>
                <a:cs typeface="Cambria"/>
              </a:rPr>
              <a:t>you </a:t>
            </a:r>
            <a:r>
              <a:rPr sz="886" spc="-3" dirty="0">
                <a:solidFill>
                  <a:srgbClr val="111111"/>
                </a:solidFill>
                <a:latin typeface="Cambria"/>
                <a:cs typeface="Cambria"/>
              </a:rPr>
              <a:t>see the parking </a:t>
            </a:r>
            <a:r>
              <a:rPr sz="886" dirty="0">
                <a:solidFill>
                  <a:srgbClr val="111111"/>
                </a:solidFill>
                <a:latin typeface="Cambria"/>
                <a:cs typeface="Cambria"/>
              </a:rPr>
              <a:t>lot. </a:t>
            </a:r>
            <a:r>
              <a:rPr sz="886" spc="-3" dirty="0">
                <a:solidFill>
                  <a:srgbClr val="111111"/>
                </a:solidFill>
                <a:latin typeface="Cambria"/>
                <a:cs typeface="Cambria"/>
              </a:rPr>
              <a:t>It’s about four blocks and it’ll be on </a:t>
            </a:r>
            <a:r>
              <a:rPr sz="886" spc="-7" dirty="0">
                <a:solidFill>
                  <a:srgbClr val="111111"/>
                </a:solidFill>
                <a:latin typeface="Cambria"/>
                <a:cs typeface="Cambria"/>
              </a:rPr>
              <a:t>your </a:t>
            </a:r>
            <a:r>
              <a:rPr sz="886" dirty="0">
                <a:solidFill>
                  <a:srgbClr val="111111"/>
                </a:solidFill>
                <a:latin typeface="Cambria"/>
                <a:cs typeface="Cambria"/>
              </a:rPr>
              <a:t>left, </a:t>
            </a:r>
            <a:r>
              <a:rPr sz="886" spc="-3" dirty="0">
                <a:solidFill>
                  <a:srgbClr val="111111"/>
                </a:solidFill>
                <a:latin typeface="Cambria"/>
                <a:cs typeface="Cambria"/>
              </a:rPr>
              <a:t>across from a  hotel. Did </a:t>
            </a:r>
            <a:r>
              <a:rPr sz="886" spc="-7" dirty="0">
                <a:solidFill>
                  <a:srgbClr val="111111"/>
                </a:solidFill>
                <a:latin typeface="Cambria"/>
                <a:cs typeface="Cambria"/>
              </a:rPr>
              <a:t>you </a:t>
            </a:r>
            <a:r>
              <a:rPr sz="886" spc="-3" dirty="0">
                <a:solidFill>
                  <a:srgbClr val="111111"/>
                </a:solidFill>
                <a:latin typeface="Cambria"/>
                <a:cs typeface="Cambria"/>
              </a:rPr>
              <a:t>get all</a:t>
            </a:r>
            <a:r>
              <a:rPr sz="886" spc="-20" dirty="0">
                <a:solidFill>
                  <a:srgbClr val="111111"/>
                </a:solidFill>
                <a:latin typeface="Cambria"/>
                <a:cs typeface="Cambria"/>
              </a:rPr>
              <a:t> </a:t>
            </a:r>
            <a:r>
              <a:rPr sz="886" dirty="0">
                <a:solidFill>
                  <a:srgbClr val="111111"/>
                </a:solidFill>
                <a:latin typeface="Cambria"/>
                <a:cs typeface="Cambria"/>
              </a:rPr>
              <a:t>that?</a:t>
            </a:r>
            <a:endParaRPr sz="886">
              <a:solidFill>
                <a:prstClr val="black"/>
              </a:solidFill>
              <a:latin typeface="Cambria"/>
              <a:cs typeface="Cambria"/>
            </a:endParaRPr>
          </a:p>
          <a:p>
            <a:pPr defTabSz="623438">
              <a:spcBef>
                <a:spcPts val="27"/>
              </a:spcBef>
            </a:pPr>
            <a:endParaRPr sz="1125">
              <a:solidFill>
                <a:prstClr val="black"/>
              </a:solidFill>
              <a:latin typeface="Times New Roman"/>
              <a:cs typeface="Times New Roman"/>
            </a:endParaRPr>
          </a:p>
          <a:p>
            <a:pPr marL="8659" defTabSz="623438"/>
            <a:r>
              <a:rPr sz="886" b="1" spc="-3" dirty="0">
                <a:solidFill>
                  <a:srgbClr val="111111"/>
                </a:solidFill>
                <a:latin typeface="Cambria"/>
                <a:cs typeface="Cambria"/>
              </a:rPr>
              <a:t>Tiffany: </a:t>
            </a:r>
            <a:r>
              <a:rPr sz="886" spc="-3" dirty="0">
                <a:solidFill>
                  <a:srgbClr val="111111"/>
                </a:solidFill>
                <a:latin typeface="Cambria"/>
                <a:cs typeface="Cambria"/>
              </a:rPr>
              <a:t>I think so.</a:t>
            </a:r>
            <a:r>
              <a:rPr sz="886" spc="-27" dirty="0">
                <a:solidFill>
                  <a:srgbClr val="111111"/>
                </a:solidFill>
                <a:latin typeface="Cambria"/>
                <a:cs typeface="Cambria"/>
              </a:rPr>
              <a:t> </a:t>
            </a:r>
            <a:r>
              <a:rPr sz="886" spc="-3" dirty="0">
                <a:solidFill>
                  <a:srgbClr val="111111"/>
                </a:solidFill>
                <a:latin typeface="Cambria"/>
                <a:cs typeface="Cambria"/>
              </a:rPr>
              <a:t>Thanks.</a:t>
            </a:r>
            <a:endParaRPr sz="886">
              <a:solidFill>
                <a:prstClr val="black"/>
              </a:solidFill>
              <a:latin typeface="Cambria"/>
              <a:cs typeface="Cambria"/>
            </a:endParaRPr>
          </a:p>
          <a:p>
            <a:pPr defTabSz="623438">
              <a:spcBef>
                <a:spcPts val="20"/>
              </a:spcBef>
            </a:pPr>
            <a:endParaRPr sz="1500">
              <a:solidFill>
                <a:prstClr val="black"/>
              </a:solidFill>
              <a:latin typeface="Times New Roman"/>
              <a:cs typeface="Times New Roman"/>
            </a:endParaRPr>
          </a:p>
          <a:p>
            <a:pPr marL="8659" defTabSz="623438">
              <a:spcBef>
                <a:spcPts val="3"/>
              </a:spcBef>
            </a:pPr>
            <a:r>
              <a:rPr sz="1091" b="1" spc="-7" dirty="0">
                <a:solidFill>
                  <a:srgbClr val="365F91"/>
                </a:solidFill>
                <a:latin typeface="Cambria"/>
                <a:cs typeface="Cambria"/>
              </a:rPr>
              <a:t>Conversation </a:t>
            </a:r>
            <a:r>
              <a:rPr sz="1091" b="1" spc="-3" dirty="0">
                <a:solidFill>
                  <a:srgbClr val="365F91"/>
                </a:solidFill>
                <a:latin typeface="Cambria"/>
                <a:cs typeface="Cambria"/>
              </a:rPr>
              <a:t>Vocabulary &amp;</a:t>
            </a:r>
            <a:r>
              <a:rPr sz="1091" b="1" spc="-7" dirty="0">
                <a:solidFill>
                  <a:srgbClr val="365F91"/>
                </a:solidFill>
                <a:latin typeface="Cambria"/>
                <a:cs typeface="Cambria"/>
              </a:rPr>
              <a:t> </a:t>
            </a:r>
            <a:r>
              <a:rPr sz="1091" b="1" dirty="0">
                <a:solidFill>
                  <a:srgbClr val="365F91"/>
                </a:solidFill>
                <a:latin typeface="Cambria"/>
                <a:cs typeface="Cambria"/>
              </a:rPr>
              <a:t>Phrases</a:t>
            </a:r>
            <a:endParaRPr sz="1091">
              <a:solidFill>
                <a:prstClr val="black"/>
              </a:solidFill>
              <a:latin typeface="Cambria"/>
              <a:cs typeface="Cambria"/>
            </a:endParaRPr>
          </a:p>
          <a:p>
            <a:pPr marL="8659" defTabSz="623438">
              <a:spcBef>
                <a:spcPts val="181"/>
              </a:spcBef>
            </a:pPr>
            <a:r>
              <a:rPr sz="886" spc="-3" dirty="0">
                <a:solidFill>
                  <a:srgbClr val="111111"/>
                </a:solidFill>
                <a:latin typeface="Cambria"/>
                <a:cs typeface="Cambria"/>
              </a:rPr>
              <a:t>To ask for directions, </a:t>
            </a:r>
            <a:r>
              <a:rPr sz="886" spc="-7" dirty="0">
                <a:solidFill>
                  <a:srgbClr val="111111"/>
                </a:solidFill>
                <a:latin typeface="Cambria"/>
                <a:cs typeface="Cambria"/>
              </a:rPr>
              <a:t>you </a:t>
            </a:r>
            <a:r>
              <a:rPr sz="886" spc="-3" dirty="0">
                <a:solidFill>
                  <a:srgbClr val="111111"/>
                </a:solidFill>
                <a:latin typeface="Cambria"/>
                <a:cs typeface="Cambria"/>
              </a:rPr>
              <a:t>can start with “Excuse me,” and then use these</a:t>
            </a:r>
            <a:r>
              <a:rPr sz="886" spc="126" dirty="0">
                <a:solidFill>
                  <a:srgbClr val="111111"/>
                </a:solidFill>
                <a:latin typeface="Cambria"/>
                <a:cs typeface="Cambria"/>
              </a:rPr>
              <a:t> </a:t>
            </a:r>
            <a:r>
              <a:rPr sz="886" spc="-3" dirty="0">
                <a:solidFill>
                  <a:srgbClr val="111111"/>
                </a:solidFill>
                <a:latin typeface="Cambria"/>
                <a:cs typeface="Cambria"/>
              </a:rPr>
              <a:t>phrases:</a:t>
            </a:r>
            <a:endParaRPr sz="886">
              <a:solidFill>
                <a:prstClr val="black"/>
              </a:solidFill>
              <a:latin typeface="Cambria"/>
              <a:cs typeface="Cambria"/>
            </a:endParaRPr>
          </a:p>
          <a:p>
            <a:pPr defTabSz="623438"/>
            <a:endParaRPr sz="1193">
              <a:solidFill>
                <a:prstClr val="black"/>
              </a:solidFill>
              <a:latin typeface="Times New Roman"/>
              <a:cs typeface="Times New Roman"/>
            </a:endParaRPr>
          </a:p>
          <a:p>
            <a:pPr marL="319945" indent="-155427" defTabSz="623438">
              <a:buFont typeface="Symbol"/>
              <a:buChar char=""/>
              <a:tabLst>
                <a:tab pos="319945" algn="l"/>
                <a:tab pos="320378" algn="l"/>
              </a:tabLst>
            </a:pPr>
            <a:r>
              <a:rPr sz="886" b="1" spc="-3" dirty="0">
                <a:solidFill>
                  <a:srgbClr val="111111"/>
                </a:solidFill>
                <a:latin typeface="Cambria"/>
                <a:cs typeface="Cambria"/>
              </a:rPr>
              <a:t>“How can I get to… </a:t>
            </a:r>
            <a:r>
              <a:rPr sz="886" dirty="0">
                <a:solidFill>
                  <a:srgbClr val="111111"/>
                </a:solidFill>
                <a:latin typeface="Cambria"/>
                <a:cs typeface="Cambria"/>
              </a:rPr>
              <a:t>the </a:t>
            </a:r>
            <a:r>
              <a:rPr sz="886" spc="-3" dirty="0">
                <a:solidFill>
                  <a:srgbClr val="111111"/>
                </a:solidFill>
                <a:latin typeface="Cambria"/>
                <a:cs typeface="Cambria"/>
              </a:rPr>
              <a:t>Museum of Modern</a:t>
            </a:r>
            <a:r>
              <a:rPr sz="886" spc="10" dirty="0">
                <a:solidFill>
                  <a:srgbClr val="111111"/>
                </a:solidFill>
                <a:latin typeface="Cambria"/>
                <a:cs typeface="Cambria"/>
              </a:rPr>
              <a:t> </a:t>
            </a:r>
            <a:r>
              <a:rPr sz="886" spc="-3" dirty="0">
                <a:solidFill>
                  <a:srgbClr val="111111"/>
                </a:solidFill>
                <a:latin typeface="Cambria"/>
                <a:cs typeface="Cambria"/>
              </a:rPr>
              <a:t>Art?”</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srgbClr val="111111"/>
                </a:solidFill>
                <a:latin typeface="Cambria"/>
                <a:cs typeface="Cambria"/>
              </a:rPr>
              <a:t>“Could you tell </a:t>
            </a:r>
            <a:r>
              <a:rPr sz="886" b="1" dirty="0">
                <a:solidFill>
                  <a:srgbClr val="111111"/>
                </a:solidFill>
                <a:latin typeface="Cambria"/>
                <a:cs typeface="Cambria"/>
              </a:rPr>
              <a:t>me </a:t>
            </a:r>
            <a:r>
              <a:rPr sz="886" b="1" spc="-3" dirty="0">
                <a:solidFill>
                  <a:srgbClr val="111111"/>
                </a:solidFill>
                <a:latin typeface="Cambria"/>
                <a:cs typeface="Cambria"/>
              </a:rPr>
              <a:t>how </a:t>
            </a:r>
            <a:r>
              <a:rPr sz="886" b="1" spc="-7" dirty="0">
                <a:solidFill>
                  <a:srgbClr val="111111"/>
                </a:solidFill>
                <a:latin typeface="Cambria"/>
                <a:cs typeface="Cambria"/>
              </a:rPr>
              <a:t>to </a:t>
            </a:r>
            <a:r>
              <a:rPr sz="886" b="1" dirty="0">
                <a:solidFill>
                  <a:srgbClr val="111111"/>
                </a:solidFill>
                <a:latin typeface="Cambria"/>
                <a:cs typeface="Cambria"/>
              </a:rPr>
              <a:t>get </a:t>
            </a:r>
            <a:r>
              <a:rPr sz="886" b="1" spc="-3" dirty="0">
                <a:solidFill>
                  <a:srgbClr val="111111"/>
                </a:solidFill>
                <a:latin typeface="Cambria"/>
                <a:cs typeface="Cambria"/>
              </a:rPr>
              <a:t>to… </a:t>
            </a:r>
            <a:r>
              <a:rPr sz="886" dirty="0">
                <a:solidFill>
                  <a:srgbClr val="111111"/>
                </a:solidFill>
                <a:latin typeface="Cambria"/>
                <a:cs typeface="Cambria"/>
              </a:rPr>
              <a:t>Grand</a:t>
            </a:r>
            <a:r>
              <a:rPr sz="886" spc="10" dirty="0">
                <a:solidFill>
                  <a:srgbClr val="111111"/>
                </a:solidFill>
                <a:latin typeface="Cambria"/>
                <a:cs typeface="Cambria"/>
              </a:rPr>
              <a:t> </a:t>
            </a:r>
            <a:r>
              <a:rPr sz="886" spc="-3" dirty="0">
                <a:solidFill>
                  <a:srgbClr val="111111"/>
                </a:solidFill>
                <a:latin typeface="Cambria"/>
                <a:cs typeface="Cambria"/>
              </a:rPr>
              <a:t>Street?”</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srgbClr val="111111"/>
                </a:solidFill>
                <a:latin typeface="Cambria"/>
                <a:cs typeface="Cambria"/>
              </a:rPr>
              <a:t>“Where is… </a:t>
            </a:r>
            <a:r>
              <a:rPr sz="886" spc="-3" dirty="0">
                <a:solidFill>
                  <a:srgbClr val="111111"/>
                </a:solidFill>
                <a:latin typeface="Cambria"/>
                <a:cs typeface="Cambria"/>
              </a:rPr>
              <a:t>the nearest</a:t>
            </a:r>
            <a:r>
              <a:rPr sz="886" spc="-10" dirty="0">
                <a:solidFill>
                  <a:srgbClr val="111111"/>
                </a:solidFill>
                <a:latin typeface="Cambria"/>
                <a:cs typeface="Cambria"/>
              </a:rPr>
              <a:t> </a:t>
            </a:r>
            <a:r>
              <a:rPr sz="886" spc="-3" dirty="0">
                <a:solidFill>
                  <a:srgbClr val="111111"/>
                </a:solidFill>
                <a:latin typeface="Cambria"/>
                <a:cs typeface="Cambria"/>
              </a:rPr>
              <a:t>hospital?”</a:t>
            </a:r>
            <a:endParaRPr sz="886">
              <a:solidFill>
                <a:prstClr val="black"/>
              </a:solidFill>
              <a:latin typeface="Cambria"/>
              <a:cs typeface="Cambria"/>
            </a:endParaRPr>
          </a:p>
        </p:txBody>
      </p:sp>
      <p:sp>
        <p:nvSpPr>
          <p:cNvPr id="3" name="object 3"/>
          <p:cNvSpPr/>
          <p:nvPr/>
        </p:nvSpPr>
        <p:spPr>
          <a:xfrm>
            <a:off x="7403955" y="1615007"/>
            <a:ext cx="718271" cy="844261"/>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617912"/>
            <a:ext cx="3898756" cy="5440913"/>
          </a:xfrm>
          <a:prstGeom prst="rect">
            <a:avLst/>
          </a:prstGeom>
        </p:spPr>
        <p:txBody>
          <a:bodyPr vert="horz" wrap="square" lIns="0" tIns="0" rIns="0" bIns="0" rtlCol="0">
            <a:spAutoFit/>
          </a:bodyPr>
          <a:lstStyle/>
          <a:p>
            <a:pPr marL="8659" defTabSz="623438"/>
            <a:r>
              <a:rPr sz="886" spc="-3" dirty="0">
                <a:solidFill>
                  <a:srgbClr val="111111"/>
                </a:solidFill>
                <a:latin typeface="Cambria"/>
                <a:cs typeface="Cambria"/>
              </a:rPr>
              <a:t>Directions are often given with these</a:t>
            </a:r>
            <a:r>
              <a:rPr sz="886" spc="17" dirty="0">
                <a:solidFill>
                  <a:srgbClr val="111111"/>
                </a:solidFill>
                <a:latin typeface="Cambria"/>
                <a:cs typeface="Cambria"/>
              </a:rPr>
              <a:t> </a:t>
            </a:r>
            <a:r>
              <a:rPr sz="886" spc="-3" dirty="0">
                <a:solidFill>
                  <a:srgbClr val="111111"/>
                </a:solidFill>
                <a:latin typeface="Cambria"/>
                <a:cs typeface="Cambria"/>
              </a:rPr>
              <a:t>verbs:</a:t>
            </a:r>
            <a:endParaRPr sz="886">
              <a:solidFill>
                <a:prstClr val="black"/>
              </a:solidFill>
              <a:latin typeface="Cambria"/>
              <a:cs typeface="Cambria"/>
            </a:endParaRPr>
          </a:p>
          <a:p>
            <a:pPr marL="319945" indent="-155427" defTabSz="623438">
              <a:spcBef>
                <a:spcPts val="181"/>
              </a:spcBef>
              <a:buFont typeface="Symbol"/>
              <a:buChar char=""/>
              <a:tabLst>
                <a:tab pos="319945" algn="l"/>
                <a:tab pos="320378" algn="l"/>
              </a:tabLst>
            </a:pPr>
            <a:r>
              <a:rPr sz="886" b="1" spc="-3" dirty="0">
                <a:solidFill>
                  <a:srgbClr val="111111"/>
                </a:solidFill>
                <a:latin typeface="Cambria"/>
                <a:cs typeface="Cambria"/>
              </a:rPr>
              <a:t>go +</a:t>
            </a:r>
            <a:r>
              <a:rPr sz="886" b="1" spc="-51" dirty="0">
                <a:solidFill>
                  <a:srgbClr val="111111"/>
                </a:solidFill>
                <a:latin typeface="Cambria"/>
                <a:cs typeface="Cambria"/>
              </a:rPr>
              <a:t> </a:t>
            </a:r>
            <a:r>
              <a:rPr sz="886" b="1" spc="-3" dirty="0">
                <a:solidFill>
                  <a:srgbClr val="111111"/>
                </a:solidFill>
                <a:latin typeface="Cambria"/>
                <a:cs typeface="Cambria"/>
              </a:rPr>
              <a:t>direction</a:t>
            </a:r>
            <a:endParaRPr sz="886">
              <a:solidFill>
                <a:prstClr val="black"/>
              </a:solidFill>
              <a:latin typeface="Cambria"/>
              <a:cs typeface="Cambria"/>
            </a:endParaRPr>
          </a:p>
          <a:p>
            <a:pPr marL="319945" marR="1368100" defTabSz="623438">
              <a:lnSpc>
                <a:spcPct val="112300"/>
              </a:lnSpc>
            </a:pPr>
            <a:r>
              <a:rPr sz="886" i="1" spc="-3" dirty="0">
                <a:solidFill>
                  <a:srgbClr val="111111"/>
                </a:solidFill>
                <a:latin typeface="Cambria"/>
                <a:cs typeface="Cambria"/>
              </a:rPr>
              <a:t>“Go right / left / straight / east / west / </a:t>
            </a:r>
            <a:r>
              <a:rPr sz="886" i="1" dirty="0">
                <a:solidFill>
                  <a:srgbClr val="111111"/>
                </a:solidFill>
                <a:latin typeface="Cambria"/>
                <a:cs typeface="Cambria"/>
              </a:rPr>
              <a:t>north </a:t>
            </a:r>
            <a:r>
              <a:rPr sz="886" i="1" spc="-3" dirty="0">
                <a:solidFill>
                  <a:srgbClr val="111111"/>
                </a:solidFill>
                <a:latin typeface="Cambria"/>
                <a:cs typeface="Cambria"/>
              </a:rPr>
              <a:t>/  south.”</a:t>
            </a:r>
            <a:endParaRPr sz="886">
              <a:solidFill>
                <a:prstClr val="black"/>
              </a:solidFill>
              <a:latin typeface="Cambria"/>
              <a:cs typeface="Cambria"/>
            </a:endParaRPr>
          </a:p>
          <a:p>
            <a:pPr marL="319945" indent="-155427" defTabSz="623438">
              <a:spcBef>
                <a:spcPts val="181"/>
              </a:spcBef>
              <a:buFont typeface="Symbol"/>
              <a:buChar char=""/>
              <a:tabLst>
                <a:tab pos="319945" algn="l"/>
                <a:tab pos="320378" algn="l"/>
              </a:tabLst>
            </a:pPr>
            <a:r>
              <a:rPr sz="886" b="1" spc="-3" dirty="0">
                <a:solidFill>
                  <a:srgbClr val="111111"/>
                </a:solidFill>
                <a:latin typeface="Cambria"/>
                <a:cs typeface="Cambria"/>
              </a:rPr>
              <a:t>go +</a:t>
            </a:r>
            <a:r>
              <a:rPr sz="886" b="1" spc="-51" dirty="0">
                <a:solidFill>
                  <a:srgbClr val="111111"/>
                </a:solidFill>
                <a:latin typeface="Cambria"/>
                <a:cs typeface="Cambria"/>
              </a:rPr>
              <a:t> </a:t>
            </a:r>
            <a:r>
              <a:rPr sz="886" b="1" spc="-3" dirty="0">
                <a:solidFill>
                  <a:srgbClr val="111111"/>
                </a:solidFill>
                <a:latin typeface="Cambria"/>
                <a:cs typeface="Cambria"/>
              </a:rPr>
              <a:t>distance</a:t>
            </a:r>
            <a:endParaRPr sz="886">
              <a:solidFill>
                <a:prstClr val="black"/>
              </a:solidFill>
              <a:latin typeface="Cambria"/>
              <a:cs typeface="Cambria"/>
            </a:endParaRPr>
          </a:p>
          <a:p>
            <a:pPr marL="319945" marR="1316580" defTabSz="623438">
              <a:lnSpc>
                <a:spcPct val="112300"/>
              </a:lnSpc>
            </a:pPr>
            <a:r>
              <a:rPr sz="886" i="1" spc="-3" dirty="0">
                <a:solidFill>
                  <a:srgbClr val="111111"/>
                </a:solidFill>
                <a:latin typeface="Cambria"/>
                <a:cs typeface="Cambria"/>
              </a:rPr>
              <a:t>“</a:t>
            </a:r>
            <a:r>
              <a:rPr sz="886" i="1" u="sng" spc="-3" dirty="0">
                <a:solidFill>
                  <a:srgbClr val="111111"/>
                </a:solidFill>
                <a:latin typeface="Cambria"/>
                <a:cs typeface="Cambria"/>
              </a:rPr>
              <a:t>Go three blocks </a:t>
            </a:r>
            <a:r>
              <a:rPr sz="886" i="1" spc="-3" dirty="0">
                <a:solidFill>
                  <a:srgbClr val="111111"/>
                </a:solidFill>
                <a:latin typeface="Cambria"/>
                <a:cs typeface="Cambria"/>
              </a:rPr>
              <a:t>down this street, then turn left.”  “</a:t>
            </a:r>
            <a:r>
              <a:rPr sz="886" i="1" u="sng" spc="-3" dirty="0">
                <a:solidFill>
                  <a:srgbClr val="111111"/>
                </a:solidFill>
                <a:latin typeface="Cambria"/>
                <a:cs typeface="Cambria"/>
              </a:rPr>
              <a:t>Go five miles </a:t>
            </a:r>
            <a:r>
              <a:rPr sz="886" i="1" spc="-3" dirty="0">
                <a:solidFill>
                  <a:srgbClr val="111111"/>
                </a:solidFill>
                <a:latin typeface="Cambria"/>
                <a:cs typeface="Cambria"/>
              </a:rPr>
              <a:t>on </a:t>
            </a:r>
            <a:r>
              <a:rPr sz="886" i="1" dirty="0">
                <a:solidFill>
                  <a:srgbClr val="111111"/>
                </a:solidFill>
                <a:latin typeface="Cambria"/>
                <a:cs typeface="Cambria"/>
              </a:rPr>
              <a:t>Route </a:t>
            </a:r>
            <a:r>
              <a:rPr sz="886" i="1" spc="-3" dirty="0">
                <a:solidFill>
                  <a:srgbClr val="111111"/>
                </a:solidFill>
                <a:latin typeface="Cambria"/>
                <a:cs typeface="Cambria"/>
              </a:rPr>
              <a:t>25W, then take exit</a:t>
            </a:r>
            <a:r>
              <a:rPr sz="886" i="1" spc="31" dirty="0">
                <a:solidFill>
                  <a:srgbClr val="111111"/>
                </a:solidFill>
                <a:latin typeface="Cambria"/>
                <a:cs typeface="Cambria"/>
              </a:rPr>
              <a:t> </a:t>
            </a:r>
            <a:r>
              <a:rPr sz="886" i="1" spc="-3" dirty="0">
                <a:solidFill>
                  <a:srgbClr val="111111"/>
                </a:solidFill>
                <a:latin typeface="Cambria"/>
                <a:cs typeface="Cambria"/>
              </a:rPr>
              <a:t>16.”</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srgbClr val="111111"/>
                </a:solidFill>
                <a:latin typeface="Cambria"/>
                <a:cs typeface="Cambria"/>
              </a:rPr>
              <a:t>turn +</a:t>
            </a:r>
            <a:r>
              <a:rPr sz="886" b="1" spc="-51" dirty="0">
                <a:solidFill>
                  <a:srgbClr val="111111"/>
                </a:solidFill>
                <a:latin typeface="Cambria"/>
                <a:cs typeface="Cambria"/>
              </a:rPr>
              <a:t> </a:t>
            </a:r>
            <a:r>
              <a:rPr sz="886" b="1" spc="-3" dirty="0">
                <a:solidFill>
                  <a:srgbClr val="111111"/>
                </a:solidFill>
                <a:latin typeface="Cambria"/>
                <a:cs typeface="Cambria"/>
              </a:rPr>
              <a:t>right/left/around</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7" dirty="0">
                <a:solidFill>
                  <a:srgbClr val="111111"/>
                </a:solidFill>
                <a:latin typeface="Cambria"/>
                <a:cs typeface="Cambria"/>
              </a:rPr>
              <a:t>take </a:t>
            </a:r>
            <a:r>
              <a:rPr sz="886" b="1" spc="-3" dirty="0">
                <a:solidFill>
                  <a:srgbClr val="111111"/>
                </a:solidFill>
                <a:latin typeface="Cambria"/>
                <a:cs typeface="Cambria"/>
              </a:rPr>
              <a:t>the second/third</a:t>
            </a:r>
            <a:r>
              <a:rPr sz="886" b="1" spc="-14" dirty="0">
                <a:solidFill>
                  <a:srgbClr val="111111"/>
                </a:solidFill>
                <a:latin typeface="Cambria"/>
                <a:cs typeface="Cambria"/>
              </a:rPr>
              <a:t> </a:t>
            </a:r>
            <a:r>
              <a:rPr sz="886" b="1" spc="-3" dirty="0">
                <a:solidFill>
                  <a:srgbClr val="111111"/>
                </a:solidFill>
                <a:latin typeface="Cambria"/>
                <a:cs typeface="Cambria"/>
              </a:rPr>
              <a:t>right/left</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7" dirty="0">
                <a:solidFill>
                  <a:srgbClr val="111111"/>
                </a:solidFill>
                <a:latin typeface="Cambria"/>
                <a:cs typeface="Cambria"/>
              </a:rPr>
              <a:t>take </a:t>
            </a:r>
            <a:r>
              <a:rPr sz="886" b="1" spc="-3" dirty="0">
                <a:solidFill>
                  <a:srgbClr val="111111"/>
                </a:solidFill>
                <a:latin typeface="Cambria"/>
                <a:cs typeface="Cambria"/>
              </a:rPr>
              <a:t>+ road name / public transportation</a:t>
            </a:r>
            <a:endParaRPr sz="886">
              <a:solidFill>
                <a:prstClr val="black"/>
              </a:solidFill>
              <a:latin typeface="Cambria"/>
              <a:cs typeface="Cambria"/>
            </a:endParaRPr>
          </a:p>
          <a:p>
            <a:pPr marL="319945" defTabSz="623438">
              <a:spcBef>
                <a:spcPts val="130"/>
              </a:spcBef>
            </a:pPr>
            <a:r>
              <a:rPr sz="886" i="1" spc="-3" dirty="0">
                <a:solidFill>
                  <a:srgbClr val="111111"/>
                </a:solidFill>
                <a:latin typeface="Cambria"/>
                <a:cs typeface="Cambria"/>
              </a:rPr>
              <a:t>“Take Route</a:t>
            </a:r>
            <a:r>
              <a:rPr sz="886" i="1" spc="-37" dirty="0">
                <a:solidFill>
                  <a:srgbClr val="111111"/>
                </a:solidFill>
                <a:latin typeface="Cambria"/>
                <a:cs typeface="Cambria"/>
              </a:rPr>
              <a:t> </a:t>
            </a:r>
            <a:r>
              <a:rPr sz="886" i="1" spc="-3" dirty="0">
                <a:solidFill>
                  <a:srgbClr val="111111"/>
                </a:solidFill>
                <a:latin typeface="Cambria"/>
                <a:cs typeface="Cambria"/>
              </a:rPr>
              <a:t>81.”</a:t>
            </a:r>
            <a:endParaRPr sz="886">
              <a:solidFill>
                <a:prstClr val="black"/>
              </a:solidFill>
              <a:latin typeface="Cambria"/>
              <a:cs typeface="Cambria"/>
            </a:endParaRPr>
          </a:p>
          <a:p>
            <a:pPr marL="319945" defTabSz="623438">
              <a:spcBef>
                <a:spcPts val="136"/>
              </a:spcBef>
            </a:pPr>
            <a:r>
              <a:rPr sz="886" i="1" spc="-3" dirty="0">
                <a:solidFill>
                  <a:srgbClr val="111111"/>
                </a:solidFill>
                <a:latin typeface="Cambria"/>
                <a:cs typeface="Cambria"/>
              </a:rPr>
              <a:t>“Take Main Street </a:t>
            </a:r>
            <a:r>
              <a:rPr sz="886" i="1" dirty="0">
                <a:solidFill>
                  <a:srgbClr val="111111"/>
                </a:solidFill>
                <a:latin typeface="Cambria"/>
                <a:cs typeface="Cambria"/>
              </a:rPr>
              <a:t>north </a:t>
            </a:r>
            <a:r>
              <a:rPr sz="886" i="1" spc="-3" dirty="0">
                <a:solidFill>
                  <a:srgbClr val="111111"/>
                </a:solidFill>
                <a:latin typeface="Cambria"/>
                <a:cs typeface="Cambria"/>
              </a:rPr>
              <a:t>for about three</a:t>
            </a:r>
            <a:r>
              <a:rPr sz="886" i="1" dirty="0">
                <a:solidFill>
                  <a:srgbClr val="111111"/>
                </a:solidFill>
                <a:latin typeface="Cambria"/>
                <a:cs typeface="Cambria"/>
              </a:rPr>
              <a:t> miles.”</a:t>
            </a:r>
            <a:endParaRPr sz="886">
              <a:solidFill>
                <a:prstClr val="black"/>
              </a:solidFill>
              <a:latin typeface="Cambria"/>
              <a:cs typeface="Cambria"/>
            </a:endParaRPr>
          </a:p>
          <a:p>
            <a:pPr marL="319945" marR="663702" defTabSz="623438">
              <a:lnSpc>
                <a:spcPct val="112300"/>
              </a:lnSpc>
            </a:pPr>
            <a:r>
              <a:rPr sz="886" i="1" spc="-3" dirty="0">
                <a:solidFill>
                  <a:srgbClr val="111111"/>
                </a:solidFill>
                <a:latin typeface="Cambria"/>
                <a:cs typeface="Cambria"/>
              </a:rPr>
              <a:t>“Take the 3 train, then transfer to the F train at Fulton Street.”  “Take the bus towards</a:t>
            </a:r>
            <a:r>
              <a:rPr sz="886" i="1" spc="3" dirty="0">
                <a:solidFill>
                  <a:srgbClr val="111111"/>
                </a:solidFill>
                <a:latin typeface="Cambria"/>
                <a:cs typeface="Cambria"/>
              </a:rPr>
              <a:t> </a:t>
            </a:r>
            <a:r>
              <a:rPr sz="886" i="1" spc="-3" dirty="0">
                <a:solidFill>
                  <a:srgbClr val="111111"/>
                </a:solidFill>
                <a:latin typeface="Cambria"/>
                <a:cs typeface="Cambria"/>
              </a:rPr>
              <a:t>Chinatown.”</a:t>
            </a:r>
            <a:endParaRPr sz="886">
              <a:solidFill>
                <a:prstClr val="black"/>
              </a:solidFill>
              <a:latin typeface="Cambria"/>
              <a:cs typeface="Cambria"/>
            </a:endParaRPr>
          </a:p>
          <a:p>
            <a:pPr marL="319945" indent="-155427" defTabSz="623438">
              <a:spcBef>
                <a:spcPts val="181"/>
              </a:spcBef>
              <a:buFont typeface="Symbol"/>
              <a:buChar char=""/>
              <a:tabLst>
                <a:tab pos="319945" algn="l"/>
                <a:tab pos="320378" algn="l"/>
              </a:tabLst>
            </a:pPr>
            <a:r>
              <a:rPr sz="886" b="1" spc="-7" dirty="0">
                <a:solidFill>
                  <a:srgbClr val="111111"/>
                </a:solidFill>
                <a:latin typeface="Cambria"/>
                <a:cs typeface="Cambria"/>
              </a:rPr>
              <a:t>stay </a:t>
            </a:r>
            <a:r>
              <a:rPr sz="886" b="1" dirty="0">
                <a:solidFill>
                  <a:srgbClr val="111111"/>
                </a:solidFill>
                <a:latin typeface="Cambria"/>
                <a:cs typeface="Cambria"/>
              </a:rPr>
              <a:t>on </a:t>
            </a:r>
            <a:r>
              <a:rPr sz="886" b="1" spc="-3" dirty="0">
                <a:solidFill>
                  <a:srgbClr val="111111"/>
                </a:solidFill>
                <a:latin typeface="Cambria"/>
                <a:cs typeface="Cambria"/>
              </a:rPr>
              <a:t>+ road (continue on the </a:t>
            </a:r>
            <a:r>
              <a:rPr sz="886" b="1" dirty="0">
                <a:solidFill>
                  <a:srgbClr val="111111"/>
                </a:solidFill>
                <a:latin typeface="Cambria"/>
                <a:cs typeface="Cambria"/>
              </a:rPr>
              <a:t>same </a:t>
            </a:r>
            <a:r>
              <a:rPr sz="886" b="1" spc="-3" dirty="0">
                <a:solidFill>
                  <a:srgbClr val="111111"/>
                </a:solidFill>
                <a:latin typeface="Cambria"/>
                <a:cs typeface="Cambria"/>
              </a:rPr>
              <a:t>street)</a:t>
            </a:r>
            <a:endParaRPr sz="886">
              <a:solidFill>
                <a:prstClr val="black"/>
              </a:solidFill>
              <a:latin typeface="Cambria"/>
              <a:cs typeface="Cambria"/>
            </a:endParaRPr>
          </a:p>
          <a:p>
            <a:pPr marL="319945" defTabSz="623438">
              <a:spcBef>
                <a:spcPts val="130"/>
              </a:spcBef>
            </a:pPr>
            <a:r>
              <a:rPr sz="886" i="1" spc="-3" dirty="0">
                <a:solidFill>
                  <a:srgbClr val="111111"/>
                </a:solidFill>
                <a:latin typeface="Cambria"/>
                <a:cs typeface="Cambria"/>
              </a:rPr>
              <a:t>“Stay on this road for about five </a:t>
            </a:r>
            <a:r>
              <a:rPr sz="886" i="1" dirty="0">
                <a:solidFill>
                  <a:srgbClr val="111111"/>
                </a:solidFill>
                <a:latin typeface="Cambria"/>
                <a:cs typeface="Cambria"/>
              </a:rPr>
              <a:t>miles.”</a:t>
            </a:r>
            <a:endParaRPr sz="886">
              <a:solidFill>
                <a:prstClr val="black"/>
              </a:solidFill>
              <a:latin typeface="Cambria"/>
              <a:cs typeface="Cambria"/>
            </a:endParaRPr>
          </a:p>
          <a:p>
            <a:pPr marL="319945" defTabSz="623438">
              <a:spcBef>
                <a:spcPts val="130"/>
              </a:spcBef>
            </a:pPr>
            <a:r>
              <a:rPr sz="886" i="1" spc="-3" dirty="0">
                <a:solidFill>
                  <a:srgbClr val="111111"/>
                </a:solidFill>
                <a:latin typeface="Cambria"/>
                <a:cs typeface="Cambria"/>
              </a:rPr>
              <a:t>“Stay on the highway for another </a:t>
            </a:r>
            <a:r>
              <a:rPr sz="886" i="1" spc="-7" dirty="0">
                <a:solidFill>
                  <a:srgbClr val="111111"/>
                </a:solidFill>
                <a:latin typeface="Cambria"/>
                <a:cs typeface="Cambria"/>
              </a:rPr>
              <a:t>ten</a:t>
            </a:r>
            <a:r>
              <a:rPr sz="886" i="1" spc="17" dirty="0">
                <a:solidFill>
                  <a:srgbClr val="111111"/>
                </a:solidFill>
                <a:latin typeface="Cambria"/>
                <a:cs typeface="Cambria"/>
              </a:rPr>
              <a:t> </a:t>
            </a:r>
            <a:r>
              <a:rPr sz="886" i="1" dirty="0">
                <a:solidFill>
                  <a:srgbClr val="111111"/>
                </a:solidFill>
                <a:latin typeface="Cambria"/>
                <a:cs typeface="Cambria"/>
              </a:rPr>
              <a:t>minutes.”</a:t>
            </a:r>
            <a:endParaRPr sz="886">
              <a:solidFill>
                <a:prstClr val="black"/>
              </a:solidFill>
              <a:latin typeface="Cambria"/>
              <a:cs typeface="Cambria"/>
            </a:endParaRPr>
          </a:p>
          <a:p>
            <a:pPr defTabSz="623438">
              <a:spcBef>
                <a:spcPts val="17"/>
              </a:spcBef>
            </a:pPr>
            <a:endParaRPr sz="1023">
              <a:solidFill>
                <a:prstClr val="black"/>
              </a:solidFill>
              <a:latin typeface="Times New Roman"/>
              <a:cs typeface="Times New Roman"/>
            </a:endParaRPr>
          </a:p>
          <a:p>
            <a:pPr marL="8659" marR="3464" defTabSz="623438">
              <a:lnSpc>
                <a:spcPct val="112300"/>
              </a:lnSpc>
            </a:pPr>
            <a:r>
              <a:rPr sz="886" spc="-3" dirty="0">
                <a:solidFill>
                  <a:srgbClr val="111111"/>
                </a:solidFill>
                <a:latin typeface="Cambria"/>
                <a:cs typeface="Cambria"/>
              </a:rPr>
              <a:t>When giving directions, </a:t>
            </a:r>
            <a:r>
              <a:rPr sz="886" dirty="0">
                <a:solidFill>
                  <a:srgbClr val="111111"/>
                </a:solidFill>
                <a:latin typeface="Cambria"/>
                <a:cs typeface="Cambria"/>
              </a:rPr>
              <a:t>it’s </a:t>
            </a:r>
            <a:r>
              <a:rPr sz="886" spc="-3" dirty="0">
                <a:solidFill>
                  <a:srgbClr val="111111"/>
                </a:solidFill>
                <a:latin typeface="Cambria"/>
                <a:cs typeface="Cambria"/>
              </a:rPr>
              <a:t>helpful to use </a:t>
            </a:r>
            <a:r>
              <a:rPr sz="886" b="1" spc="-3" dirty="0">
                <a:solidFill>
                  <a:srgbClr val="111111"/>
                </a:solidFill>
                <a:latin typeface="Cambria"/>
                <a:cs typeface="Cambria"/>
              </a:rPr>
              <a:t>landmarks </a:t>
            </a:r>
            <a:r>
              <a:rPr sz="886" spc="-3" dirty="0">
                <a:solidFill>
                  <a:srgbClr val="111111"/>
                </a:solidFill>
                <a:latin typeface="Cambria"/>
                <a:cs typeface="Cambria"/>
              </a:rPr>
              <a:t>– obvious reference points.  For</a:t>
            </a:r>
            <a:r>
              <a:rPr sz="886" spc="-44" dirty="0">
                <a:solidFill>
                  <a:srgbClr val="111111"/>
                </a:solidFill>
                <a:latin typeface="Cambria"/>
                <a:cs typeface="Cambria"/>
              </a:rPr>
              <a:t> </a:t>
            </a:r>
            <a:r>
              <a:rPr sz="886" spc="-3" dirty="0">
                <a:solidFill>
                  <a:srgbClr val="111111"/>
                </a:solidFill>
                <a:latin typeface="Cambria"/>
                <a:cs typeface="Cambria"/>
              </a:rPr>
              <a:t>example:</a:t>
            </a:r>
            <a:endParaRPr sz="886">
              <a:solidFill>
                <a:prstClr val="black"/>
              </a:solidFill>
              <a:latin typeface="Cambria"/>
              <a:cs typeface="Cambria"/>
            </a:endParaRPr>
          </a:p>
          <a:p>
            <a:pPr marL="319945" indent="-155427" defTabSz="623438">
              <a:spcBef>
                <a:spcPts val="181"/>
              </a:spcBef>
              <a:buFont typeface="Symbol"/>
              <a:buChar char=""/>
              <a:tabLst>
                <a:tab pos="319945" algn="l"/>
                <a:tab pos="320378" algn="l"/>
              </a:tabLst>
            </a:pPr>
            <a:r>
              <a:rPr sz="886" b="1" spc="-3" dirty="0">
                <a:solidFill>
                  <a:srgbClr val="111111"/>
                </a:solidFill>
                <a:latin typeface="Cambria"/>
                <a:cs typeface="Cambria"/>
              </a:rPr>
              <a:t>“Go past </a:t>
            </a:r>
            <a:r>
              <a:rPr sz="886" spc="-3" dirty="0">
                <a:solidFill>
                  <a:srgbClr val="111111"/>
                </a:solidFill>
                <a:latin typeface="Cambria"/>
                <a:cs typeface="Cambria"/>
              </a:rPr>
              <a:t>the big white</a:t>
            </a:r>
            <a:r>
              <a:rPr sz="886" spc="-10" dirty="0">
                <a:solidFill>
                  <a:srgbClr val="111111"/>
                </a:solidFill>
                <a:latin typeface="Cambria"/>
                <a:cs typeface="Cambria"/>
              </a:rPr>
              <a:t> </a:t>
            </a:r>
            <a:r>
              <a:rPr sz="886" spc="-3" dirty="0">
                <a:solidFill>
                  <a:srgbClr val="111111"/>
                </a:solidFill>
                <a:latin typeface="Cambria"/>
                <a:cs typeface="Cambria"/>
              </a:rPr>
              <a:t>church.”</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srgbClr val="111111"/>
                </a:solidFill>
                <a:latin typeface="Cambria"/>
                <a:cs typeface="Cambria"/>
              </a:rPr>
              <a:t>“When </a:t>
            </a:r>
            <a:r>
              <a:rPr sz="886" b="1" dirty="0">
                <a:solidFill>
                  <a:srgbClr val="111111"/>
                </a:solidFill>
                <a:latin typeface="Cambria"/>
                <a:cs typeface="Cambria"/>
              </a:rPr>
              <a:t>you </a:t>
            </a:r>
            <a:r>
              <a:rPr sz="886" b="1" spc="-3" dirty="0">
                <a:solidFill>
                  <a:srgbClr val="111111"/>
                </a:solidFill>
                <a:latin typeface="Cambria"/>
                <a:cs typeface="Cambria"/>
              </a:rPr>
              <a:t>get </a:t>
            </a:r>
            <a:r>
              <a:rPr sz="886" b="1" dirty="0">
                <a:solidFill>
                  <a:srgbClr val="111111"/>
                </a:solidFill>
                <a:latin typeface="Cambria"/>
                <a:cs typeface="Cambria"/>
              </a:rPr>
              <a:t>to </a:t>
            </a:r>
            <a:r>
              <a:rPr sz="886" dirty="0">
                <a:solidFill>
                  <a:srgbClr val="111111"/>
                </a:solidFill>
                <a:latin typeface="Cambria"/>
                <a:cs typeface="Cambria"/>
              </a:rPr>
              <a:t>the </a:t>
            </a:r>
            <a:r>
              <a:rPr sz="886" spc="-3" dirty="0">
                <a:solidFill>
                  <a:srgbClr val="111111"/>
                </a:solidFill>
                <a:latin typeface="Cambria"/>
                <a:cs typeface="Cambria"/>
              </a:rPr>
              <a:t>clock tower, turn</a:t>
            </a:r>
            <a:r>
              <a:rPr sz="886" spc="-17" dirty="0">
                <a:solidFill>
                  <a:srgbClr val="111111"/>
                </a:solidFill>
                <a:latin typeface="Cambria"/>
                <a:cs typeface="Cambria"/>
              </a:rPr>
              <a:t> </a:t>
            </a:r>
            <a:r>
              <a:rPr sz="886" spc="-3" dirty="0">
                <a:solidFill>
                  <a:srgbClr val="111111"/>
                </a:solidFill>
                <a:latin typeface="Cambria"/>
                <a:cs typeface="Cambria"/>
              </a:rPr>
              <a:t>left.”</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srgbClr val="111111"/>
                </a:solidFill>
                <a:latin typeface="Cambria"/>
                <a:cs typeface="Cambria"/>
              </a:rPr>
              <a:t>“If you </a:t>
            </a:r>
            <a:r>
              <a:rPr sz="886" b="1" dirty="0">
                <a:solidFill>
                  <a:srgbClr val="111111"/>
                </a:solidFill>
                <a:latin typeface="Cambria"/>
                <a:cs typeface="Cambria"/>
              </a:rPr>
              <a:t>see </a:t>
            </a:r>
            <a:r>
              <a:rPr sz="886" spc="-3" dirty="0">
                <a:solidFill>
                  <a:srgbClr val="111111"/>
                </a:solidFill>
                <a:latin typeface="Cambria"/>
                <a:cs typeface="Cambria"/>
              </a:rPr>
              <a:t>a shopping mall, </a:t>
            </a:r>
            <a:r>
              <a:rPr sz="886" b="1" spc="-3" dirty="0">
                <a:solidFill>
                  <a:srgbClr val="111111"/>
                </a:solidFill>
                <a:latin typeface="Cambria"/>
                <a:cs typeface="Cambria"/>
              </a:rPr>
              <a:t>you’ve gone too</a:t>
            </a:r>
            <a:r>
              <a:rPr sz="886" b="1" spc="14" dirty="0">
                <a:solidFill>
                  <a:srgbClr val="111111"/>
                </a:solidFill>
                <a:latin typeface="Cambria"/>
                <a:cs typeface="Cambria"/>
              </a:rPr>
              <a:t> </a:t>
            </a:r>
            <a:r>
              <a:rPr sz="886" b="1" spc="-3" dirty="0">
                <a:solidFill>
                  <a:srgbClr val="111111"/>
                </a:solidFill>
                <a:latin typeface="Cambria"/>
                <a:cs typeface="Cambria"/>
              </a:rPr>
              <a:t>far.”</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spc="-3" dirty="0">
                <a:solidFill>
                  <a:srgbClr val="111111"/>
                </a:solidFill>
                <a:latin typeface="Cambria"/>
                <a:cs typeface="Cambria"/>
              </a:rPr>
              <a:t>“Turn right </a:t>
            </a:r>
            <a:r>
              <a:rPr sz="886" b="1" spc="-3" dirty="0">
                <a:solidFill>
                  <a:srgbClr val="111111"/>
                </a:solidFill>
                <a:latin typeface="Cambria"/>
                <a:cs typeface="Cambria"/>
              </a:rPr>
              <a:t>at the next</a:t>
            </a:r>
            <a:r>
              <a:rPr sz="886" b="1" spc="-7" dirty="0">
                <a:solidFill>
                  <a:srgbClr val="111111"/>
                </a:solidFill>
                <a:latin typeface="Cambria"/>
                <a:cs typeface="Cambria"/>
              </a:rPr>
              <a:t> </a:t>
            </a:r>
            <a:r>
              <a:rPr sz="886" b="1" spc="-3" dirty="0">
                <a:solidFill>
                  <a:srgbClr val="111111"/>
                </a:solidFill>
                <a:latin typeface="Cambria"/>
                <a:cs typeface="Cambria"/>
              </a:rPr>
              <a:t>light.”</a:t>
            </a:r>
            <a:endParaRPr sz="886">
              <a:solidFill>
                <a:prstClr val="black"/>
              </a:solidFill>
              <a:latin typeface="Cambria"/>
              <a:cs typeface="Cambria"/>
            </a:endParaRPr>
          </a:p>
          <a:p>
            <a:pPr marL="319945" defTabSz="623438">
              <a:spcBef>
                <a:spcPts val="126"/>
              </a:spcBef>
            </a:pPr>
            <a:r>
              <a:rPr sz="886" i="1" spc="-3" dirty="0">
                <a:solidFill>
                  <a:srgbClr val="111111"/>
                </a:solidFill>
                <a:latin typeface="Cambria"/>
                <a:cs typeface="Cambria"/>
              </a:rPr>
              <a:t>(light = traffic</a:t>
            </a:r>
            <a:r>
              <a:rPr sz="886" i="1" spc="-44" dirty="0">
                <a:solidFill>
                  <a:srgbClr val="111111"/>
                </a:solidFill>
                <a:latin typeface="Cambria"/>
                <a:cs typeface="Cambria"/>
              </a:rPr>
              <a:t> </a:t>
            </a:r>
            <a:r>
              <a:rPr sz="886" i="1" spc="-3" dirty="0">
                <a:solidFill>
                  <a:srgbClr val="111111"/>
                </a:solidFill>
                <a:latin typeface="Cambria"/>
                <a:cs typeface="Cambria"/>
              </a:rPr>
              <a:t>light)</a:t>
            </a:r>
            <a:endParaRPr sz="886">
              <a:solidFill>
                <a:prstClr val="black"/>
              </a:solidFill>
              <a:latin typeface="Cambria"/>
              <a:cs typeface="Cambria"/>
            </a:endParaRPr>
          </a:p>
          <a:p>
            <a:pPr defTabSz="623438">
              <a:spcBef>
                <a:spcPts val="27"/>
              </a:spcBef>
            </a:pPr>
            <a:endParaRPr sz="1125">
              <a:solidFill>
                <a:prstClr val="black"/>
              </a:solidFill>
              <a:latin typeface="Times New Roman"/>
              <a:cs typeface="Times New Roman"/>
            </a:endParaRPr>
          </a:p>
          <a:p>
            <a:pPr marL="8659" defTabSz="623438"/>
            <a:r>
              <a:rPr sz="886" spc="-3" dirty="0">
                <a:solidFill>
                  <a:srgbClr val="111111"/>
                </a:solidFill>
                <a:latin typeface="Cambria"/>
                <a:cs typeface="Cambria"/>
              </a:rPr>
              <a:t>The destination will</a:t>
            </a:r>
            <a:r>
              <a:rPr sz="886" spc="-20" dirty="0">
                <a:solidFill>
                  <a:srgbClr val="111111"/>
                </a:solidFill>
                <a:latin typeface="Cambria"/>
                <a:cs typeface="Cambria"/>
              </a:rPr>
              <a:t> </a:t>
            </a:r>
            <a:r>
              <a:rPr sz="886" spc="-3" dirty="0">
                <a:solidFill>
                  <a:srgbClr val="111111"/>
                </a:solidFill>
                <a:latin typeface="Cambria"/>
                <a:cs typeface="Cambria"/>
              </a:rPr>
              <a:t>be…</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7" dirty="0">
                <a:solidFill>
                  <a:srgbClr val="111111"/>
                </a:solidFill>
                <a:latin typeface="Cambria"/>
                <a:cs typeface="Cambria"/>
              </a:rPr>
              <a:t>on </a:t>
            </a:r>
            <a:r>
              <a:rPr sz="886" b="1" spc="-3" dirty="0">
                <a:solidFill>
                  <a:srgbClr val="111111"/>
                </a:solidFill>
                <a:latin typeface="Cambria"/>
                <a:cs typeface="Cambria"/>
              </a:rPr>
              <a:t>your left / </a:t>
            </a:r>
            <a:r>
              <a:rPr sz="886" b="1" spc="-7" dirty="0">
                <a:solidFill>
                  <a:srgbClr val="111111"/>
                </a:solidFill>
                <a:latin typeface="Cambria"/>
                <a:cs typeface="Cambria"/>
              </a:rPr>
              <a:t>on </a:t>
            </a:r>
            <a:r>
              <a:rPr sz="886" b="1" dirty="0">
                <a:solidFill>
                  <a:srgbClr val="111111"/>
                </a:solidFill>
                <a:latin typeface="Cambria"/>
                <a:cs typeface="Cambria"/>
              </a:rPr>
              <a:t>your</a:t>
            </a:r>
            <a:r>
              <a:rPr sz="886" b="1" spc="-14" dirty="0">
                <a:solidFill>
                  <a:srgbClr val="111111"/>
                </a:solidFill>
                <a:latin typeface="Cambria"/>
                <a:cs typeface="Cambria"/>
              </a:rPr>
              <a:t> </a:t>
            </a:r>
            <a:r>
              <a:rPr sz="886" b="1" spc="-7" dirty="0">
                <a:solidFill>
                  <a:srgbClr val="111111"/>
                </a:solidFill>
                <a:latin typeface="Cambria"/>
                <a:cs typeface="Cambria"/>
              </a:rPr>
              <a:t>right</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srgbClr val="111111"/>
                </a:solidFill>
                <a:latin typeface="Cambria"/>
                <a:cs typeface="Cambria"/>
              </a:rPr>
              <a:t>across from… </a:t>
            </a:r>
            <a:r>
              <a:rPr sz="886" spc="-3" dirty="0">
                <a:solidFill>
                  <a:srgbClr val="111111"/>
                </a:solidFill>
                <a:latin typeface="Cambria"/>
                <a:cs typeface="Cambria"/>
              </a:rPr>
              <a:t>(a</a:t>
            </a:r>
            <a:r>
              <a:rPr sz="886" spc="-20" dirty="0">
                <a:solidFill>
                  <a:srgbClr val="111111"/>
                </a:solidFill>
                <a:latin typeface="Cambria"/>
                <a:cs typeface="Cambria"/>
              </a:rPr>
              <a:t> </a:t>
            </a:r>
            <a:r>
              <a:rPr sz="886" spc="-3" dirty="0">
                <a:solidFill>
                  <a:srgbClr val="111111"/>
                </a:solidFill>
                <a:latin typeface="Cambria"/>
                <a:cs typeface="Cambria"/>
              </a:rPr>
              <a:t>hotel)</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3" dirty="0">
                <a:solidFill>
                  <a:srgbClr val="111111"/>
                </a:solidFill>
                <a:latin typeface="Cambria"/>
                <a:cs typeface="Cambria"/>
              </a:rPr>
              <a:t>next to… </a:t>
            </a:r>
            <a:r>
              <a:rPr sz="886" spc="-3" dirty="0">
                <a:solidFill>
                  <a:srgbClr val="111111"/>
                </a:solidFill>
                <a:latin typeface="Cambria"/>
                <a:cs typeface="Cambria"/>
              </a:rPr>
              <a:t>(the</a:t>
            </a:r>
            <a:r>
              <a:rPr sz="886" spc="-37" dirty="0">
                <a:solidFill>
                  <a:srgbClr val="111111"/>
                </a:solidFill>
                <a:latin typeface="Cambria"/>
                <a:cs typeface="Cambria"/>
              </a:rPr>
              <a:t> </a:t>
            </a:r>
            <a:r>
              <a:rPr sz="886" spc="-3" dirty="0">
                <a:solidFill>
                  <a:srgbClr val="111111"/>
                </a:solidFill>
                <a:latin typeface="Cambria"/>
                <a:cs typeface="Cambria"/>
              </a:rPr>
              <a:t>hospital)</a:t>
            </a:r>
            <a:endParaRPr sz="886">
              <a:solidFill>
                <a:prstClr val="black"/>
              </a:solidFill>
              <a:latin typeface="Cambria"/>
              <a:cs typeface="Cambria"/>
            </a:endParaRPr>
          </a:p>
          <a:p>
            <a:pPr marL="319945" indent="-155427" defTabSz="623438">
              <a:spcBef>
                <a:spcPts val="177"/>
              </a:spcBef>
              <a:buFont typeface="Symbol"/>
              <a:buChar char=""/>
              <a:tabLst>
                <a:tab pos="319945" algn="l"/>
                <a:tab pos="320378" algn="l"/>
              </a:tabLst>
            </a:pPr>
            <a:r>
              <a:rPr sz="886" b="1" spc="-7" dirty="0">
                <a:solidFill>
                  <a:srgbClr val="111111"/>
                </a:solidFill>
                <a:latin typeface="Cambria"/>
                <a:cs typeface="Cambria"/>
              </a:rPr>
              <a:t>on </a:t>
            </a:r>
            <a:r>
              <a:rPr sz="886" b="1" spc="-3" dirty="0">
                <a:solidFill>
                  <a:srgbClr val="111111"/>
                </a:solidFill>
                <a:latin typeface="Cambria"/>
                <a:cs typeface="Cambria"/>
              </a:rPr>
              <a:t>the</a:t>
            </a:r>
            <a:r>
              <a:rPr sz="886" b="1" spc="-48" dirty="0">
                <a:solidFill>
                  <a:srgbClr val="111111"/>
                </a:solidFill>
                <a:latin typeface="Cambria"/>
                <a:cs typeface="Cambria"/>
              </a:rPr>
              <a:t> </a:t>
            </a:r>
            <a:r>
              <a:rPr sz="886" b="1" spc="-3" dirty="0">
                <a:solidFill>
                  <a:srgbClr val="111111"/>
                </a:solidFill>
                <a:latin typeface="Cambria"/>
                <a:cs typeface="Cambria"/>
              </a:rPr>
              <a:t>corner</a:t>
            </a:r>
            <a:endParaRPr sz="886">
              <a:solidFill>
                <a:prstClr val="black"/>
              </a:solidFill>
              <a:latin typeface="Cambria"/>
              <a:cs typeface="Cambria"/>
            </a:endParaRPr>
          </a:p>
          <a:p>
            <a:pPr defTabSz="623438">
              <a:spcBef>
                <a:spcPts val="24"/>
              </a:spcBef>
            </a:pPr>
            <a:endParaRPr sz="1023">
              <a:solidFill>
                <a:prstClr val="black"/>
              </a:solidFill>
              <a:latin typeface="Times New Roman"/>
              <a:cs typeface="Times New Roman"/>
            </a:endParaRPr>
          </a:p>
          <a:p>
            <a:pPr marL="8659" marR="1971622" defTabSz="623438">
              <a:lnSpc>
                <a:spcPct val="112300"/>
              </a:lnSpc>
            </a:pPr>
            <a:r>
              <a:rPr sz="886" spc="-3" dirty="0">
                <a:solidFill>
                  <a:srgbClr val="111111"/>
                </a:solidFill>
                <a:latin typeface="Cambria"/>
                <a:cs typeface="Cambria"/>
              </a:rPr>
              <a:t>You’ve finished </a:t>
            </a:r>
            <a:r>
              <a:rPr sz="886" dirty="0">
                <a:solidFill>
                  <a:srgbClr val="111111"/>
                </a:solidFill>
                <a:latin typeface="Cambria"/>
                <a:cs typeface="Cambria"/>
              </a:rPr>
              <a:t>Lesson </a:t>
            </a:r>
            <a:r>
              <a:rPr sz="886" spc="-3" dirty="0">
                <a:solidFill>
                  <a:srgbClr val="111111"/>
                </a:solidFill>
                <a:latin typeface="Cambria"/>
                <a:cs typeface="Cambria"/>
              </a:rPr>
              <a:t>7! Now </a:t>
            </a:r>
            <a:r>
              <a:rPr sz="886" dirty="0">
                <a:solidFill>
                  <a:srgbClr val="111111"/>
                </a:solidFill>
                <a:latin typeface="Cambria"/>
                <a:cs typeface="Cambria"/>
              </a:rPr>
              <a:t>take </a:t>
            </a:r>
            <a:r>
              <a:rPr sz="886" spc="-3" dirty="0">
                <a:solidFill>
                  <a:srgbClr val="111111"/>
                </a:solidFill>
                <a:latin typeface="Cambria"/>
                <a:cs typeface="Cambria"/>
              </a:rPr>
              <a:t>the  quiz to test your memory of the phrases  from this</a:t>
            </a:r>
            <a:r>
              <a:rPr sz="886" spc="-48" dirty="0">
                <a:solidFill>
                  <a:srgbClr val="111111"/>
                </a:solidFill>
                <a:latin typeface="Cambria"/>
                <a:cs typeface="Cambria"/>
              </a:rPr>
              <a:t> </a:t>
            </a:r>
            <a:r>
              <a:rPr sz="886" spc="-3" dirty="0">
                <a:solidFill>
                  <a:srgbClr val="111111"/>
                </a:solidFill>
                <a:latin typeface="Cambria"/>
                <a:cs typeface="Cambria"/>
              </a:rPr>
              <a:t>lesson.</a:t>
            </a:r>
            <a:endParaRPr sz="886">
              <a:solidFill>
                <a:prstClr val="black"/>
              </a:solidFill>
              <a:latin typeface="Cambria"/>
              <a:cs typeface="Cambria"/>
            </a:endParaRPr>
          </a:p>
        </p:txBody>
      </p:sp>
      <p:sp>
        <p:nvSpPr>
          <p:cNvPr id="3" name="object 3"/>
          <p:cNvSpPr/>
          <p:nvPr/>
        </p:nvSpPr>
        <p:spPr>
          <a:xfrm>
            <a:off x="6225887" y="4486188"/>
            <a:ext cx="1894176" cy="1422255"/>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4" name="object 4"/>
          <p:cNvSpPr/>
          <p:nvPr/>
        </p:nvSpPr>
        <p:spPr>
          <a:xfrm>
            <a:off x="6764915" y="732559"/>
            <a:ext cx="1333500" cy="920028"/>
          </a:xfrm>
          <a:prstGeom prst="rect">
            <a:avLst/>
          </a:prstGeom>
          <a:blipFill>
            <a:blip r:embed="rId3" cstate="print"/>
            <a:stretch>
              <a:fillRect/>
            </a:stretch>
          </a:blipFill>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1808</TotalTime>
  <Words>3336</Words>
  <Application>Microsoft Office PowerPoint</Application>
  <PresentationFormat>Widescreen</PresentationFormat>
  <Paragraphs>313</Paragraphs>
  <Slides>20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Calibri</vt:lpstr>
      <vt:lpstr>Cambria</vt:lpstr>
      <vt:lpstr>Century Gothic</vt:lpstr>
      <vt:lpstr>Comic Sans MS</vt:lpstr>
      <vt:lpstr>inherit</vt:lpstr>
      <vt:lpstr>Lato</vt:lpstr>
      <vt:lpstr>Symbol</vt:lpstr>
      <vt:lpstr>Times New Roman</vt:lpstr>
      <vt:lpstr>Verdana</vt:lpstr>
      <vt:lpstr>Wingdings 3</vt:lpstr>
      <vt:lpstr>Slice</vt:lpstr>
      <vt:lpstr>Office Theme</vt:lpstr>
      <vt:lpstr> Speak Fluently &amp; Confidently  B1- Course  1</vt:lpstr>
      <vt:lpstr>Session 3- Talking about Driving</vt:lpstr>
      <vt:lpstr>Session 3-Talking about Driving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3- Talking about Driving</vt:lpstr>
      <vt:lpstr>Session 3- Talking about Driving</vt:lpstr>
      <vt:lpstr>Session 3- Talking about Driving</vt:lpstr>
      <vt:lpstr>Session 3- Talking about Driving</vt:lpstr>
      <vt:lpstr>Session 2- Talking about Driving</vt:lpstr>
      <vt:lpstr>Session 2- Talking about Driving</vt:lpstr>
      <vt:lpstr>Session 2- Talking about Driving</vt:lpstr>
      <vt:lpstr>Session 3- Talking about Driving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112</cp:revision>
  <cp:lastPrinted>2021-05-18T05:21:02Z</cp:lastPrinted>
  <dcterms:created xsi:type="dcterms:W3CDTF">2020-10-01T06:52:49Z</dcterms:created>
  <dcterms:modified xsi:type="dcterms:W3CDTF">2022-04-23T08:19:21Z</dcterms:modified>
</cp:coreProperties>
</file>