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64" r:id="rId4"/>
    <p:sldId id="355" r:id="rId5"/>
    <p:sldId id="257" r:id="rId6"/>
    <p:sldId id="258" r:id="rId7"/>
    <p:sldId id="259" r:id="rId8"/>
    <p:sldId id="260" r:id="rId9"/>
    <p:sldId id="261" r:id="rId10"/>
    <p:sldId id="262" r:id="rId11"/>
    <p:sldId id="268" r:id="rId12"/>
    <p:sldId id="350" r:id="rId13"/>
    <p:sldId id="356" r:id="rId14"/>
    <p:sldId id="273" r:id="rId15"/>
    <p:sldId id="357" r:id="rId16"/>
    <p:sldId id="358" r:id="rId17"/>
    <p:sldId id="271" r:id="rId18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mailto:homework@espressoenglish.ne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B1-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7912"/>
            <a:ext cx="376194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one of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kids (or friends' </a:t>
            </a:r>
            <a:r>
              <a:rPr sz="886" dirty="0">
                <a:latin typeface="Cambria"/>
                <a:cs typeface="Cambria"/>
              </a:rPr>
              <a:t>kids) </a:t>
            </a:r>
            <a:r>
              <a:rPr sz="886" b="1" spc="-3" dirty="0">
                <a:latin typeface="Cambria"/>
                <a:cs typeface="Cambria"/>
              </a:rPr>
              <a:t>threw a temper tantrum</a:t>
            </a:r>
            <a:r>
              <a:rPr sz="886" b="1" spc="7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95029"/>
            <a:ext cx="215524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Something that </a:t>
            </a:r>
            <a:r>
              <a:rPr sz="886" b="1" spc="-7" dirty="0">
                <a:latin typeface="Cambria"/>
                <a:cs typeface="Cambria"/>
              </a:rPr>
              <a:t>rubs me </a:t>
            </a:r>
            <a:r>
              <a:rPr sz="886" b="1" spc="-3" dirty="0">
                <a:latin typeface="Cambria"/>
                <a:cs typeface="Cambria"/>
              </a:rPr>
              <a:t>the wrong </a:t>
            </a:r>
            <a:r>
              <a:rPr sz="886" b="1" spc="-7" dirty="0">
                <a:latin typeface="Cambria"/>
                <a:cs typeface="Cambria"/>
              </a:rPr>
              <a:t>way</a:t>
            </a:r>
            <a:r>
              <a:rPr sz="886" b="1" spc="27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571971"/>
            <a:ext cx="209290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One thing that really </a:t>
            </a:r>
            <a:r>
              <a:rPr sz="886" b="1" spc="-3" dirty="0">
                <a:latin typeface="Cambria"/>
                <a:cs typeface="Cambria"/>
              </a:rPr>
              <a:t>tries </a:t>
            </a:r>
            <a:r>
              <a:rPr sz="886" b="1" spc="-7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patience</a:t>
            </a:r>
            <a:r>
              <a:rPr sz="886" b="1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is...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047875"/>
            <a:ext cx="1985963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was </a:t>
            </a:r>
            <a:r>
              <a:rPr sz="886" b="1" spc="-3" dirty="0">
                <a:latin typeface="Cambria"/>
                <a:cs typeface="Cambria"/>
              </a:rPr>
              <a:t>bored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death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525077"/>
            <a:ext cx="200284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was </a:t>
            </a:r>
            <a:r>
              <a:rPr sz="886" b="1" spc="-3" dirty="0">
                <a:latin typeface="Cambria"/>
                <a:cs typeface="Cambria"/>
              </a:rPr>
              <a:t>at </a:t>
            </a:r>
            <a:r>
              <a:rPr sz="886" b="1" spc="-7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wits' end</a:t>
            </a:r>
            <a:r>
              <a:rPr sz="886" b="1" spc="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002020"/>
            <a:ext cx="1910195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One thing that </a:t>
            </a:r>
            <a:r>
              <a:rPr sz="886" b="1" spc="-3" dirty="0">
                <a:latin typeface="Cambria"/>
                <a:cs typeface="Cambria"/>
              </a:rPr>
              <a:t>gives </a:t>
            </a:r>
            <a:r>
              <a:rPr sz="886" b="1" spc="-7" dirty="0">
                <a:latin typeface="Cambria"/>
                <a:cs typeface="Cambria"/>
              </a:rPr>
              <a:t>me </a:t>
            </a:r>
            <a:r>
              <a:rPr sz="886" b="1" spc="-3" dirty="0">
                <a:latin typeface="Cambria"/>
                <a:cs typeface="Cambria"/>
              </a:rPr>
              <a:t>the creeps</a:t>
            </a:r>
            <a:r>
              <a:rPr sz="886" b="1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478963"/>
            <a:ext cx="205566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One time I </a:t>
            </a:r>
            <a:r>
              <a:rPr sz="886" b="1" spc="-7" dirty="0">
                <a:latin typeface="Cambria"/>
                <a:cs typeface="Cambria"/>
              </a:rPr>
              <a:t>felt like </a:t>
            </a:r>
            <a:r>
              <a:rPr sz="886" b="1" spc="-3" dirty="0">
                <a:latin typeface="Cambria"/>
                <a:cs typeface="Cambria"/>
              </a:rPr>
              <a:t>a </a:t>
            </a:r>
            <a:r>
              <a:rPr sz="886" b="1" dirty="0">
                <a:latin typeface="Cambria"/>
                <a:cs typeface="Cambria"/>
              </a:rPr>
              <a:t>fish </a:t>
            </a:r>
            <a:r>
              <a:rPr sz="886" b="1" spc="-3" dirty="0">
                <a:latin typeface="Cambria"/>
                <a:cs typeface="Cambria"/>
              </a:rPr>
              <a:t>out </a:t>
            </a:r>
            <a:r>
              <a:rPr sz="886" b="1" spc="-7" dirty="0">
                <a:latin typeface="Cambria"/>
                <a:cs typeface="Cambria"/>
              </a:rPr>
              <a:t>of </a:t>
            </a:r>
            <a:r>
              <a:rPr sz="886" b="1" spc="-3" dirty="0">
                <a:latin typeface="Cambria"/>
                <a:cs typeface="Cambria"/>
              </a:rPr>
              <a:t>water</a:t>
            </a:r>
            <a:r>
              <a:rPr sz="886" b="1" spc="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3955040"/>
            <a:ext cx="253538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had </a:t>
            </a:r>
            <a:r>
              <a:rPr sz="886" b="1" spc="-3" dirty="0">
                <a:latin typeface="Cambria"/>
                <a:cs typeface="Cambria"/>
              </a:rPr>
              <a:t>butterflies in my stomach</a:t>
            </a:r>
            <a:r>
              <a:rPr sz="886" b="1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4431982"/>
            <a:ext cx="202536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One time I was </a:t>
            </a:r>
            <a:r>
              <a:rPr sz="886" b="1" spc="-7" dirty="0">
                <a:latin typeface="Cambria"/>
                <a:cs typeface="Cambria"/>
              </a:rPr>
              <a:t>down </a:t>
            </a:r>
            <a:r>
              <a:rPr sz="886" b="1" spc="-3" dirty="0">
                <a:latin typeface="Cambria"/>
                <a:cs typeface="Cambria"/>
              </a:rPr>
              <a:t>in the </a:t>
            </a:r>
            <a:r>
              <a:rPr sz="886" b="1" spc="-7" dirty="0">
                <a:latin typeface="Cambria"/>
                <a:cs typeface="Cambria"/>
              </a:rPr>
              <a:t>dumps</a:t>
            </a:r>
            <a:r>
              <a:rPr sz="886" b="1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1321" y="4908925"/>
            <a:ext cx="190370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</a:t>
            </a:r>
            <a:r>
              <a:rPr sz="886" b="1" spc="-3" dirty="0">
                <a:latin typeface="Cambria"/>
                <a:cs typeface="Cambria"/>
              </a:rPr>
              <a:t>cried </a:t>
            </a:r>
            <a:r>
              <a:rPr sz="886" b="1" spc="-7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eyes </a:t>
            </a:r>
            <a:r>
              <a:rPr sz="886" spc="-3" dirty="0">
                <a:latin typeface="Cambria"/>
                <a:cs typeface="Cambria"/>
              </a:rPr>
              <a:t>out</a:t>
            </a:r>
            <a:r>
              <a:rPr sz="886" spc="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1321" y="5386128"/>
            <a:ext cx="1787236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One time when </a:t>
            </a:r>
            <a:r>
              <a:rPr sz="886" b="1" spc="-7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heart sank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61321" y="5863070"/>
            <a:ext cx="231933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One time when I </a:t>
            </a:r>
            <a:r>
              <a:rPr sz="886" b="1" spc="-7" dirty="0">
                <a:latin typeface="Cambria"/>
                <a:cs typeface="Cambria"/>
              </a:rPr>
              <a:t>got </a:t>
            </a:r>
            <a:r>
              <a:rPr sz="886" b="1" spc="-3" dirty="0">
                <a:latin typeface="Cambria"/>
                <a:cs typeface="Cambria"/>
              </a:rPr>
              <a:t>a lump in </a:t>
            </a:r>
            <a:r>
              <a:rPr sz="886" b="1" spc="-7" dirty="0">
                <a:latin typeface="Cambria"/>
                <a:cs typeface="Cambria"/>
              </a:rPr>
              <a:t>my throat</a:t>
            </a:r>
            <a:r>
              <a:rPr sz="886" b="1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67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64ED1F-998B-4D3B-90F0-5338CFC9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2678"/>
            <a:ext cx="12129477" cy="5209829"/>
          </a:xfrm>
        </p:spPr>
        <p:txBody>
          <a:bodyPr>
            <a:normAutofit fontScale="70000" lnSpcReduction="20000"/>
          </a:bodyPr>
          <a:lstStyle/>
          <a:p>
            <a:pPr marL="0" indent="0" algn="l" fontAlgn="base">
              <a:buNone/>
            </a:pP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Thrilled To Bits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be really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really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excited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I’m thrilled to bits that I’m finally getting to see my football team play. I’ve been saving up for ages.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am thrilled to bits to meet my long-lost relatives.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Lose Your Temper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get really annoyed, vexed or frustrated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When people lose their temper they often start shouting and screaming.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really lost my temper with the kids yesterday when they broke my favorite golf club. </a:t>
            </a: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marL="0" indent="0" algn="l" fontAlgn="base">
              <a:buNone/>
            </a:pPr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Bored Stiff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be really </a:t>
            </a:r>
            <a:r>
              <a:rPr lang="en-US" b="0" i="0" dirty="0" err="1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really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 bored; you’re so bored that you’re stiff meaning you can’t move, you can’t bend, you can’t go left or right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went to see that new movie and within 10 minutes I was bored stiff. I was just sitting there wishing the movie would end.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7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64ED1F-998B-4D3B-90F0-5338CFC9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994" y="1703754"/>
            <a:ext cx="11023234" cy="5736492"/>
          </a:xfrm>
        </p:spPr>
        <p:txBody>
          <a:bodyPr>
            <a:normAutofit fontScale="85000" lnSpcReduction="10000"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On Edge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004F70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to be really anxious or nervous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If you’re waiting for something to happen and you’re fidgety and you start tapping your fingers.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I’m on edge, I’m getting my wisdom tooth removed.</a:t>
            </a:r>
          </a:p>
          <a:p>
            <a:pPr marL="0" indent="0" algn="l" fontAlgn="base">
              <a:buNone/>
            </a:pP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Keep Your Cool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remain calm despite a difficult situation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Deborah has kept her cool during the debate despite sharp words from the other side.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Be Down In The Dumps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be feeling a little bit depressed, not feeling good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Michael has been down in the dumps for days now. He hasn’t seen his girlfriend for a long time and then he got dropped from the football team.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1" dirty="0">
              <a:solidFill>
                <a:srgbClr val="444444"/>
              </a:solidFill>
              <a:effectLst/>
              <a:latin typeface="inherit"/>
            </a:endParaRP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95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59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Are you a sensitive person? Are you more emotional or less emotional than other people? What makes you think so?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Can you control your emotions well? How?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When are emotions a problem?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What is a crime of passion? Can you understand why feelings could cause someone to commit a crime?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Are you generally a positive person or a negative person?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Do you find it easy to explain your feelings to another person? If not, why is it difficult?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What makes you feel very good?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Is there a limit to how often we can feel good? In other words, if you feel good now, does that mean you will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feelbad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at some time later?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Is sadness a bad feeling? Are there good types of sadness and bad types of sadness? Give an example if you can.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087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mbria" panose="02040503050406030204" pitchFamily="18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mbria" panose="02040503050406030204" pitchFamily="18" charset="0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0ED7B1-F7F7-4FF6-8ABC-04924D7C3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507787" cy="5472723"/>
          </a:xfrm>
        </p:spPr>
        <p:txBody>
          <a:bodyPr>
            <a:normAutofit fontScale="85000" lnSpcReduction="10000"/>
          </a:bodyPr>
          <a:lstStyle/>
          <a:p>
            <a:pPr algn="l"/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10. What makes you feel sad?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11. If you're feeling down, how can you make yourself feel better?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12. What is the saddest movie, song, or story that you know?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13. What makes you feel nervous? How can you calm your nerves?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14. Are you excited about anything coming up in the near future?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15. Have you felt satisfied recently? What made you feel that way?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16. Do people know how you feel by looking at your face? Are you good at hiding your emotions?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17. What is the best way to deal with feelings of anger?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18. When do you feel most energized? What do you like to do with that energy?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19. Have you been in love? What is it like to be in love?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20. Which is more powerful between feelings of love and feelings of hate?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21. Can you read another person's emotions? Can you easily tell how other people are feeling? How useful is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Open Sans" panose="020B0606030504020204" pitchFamily="34" charset="0"/>
              </a:rPr>
              <a:t>thisability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?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Open Sans" panose="020B0606030504020204" pitchFamily="34" charset="0"/>
              </a:rPr>
              <a:t>22. What is emotional intelligence? How emotionally intelligent are you?</a:t>
            </a:r>
          </a:p>
          <a:p>
            <a:r>
              <a:rPr lang="en-US" sz="1800" dirty="0">
                <a:solidFill>
                  <a:srgbClr val="000000"/>
                </a:solidFill>
                <a:latin typeface="Open Sans" panose="020B0606030504020204" pitchFamily="34" charset="0"/>
              </a:rPr>
              <a:t>Are women more emotional than men?</a:t>
            </a:r>
            <a:endParaRPr lang="en-US" sz="1800" b="0" i="0" u="none" strike="noStrike" baseline="0" dirty="0">
              <a:solidFill>
                <a:srgbClr val="000000"/>
              </a:solidFill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1893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4- Talking about Feelings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Feelings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316267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3-Talking about Driving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1-:       Feelings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( Listening 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644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12543"/>
            <a:ext cx="3290888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4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– </a:t>
            </a: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Idioms for</a:t>
            </a:r>
            <a:r>
              <a:rPr sz="1773" b="1" spc="95" dirty="0">
                <a:solidFill>
                  <a:srgbClr val="313D4F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313D4F"/>
                </a:solidFill>
                <a:latin typeface="Cambria"/>
                <a:cs typeface="Cambria"/>
              </a:rPr>
              <a:t>Feelings</a:t>
            </a:r>
            <a:endParaRPr sz="1773" dirty="0"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92704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2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4" name="object 4"/>
          <p:cNvSpPr txBox="1"/>
          <p:nvPr/>
        </p:nvSpPr>
        <p:spPr>
          <a:xfrm>
            <a:off x="4061321" y="1038928"/>
            <a:ext cx="4068474" cy="4993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139840">
              <a:lnSpc>
                <a:spcPct val="112300"/>
              </a:lnSpc>
            </a:pPr>
            <a:r>
              <a:rPr sz="886" i="1" spc="-7" dirty="0">
                <a:latin typeface="Cambria"/>
                <a:cs typeface="Cambria"/>
              </a:rPr>
              <a:t>Angela </a:t>
            </a:r>
            <a:r>
              <a:rPr sz="886" i="1" spc="-3" dirty="0">
                <a:latin typeface="Cambria"/>
                <a:cs typeface="Cambria"/>
              </a:rPr>
              <a:t>and Nancy are coworkers. </a:t>
            </a:r>
            <a:r>
              <a:rPr sz="886" i="1" spc="-7" dirty="0">
                <a:latin typeface="Cambria"/>
                <a:cs typeface="Cambria"/>
              </a:rPr>
              <a:t>Listen </a:t>
            </a:r>
            <a:r>
              <a:rPr sz="886" i="1" spc="-3" dirty="0">
                <a:latin typeface="Cambria"/>
                <a:cs typeface="Cambria"/>
              </a:rPr>
              <a:t>to them chat about their </a:t>
            </a:r>
            <a:r>
              <a:rPr sz="886" i="1" dirty="0">
                <a:latin typeface="Cambria"/>
                <a:cs typeface="Cambria"/>
              </a:rPr>
              <a:t>weekends </a:t>
            </a:r>
            <a:r>
              <a:rPr sz="886" i="1" spc="-3" dirty="0">
                <a:latin typeface="Cambria"/>
                <a:cs typeface="Cambria"/>
              </a:rPr>
              <a:t>and pay  </a:t>
            </a:r>
            <a:r>
              <a:rPr sz="886" i="1" spc="-7" dirty="0">
                <a:latin typeface="Cambria"/>
                <a:cs typeface="Cambria"/>
              </a:rPr>
              <a:t>special </a:t>
            </a:r>
            <a:r>
              <a:rPr sz="886" i="1" spc="-3" dirty="0">
                <a:latin typeface="Cambria"/>
                <a:cs typeface="Cambria"/>
              </a:rPr>
              <a:t>attention to </a:t>
            </a:r>
            <a:r>
              <a:rPr sz="886" i="1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phrases in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blue.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Angela: </a:t>
            </a:r>
            <a:r>
              <a:rPr sz="886" spc="-3" dirty="0">
                <a:latin typeface="Cambria"/>
                <a:cs typeface="Cambria"/>
              </a:rPr>
              <a:t>Hey Nancy! How was your</a:t>
            </a:r>
            <a:r>
              <a:rPr sz="886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weekend?</a:t>
            </a:r>
            <a:endParaRPr sz="886" dirty="0">
              <a:latin typeface="Cambria"/>
              <a:cs typeface="Cambria"/>
            </a:endParaRPr>
          </a:p>
          <a:p>
            <a:pPr marL="8659" marR="6494">
              <a:lnSpc>
                <a:spcPct val="112400"/>
              </a:lnSpc>
              <a:spcBef>
                <a:spcPts val="682"/>
              </a:spcBef>
            </a:pPr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Could’ve been </a:t>
            </a:r>
            <a:r>
              <a:rPr sz="886" dirty="0">
                <a:latin typeface="Cambria"/>
                <a:cs typeface="Cambria"/>
              </a:rPr>
              <a:t>better. </a:t>
            </a:r>
            <a:r>
              <a:rPr sz="886" spc="-3" dirty="0">
                <a:latin typeface="Cambria"/>
                <a:cs typeface="Cambria"/>
              </a:rPr>
              <a:t>I took the twins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the museum, </a:t>
            </a:r>
            <a:r>
              <a:rPr sz="886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they </a:t>
            </a:r>
            <a:r>
              <a:rPr sz="886" dirty="0">
                <a:latin typeface="Cambria"/>
                <a:cs typeface="Cambria"/>
              </a:rPr>
              <a:t>were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bored  to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tears. </a:t>
            </a:r>
            <a:r>
              <a:rPr sz="886" spc="-3" dirty="0">
                <a:latin typeface="Cambria"/>
                <a:cs typeface="Cambria"/>
              </a:rPr>
              <a:t>Then I took them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get </a:t>
            </a:r>
            <a:r>
              <a:rPr sz="886" dirty="0">
                <a:latin typeface="Cambria"/>
                <a:cs typeface="Cambria"/>
              </a:rPr>
              <a:t>ice </a:t>
            </a:r>
            <a:r>
              <a:rPr sz="886" spc="-3" dirty="0">
                <a:latin typeface="Cambria"/>
                <a:cs typeface="Cambria"/>
              </a:rPr>
              <a:t>cream afterwards, and </a:t>
            </a:r>
            <a:r>
              <a:rPr sz="886" spc="-7" dirty="0">
                <a:latin typeface="Cambria"/>
                <a:cs typeface="Cambria"/>
              </a:rPr>
              <a:t>one </a:t>
            </a:r>
            <a:r>
              <a:rPr sz="886" dirty="0">
                <a:latin typeface="Cambria"/>
                <a:cs typeface="Cambria"/>
              </a:rPr>
              <a:t>of </a:t>
            </a:r>
            <a:r>
              <a:rPr sz="886" spc="-3" dirty="0">
                <a:latin typeface="Cambria"/>
                <a:cs typeface="Cambria"/>
              </a:rPr>
              <a:t>my sons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had a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fit  </a:t>
            </a:r>
            <a:r>
              <a:rPr sz="886" spc="-3" dirty="0">
                <a:latin typeface="Cambria"/>
                <a:cs typeface="Cambria"/>
              </a:rPr>
              <a:t>when </a:t>
            </a:r>
            <a:r>
              <a:rPr sz="886" dirty="0">
                <a:latin typeface="Cambria"/>
                <a:cs typeface="Cambria"/>
              </a:rPr>
              <a:t>he </a:t>
            </a:r>
            <a:r>
              <a:rPr sz="886" spc="-7" dirty="0">
                <a:latin typeface="Cambria"/>
                <a:cs typeface="Cambria"/>
              </a:rPr>
              <a:t>got </a:t>
            </a:r>
            <a:r>
              <a:rPr sz="886" spc="-3" dirty="0">
                <a:latin typeface="Cambria"/>
                <a:cs typeface="Cambria"/>
              </a:rPr>
              <a:t>chocolate sauce on his shirt. </a:t>
            </a:r>
            <a:r>
              <a:rPr sz="886" dirty="0">
                <a:latin typeface="Cambria"/>
                <a:cs typeface="Cambria"/>
              </a:rPr>
              <a:t>By </a:t>
            </a:r>
            <a:r>
              <a:rPr sz="886" spc="-3" dirty="0">
                <a:latin typeface="Cambria"/>
                <a:cs typeface="Cambria"/>
              </a:rPr>
              <a:t>the time </a:t>
            </a:r>
            <a:r>
              <a:rPr sz="886" dirty="0">
                <a:latin typeface="Cambria"/>
                <a:cs typeface="Cambria"/>
              </a:rPr>
              <a:t>we </a:t>
            </a:r>
            <a:r>
              <a:rPr sz="886" spc="-7" dirty="0">
                <a:latin typeface="Cambria"/>
                <a:cs typeface="Cambria"/>
              </a:rPr>
              <a:t>got </a:t>
            </a:r>
            <a:r>
              <a:rPr sz="886" spc="-3" dirty="0">
                <a:latin typeface="Cambria"/>
                <a:cs typeface="Cambria"/>
              </a:rPr>
              <a:t>home, I was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at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my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wits’  end.</a:t>
            </a:r>
            <a:endParaRPr sz="886" dirty="0">
              <a:latin typeface="Cambria"/>
              <a:cs typeface="Cambria"/>
            </a:endParaRPr>
          </a:p>
          <a:p>
            <a:pPr marL="8659" marR="67539">
              <a:lnSpc>
                <a:spcPct val="112300"/>
              </a:lnSpc>
              <a:spcBef>
                <a:spcPts val="675"/>
              </a:spcBef>
            </a:pPr>
            <a:r>
              <a:rPr sz="886" b="1" spc="-3" dirty="0">
                <a:latin typeface="Cambria"/>
                <a:cs typeface="Cambria"/>
              </a:rPr>
              <a:t>Angela: </a:t>
            </a:r>
            <a:r>
              <a:rPr sz="886" spc="-3" dirty="0">
                <a:latin typeface="Cambria"/>
                <a:cs typeface="Cambria"/>
              </a:rPr>
              <a:t>Yeah, kids definitely make you want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tear your hair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out </a:t>
            </a:r>
            <a:r>
              <a:rPr sz="886" spc="-3" dirty="0">
                <a:latin typeface="Cambria"/>
                <a:cs typeface="Cambria"/>
              </a:rPr>
              <a:t>sometimes. </a:t>
            </a:r>
            <a:r>
              <a:rPr sz="886" spc="-7" dirty="0">
                <a:latin typeface="Cambria"/>
                <a:cs typeface="Cambria"/>
              </a:rPr>
              <a:t>One  </a:t>
            </a:r>
            <a:r>
              <a:rPr sz="886" spc="-3" dirty="0">
                <a:latin typeface="Cambria"/>
                <a:cs typeface="Cambria"/>
              </a:rPr>
              <a:t>time my youngest son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got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all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bent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out of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shape </a:t>
            </a:r>
            <a:r>
              <a:rPr sz="886" spc="-3" dirty="0">
                <a:latin typeface="Cambria"/>
                <a:cs typeface="Cambria"/>
              </a:rPr>
              <a:t>because he wanted soda and I  wouldn’t let him have </a:t>
            </a:r>
            <a:r>
              <a:rPr sz="886" spc="-7" dirty="0">
                <a:latin typeface="Cambria"/>
                <a:cs typeface="Cambria"/>
              </a:rPr>
              <a:t>any. </a:t>
            </a:r>
            <a:r>
              <a:rPr sz="886" spc="-3" dirty="0">
                <a:latin typeface="Cambria"/>
                <a:cs typeface="Cambria"/>
              </a:rPr>
              <a:t>He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threw a temper tantrum </a:t>
            </a:r>
            <a:r>
              <a:rPr sz="886" spc="-3" dirty="0">
                <a:latin typeface="Cambria"/>
                <a:cs typeface="Cambria"/>
              </a:rPr>
              <a:t>right </a:t>
            </a:r>
            <a:r>
              <a:rPr sz="886" dirty="0">
                <a:latin typeface="Cambria"/>
                <a:cs typeface="Cambria"/>
              </a:rPr>
              <a:t>there </a:t>
            </a:r>
            <a:r>
              <a:rPr sz="886" spc="-3" dirty="0">
                <a:latin typeface="Cambria"/>
                <a:cs typeface="Cambria"/>
              </a:rPr>
              <a:t>in the  restaurant.</a:t>
            </a:r>
            <a:endParaRPr sz="886" dirty="0">
              <a:latin typeface="Cambria"/>
              <a:cs typeface="Cambria"/>
            </a:endParaRPr>
          </a:p>
          <a:p>
            <a:pPr marL="8659" marR="3464">
              <a:lnSpc>
                <a:spcPct val="112300"/>
              </a:lnSpc>
              <a:spcBef>
                <a:spcPts val="685"/>
              </a:spcBef>
            </a:pPr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problem </a:t>
            </a:r>
            <a:r>
              <a:rPr sz="886" dirty="0">
                <a:latin typeface="Cambria"/>
                <a:cs typeface="Cambria"/>
              </a:rPr>
              <a:t>is </a:t>
            </a:r>
            <a:r>
              <a:rPr sz="886" spc="-3" dirty="0">
                <a:latin typeface="Cambria"/>
                <a:cs typeface="Cambria"/>
              </a:rPr>
              <a:t>that on days </a:t>
            </a:r>
            <a:r>
              <a:rPr sz="886" spc="-7" dirty="0">
                <a:latin typeface="Cambria"/>
                <a:cs typeface="Cambria"/>
              </a:rPr>
              <a:t>like </a:t>
            </a:r>
            <a:r>
              <a:rPr sz="886" spc="-3" dirty="0">
                <a:latin typeface="Cambria"/>
                <a:cs typeface="Cambria"/>
              </a:rPr>
              <a:t>that, even when I manage to avoid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flying off  the handle </a:t>
            </a:r>
            <a:r>
              <a:rPr sz="886" spc="-3" dirty="0">
                <a:latin typeface="Cambria"/>
                <a:cs typeface="Cambria"/>
              </a:rPr>
              <a:t>and screaming </a:t>
            </a:r>
            <a:r>
              <a:rPr sz="886" dirty="0">
                <a:latin typeface="Cambria"/>
                <a:cs typeface="Cambria"/>
              </a:rPr>
              <a:t>at </a:t>
            </a:r>
            <a:r>
              <a:rPr sz="886" spc="-3" dirty="0">
                <a:latin typeface="Cambria"/>
                <a:cs typeface="Cambria"/>
              </a:rPr>
              <a:t>my kids… if </a:t>
            </a:r>
            <a:r>
              <a:rPr sz="886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husband does something the slightest  bit annoying, I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lose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my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cool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spc="-3" dirty="0">
                <a:latin typeface="Cambria"/>
                <a:cs typeface="Cambria"/>
              </a:rPr>
              <a:t>nearly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bite his head</a:t>
            </a:r>
            <a:r>
              <a:rPr sz="886" b="1" spc="41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off</a:t>
            </a:r>
            <a:r>
              <a:rPr sz="886" spc="-3" dirty="0">
                <a:latin typeface="Cambria"/>
                <a:cs typeface="Cambria"/>
              </a:rPr>
              <a:t>!</a:t>
            </a:r>
            <a:endParaRPr sz="886" dirty="0">
              <a:latin typeface="Cambria"/>
              <a:cs typeface="Cambria"/>
            </a:endParaRPr>
          </a:p>
          <a:p>
            <a:pPr marL="8659" marR="238119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Angela: </a:t>
            </a:r>
            <a:r>
              <a:rPr sz="886" spc="-3" dirty="0">
                <a:latin typeface="Cambria"/>
                <a:cs typeface="Cambria"/>
              </a:rPr>
              <a:t>Everyone has </a:t>
            </a:r>
            <a:r>
              <a:rPr sz="886" spc="-7" dirty="0">
                <a:latin typeface="Cambria"/>
                <a:cs typeface="Cambria"/>
              </a:rPr>
              <a:t>bad </a:t>
            </a:r>
            <a:r>
              <a:rPr sz="886" spc="-3" dirty="0">
                <a:latin typeface="Cambria"/>
                <a:cs typeface="Cambria"/>
              </a:rPr>
              <a:t>days – it’s normal when your kids </a:t>
            </a:r>
            <a:r>
              <a:rPr sz="886" dirty="0">
                <a:latin typeface="Cambria"/>
                <a:cs typeface="Cambria"/>
              </a:rPr>
              <a:t>are little. </a:t>
            </a:r>
            <a:r>
              <a:rPr sz="886" spc="-3" dirty="0">
                <a:latin typeface="Cambria"/>
                <a:cs typeface="Cambria"/>
              </a:rPr>
              <a:t>Now that  mine </a:t>
            </a:r>
            <a:r>
              <a:rPr sz="886" dirty="0">
                <a:latin typeface="Cambria"/>
                <a:cs typeface="Cambria"/>
              </a:rPr>
              <a:t>are </a:t>
            </a:r>
            <a:r>
              <a:rPr sz="886" spc="-3" dirty="0">
                <a:latin typeface="Cambria"/>
                <a:cs typeface="Cambria"/>
              </a:rPr>
              <a:t>older, they don’t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try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my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patience </a:t>
            </a:r>
            <a:r>
              <a:rPr sz="886" spc="-3" dirty="0">
                <a:latin typeface="Cambria"/>
                <a:cs typeface="Cambria"/>
              </a:rPr>
              <a:t>nearly as</a:t>
            </a:r>
            <a:r>
              <a:rPr sz="886" spc="3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much.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15"/>
              </a:spcBef>
            </a:pPr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You guys </a:t>
            </a:r>
            <a:r>
              <a:rPr sz="886" dirty="0">
                <a:latin typeface="Cambria"/>
                <a:cs typeface="Cambria"/>
              </a:rPr>
              <a:t>went to </a:t>
            </a:r>
            <a:r>
              <a:rPr sz="886" spc="-3" dirty="0">
                <a:latin typeface="Cambria"/>
                <a:cs typeface="Cambria"/>
              </a:rPr>
              <a:t>the amusement park on Saturday, </a:t>
            </a:r>
            <a:r>
              <a:rPr sz="886" dirty="0">
                <a:latin typeface="Cambria"/>
                <a:cs typeface="Cambria"/>
              </a:rPr>
              <a:t>didn’t </a:t>
            </a:r>
            <a:r>
              <a:rPr sz="886" spc="-3" dirty="0">
                <a:latin typeface="Cambria"/>
                <a:cs typeface="Cambria"/>
              </a:rPr>
              <a:t>you? How</a:t>
            </a:r>
            <a:r>
              <a:rPr sz="886" spc="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that?</a:t>
            </a:r>
            <a:endParaRPr sz="886" dirty="0">
              <a:latin typeface="Cambria"/>
              <a:cs typeface="Cambria"/>
            </a:endParaRPr>
          </a:p>
          <a:p>
            <a:pPr marL="8659" marR="139840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Angela: </a:t>
            </a:r>
            <a:r>
              <a:rPr sz="886" spc="-3" dirty="0">
                <a:latin typeface="Cambria"/>
                <a:cs typeface="Cambria"/>
              </a:rPr>
              <a:t>Oh, it was fantastic! </a:t>
            </a:r>
            <a:r>
              <a:rPr sz="886" spc="-7" dirty="0">
                <a:latin typeface="Cambria"/>
                <a:cs typeface="Cambria"/>
              </a:rPr>
              <a:t>My </a:t>
            </a:r>
            <a:r>
              <a:rPr sz="886" spc="-3" dirty="0">
                <a:latin typeface="Cambria"/>
                <a:cs typeface="Cambria"/>
              </a:rPr>
              <a:t>girls </a:t>
            </a:r>
            <a:r>
              <a:rPr sz="886" dirty="0">
                <a:latin typeface="Cambria"/>
                <a:cs typeface="Cambria"/>
              </a:rPr>
              <a:t>were </a:t>
            </a:r>
            <a:r>
              <a:rPr sz="886" spc="-3" dirty="0">
                <a:latin typeface="Cambria"/>
                <a:cs typeface="Cambria"/>
              </a:rPr>
              <a:t>awake at 6 </a:t>
            </a:r>
            <a:r>
              <a:rPr sz="886" spc="-7" dirty="0">
                <a:latin typeface="Cambria"/>
                <a:cs typeface="Cambria"/>
              </a:rPr>
              <a:t>AM,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raring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to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go</a:t>
            </a:r>
            <a:r>
              <a:rPr sz="886" dirty="0">
                <a:latin typeface="Cambria"/>
                <a:cs typeface="Cambria"/>
              </a:rPr>
              <a:t>. They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had  the time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of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their lives </a:t>
            </a:r>
            <a:r>
              <a:rPr sz="886" spc="-3" dirty="0">
                <a:latin typeface="Cambria"/>
                <a:cs typeface="Cambria"/>
              </a:rPr>
              <a:t>– by the end of the </a:t>
            </a:r>
            <a:r>
              <a:rPr sz="886" spc="-7" dirty="0">
                <a:latin typeface="Cambria"/>
                <a:cs typeface="Cambria"/>
              </a:rPr>
              <a:t>day, </a:t>
            </a:r>
            <a:r>
              <a:rPr sz="886" spc="-3" dirty="0">
                <a:latin typeface="Cambria"/>
                <a:cs typeface="Cambria"/>
              </a:rPr>
              <a:t>they were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smiling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ear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to</a:t>
            </a:r>
            <a:r>
              <a:rPr sz="886" b="1" spc="123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ear.</a:t>
            </a:r>
            <a:endParaRPr sz="886" dirty="0">
              <a:latin typeface="Cambria"/>
              <a:cs typeface="Cambria"/>
            </a:endParaRPr>
          </a:p>
          <a:p>
            <a:pPr marL="8659" marR="74033" algn="just">
              <a:lnSpc>
                <a:spcPct val="112799"/>
              </a:lnSpc>
              <a:spcBef>
                <a:spcPts val="672"/>
              </a:spcBef>
            </a:pPr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That’s great! We’re going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go </a:t>
            </a:r>
            <a:r>
              <a:rPr sz="886" dirty="0">
                <a:latin typeface="Cambria"/>
                <a:cs typeface="Cambria"/>
              </a:rPr>
              <a:t>to the </a:t>
            </a:r>
            <a:r>
              <a:rPr sz="886" spc="-3" dirty="0">
                <a:latin typeface="Cambria"/>
                <a:cs typeface="Cambria"/>
              </a:rPr>
              <a:t>circus next month – we went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year 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loved every minute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of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it</a:t>
            </a:r>
            <a:r>
              <a:rPr sz="886" spc="-3" dirty="0">
                <a:latin typeface="Cambria"/>
                <a:cs typeface="Cambria"/>
              </a:rPr>
              <a:t>. Actually I think my kids are most looking forward </a:t>
            </a:r>
            <a:r>
              <a:rPr sz="886" dirty="0">
                <a:latin typeface="Cambria"/>
                <a:cs typeface="Cambria"/>
              </a:rPr>
              <a:t>to  </a:t>
            </a:r>
            <a:r>
              <a:rPr sz="886" spc="-3" dirty="0">
                <a:latin typeface="Cambria"/>
                <a:cs typeface="Cambria"/>
              </a:rPr>
              <a:t>eating all the sweets – </a:t>
            </a:r>
            <a:r>
              <a:rPr sz="886" spc="-7" dirty="0">
                <a:latin typeface="Cambria"/>
                <a:cs typeface="Cambria"/>
              </a:rPr>
              <a:t>give </a:t>
            </a:r>
            <a:r>
              <a:rPr sz="886" spc="-3" dirty="0">
                <a:latin typeface="Cambria"/>
                <a:cs typeface="Cambria"/>
              </a:rPr>
              <a:t>them some </a:t>
            </a:r>
            <a:r>
              <a:rPr sz="886" dirty="0">
                <a:latin typeface="Cambria"/>
                <a:cs typeface="Cambria"/>
              </a:rPr>
              <a:t>cotton </a:t>
            </a:r>
            <a:r>
              <a:rPr sz="886" spc="-3" dirty="0">
                <a:latin typeface="Cambria"/>
                <a:cs typeface="Cambria"/>
              </a:rPr>
              <a:t>candy and they’re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on cloud</a:t>
            </a:r>
            <a:r>
              <a:rPr sz="886" b="1" spc="89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nine.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Angela: </a:t>
            </a:r>
            <a:r>
              <a:rPr sz="886" spc="-3" dirty="0">
                <a:latin typeface="Cambria"/>
                <a:cs typeface="Cambria"/>
              </a:rPr>
              <a:t>How’s your daughter doing in school? You had mentioned she was having</a:t>
            </a:r>
            <a:r>
              <a:rPr sz="886" spc="99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</a:t>
            </a:r>
            <a:endParaRPr sz="886" dirty="0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few problems making</a:t>
            </a:r>
            <a:r>
              <a:rPr sz="886" spc="-41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friends.</a:t>
            </a:r>
          </a:p>
          <a:p>
            <a:pPr marL="8659" marR="76631">
              <a:lnSpc>
                <a:spcPct val="112300"/>
              </a:lnSpc>
              <a:spcBef>
                <a:spcPts val="678"/>
              </a:spcBef>
            </a:pPr>
            <a:r>
              <a:rPr sz="886" b="1" spc="-3" dirty="0">
                <a:latin typeface="Cambria"/>
                <a:cs typeface="Cambria"/>
              </a:rPr>
              <a:t>Nancy: </a:t>
            </a:r>
            <a:r>
              <a:rPr sz="886" spc="-3" dirty="0">
                <a:latin typeface="Cambria"/>
                <a:cs typeface="Cambria"/>
              </a:rPr>
              <a:t>Yes, she was, but now that she’s joined the gymnastics </a:t>
            </a:r>
            <a:r>
              <a:rPr sz="886" dirty="0">
                <a:latin typeface="Cambria"/>
                <a:cs typeface="Cambria"/>
              </a:rPr>
              <a:t>club </a:t>
            </a:r>
            <a:r>
              <a:rPr sz="886" spc="-3" dirty="0">
                <a:latin typeface="Cambria"/>
                <a:cs typeface="Cambria"/>
              </a:rPr>
              <a:t>she’s starting </a:t>
            </a:r>
            <a:r>
              <a:rPr sz="886" dirty="0">
                <a:latin typeface="Cambria"/>
                <a:cs typeface="Cambria"/>
              </a:rPr>
              <a:t>to 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come out of her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shell</a:t>
            </a:r>
            <a:r>
              <a:rPr sz="886" dirty="0">
                <a:latin typeface="Cambria"/>
                <a:cs typeface="Cambria"/>
              </a:rPr>
              <a:t>. </a:t>
            </a:r>
            <a:r>
              <a:rPr sz="886" spc="-3" dirty="0">
                <a:latin typeface="Cambria"/>
                <a:cs typeface="Cambria"/>
              </a:rPr>
              <a:t>They have practice three times a week after school, and</a:t>
            </a:r>
            <a:r>
              <a:rPr sz="886" spc="10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she</a:t>
            </a:r>
            <a:endParaRPr sz="886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01162"/>
            <a:ext cx="4043363" cy="54202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416924">
              <a:lnSpc>
                <a:spcPct val="112400"/>
              </a:lnSpc>
            </a:pPr>
            <a:r>
              <a:rPr sz="886" spc="-7" dirty="0">
                <a:latin typeface="Cambria"/>
                <a:cs typeface="Cambria"/>
              </a:rPr>
              <a:t>always </a:t>
            </a:r>
            <a:r>
              <a:rPr sz="886" spc="-3" dirty="0">
                <a:latin typeface="Cambria"/>
                <a:cs typeface="Cambria"/>
              </a:rPr>
              <a:t>comes home </a:t>
            </a:r>
            <a:r>
              <a:rPr sz="886" b="1" dirty="0">
                <a:solidFill>
                  <a:srgbClr val="365F91"/>
                </a:solidFill>
                <a:latin typeface="Cambria"/>
                <a:cs typeface="Cambria"/>
              </a:rPr>
              <a:t>in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high spirits. </a:t>
            </a:r>
            <a:r>
              <a:rPr sz="886" spc="-3" dirty="0">
                <a:latin typeface="Cambria"/>
                <a:cs typeface="Cambria"/>
              </a:rPr>
              <a:t>Actually, she just qualified for the state  competition – when she found out, she was </a:t>
            </a:r>
            <a:r>
              <a:rPr sz="886" b="1" spc="-7" dirty="0">
                <a:solidFill>
                  <a:srgbClr val="365F91"/>
                </a:solidFill>
                <a:latin typeface="Cambria"/>
                <a:cs typeface="Cambria"/>
              </a:rPr>
              <a:t>jumping for</a:t>
            </a:r>
            <a:r>
              <a:rPr sz="886" b="1" spc="68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srgbClr val="365F91"/>
                </a:solidFill>
                <a:latin typeface="Cambria"/>
                <a:cs typeface="Cambria"/>
              </a:rPr>
              <a:t>joy</a:t>
            </a:r>
            <a:r>
              <a:rPr sz="886" spc="-3" dirty="0">
                <a:latin typeface="Cambria"/>
                <a:cs typeface="Cambria"/>
              </a:rPr>
              <a:t>!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b="1" spc="-3" dirty="0">
                <a:latin typeface="Cambria"/>
                <a:cs typeface="Cambria"/>
              </a:rPr>
              <a:t>Angela: </a:t>
            </a:r>
            <a:r>
              <a:rPr sz="886" spc="-3" dirty="0">
                <a:latin typeface="Cambria"/>
                <a:cs typeface="Cambria"/>
              </a:rPr>
              <a:t>Wonderful! Well, I wish her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luck.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1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Conversation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Vocabulary &amp;</a:t>
            </a:r>
            <a:r>
              <a:rPr sz="1091" b="1" spc="-14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dirty="0">
                <a:solidFill>
                  <a:srgbClr val="365F91"/>
                </a:solidFill>
                <a:latin typeface="Cambria"/>
                <a:cs typeface="Cambria"/>
              </a:rPr>
              <a:t>Phrases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57">
              <a:latin typeface="Times New Roman"/>
              <a:cs typeface="Times New Roman"/>
            </a:endParaRPr>
          </a:p>
          <a:p>
            <a:pPr marL="8659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What do all the expressions in </a:t>
            </a:r>
            <a:r>
              <a:rPr sz="886" dirty="0">
                <a:latin typeface="Cambria"/>
                <a:cs typeface="Cambria"/>
              </a:rPr>
              <a:t>blue </a:t>
            </a:r>
            <a:r>
              <a:rPr sz="886" spc="-3" dirty="0">
                <a:latin typeface="Cambria"/>
                <a:cs typeface="Cambria"/>
              </a:rPr>
              <a:t>have in common? They’re idiomatic expressions.  Idioms are small phrases that often have a different meaning than their individual  words.</a:t>
            </a:r>
            <a:endParaRPr sz="886">
              <a:latin typeface="Cambria"/>
              <a:cs typeface="Cambria"/>
            </a:endParaRPr>
          </a:p>
          <a:p>
            <a:pPr marL="8659" marR="10391">
              <a:lnSpc>
                <a:spcPct val="112300"/>
              </a:lnSpc>
              <a:spcBef>
                <a:spcPts val="685"/>
              </a:spcBef>
            </a:pPr>
            <a:r>
              <a:rPr sz="886" spc="-3" dirty="0">
                <a:latin typeface="Cambria"/>
                <a:cs typeface="Cambria"/>
              </a:rPr>
              <a:t>Although idioms are not usually used in </a:t>
            </a:r>
            <a:r>
              <a:rPr sz="886" dirty="0">
                <a:latin typeface="Cambria"/>
                <a:cs typeface="Cambria"/>
              </a:rPr>
              <a:t>more </a:t>
            </a:r>
            <a:r>
              <a:rPr sz="886" spc="-3" dirty="0">
                <a:latin typeface="Cambria"/>
                <a:cs typeface="Cambria"/>
              </a:rPr>
              <a:t>formal written English, they are  extremely common in spoken English –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we </a:t>
            </a:r>
            <a:r>
              <a:rPr sz="886" spc="-3" dirty="0">
                <a:latin typeface="Cambria"/>
                <a:cs typeface="Cambria"/>
              </a:rPr>
              <a:t>have a </a:t>
            </a:r>
            <a:r>
              <a:rPr sz="886" spc="-7" dirty="0">
                <a:latin typeface="Cambria"/>
                <a:cs typeface="Cambria"/>
              </a:rPr>
              <a:t>number </a:t>
            </a:r>
            <a:r>
              <a:rPr sz="886" spc="-3" dirty="0">
                <a:latin typeface="Cambria"/>
                <a:cs typeface="Cambria"/>
              </a:rPr>
              <a:t>of idioms </a:t>
            </a:r>
            <a:r>
              <a:rPr sz="886" spc="3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describe  feelings and emotions – these can be more interesting and descriptive than simply  saying “happy,” “sad,” “excited” or</a:t>
            </a:r>
            <a:r>
              <a:rPr sz="886" spc="2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“angry.”</a:t>
            </a:r>
            <a:endParaRPr sz="886">
              <a:latin typeface="Cambria"/>
              <a:cs typeface="Cambria"/>
            </a:endParaRPr>
          </a:p>
          <a:p>
            <a:pPr marL="8659" marR="69271">
              <a:lnSpc>
                <a:spcPct val="112700"/>
              </a:lnSpc>
              <a:spcBef>
                <a:spcPts val="672"/>
              </a:spcBef>
            </a:pPr>
            <a:r>
              <a:rPr sz="886" spc="-3" dirty="0">
                <a:latin typeface="Cambria"/>
                <a:cs typeface="Cambria"/>
              </a:rPr>
              <a:t>Take a moment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read over the conversation again </a:t>
            </a:r>
            <a:r>
              <a:rPr sz="886" spc="-7" dirty="0">
                <a:latin typeface="Cambria"/>
                <a:cs typeface="Cambria"/>
              </a:rPr>
              <a:t>and </a:t>
            </a:r>
            <a:r>
              <a:rPr sz="886" dirty="0">
                <a:latin typeface="Cambria"/>
                <a:cs typeface="Cambria"/>
              </a:rPr>
              <a:t>try </a:t>
            </a:r>
            <a:r>
              <a:rPr sz="886" spc="-3" dirty="0">
                <a:latin typeface="Cambria"/>
                <a:cs typeface="Cambria"/>
              </a:rPr>
              <a:t>to identify the emotion  in each expression. </a:t>
            </a:r>
            <a:r>
              <a:rPr sz="886" dirty="0">
                <a:latin typeface="Cambria"/>
                <a:cs typeface="Cambria"/>
              </a:rPr>
              <a:t>Then </a:t>
            </a:r>
            <a:r>
              <a:rPr sz="886" spc="-3" dirty="0">
                <a:latin typeface="Cambria"/>
                <a:cs typeface="Cambria"/>
              </a:rPr>
              <a:t>continue reading the </a:t>
            </a:r>
            <a:r>
              <a:rPr sz="886" spc="-7" dirty="0">
                <a:latin typeface="Cambria"/>
                <a:cs typeface="Cambria"/>
              </a:rPr>
              <a:t>lesson </a:t>
            </a:r>
            <a:r>
              <a:rPr sz="886" spc="3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learn these phrases </a:t>
            </a:r>
            <a:r>
              <a:rPr sz="886" spc="-7" dirty="0">
                <a:latin typeface="Cambria"/>
                <a:cs typeface="Cambria"/>
              </a:rPr>
              <a:t>and  </a:t>
            </a:r>
            <a:r>
              <a:rPr sz="886" spc="-3" dirty="0">
                <a:latin typeface="Cambria"/>
                <a:cs typeface="Cambria"/>
              </a:rPr>
              <a:t>many</a:t>
            </a:r>
            <a:r>
              <a:rPr sz="886" spc="-5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others.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24"/>
              </a:spcBef>
            </a:pPr>
            <a:endParaRPr sz="1500">
              <a:latin typeface="Times New Roman"/>
              <a:cs typeface="Times New Roman"/>
            </a:endParaRPr>
          </a:p>
          <a:p>
            <a:pPr marL="8659"/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Idioms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for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Positive</a:t>
            </a:r>
            <a:r>
              <a:rPr sz="1091" b="1" spc="-1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Emotions</a:t>
            </a:r>
            <a:endParaRPr sz="1091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261">
              <a:latin typeface="Times New Roman"/>
              <a:cs typeface="Times New Roman"/>
            </a:endParaRPr>
          </a:p>
          <a:p>
            <a:pPr marL="8659"/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Happiness </a:t>
            </a:r>
            <a:r>
              <a:rPr sz="955" b="1" dirty="0">
                <a:solidFill>
                  <a:srgbClr val="1F487C"/>
                </a:solidFill>
                <a:latin typeface="Cambria"/>
                <a:cs typeface="Cambria"/>
              </a:rPr>
              <a:t>&amp;</a:t>
            </a:r>
            <a:r>
              <a:rPr sz="955" b="1" spc="-31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Cheerfulness</a:t>
            </a:r>
            <a:endParaRPr sz="955">
              <a:latin typeface="Cambria"/>
              <a:cs typeface="Cambria"/>
            </a:endParaRPr>
          </a:p>
          <a:p>
            <a:pPr marL="319945" marR="166250" indent="-155427">
              <a:lnSpc>
                <a:spcPct val="112300"/>
              </a:lnSpc>
              <a:spcBef>
                <a:spcPts val="74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“She’s in seventh heaven.” / “She’s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spc="-3" dirty="0">
                <a:latin typeface="Cambria"/>
                <a:cs typeface="Cambria"/>
              </a:rPr>
              <a:t>cloud </a:t>
            </a:r>
            <a:r>
              <a:rPr sz="886" b="1" dirty="0">
                <a:latin typeface="Cambria"/>
                <a:cs typeface="Cambria"/>
              </a:rPr>
              <a:t>nine.” </a:t>
            </a:r>
            <a:r>
              <a:rPr sz="886" b="1" spc="-3" dirty="0">
                <a:latin typeface="Cambria"/>
                <a:cs typeface="Cambria"/>
              </a:rPr>
              <a:t>/ “She’s walking </a:t>
            </a:r>
            <a:r>
              <a:rPr sz="886" b="1" spc="-7" dirty="0">
                <a:latin typeface="Cambria"/>
                <a:cs typeface="Cambria"/>
              </a:rPr>
              <a:t>on  </a:t>
            </a:r>
            <a:r>
              <a:rPr sz="886" b="1" spc="-3" dirty="0">
                <a:latin typeface="Cambria"/>
                <a:cs typeface="Cambria"/>
              </a:rPr>
              <a:t>air.”</a:t>
            </a:r>
            <a:endParaRPr sz="886">
              <a:latin typeface="Cambria"/>
              <a:cs typeface="Cambria"/>
            </a:endParaRPr>
          </a:p>
          <a:p>
            <a:pPr marL="319945" marR="162354" indent="-155427">
              <a:lnSpc>
                <a:spcPct val="112300"/>
              </a:lnSpc>
              <a:spcBef>
                <a:spcPts val="48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“He’s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dirty="0">
                <a:latin typeface="Cambria"/>
                <a:cs typeface="Cambria"/>
              </a:rPr>
              <a:t>top of </a:t>
            </a:r>
            <a:r>
              <a:rPr sz="886" b="1" spc="-3" dirty="0">
                <a:latin typeface="Cambria"/>
                <a:cs typeface="Cambria"/>
              </a:rPr>
              <a:t>the world.” / “He’s over </a:t>
            </a:r>
            <a:r>
              <a:rPr sz="886" b="1" dirty="0">
                <a:latin typeface="Cambria"/>
                <a:cs typeface="Cambria"/>
              </a:rPr>
              <a:t>the </a:t>
            </a:r>
            <a:r>
              <a:rPr sz="886" b="1" spc="-3" dirty="0">
                <a:latin typeface="Cambria"/>
                <a:cs typeface="Cambria"/>
              </a:rPr>
              <a:t>moon.” / “He’s jumping </a:t>
            </a:r>
            <a:r>
              <a:rPr sz="886" b="1" spc="-7" dirty="0">
                <a:latin typeface="Cambria"/>
                <a:cs typeface="Cambria"/>
              </a:rPr>
              <a:t>for  </a:t>
            </a:r>
            <a:r>
              <a:rPr sz="886" b="1" spc="-3" dirty="0">
                <a:latin typeface="Cambria"/>
                <a:cs typeface="Cambria"/>
              </a:rPr>
              <a:t>joy.”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0"/>
              </a:spcBef>
              <a:buFont typeface="Symbol"/>
              <a:buChar char=""/>
            </a:pPr>
            <a:endParaRPr sz="1023">
              <a:latin typeface="Times New Roman"/>
              <a:cs typeface="Times New Roman"/>
            </a:endParaRPr>
          </a:p>
          <a:p>
            <a:pPr marL="8659" marR="45026">
              <a:lnSpc>
                <a:spcPct val="112799"/>
              </a:lnSpc>
            </a:pPr>
            <a:r>
              <a:rPr sz="886" spc="-3" dirty="0">
                <a:latin typeface="Cambria"/>
                <a:cs typeface="Cambria"/>
              </a:rPr>
              <a:t>All of these idioms </a:t>
            </a:r>
            <a:r>
              <a:rPr sz="886" dirty="0">
                <a:latin typeface="Cambria"/>
                <a:cs typeface="Cambria"/>
              </a:rPr>
              <a:t>mean </a:t>
            </a:r>
            <a:r>
              <a:rPr sz="886" spc="-3" dirty="0">
                <a:latin typeface="Cambria"/>
                <a:cs typeface="Cambria"/>
              </a:rPr>
              <a:t>that someone is VERY happy! These typically describe a  temporary state of extreme </a:t>
            </a:r>
            <a:r>
              <a:rPr sz="886" spc="-7" dirty="0">
                <a:latin typeface="Cambria"/>
                <a:cs typeface="Cambria"/>
              </a:rPr>
              <a:t>happiness </a:t>
            </a:r>
            <a:r>
              <a:rPr sz="886" spc="-3" dirty="0">
                <a:latin typeface="Cambria"/>
                <a:cs typeface="Cambria"/>
              </a:rPr>
              <a:t>because something wonderful has </a:t>
            </a:r>
            <a:r>
              <a:rPr sz="886" spc="-7" dirty="0">
                <a:latin typeface="Cambria"/>
                <a:cs typeface="Cambria"/>
              </a:rPr>
              <a:t>happened  (not </a:t>
            </a:r>
            <a:r>
              <a:rPr sz="886" spc="-3" dirty="0">
                <a:latin typeface="Cambria"/>
                <a:cs typeface="Cambria"/>
              </a:rPr>
              <a:t>someone who has a happy personality in</a:t>
            </a:r>
            <a:r>
              <a:rPr sz="886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general).</a:t>
            </a:r>
            <a:endParaRPr sz="886">
              <a:latin typeface="Cambria"/>
              <a:cs typeface="Cambria"/>
            </a:endParaRPr>
          </a:p>
          <a:p>
            <a:pPr marL="345056" indent="-180537">
              <a:spcBef>
                <a:spcPts val="856"/>
              </a:spcBef>
              <a:buFont typeface="Symbol"/>
              <a:buChar char=""/>
              <a:tabLst>
                <a:tab pos="345056" algn="l"/>
                <a:tab pos="345489" algn="l"/>
              </a:tabLst>
            </a:pPr>
            <a:r>
              <a:rPr sz="886" b="1" spc="-3" dirty="0">
                <a:latin typeface="Cambria"/>
                <a:cs typeface="Cambria"/>
              </a:rPr>
              <a:t>“I’m tickled pink.” / “I’m thrilled </a:t>
            </a:r>
            <a:r>
              <a:rPr sz="886" b="1" dirty="0">
                <a:latin typeface="Cambria"/>
                <a:cs typeface="Cambria"/>
              </a:rPr>
              <a:t>to</a:t>
            </a:r>
            <a:r>
              <a:rPr sz="886" b="1" spc="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bits.”</a:t>
            </a:r>
            <a:endParaRPr sz="886">
              <a:latin typeface="Cambria"/>
              <a:cs typeface="Cambria"/>
            </a:endParaRPr>
          </a:p>
          <a:p>
            <a:pPr marL="319945" marR="79661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These idioms mean that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are pleased; some event has given </a:t>
            </a:r>
            <a:r>
              <a:rPr sz="886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 feeling  of pleasure. These are </a:t>
            </a:r>
            <a:r>
              <a:rPr sz="886" spc="-7" dirty="0">
                <a:latin typeface="Cambria"/>
                <a:cs typeface="Cambria"/>
              </a:rPr>
              <a:t>not </a:t>
            </a:r>
            <a:r>
              <a:rPr sz="886" spc="-3" dirty="0">
                <a:latin typeface="Cambria"/>
                <a:cs typeface="Cambria"/>
              </a:rPr>
              <a:t>as strong </a:t>
            </a:r>
            <a:r>
              <a:rPr sz="886" spc="3" dirty="0">
                <a:latin typeface="Cambria"/>
                <a:cs typeface="Cambria"/>
              </a:rPr>
              <a:t>as </a:t>
            </a:r>
            <a:r>
              <a:rPr sz="886" spc="-3" dirty="0">
                <a:latin typeface="Cambria"/>
                <a:cs typeface="Cambria"/>
              </a:rPr>
              <a:t>the previous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idioms.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8"/>
            <a:ext cx="4032539" cy="52720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 was smiling ear </a:t>
            </a:r>
            <a:r>
              <a:rPr sz="886" b="1" spc="-7" dirty="0">
                <a:latin typeface="Cambria"/>
                <a:cs typeface="Cambria"/>
              </a:rPr>
              <a:t>to </a:t>
            </a:r>
            <a:r>
              <a:rPr sz="886" b="1" spc="-3" dirty="0">
                <a:latin typeface="Cambria"/>
                <a:cs typeface="Cambria"/>
              </a:rPr>
              <a:t>ear.” / “He was </a:t>
            </a:r>
            <a:r>
              <a:rPr sz="886" b="1" dirty="0">
                <a:latin typeface="Cambria"/>
                <a:cs typeface="Cambria"/>
              </a:rPr>
              <a:t>all</a:t>
            </a:r>
            <a:r>
              <a:rPr sz="886" b="1" spc="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smiles.”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These expressions describe the happy expression </a:t>
            </a:r>
            <a:r>
              <a:rPr sz="886" dirty="0">
                <a:latin typeface="Cambria"/>
                <a:cs typeface="Cambria"/>
              </a:rPr>
              <a:t>on </a:t>
            </a:r>
            <a:r>
              <a:rPr sz="886" spc="-3" dirty="0">
                <a:latin typeface="Cambria"/>
                <a:cs typeface="Cambria"/>
              </a:rPr>
              <a:t>someone’s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dirty="0">
                <a:latin typeface="Cambria"/>
                <a:cs typeface="Cambria"/>
              </a:rPr>
              <a:t>face.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“She’s in high</a:t>
            </a:r>
            <a:r>
              <a:rPr sz="886" b="1" spc="-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spirits.”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This expression </a:t>
            </a:r>
            <a:r>
              <a:rPr sz="886" dirty="0">
                <a:latin typeface="Cambria"/>
                <a:cs typeface="Cambria"/>
              </a:rPr>
              <a:t>describes </a:t>
            </a:r>
            <a:r>
              <a:rPr sz="886" spc="-3" dirty="0">
                <a:latin typeface="Cambria"/>
                <a:cs typeface="Cambria"/>
              </a:rPr>
              <a:t>someone who is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a good mood.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spcBef>
                <a:spcPts val="914"/>
              </a:spcBef>
            </a:pP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Excitement </a:t>
            </a:r>
            <a:r>
              <a:rPr sz="955" b="1" dirty="0">
                <a:solidFill>
                  <a:srgbClr val="1F487C"/>
                </a:solidFill>
                <a:latin typeface="Cambria"/>
                <a:cs typeface="Cambria"/>
              </a:rPr>
              <a:t>&amp;</a:t>
            </a:r>
            <a:r>
              <a:rPr sz="955" b="1" spc="-51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955" b="1" dirty="0">
                <a:solidFill>
                  <a:srgbClr val="1F487C"/>
                </a:solidFill>
                <a:latin typeface="Cambria"/>
                <a:cs typeface="Cambria"/>
              </a:rPr>
              <a:t>Enjoyment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7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“My kids were </a:t>
            </a:r>
            <a:r>
              <a:rPr sz="886" b="1" dirty="0">
                <a:latin typeface="Cambria"/>
                <a:cs typeface="Cambria"/>
              </a:rPr>
              <a:t>raring </a:t>
            </a:r>
            <a:r>
              <a:rPr sz="886" b="1" spc="-3" dirty="0">
                <a:latin typeface="Cambria"/>
                <a:cs typeface="Cambria"/>
              </a:rPr>
              <a:t>to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go.”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7"/>
              </a:spcBef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The expression </a:t>
            </a:r>
            <a:r>
              <a:rPr sz="886" dirty="0">
                <a:latin typeface="Cambria"/>
                <a:cs typeface="Cambria"/>
              </a:rPr>
              <a:t>“raring to </a:t>
            </a:r>
            <a:r>
              <a:rPr sz="886" spc="-7" dirty="0">
                <a:latin typeface="Cambria"/>
                <a:cs typeface="Cambria"/>
              </a:rPr>
              <a:t>go” </a:t>
            </a:r>
            <a:r>
              <a:rPr sz="886" spc="-3" dirty="0">
                <a:latin typeface="Cambria"/>
                <a:cs typeface="Cambria"/>
              </a:rPr>
              <a:t>means </a:t>
            </a:r>
            <a:r>
              <a:rPr sz="886" dirty="0">
                <a:latin typeface="Cambria"/>
                <a:cs typeface="Cambria"/>
              </a:rPr>
              <a:t>very </a:t>
            </a:r>
            <a:r>
              <a:rPr sz="886" spc="-3" dirty="0">
                <a:latin typeface="Cambria"/>
                <a:cs typeface="Cambria"/>
              </a:rPr>
              <a:t>excited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do something. It does</a:t>
            </a:r>
            <a:r>
              <a:rPr sz="886" spc="65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not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necessarily mean going somewhere –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arrive at a dance lesson “raring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112" dirty="0">
                <a:latin typeface="Cambria"/>
                <a:cs typeface="Cambria"/>
              </a:rPr>
              <a:t> </a:t>
            </a:r>
            <a:r>
              <a:rPr sz="886" spc="-7" dirty="0">
                <a:latin typeface="Cambria"/>
                <a:cs typeface="Cambria"/>
              </a:rPr>
              <a:t>go”</a:t>
            </a:r>
            <a:endParaRPr sz="886">
              <a:latin typeface="Cambria"/>
              <a:cs typeface="Cambria"/>
            </a:endParaRPr>
          </a:p>
          <a:p>
            <a:pPr marL="89619" indent="-80960">
              <a:spcBef>
                <a:spcPts val="126"/>
              </a:spcBef>
              <a:buChar char="–"/>
              <a:tabLst>
                <a:tab pos="90052" algn="l"/>
              </a:tabLst>
            </a:pPr>
            <a:r>
              <a:rPr sz="886" spc="-3" dirty="0">
                <a:latin typeface="Cambria"/>
                <a:cs typeface="Cambria"/>
              </a:rPr>
              <a:t>meaning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are </a:t>
            </a:r>
            <a:r>
              <a:rPr sz="886" dirty="0">
                <a:latin typeface="Cambria"/>
                <a:cs typeface="Cambria"/>
              </a:rPr>
              <a:t>very </a:t>
            </a:r>
            <a:r>
              <a:rPr sz="886" spc="-3" dirty="0">
                <a:latin typeface="Cambria"/>
                <a:cs typeface="Cambria"/>
              </a:rPr>
              <a:t>excited and eager </a:t>
            </a:r>
            <a:r>
              <a:rPr sz="886" dirty="0">
                <a:latin typeface="Cambria"/>
                <a:cs typeface="Cambria"/>
              </a:rPr>
              <a:t>to</a:t>
            </a:r>
            <a:r>
              <a:rPr sz="886" spc="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start.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85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“I’m pumped!” / “I’m psyched!” / “I </a:t>
            </a:r>
            <a:r>
              <a:rPr sz="886" b="1" dirty="0">
                <a:latin typeface="Cambria"/>
                <a:cs typeface="Cambria"/>
              </a:rPr>
              <a:t>can’t</a:t>
            </a:r>
            <a:r>
              <a:rPr sz="886" b="1" spc="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wait!”</a:t>
            </a:r>
            <a:endParaRPr sz="886">
              <a:latin typeface="Cambria"/>
              <a:cs typeface="Cambria"/>
            </a:endParaRPr>
          </a:p>
          <a:p>
            <a:pPr lvl="1">
              <a:spcBef>
                <a:spcPts val="31"/>
              </a:spcBef>
              <a:buFont typeface="Symbol"/>
              <a:buChar char=""/>
            </a:pPr>
            <a:endParaRPr sz="1125">
              <a:latin typeface="Times New Roman"/>
              <a:cs typeface="Times New Roman"/>
            </a:endParaRPr>
          </a:p>
          <a:p>
            <a:pPr marL="8659"/>
            <a:r>
              <a:rPr sz="886" spc="-3" dirty="0">
                <a:latin typeface="Cambria"/>
                <a:cs typeface="Cambria"/>
              </a:rPr>
              <a:t>All of these expressions mean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are excited </a:t>
            </a:r>
            <a:r>
              <a:rPr sz="886" spc="-7" dirty="0">
                <a:latin typeface="Cambria"/>
                <a:cs typeface="Cambria"/>
              </a:rPr>
              <a:t>about </a:t>
            </a:r>
            <a:r>
              <a:rPr sz="886" spc="-3" dirty="0">
                <a:latin typeface="Cambria"/>
                <a:cs typeface="Cambria"/>
              </a:rPr>
              <a:t>something </a:t>
            </a:r>
            <a:r>
              <a:rPr sz="886" dirty="0">
                <a:latin typeface="Cambria"/>
                <a:cs typeface="Cambria"/>
              </a:rPr>
              <a:t>in </a:t>
            </a:r>
            <a:r>
              <a:rPr sz="886" spc="-3" dirty="0">
                <a:latin typeface="Cambria"/>
                <a:cs typeface="Cambria"/>
              </a:rPr>
              <a:t>the</a:t>
            </a:r>
            <a:r>
              <a:rPr sz="886" spc="106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future.</a:t>
            </a:r>
            <a:endParaRPr sz="886">
              <a:latin typeface="Cambria"/>
              <a:cs typeface="Cambria"/>
            </a:endParaRPr>
          </a:p>
          <a:p>
            <a:pPr marL="8659" marR="56716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With </a:t>
            </a:r>
            <a:r>
              <a:rPr sz="886" b="1" spc="-3" dirty="0">
                <a:latin typeface="Cambria"/>
                <a:cs typeface="Cambria"/>
              </a:rPr>
              <a:t>pumped/psyched,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use the prepositions </a:t>
            </a:r>
            <a:r>
              <a:rPr sz="886" b="1" spc="-3" dirty="0">
                <a:latin typeface="Cambria"/>
                <a:cs typeface="Cambria"/>
              </a:rPr>
              <a:t>for/to </a:t>
            </a:r>
            <a:r>
              <a:rPr sz="886" spc="-3" dirty="0">
                <a:latin typeface="Cambria"/>
                <a:cs typeface="Cambria"/>
              </a:rPr>
              <a:t>to continue the  sentence: “I’m </a:t>
            </a:r>
            <a:r>
              <a:rPr sz="886" dirty="0">
                <a:latin typeface="Cambria"/>
                <a:cs typeface="Cambria"/>
              </a:rPr>
              <a:t>pumped </a:t>
            </a:r>
            <a:r>
              <a:rPr sz="886" spc="-3" dirty="0">
                <a:latin typeface="Cambria"/>
                <a:cs typeface="Cambria"/>
              </a:rPr>
              <a:t>for the concert! / </a:t>
            </a:r>
            <a:r>
              <a:rPr sz="886" spc="-7" dirty="0">
                <a:latin typeface="Cambria"/>
                <a:cs typeface="Cambria"/>
              </a:rPr>
              <a:t>I’m </a:t>
            </a:r>
            <a:r>
              <a:rPr sz="886" spc="-3" dirty="0">
                <a:latin typeface="Cambria"/>
                <a:cs typeface="Cambria"/>
              </a:rPr>
              <a:t>pumped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go </a:t>
            </a:r>
            <a:r>
              <a:rPr sz="886" dirty="0">
                <a:latin typeface="Cambria"/>
                <a:cs typeface="Cambria"/>
              </a:rPr>
              <a:t>to the </a:t>
            </a:r>
            <a:r>
              <a:rPr sz="886" spc="-3" dirty="0">
                <a:latin typeface="Cambria"/>
                <a:cs typeface="Cambria"/>
              </a:rPr>
              <a:t>concert!” With </a:t>
            </a:r>
            <a:r>
              <a:rPr sz="886" dirty="0">
                <a:latin typeface="Cambria"/>
                <a:cs typeface="Cambria"/>
              </a:rPr>
              <a:t>“I  </a:t>
            </a:r>
            <a:r>
              <a:rPr sz="886" spc="-3" dirty="0">
                <a:latin typeface="Cambria"/>
                <a:cs typeface="Cambria"/>
              </a:rPr>
              <a:t>can’t wait,” </a:t>
            </a:r>
            <a:r>
              <a:rPr sz="886" spc="-7" dirty="0">
                <a:latin typeface="Cambria"/>
                <a:cs typeface="Cambria"/>
              </a:rPr>
              <a:t>you </a:t>
            </a:r>
            <a:r>
              <a:rPr sz="886" spc="-3" dirty="0">
                <a:latin typeface="Cambria"/>
                <a:cs typeface="Cambria"/>
              </a:rPr>
              <a:t>can use </a:t>
            </a:r>
            <a:r>
              <a:rPr sz="886" b="1" spc="-7" dirty="0">
                <a:latin typeface="Cambria"/>
                <a:cs typeface="Cambria"/>
              </a:rPr>
              <a:t>for, </a:t>
            </a:r>
            <a:r>
              <a:rPr sz="886" b="1" spc="-3" dirty="0">
                <a:latin typeface="Cambria"/>
                <a:cs typeface="Cambria"/>
              </a:rPr>
              <a:t>to, </a:t>
            </a:r>
            <a:r>
              <a:rPr sz="886" spc="-3" dirty="0">
                <a:latin typeface="Cambria"/>
                <a:cs typeface="Cambria"/>
              </a:rPr>
              <a:t>or </a:t>
            </a:r>
            <a:r>
              <a:rPr sz="886" b="1" spc="-3" dirty="0">
                <a:latin typeface="Cambria"/>
                <a:cs typeface="Cambria"/>
              </a:rPr>
              <a:t>until: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can’t wait for summer vacation!”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can’t  wait until Christmas!” </a:t>
            </a:r>
            <a:r>
              <a:rPr sz="886" dirty="0">
                <a:latin typeface="Cambria"/>
                <a:cs typeface="Cambria"/>
              </a:rPr>
              <a:t>“I </a:t>
            </a:r>
            <a:r>
              <a:rPr sz="886" spc="-3" dirty="0">
                <a:latin typeface="Cambria"/>
                <a:cs typeface="Cambria"/>
              </a:rPr>
              <a:t>can’t wait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tell you about my</a:t>
            </a:r>
            <a:r>
              <a:rPr sz="886" spc="55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trip!”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193">
              <a:latin typeface="Times New Roman"/>
              <a:cs typeface="Times New Roman"/>
            </a:endParaRPr>
          </a:p>
          <a:p>
            <a:pPr marL="319945" lvl="1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“We’re having a ball/blast.” / “We’re </a:t>
            </a:r>
            <a:r>
              <a:rPr sz="886" b="1" dirty="0">
                <a:latin typeface="Cambria"/>
                <a:cs typeface="Cambria"/>
              </a:rPr>
              <a:t>having </a:t>
            </a:r>
            <a:r>
              <a:rPr sz="886" b="1" spc="-3" dirty="0">
                <a:latin typeface="Cambria"/>
                <a:cs typeface="Cambria"/>
              </a:rPr>
              <a:t>the time </a:t>
            </a:r>
            <a:r>
              <a:rPr sz="886" b="1" dirty="0">
                <a:latin typeface="Cambria"/>
                <a:cs typeface="Cambria"/>
              </a:rPr>
              <a:t>of </a:t>
            </a:r>
            <a:r>
              <a:rPr sz="886" b="1" spc="-3" dirty="0">
                <a:latin typeface="Cambria"/>
                <a:cs typeface="Cambria"/>
              </a:rPr>
              <a:t>our</a:t>
            </a:r>
            <a:r>
              <a:rPr sz="886" b="1" spc="48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lives.”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spc="-3" dirty="0">
                <a:latin typeface="Cambria"/>
                <a:cs typeface="Cambria"/>
              </a:rPr>
              <a:t>These idioms are used for enjoying an experience or</a:t>
            </a:r>
            <a:r>
              <a:rPr sz="886" spc="48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activity.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loved every </a:t>
            </a:r>
            <a:r>
              <a:rPr sz="886" b="1" dirty="0">
                <a:latin typeface="Cambria"/>
                <a:cs typeface="Cambria"/>
              </a:rPr>
              <a:t>minute </a:t>
            </a:r>
            <a:r>
              <a:rPr sz="886" b="1" spc="-3" dirty="0">
                <a:latin typeface="Cambria"/>
                <a:cs typeface="Cambria"/>
              </a:rPr>
              <a:t>of</a:t>
            </a:r>
            <a:r>
              <a:rPr sz="886" b="1" spc="-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it.”</a:t>
            </a:r>
            <a:endParaRPr sz="886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This expression is also used for an experience that was so good, every minute  was enjoyable; there were no bad</a:t>
            </a:r>
            <a:r>
              <a:rPr sz="886" spc="-1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moments.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spcBef>
                <a:spcPts val="907"/>
              </a:spcBef>
            </a:pP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Other Good</a:t>
            </a:r>
            <a:r>
              <a:rPr sz="955" b="1" spc="-41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Feelings</a:t>
            </a:r>
            <a:endParaRPr sz="955">
              <a:latin typeface="Cambria"/>
              <a:cs typeface="Cambria"/>
            </a:endParaRPr>
          </a:p>
          <a:p>
            <a:pPr marL="319945" lvl="1" indent="-155427">
              <a:spcBef>
                <a:spcPts val="88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“That’s a huge load/weight off </a:t>
            </a:r>
            <a:r>
              <a:rPr sz="886" b="1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mind.”</a:t>
            </a:r>
            <a:endParaRPr sz="886">
              <a:latin typeface="Cambria"/>
              <a:cs typeface="Cambria"/>
            </a:endParaRPr>
          </a:p>
          <a:p>
            <a:pPr marL="319945" marR="401338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This idiom 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7" dirty="0">
                <a:latin typeface="Cambria"/>
                <a:cs typeface="Cambria"/>
              </a:rPr>
              <a:t>used </a:t>
            </a:r>
            <a:r>
              <a:rPr sz="886" i="1" dirty="0">
                <a:latin typeface="Cambria"/>
                <a:cs typeface="Cambria"/>
              </a:rPr>
              <a:t>for </a:t>
            </a:r>
            <a:r>
              <a:rPr sz="886" i="1" spc="-3" dirty="0">
                <a:latin typeface="Cambria"/>
                <a:cs typeface="Cambria"/>
              </a:rPr>
              <a:t>relief – when something that was worrying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3" dirty="0">
                <a:latin typeface="Cambria"/>
                <a:cs typeface="Cambria"/>
              </a:rPr>
              <a:t>is  resolved.</a:t>
            </a:r>
            <a:endParaRPr sz="886">
              <a:latin typeface="Cambria"/>
              <a:cs typeface="Cambria"/>
            </a:endParaRPr>
          </a:p>
          <a:p>
            <a:pPr marL="319945" lvl="1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feel like a million</a:t>
            </a:r>
            <a:r>
              <a:rPr sz="886" b="1" spc="-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dollars/bucks.”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means you feel great, physically – you feel healthy and full of</a:t>
            </a:r>
            <a:r>
              <a:rPr sz="886" i="1" spc="102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energy.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7"/>
            <a:ext cx="4054186" cy="5406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“This means the world </a:t>
            </a:r>
            <a:r>
              <a:rPr sz="886" b="1" spc="-7" dirty="0">
                <a:latin typeface="Cambria"/>
                <a:cs typeface="Cambria"/>
              </a:rPr>
              <a:t>to</a:t>
            </a:r>
            <a:r>
              <a:rPr sz="886" b="1" spc="-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expression means something was very meaningful – important</a:t>
            </a:r>
            <a:r>
              <a:rPr sz="886" i="1" spc="9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emotionally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26"/>
              </a:spcBef>
            </a:pPr>
            <a:r>
              <a:rPr sz="886" i="1" spc="-3" dirty="0">
                <a:latin typeface="Cambria"/>
                <a:cs typeface="Cambria"/>
              </a:rPr>
              <a:t>– for</a:t>
            </a:r>
            <a:r>
              <a:rPr sz="886" i="1" spc="-5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you.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“She’s starting </a:t>
            </a:r>
            <a:r>
              <a:rPr sz="886" b="1" dirty="0">
                <a:latin typeface="Cambria"/>
                <a:cs typeface="Cambria"/>
              </a:rPr>
              <a:t>to come out of </a:t>
            </a:r>
            <a:r>
              <a:rPr sz="886" b="1" spc="-3" dirty="0">
                <a:latin typeface="Cambria"/>
                <a:cs typeface="Cambria"/>
              </a:rPr>
              <a:t>her</a:t>
            </a:r>
            <a:r>
              <a:rPr sz="886" b="1" spc="-55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shell.”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means that a </a:t>
            </a:r>
            <a:r>
              <a:rPr sz="886" i="1" spc="-7" dirty="0">
                <a:latin typeface="Cambria"/>
                <a:cs typeface="Cambria"/>
              </a:rPr>
              <a:t>shy </a:t>
            </a:r>
            <a:r>
              <a:rPr sz="886" i="1" spc="-3" dirty="0">
                <a:latin typeface="Cambria"/>
                <a:cs typeface="Cambria"/>
              </a:rPr>
              <a:t>or timid person 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3" dirty="0">
                <a:latin typeface="Cambria"/>
                <a:cs typeface="Cambria"/>
              </a:rPr>
              <a:t>starting to become more</a:t>
            </a:r>
            <a:r>
              <a:rPr sz="886" i="1" spc="7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sociable.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“It’s okay. No hard</a:t>
            </a:r>
            <a:r>
              <a:rPr sz="886" b="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feelings.”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</a:t>
            </a:r>
            <a:r>
              <a:rPr sz="886" i="1" dirty="0">
                <a:latin typeface="Cambria"/>
                <a:cs typeface="Cambria"/>
              </a:rPr>
              <a:t>phrase </a:t>
            </a:r>
            <a:r>
              <a:rPr sz="886" i="1" spc="-3" dirty="0">
                <a:latin typeface="Cambria"/>
                <a:cs typeface="Cambria"/>
              </a:rPr>
              <a:t>is used to forgive someone and </a:t>
            </a:r>
            <a:r>
              <a:rPr sz="886" i="1" dirty="0">
                <a:latin typeface="Cambria"/>
                <a:cs typeface="Cambria"/>
              </a:rPr>
              <a:t>tell </a:t>
            </a:r>
            <a:r>
              <a:rPr sz="886" i="1" spc="-3" dirty="0">
                <a:latin typeface="Cambria"/>
                <a:cs typeface="Cambria"/>
              </a:rPr>
              <a:t>them you aren’t </a:t>
            </a:r>
            <a:r>
              <a:rPr sz="886" i="1" dirty="0">
                <a:latin typeface="Cambria"/>
                <a:cs typeface="Cambria"/>
              </a:rPr>
              <a:t>angry</a:t>
            </a:r>
            <a:r>
              <a:rPr sz="886" i="1" spc="4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or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annoyed.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0"/>
              </a:spcBef>
            </a:pPr>
            <a:endParaRPr sz="920">
              <a:latin typeface="Times New Roman"/>
              <a:cs typeface="Times New Roman"/>
            </a:endParaRPr>
          </a:p>
          <a:p>
            <a:pPr marL="8659"/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Idioms </a:t>
            </a:r>
            <a:r>
              <a:rPr sz="1091" b="1" spc="-7" dirty="0">
                <a:solidFill>
                  <a:srgbClr val="365F91"/>
                </a:solidFill>
                <a:latin typeface="Cambria"/>
                <a:cs typeface="Cambria"/>
              </a:rPr>
              <a:t>for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Negative</a:t>
            </a:r>
            <a:r>
              <a:rPr sz="1091" b="1" spc="-27" dirty="0">
                <a:solidFill>
                  <a:srgbClr val="365F91"/>
                </a:solidFill>
                <a:latin typeface="Cambria"/>
                <a:cs typeface="Cambria"/>
              </a:rPr>
              <a:t> </a:t>
            </a:r>
            <a:r>
              <a:rPr sz="1091" b="1" spc="-3" dirty="0">
                <a:solidFill>
                  <a:srgbClr val="365F91"/>
                </a:solidFill>
                <a:latin typeface="Cambria"/>
                <a:cs typeface="Cambria"/>
              </a:rPr>
              <a:t>Emotions</a:t>
            </a:r>
            <a:endParaRPr sz="1091">
              <a:latin typeface="Cambria"/>
              <a:cs typeface="Cambria"/>
            </a:endParaRPr>
          </a:p>
          <a:p>
            <a:pPr>
              <a:spcBef>
                <a:spcPts val="3"/>
              </a:spcBef>
            </a:pPr>
            <a:endParaRPr sz="1261">
              <a:latin typeface="Times New Roman"/>
              <a:cs typeface="Times New Roman"/>
            </a:endParaRPr>
          </a:p>
          <a:p>
            <a:pPr marL="8659"/>
            <a:r>
              <a:rPr sz="955" b="1" dirty="0">
                <a:solidFill>
                  <a:srgbClr val="1F487C"/>
                </a:solidFill>
                <a:latin typeface="Cambria"/>
                <a:cs typeface="Cambria"/>
              </a:rPr>
              <a:t>Annoyance </a:t>
            </a: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and</a:t>
            </a:r>
            <a:r>
              <a:rPr sz="955" b="1" spc="-68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Anger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83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 flew off the handle.” / “He lost </a:t>
            </a:r>
            <a:r>
              <a:rPr sz="886" b="1" spc="-7" dirty="0">
                <a:latin typeface="Cambria"/>
                <a:cs typeface="Cambria"/>
              </a:rPr>
              <a:t>his</a:t>
            </a:r>
            <a:r>
              <a:rPr sz="886" b="1" spc="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cool.”</a:t>
            </a:r>
            <a:endParaRPr sz="886">
              <a:latin typeface="Cambria"/>
              <a:cs typeface="Cambria"/>
            </a:endParaRPr>
          </a:p>
          <a:p>
            <a:pPr marL="319945" marR="139840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These expressions describe the moment when someone “explodes” with </a:t>
            </a:r>
            <a:r>
              <a:rPr sz="886" i="1" dirty="0">
                <a:latin typeface="Cambria"/>
                <a:cs typeface="Cambria"/>
              </a:rPr>
              <a:t>anger  </a:t>
            </a:r>
            <a:r>
              <a:rPr sz="886" i="1" spc="-3" dirty="0">
                <a:latin typeface="Cambria"/>
                <a:cs typeface="Cambria"/>
              </a:rPr>
              <a:t>and loses</a:t>
            </a:r>
            <a:r>
              <a:rPr sz="886" i="1" spc="-5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control.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 jumped down my throat.” / “He </a:t>
            </a:r>
            <a:r>
              <a:rPr sz="886" b="1" dirty="0">
                <a:latin typeface="Cambria"/>
                <a:cs typeface="Cambria"/>
              </a:rPr>
              <a:t>bit </a:t>
            </a:r>
            <a:r>
              <a:rPr sz="886" b="1" spc="-3" dirty="0">
                <a:latin typeface="Cambria"/>
                <a:cs typeface="Cambria"/>
              </a:rPr>
              <a:t>my </a:t>
            </a:r>
            <a:r>
              <a:rPr sz="886" b="1" dirty="0">
                <a:latin typeface="Cambria"/>
                <a:cs typeface="Cambria"/>
              </a:rPr>
              <a:t>head</a:t>
            </a:r>
            <a:r>
              <a:rPr sz="886" b="1" spc="3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off.”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These idioms </a:t>
            </a:r>
            <a:r>
              <a:rPr sz="886" i="1" dirty="0">
                <a:latin typeface="Cambria"/>
                <a:cs typeface="Cambria"/>
              </a:rPr>
              <a:t>describe </a:t>
            </a:r>
            <a:r>
              <a:rPr sz="886" i="1" spc="-7" dirty="0">
                <a:latin typeface="Cambria"/>
                <a:cs typeface="Cambria"/>
              </a:rPr>
              <a:t>when </a:t>
            </a:r>
            <a:r>
              <a:rPr sz="886" i="1" spc="-3" dirty="0">
                <a:latin typeface="Cambria"/>
                <a:cs typeface="Cambria"/>
              </a:rPr>
              <a:t>someone </a:t>
            </a:r>
            <a:r>
              <a:rPr sz="886" i="1" dirty="0">
                <a:latin typeface="Cambria"/>
                <a:cs typeface="Cambria"/>
              </a:rPr>
              <a:t>yells </a:t>
            </a:r>
            <a:r>
              <a:rPr sz="886" i="1" spc="-3" dirty="0">
                <a:latin typeface="Cambria"/>
                <a:cs typeface="Cambria"/>
              </a:rPr>
              <a:t>or speaks strong, angry words to</a:t>
            </a:r>
            <a:r>
              <a:rPr sz="886" i="1" spc="5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you.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“She </a:t>
            </a:r>
            <a:r>
              <a:rPr sz="886" b="1" dirty="0">
                <a:latin typeface="Cambria"/>
                <a:cs typeface="Cambria"/>
              </a:rPr>
              <a:t>had </a:t>
            </a:r>
            <a:r>
              <a:rPr sz="886" b="1" spc="-3" dirty="0">
                <a:latin typeface="Cambria"/>
                <a:cs typeface="Cambria"/>
              </a:rPr>
              <a:t>a fit.” / “My daughter </a:t>
            </a:r>
            <a:r>
              <a:rPr sz="886" b="1" spc="-7" dirty="0">
                <a:latin typeface="Cambria"/>
                <a:cs typeface="Cambria"/>
              </a:rPr>
              <a:t>threw </a:t>
            </a:r>
            <a:r>
              <a:rPr sz="886" b="1" spc="-3" dirty="0">
                <a:latin typeface="Cambria"/>
                <a:cs typeface="Cambria"/>
              </a:rPr>
              <a:t>a temper</a:t>
            </a:r>
            <a:r>
              <a:rPr sz="886" b="1" spc="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tantrum.”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Use </a:t>
            </a:r>
            <a:r>
              <a:rPr sz="886" i="1" spc="-3" dirty="0">
                <a:latin typeface="Cambria"/>
                <a:cs typeface="Cambria"/>
              </a:rPr>
              <a:t>these phrases </a:t>
            </a:r>
            <a:r>
              <a:rPr sz="886" i="1" dirty="0">
                <a:latin typeface="Cambria"/>
                <a:cs typeface="Cambria"/>
              </a:rPr>
              <a:t>when </a:t>
            </a:r>
            <a:r>
              <a:rPr sz="886" i="1" spc="-3" dirty="0">
                <a:latin typeface="Cambria"/>
                <a:cs typeface="Cambria"/>
              </a:rPr>
              <a:t>someone becomes very </a:t>
            </a:r>
            <a:r>
              <a:rPr sz="886" i="1" spc="-7" dirty="0">
                <a:latin typeface="Cambria"/>
                <a:cs typeface="Cambria"/>
              </a:rPr>
              <a:t>upset. </a:t>
            </a:r>
            <a:r>
              <a:rPr sz="886" i="1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second </a:t>
            </a:r>
            <a:r>
              <a:rPr sz="886" i="1" dirty="0">
                <a:latin typeface="Cambria"/>
                <a:cs typeface="Cambria"/>
              </a:rPr>
              <a:t>one </a:t>
            </a:r>
            <a:r>
              <a:rPr sz="886" i="1" spc="-3" dirty="0">
                <a:latin typeface="Cambria"/>
                <a:cs typeface="Cambria"/>
              </a:rPr>
              <a:t>is</a:t>
            </a:r>
            <a:r>
              <a:rPr sz="886" i="1" spc="7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usually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used for children… or an adult who is acting like a</a:t>
            </a:r>
            <a:r>
              <a:rPr sz="886" i="1" spc="51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child!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 got </a:t>
            </a:r>
            <a:r>
              <a:rPr sz="886" b="1" dirty="0">
                <a:latin typeface="Cambria"/>
                <a:cs typeface="Cambria"/>
              </a:rPr>
              <a:t>bent </a:t>
            </a:r>
            <a:r>
              <a:rPr sz="886" b="1" spc="-3" dirty="0">
                <a:latin typeface="Cambria"/>
                <a:cs typeface="Cambria"/>
              </a:rPr>
              <a:t>out </a:t>
            </a:r>
            <a:r>
              <a:rPr sz="886" b="1" spc="-7" dirty="0">
                <a:latin typeface="Cambria"/>
                <a:cs typeface="Cambria"/>
              </a:rPr>
              <a:t>of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shape.”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expression means </a:t>
            </a:r>
            <a:r>
              <a:rPr sz="886" i="1" spc="-7" dirty="0">
                <a:latin typeface="Cambria"/>
                <a:cs typeface="Cambria"/>
              </a:rPr>
              <a:t>the </a:t>
            </a:r>
            <a:r>
              <a:rPr sz="886" i="1" spc="-3" dirty="0">
                <a:latin typeface="Cambria"/>
                <a:cs typeface="Cambria"/>
              </a:rPr>
              <a:t>person got </a:t>
            </a:r>
            <a:r>
              <a:rPr sz="886" i="1" dirty="0">
                <a:latin typeface="Cambria"/>
                <a:cs typeface="Cambria"/>
              </a:rPr>
              <a:t>irritated </a:t>
            </a:r>
            <a:r>
              <a:rPr sz="886" i="1" spc="-3" dirty="0">
                <a:latin typeface="Cambria"/>
                <a:cs typeface="Cambria"/>
              </a:rPr>
              <a:t>or</a:t>
            </a:r>
            <a:r>
              <a:rPr sz="886" i="1" spc="2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annoyed.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rubbed me the wrong</a:t>
            </a:r>
            <a:r>
              <a:rPr sz="886" b="1" spc="-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way.”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means something irritated or annoyed you; it gave you a bad</a:t>
            </a:r>
            <a:r>
              <a:rPr sz="886" i="1" spc="9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impression.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“She has a chip </a:t>
            </a:r>
            <a:r>
              <a:rPr sz="886" b="1" spc="-7" dirty="0">
                <a:latin typeface="Cambria"/>
                <a:cs typeface="Cambria"/>
              </a:rPr>
              <a:t>on </a:t>
            </a:r>
            <a:r>
              <a:rPr sz="886" b="1" spc="-3" dirty="0">
                <a:latin typeface="Cambria"/>
                <a:cs typeface="Cambria"/>
              </a:rPr>
              <a:t>her shoulder.”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idiom describes someone who, in general, is easily annoyed or</a:t>
            </a:r>
            <a:r>
              <a:rPr sz="886" i="1" spc="8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offended.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“Working with him really tries my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patience.”</a:t>
            </a:r>
            <a:endParaRPr sz="886">
              <a:latin typeface="Cambria"/>
              <a:cs typeface="Cambria"/>
            </a:endParaRPr>
          </a:p>
          <a:p>
            <a:pPr marL="319945" marR="64076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If something </a:t>
            </a:r>
            <a:r>
              <a:rPr sz="886" i="1" dirty="0">
                <a:latin typeface="Cambria"/>
                <a:cs typeface="Cambria"/>
              </a:rPr>
              <a:t>“tries </a:t>
            </a:r>
            <a:r>
              <a:rPr sz="886" i="1" spc="-3" dirty="0">
                <a:latin typeface="Cambria"/>
                <a:cs typeface="Cambria"/>
              </a:rPr>
              <a:t>your patience,” it means </a:t>
            </a:r>
            <a:r>
              <a:rPr sz="886" i="1" dirty="0">
                <a:latin typeface="Cambria"/>
                <a:cs typeface="Cambria"/>
              </a:rPr>
              <a:t>it </a:t>
            </a:r>
            <a:r>
              <a:rPr sz="886" i="1" spc="-3" dirty="0">
                <a:latin typeface="Cambria"/>
                <a:cs typeface="Cambria"/>
              </a:rPr>
              <a:t>annoys you and makes </a:t>
            </a:r>
            <a:r>
              <a:rPr sz="886" i="1" spc="7" dirty="0">
                <a:latin typeface="Cambria"/>
                <a:cs typeface="Cambria"/>
              </a:rPr>
              <a:t>it </a:t>
            </a:r>
            <a:r>
              <a:rPr sz="886" i="1" spc="-3" dirty="0">
                <a:latin typeface="Cambria"/>
                <a:cs typeface="Cambria"/>
              </a:rPr>
              <a:t>difficult  for you to stay calm and</a:t>
            </a:r>
            <a:r>
              <a:rPr sz="886" i="1" spc="7" dirty="0">
                <a:latin typeface="Cambria"/>
                <a:cs typeface="Cambria"/>
              </a:rPr>
              <a:t> </a:t>
            </a:r>
            <a:r>
              <a:rPr sz="886" i="1" spc="-7" dirty="0">
                <a:latin typeface="Cambria"/>
                <a:cs typeface="Cambria"/>
              </a:rPr>
              <a:t>patient.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spcBef>
                <a:spcPts val="920"/>
              </a:spcBef>
            </a:pP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Boredom, Frustration </a:t>
            </a:r>
            <a:r>
              <a:rPr sz="955" b="1" dirty="0">
                <a:solidFill>
                  <a:srgbClr val="1F487C"/>
                </a:solidFill>
                <a:latin typeface="Cambria"/>
                <a:cs typeface="Cambria"/>
              </a:rPr>
              <a:t>&amp;</a:t>
            </a:r>
            <a:r>
              <a:rPr sz="955" b="1" spc="-10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Desperation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8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was bored </a:t>
            </a:r>
            <a:r>
              <a:rPr sz="886" b="1" dirty="0">
                <a:latin typeface="Cambria"/>
                <a:cs typeface="Cambria"/>
              </a:rPr>
              <a:t>to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death/tears.”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These are expressions to exaggerate the fact </a:t>
            </a:r>
            <a:r>
              <a:rPr sz="886" i="1" spc="-7" dirty="0">
                <a:latin typeface="Cambria"/>
                <a:cs typeface="Cambria"/>
              </a:rPr>
              <a:t>that </a:t>
            </a:r>
            <a:r>
              <a:rPr sz="886" i="1" spc="-3" dirty="0">
                <a:latin typeface="Cambria"/>
                <a:cs typeface="Cambria"/>
              </a:rPr>
              <a:t>you </a:t>
            </a:r>
            <a:r>
              <a:rPr sz="886" i="1" dirty="0">
                <a:latin typeface="Cambria"/>
                <a:cs typeface="Cambria"/>
              </a:rPr>
              <a:t>were </a:t>
            </a:r>
            <a:r>
              <a:rPr sz="886" i="1" spc="-3" dirty="0">
                <a:latin typeface="Cambria"/>
                <a:cs typeface="Cambria"/>
              </a:rPr>
              <a:t>VERY</a:t>
            </a:r>
            <a:r>
              <a:rPr sz="886" i="1" spc="6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bored.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24147"/>
            <a:ext cx="4050290" cy="5497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was climbing the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walls.”</a:t>
            </a:r>
            <a:endParaRPr sz="886">
              <a:latin typeface="Cambria"/>
              <a:cs typeface="Cambria"/>
            </a:endParaRPr>
          </a:p>
          <a:p>
            <a:pPr marL="319945" marR="11689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This idiom also means you were so bored, that you were desperate </a:t>
            </a:r>
            <a:r>
              <a:rPr sz="886" i="1" dirty="0">
                <a:latin typeface="Cambria"/>
                <a:cs typeface="Cambria"/>
              </a:rPr>
              <a:t>to </a:t>
            </a:r>
            <a:r>
              <a:rPr sz="886" i="1" spc="-3" dirty="0">
                <a:latin typeface="Cambria"/>
                <a:cs typeface="Cambria"/>
              </a:rPr>
              <a:t>escape the  situation.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was tearing </a:t>
            </a:r>
            <a:r>
              <a:rPr sz="886" b="1" dirty="0">
                <a:latin typeface="Cambria"/>
                <a:cs typeface="Cambria"/>
              </a:rPr>
              <a:t>my hair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out.”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7" dirty="0">
                <a:latin typeface="Cambria"/>
                <a:cs typeface="Cambria"/>
              </a:rPr>
              <a:t>Use </a:t>
            </a:r>
            <a:r>
              <a:rPr sz="886" i="1" spc="-3" dirty="0">
                <a:latin typeface="Cambria"/>
                <a:cs typeface="Cambria"/>
              </a:rPr>
              <a:t>this phrase to describe intense</a:t>
            </a:r>
            <a:r>
              <a:rPr sz="886" i="1" spc="2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frustration.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was at my wits’ end.” / “I was at the end </a:t>
            </a:r>
            <a:r>
              <a:rPr sz="886" b="1" dirty="0">
                <a:latin typeface="Cambria"/>
                <a:cs typeface="Cambria"/>
              </a:rPr>
              <a:t>of </a:t>
            </a:r>
            <a:r>
              <a:rPr sz="886" b="1" spc="-3" dirty="0">
                <a:latin typeface="Cambria"/>
                <a:cs typeface="Cambria"/>
              </a:rPr>
              <a:t>my</a:t>
            </a:r>
            <a:r>
              <a:rPr sz="886" b="1" spc="2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rope.”</a:t>
            </a:r>
            <a:endParaRPr sz="886">
              <a:latin typeface="Cambria"/>
              <a:cs typeface="Cambria"/>
            </a:endParaRPr>
          </a:p>
          <a:p>
            <a:pPr marL="319945" marR="32038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These expressions mean </a:t>
            </a:r>
            <a:r>
              <a:rPr sz="886" i="1" spc="-7" dirty="0">
                <a:latin typeface="Cambria"/>
                <a:cs typeface="Cambria"/>
              </a:rPr>
              <a:t>that </a:t>
            </a:r>
            <a:r>
              <a:rPr sz="886" i="1" spc="-3" dirty="0">
                <a:latin typeface="Cambria"/>
                <a:cs typeface="Cambria"/>
              </a:rPr>
              <a:t>you were SO frustrated, </a:t>
            </a:r>
            <a:r>
              <a:rPr sz="886" i="1" spc="-7" dirty="0">
                <a:latin typeface="Cambria"/>
                <a:cs typeface="Cambria"/>
              </a:rPr>
              <a:t>that </a:t>
            </a:r>
            <a:r>
              <a:rPr sz="886" i="1" spc="-3" dirty="0">
                <a:latin typeface="Cambria"/>
                <a:cs typeface="Cambria"/>
              </a:rPr>
              <a:t>you </a:t>
            </a:r>
            <a:r>
              <a:rPr sz="886" i="1" dirty="0">
                <a:latin typeface="Cambria"/>
                <a:cs typeface="Cambria"/>
              </a:rPr>
              <a:t>were </a:t>
            </a:r>
            <a:r>
              <a:rPr sz="886" i="1" spc="-3" dirty="0">
                <a:latin typeface="Cambria"/>
                <a:cs typeface="Cambria"/>
              </a:rPr>
              <a:t>desperate –  you were at the end of your patience and felt like you </a:t>
            </a:r>
            <a:r>
              <a:rPr sz="886" i="1" spc="-7" dirty="0">
                <a:latin typeface="Cambria"/>
                <a:cs typeface="Cambria"/>
              </a:rPr>
              <a:t>had </a:t>
            </a:r>
            <a:r>
              <a:rPr sz="886" i="1" spc="-3" dirty="0">
                <a:latin typeface="Cambria"/>
                <a:cs typeface="Cambria"/>
              </a:rPr>
              <a:t>no good</a:t>
            </a:r>
            <a:r>
              <a:rPr sz="886" i="1" spc="85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options.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spcBef>
                <a:spcPts val="920"/>
              </a:spcBef>
            </a:pP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Fear, Embarrassment,</a:t>
            </a:r>
            <a:r>
              <a:rPr sz="955" b="1" spc="-24" dirty="0">
                <a:solidFill>
                  <a:srgbClr val="1F487C"/>
                </a:solidFill>
                <a:latin typeface="Cambria"/>
                <a:cs typeface="Cambria"/>
              </a:rPr>
              <a:t> </a:t>
            </a: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Worry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8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“It scared the living daylights </a:t>
            </a:r>
            <a:r>
              <a:rPr sz="886" b="1" dirty="0">
                <a:latin typeface="Cambria"/>
                <a:cs typeface="Cambria"/>
              </a:rPr>
              <a:t>out of</a:t>
            </a:r>
            <a:r>
              <a:rPr sz="886" b="1" spc="-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me.”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is a way to exaggerate </a:t>
            </a:r>
            <a:r>
              <a:rPr sz="886" i="1" spc="-7" dirty="0">
                <a:latin typeface="Cambria"/>
                <a:cs typeface="Cambria"/>
              </a:rPr>
              <a:t>how </a:t>
            </a:r>
            <a:r>
              <a:rPr sz="886" i="1" spc="-3" dirty="0">
                <a:latin typeface="Cambria"/>
                <a:cs typeface="Cambria"/>
              </a:rPr>
              <a:t>much something scared/frightened</a:t>
            </a:r>
            <a:r>
              <a:rPr sz="886" i="1" spc="9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you.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“That old </a:t>
            </a:r>
            <a:r>
              <a:rPr sz="886" b="1" spc="-7" dirty="0">
                <a:latin typeface="Cambria"/>
                <a:cs typeface="Cambria"/>
              </a:rPr>
              <a:t>house </a:t>
            </a:r>
            <a:r>
              <a:rPr sz="886" b="1" dirty="0">
                <a:latin typeface="Cambria"/>
                <a:cs typeface="Cambria"/>
              </a:rPr>
              <a:t>gives </a:t>
            </a:r>
            <a:r>
              <a:rPr sz="886" b="1" spc="-3" dirty="0">
                <a:latin typeface="Cambria"/>
                <a:cs typeface="Cambria"/>
              </a:rPr>
              <a:t>me the</a:t>
            </a:r>
            <a:r>
              <a:rPr sz="886" b="1" spc="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creeps/willies.”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means it makes </a:t>
            </a:r>
            <a:r>
              <a:rPr sz="886" i="1" dirty="0">
                <a:latin typeface="Cambria"/>
                <a:cs typeface="Cambria"/>
              </a:rPr>
              <a:t>you </a:t>
            </a:r>
            <a:r>
              <a:rPr sz="886" i="1" spc="-3" dirty="0">
                <a:latin typeface="Cambria"/>
                <a:cs typeface="Cambria"/>
              </a:rPr>
              <a:t>feel uncomfortable and a little </a:t>
            </a:r>
            <a:r>
              <a:rPr sz="886" i="1" dirty="0">
                <a:latin typeface="Cambria"/>
                <a:cs typeface="Cambria"/>
              </a:rPr>
              <a:t>bit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scared.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felt </a:t>
            </a:r>
            <a:r>
              <a:rPr sz="886" b="1" dirty="0">
                <a:latin typeface="Cambria"/>
                <a:cs typeface="Cambria"/>
              </a:rPr>
              <a:t>like </a:t>
            </a:r>
            <a:r>
              <a:rPr sz="886" b="1" spc="-3" dirty="0">
                <a:latin typeface="Cambria"/>
                <a:cs typeface="Cambria"/>
              </a:rPr>
              <a:t>a fish out </a:t>
            </a:r>
            <a:r>
              <a:rPr sz="886" b="1" spc="-7" dirty="0">
                <a:latin typeface="Cambria"/>
                <a:cs typeface="Cambria"/>
              </a:rPr>
              <a:t>of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water.”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idiom means you felt uncomfortable in a particular social</a:t>
            </a:r>
            <a:r>
              <a:rPr sz="886" i="1" spc="102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situation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</a:t>
            </a:r>
            <a:r>
              <a:rPr sz="886" b="1" spc="-7" dirty="0">
                <a:latin typeface="Cambria"/>
                <a:cs typeface="Cambria"/>
              </a:rPr>
              <a:t>couldn’t </a:t>
            </a:r>
            <a:r>
              <a:rPr sz="886" b="1" spc="-3" dirty="0">
                <a:latin typeface="Cambria"/>
                <a:cs typeface="Cambria"/>
              </a:rPr>
              <a:t>look </a:t>
            </a:r>
            <a:r>
              <a:rPr sz="886" b="1" spc="-7" dirty="0">
                <a:latin typeface="Cambria"/>
                <a:cs typeface="Cambria"/>
              </a:rPr>
              <a:t>him </a:t>
            </a:r>
            <a:r>
              <a:rPr sz="886" b="1" spc="-3" dirty="0">
                <a:latin typeface="Cambria"/>
                <a:cs typeface="Cambria"/>
              </a:rPr>
              <a:t>in the</a:t>
            </a:r>
            <a:r>
              <a:rPr sz="886" b="1" spc="3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eye.”</a:t>
            </a:r>
            <a:endParaRPr sz="886">
              <a:latin typeface="Cambria"/>
              <a:cs typeface="Cambria"/>
            </a:endParaRPr>
          </a:p>
          <a:p>
            <a:pPr marL="319945" marR="76198">
              <a:lnSpc>
                <a:spcPts val="1193"/>
              </a:lnSpc>
              <a:spcBef>
                <a:spcPts val="61"/>
              </a:spcBef>
            </a:pPr>
            <a:r>
              <a:rPr sz="886" i="1" spc="-3" dirty="0">
                <a:latin typeface="Cambria"/>
                <a:cs typeface="Cambria"/>
              </a:rPr>
              <a:t>This expression means you are so embarrassed or ashamed, you couldn’t make  eye</a:t>
            </a:r>
            <a:r>
              <a:rPr sz="886" i="1" spc="-6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contact.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1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</a:t>
            </a:r>
            <a:r>
              <a:rPr sz="886" b="1" spc="-7" dirty="0">
                <a:latin typeface="Cambria"/>
                <a:cs typeface="Cambria"/>
              </a:rPr>
              <a:t>had </a:t>
            </a:r>
            <a:r>
              <a:rPr sz="886" b="1" spc="-3" dirty="0">
                <a:latin typeface="Cambria"/>
                <a:cs typeface="Cambria"/>
              </a:rPr>
              <a:t>butterflies in my stomach.” / “My legs turned </a:t>
            </a:r>
            <a:r>
              <a:rPr sz="886" b="1" spc="-7" dirty="0">
                <a:latin typeface="Cambria"/>
                <a:cs typeface="Cambria"/>
              </a:rPr>
              <a:t>to</a:t>
            </a:r>
            <a:r>
              <a:rPr sz="886" b="1" spc="75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jelly.”</a:t>
            </a:r>
            <a:endParaRPr sz="886">
              <a:latin typeface="Cambria"/>
              <a:cs typeface="Cambria"/>
            </a:endParaRPr>
          </a:p>
          <a:p>
            <a:pPr marL="319945" marR="37233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Both of these </a:t>
            </a:r>
            <a:r>
              <a:rPr sz="886" i="1" dirty="0">
                <a:latin typeface="Cambria"/>
                <a:cs typeface="Cambria"/>
              </a:rPr>
              <a:t>idioms are </a:t>
            </a:r>
            <a:r>
              <a:rPr sz="886" i="1" spc="-3" dirty="0">
                <a:latin typeface="Cambria"/>
                <a:cs typeface="Cambria"/>
              </a:rPr>
              <a:t>creative ways to describe nervousness. “My legs turned  to jelly” can also be used for</a:t>
            </a:r>
            <a:r>
              <a:rPr sz="886" i="1" spc="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fear.</a:t>
            </a:r>
            <a:endParaRPr sz="886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023">
              <a:latin typeface="Times New Roman"/>
              <a:cs typeface="Times New Roman"/>
            </a:endParaRPr>
          </a:p>
          <a:p>
            <a:pPr marL="8659">
              <a:spcBef>
                <a:spcPts val="917"/>
              </a:spcBef>
            </a:pPr>
            <a:r>
              <a:rPr sz="955" b="1" spc="-3" dirty="0">
                <a:solidFill>
                  <a:srgbClr val="1F487C"/>
                </a:solidFill>
                <a:latin typeface="Cambria"/>
                <a:cs typeface="Cambria"/>
              </a:rPr>
              <a:t>Sadness</a:t>
            </a:r>
            <a:endParaRPr sz="955">
              <a:latin typeface="Cambria"/>
              <a:cs typeface="Cambria"/>
            </a:endParaRPr>
          </a:p>
          <a:p>
            <a:pPr marL="319945" indent="-155427">
              <a:spcBef>
                <a:spcPts val="876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“He’s really down in the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dumps.”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means somebody is very sad, very</a:t>
            </a:r>
            <a:r>
              <a:rPr sz="886" i="1" spc="27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depressed.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“He’s feeling a little</a:t>
            </a:r>
            <a:r>
              <a:rPr sz="886" b="1" spc="-14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blue.”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3"/>
              </a:spcBef>
            </a:pPr>
            <a:r>
              <a:rPr sz="886" i="1" spc="-3" dirty="0">
                <a:latin typeface="Cambria"/>
                <a:cs typeface="Cambria"/>
              </a:rPr>
              <a:t>This means someone </a:t>
            </a:r>
            <a:r>
              <a:rPr sz="886" i="1" dirty="0">
                <a:latin typeface="Cambria"/>
                <a:cs typeface="Cambria"/>
              </a:rPr>
              <a:t>is </a:t>
            </a:r>
            <a:r>
              <a:rPr sz="886" i="1" spc="-3" dirty="0">
                <a:latin typeface="Cambria"/>
                <a:cs typeface="Cambria"/>
              </a:rPr>
              <a:t>a little </a:t>
            </a:r>
            <a:r>
              <a:rPr sz="886" i="1" dirty="0">
                <a:latin typeface="Cambria"/>
                <a:cs typeface="Cambria"/>
              </a:rPr>
              <a:t>bit</a:t>
            </a:r>
            <a:r>
              <a:rPr sz="886" i="1" spc="-14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sad.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81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“She’s </a:t>
            </a:r>
            <a:r>
              <a:rPr sz="886" b="1" dirty="0">
                <a:latin typeface="Cambria"/>
                <a:cs typeface="Cambria"/>
              </a:rPr>
              <a:t>crying </a:t>
            </a:r>
            <a:r>
              <a:rPr sz="886" b="1" spc="-3" dirty="0">
                <a:latin typeface="Cambria"/>
                <a:cs typeface="Cambria"/>
              </a:rPr>
              <a:t>her eyes</a:t>
            </a:r>
            <a:r>
              <a:rPr sz="886" b="1" spc="-37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out.”</a:t>
            </a:r>
            <a:endParaRPr sz="886">
              <a:latin typeface="Cambria"/>
              <a:cs typeface="Cambria"/>
            </a:endParaRPr>
          </a:p>
          <a:p>
            <a:pPr marL="319945">
              <a:spcBef>
                <a:spcPts val="130"/>
              </a:spcBef>
            </a:pPr>
            <a:r>
              <a:rPr sz="886" i="1" spc="-3" dirty="0">
                <a:latin typeface="Cambria"/>
                <a:cs typeface="Cambria"/>
              </a:rPr>
              <a:t>This is a way to say someone is crying a lot, or crying very</a:t>
            </a:r>
            <a:r>
              <a:rPr sz="886" i="1" spc="78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intensely.</a:t>
            </a:r>
            <a:endParaRPr sz="886">
              <a:latin typeface="Cambria"/>
              <a:cs typeface="Cambria"/>
            </a:endParaRPr>
          </a:p>
          <a:p>
            <a:pPr marL="319945" indent="-155427">
              <a:spcBef>
                <a:spcPts val="177"/>
              </a:spcBef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“My heart</a:t>
            </a:r>
            <a:r>
              <a:rPr sz="886" b="1" spc="-41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sank.”</a:t>
            </a:r>
            <a:endParaRPr sz="886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This expression describes the moment when you start to become </a:t>
            </a:r>
            <a:r>
              <a:rPr sz="886" i="1" dirty="0">
                <a:latin typeface="Cambria"/>
                <a:cs typeface="Cambria"/>
              </a:rPr>
              <a:t>sad </a:t>
            </a:r>
            <a:r>
              <a:rPr sz="886" i="1" spc="-3" dirty="0">
                <a:latin typeface="Cambria"/>
                <a:cs typeface="Cambria"/>
              </a:rPr>
              <a:t>– like </a:t>
            </a:r>
            <a:r>
              <a:rPr sz="886" i="1" spc="-7" dirty="0">
                <a:latin typeface="Cambria"/>
                <a:cs typeface="Cambria"/>
              </a:rPr>
              <a:t>when  </a:t>
            </a:r>
            <a:r>
              <a:rPr sz="886" i="1" spc="-3" dirty="0">
                <a:latin typeface="Cambria"/>
                <a:cs typeface="Cambria"/>
              </a:rPr>
              <a:t>you receive a piece of bad</a:t>
            </a:r>
            <a:r>
              <a:rPr sz="886" i="1" spc="-10" dirty="0">
                <a:latin typeface="Cambria"/>
                <a:cs typeface="Cambria"/>
              </a:rPr>
              <a:t> </a:t>
            </a:r>
            <a:r>
              <a:rPr sz="886" i="1" spc="-3" dirty="0">
                <a:latin typeface="Cambria"/>
                <a:cs typeface="Cambria"/>
              </a:rPr>
              <a:t>news.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57511" y="2081472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12191">
            <a:solidFill>
              <a:srgbClr val="4471C4"/>
            </a:solidFill>
          </a:ln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3" name="object 3"/>
          <p:cNvSpPr txBox="1"/>
          <p:nvPr/>
        </p:nvSpPr>
        <p:spPr>
          <a:xfrm>
            <a:off x="4061321" y="624148"/>
            <a:ext cx="3987078" cy="22873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9945" indent="-155427">
              <a:buFont typeface="Symbol"/>
              <a:buChar char=""/>
              <a:tabLst>
                <a:tab pos="319945" algn="l"/>
                <a:tab pos="320378" algn="l"/>
              </a:tabLst>
            </a:pPr>
            <a:r>
              <a:rPr sz="886" b="1" spc="-3" dirty="0">
                <a:latin typeface="Cambria"/>
                <a:cs typeface="Cambria"/>
              </a:rPr>
              <a:t>“I </a:t>
            </a:r>
            <a:r>
              <a:rPr sz="886" b="1" spc="-7" dirty="0">
                <a:latin typeface="Cambria"/>
                <a:cs typeface="Cambria"/>
              </a:rPr>
              <a:t>got </a:t>
            </a:r>
            <a:r>
              <a:rPr sz="886" b="1" spc="-3" dirty="0">
                <a:latin typeface="Cambria"/>
                <a:cs typeface="Cambria"/>
              </a:rPr>
              <a:t>a lump </a:t>
            </a:r>
            <a:r>
              <a:rPr sz="886" b="1" dirty="0">
                <a:latin typeface="Cambria"/>
                <a:cs typeface="Cambria"/>
              </a:rPr>
              <a:t>in </a:t>
            </a:r>
            <a:r>
              <a:rPr sz="886" b="1" spc="-3" dirty="0">
                <a:latin typeface="Cambria"/>
                <a:cs typeface="Cambria"/>
              </a:rPr>
              <a:t>my</a:t>
            </a:r>
            <a:r>
              <a:rPr sz="886" b="1" spc="-10" dirty="0">
                <a:latin typeface="Cambria"/>
                <a:cs typeface="Cambria"/>
              </a:rPr>
              <a:t> </a:t>
            </a:r>
            <a:r>
              <a:rPr sz="886" b="1" spc="-3" dirty="0">
                <a:latin typeface="Cambria"/>
                <a:cs typeface="Cambria"/>
              </a:rPr>
              <a:t>throat.”</a:t>
            </a:r>
            <a:endParaRPr sz="886">
              <a:latin typeface="Cambria"/>
              <a:cs typeface="Cambria"/>
            </a:endParaRPr>
          </a:p>
          <a:p>
            <a:pPr marL="319945" marR="3464">
              <a:lnSpc>
                <a:spcPct val="112300"/>
              </a:lnSpc>
            </a:pPr>
            <a:r>
              <a:rPr sz="886" i="1" spc="-3" dirty="0">
                <a:latin typeface="Cambria"/>
                <a:cs typeface="Cambria"/>
              </a:rPr>
              <a:t>This describes the </a:t>
            </a:r>
            <a:r>
              <a:rPr sz="886" i="1" dirty="0">
                <a:latin typeface="Cambria"/>
                <a:cs typeface="Cambria"/>
              </a:rPr>
              <a:t>heavy </a:t>
            </a:r>
            <a:r>
              <a:rPr sz="886" i="1" spc="-3" dirty="0">
                <a:latin typeface="Cambria"/>
                <a:cs typeface="Cambria"/>
              </a:rPr>
              <a:t>feeling you get in </a:t>
            </a:r>
            <a:r>
              <a:rPr sz="886" i="1" dirty="0">
                <a:latin typeface="Cambria"/>
                <a:cs typeface="Cambria"/>
              </a:rPr>
              <a:t>your </a:t>
            </a:r>
            <a:r>
              <a:rPr sz="886" i="1" spc="-7" dirty="0">
                <a:latin typeface="Cambria"/>
                <a:cs typeface="Cambria"/>
              </a:rPr>
              <a:t>throat </a:t>
            </a:r>
            <a:r>
              <a:rPr sz="886" i="1" spc="-3" dirty="0">
                <a:latin typeface="Cambria"/>
                <a:cs typeface="Cambria"/>
              </a:rPr>
              <a:t>when you might start </a:t>
            </a:r>
            <a:r>
              <a:rPr sz="886" i="1" spc="-7" dirty="0">
                <a:latin typeface="Cambria"/>
                <a:cs typeface="Cambria"/>
              </a:rPr>
              <a:t>to  </a:t>
            </a:r>
            <a:r>
              <a:rPr sz="886" i="1" spc="-3" dirty="0">
                <a:latin typeface="Cambria"/>
                <a:cs typeface="Cambria"/>
              </a:rPr>
              <a:t>cry.</a:t>
            </a:r>
            <a:endParaRPr sz="886">
              <a:latin typeface="Cambria"/>
              <a:cs typeface="Cambria"/>
            </a:endParaRPr>
          </a:p>
          <a:p>
            <a:pPr>
              <a:spcBef>
                <a:spcPts val="17"/>
              </a:spcBef>
            </a:pPr>
            <a:endParaRPr sz="1023">
              <a:latin typeface="Times New Roman"/>
              <a:cs typeface="Times New Roman"/>
            </a:endParaRPr>
          </a:p>
          <a:p>
            <a:pPr marL="8659" marR="19049">
              <a:lnSpc>
                <a:spcPct val="112300"/>
              </a:lnSpc>
            </a:pPr>
            <a:r>
              <a:rPr sz="886" spc="-3" dirty="0">
                <a:latin typeface="Cambria"/>
                <a:cs typeface="Cambria"/>
              </a:rPr>
              <a:t>Those were a </a:t>
            </a:r>
            <a:r>
              <a:rPr sz="886" spc="-7" dirty="0">
                <a:latin typeface="Cambria"/>
                <a:cs typeface="Cambria"/>
              </a:rPr>
              <a:t>lot </a:t>
            </a:r>
            <a:r>
              <a:rPr sz="886" spc="-3" dirty="0">
                <a:latin typeface="Cambria"/>
                <a:cs typeface="Cambria"/>
              </a:rPr>
              <a:t>of idioms! Today’s exercise is </a:t>
            </a:r>
            <a:r>
              <a:rPr sz="886" dirty="0">
                <a:latin typeface="Cambria"/>
                <a:cs typeface="Cambria"/>
              </a:rPr>
              <a:t>to </a:t>
            </a:r>
            <a:r>
              <a:rPr sz="886" spc="-3" dirty="0">
                <a:latin typeface="Cambria"/>
                <a:cs typeface="Cambria"/>
              </a:rPr>
              <a:t>practice the expressions with the  worksheet </a:t>
            </a:r>
            <a:r>
              <a:rPr sz="886" spc="-7" dirty="0">
                <a:latin typeface="Cambria"/>
                <a:cs typeface="Cambria"/>
              </a:rPr>
              <a:t>below </a:t>
            </a:r>
            <a:r>
              <a:rPr sz="886" spc="-3" dirty="0">
                <a:latin typeface="Cambria"/>
                <a:cs typeface="Cambria"/>
              </a:rPr>
              <a:t>– use it </a:t>
            </a:r>
            <a:r>
              <a:rPr sz="886" dirty="0">
                <a:latin typeface="Cambria"/>
                <a:cs typeface="Cambria"/>
              </a:rPr>
              <a:t>to write </a:t>
            </a:r>
            <a:r>
              <a:rPr sz="886" spc="-3" dirty="0">
                <a:latin typeface="Cambria"/>
                <a:cs typeface="Cambria"/>
              </a:rPr>
              <a:t>your own sentences with the phrases. You can  then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send it </a:t>
            </a:r>
            <a:r>
              <a:rPr sz="886" u="sng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to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me </a:t>
            </a:r>
            <a:r>
              <a:rPr sz="886" spc="-3" dirty="0">
                <a:latin typeface="Cambria"/>
                <a:cs typeface="Cambria"/>
              </a:rPr>
              <a:t>for comments and</a:t>
            </a:r>
            <a:r>
              <a:rPr sz="886" spc="1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corrections.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774"/>
              </a:spcBef>
            </a:pPr>
            <a:r>
              <a:rPr sz="1773" b="1" spc="10" dirty="0">
                <a:solidFill>
                  <a:srgbClr val="313D4F"/>
                </a:solidFill>
                <a:latin typeface="Cambria"/>
                <a:cs typeface="Cambria"/>
              </a:rPr>
              <a:t>Lesson </a:t>
            </a:r>
            <a:r>
              <a:rPr sz="1773" b="1" spc="7" dirty="0">
                <a:solidFill>
                  <a:srgbClr val="313D4F"/>
                </a:solidFill>
                <a:latin typeface="Cambria"/>
                <a:cs typeface="Cambria"/>
              </a:rPr>
              <a:t>41 </a:t>
            </a:r>
            <a:r>
              <a:rPr sz="1773" b="1" spc="-3" dirty="0">
                <a:solidFill>
                  <a:srgbClr val="313D4F"/>
                </a:solidFill>
                <a:latin typeface="Cambria"/>
                <a:cs typeface="Cambria"/>
              </a:rPr>
              <a:t>Worksheet</a:t>
            </a:r>
            <a:endParaRPr sz="1773">
              <a:latin typeface="Cambria"/>
              <a:cs typeface="Cambria"/>
            </a:endParaRPr>
          </a:p>
          <a:p>
            <a:pPr marL="8659" marR="13421">
              <a:lnSpc>
                <a:spcPct val="112700"/>
              </a:lnSpc>
              <a:spcBef>
                <a:spcPts val="1217"/>
              </a:spcBef>
            </a:pPr>
            <a:r>
              <a:rPr sz="886" i="1" spc="-3" dirty="0">
                <a:latin typeface="Cambria"/>
                <a:cs typeface="Cambria"/>
              </a:rPr>
              <a:t>Complete the sentences with your own experiences! For example: “The last time I was  walking on air was… when I got a </a:t>
            </a:r>
            <a:r>
              <a:rPr sz="886" i="1" dirty="0">
                <a:latin typeface="Cambria"/>
                <a:cs typeface="Cambria"/>
              </a:rPr>
              <a:t>raise </a:t>
            </a:r>
            <a:r>
              <a:rPr sz="886" i="1" spc="-3" dirty="0">
                <a:latin typeface="Cambria"/>
                <a:cs typeface="Cambria"/>
              </a:rPr>
              <a:t>in </a:t>
            </a:r>
            <a:r>
              <a:rPr sz="886" i="1" dirty="0">
                <a:latin typeface="Cambria"/>
                <a:cs typeface="Cambria"/>
              </a:rPr>
              <a:t>my </a:t>
            </a:r>
            <a:r>
              <a:rPr sz="886" i="1" spc="-3" dirty="0">
                <a:latin typeface="Cambria"/>
                <a:cs typeface="Cambria"/>
              </a:rPr>
              <a:t>salary because of my excellent </a:t>
            </a:r>
            <a:r>
              <a:rPr sz="886" i="1" dirty="0">
                <a:latin typeface="Cambria"/>
                <a:cs typeface="Cambria"/>
              </a:rPr>
              <a:t>work.”  </a:t>
            </a:r>
            <a:r>
              <a:rPr sz="886" i="1" spc="-3" dirty="0">
                <a:latin typeface="Cambria"/>
                <a:cs typeface="Cambria"/>
              </a:rPr>
              <a:t>Want corrections? E-mail </a:t>
            </a:r>
            <a:r>
              <a:rPr sz="886" i="1" dirty="0">
                <a:latin typeface="Cambria"/>
                <a:cs typeface="Cambria"/>
              </a:rPr>
              <a:t>me </a:t>
            </a:r>
            <a:r>
              <a:rPr sz="886" i="1" spc="-3" dirty="0">
                <a:latin typeface="Cambria"/>
                <a:cs typeface="Cambria"/>
              </a:rPr>
              <a:t>your answers at</a:t>
            </a:r>
            <a:r>
              <a:rPr sz="886" i="1" spc="51" dirty="0">
                <a:latin typeface="Cambria"/>
                <a:cs typeface="Cambria"/>
              </a:rPr>
              <a:t> </a:t>
            </a:r>
            <a:r>
              <a:rPr sz="886" u="sng" spc="-3" dirty="0">
                <a:solidFill>
                  <a:srgbClr val="0000FF"/>
                </a:solidFill>
                <a:latin typeface="Cambria"/>
                <a:cs typeface="Cambria"/>
                <a:hlinkClick r:id="rId2"/>
              </a:rPr>
              <a:t>homework@espressoenglish.net</a:t>
            </a:r>
            <a:endParaRPr sz="886">
              <a:latin typeface="Cambria"/>
              <a:cs typeface="Cambria"/>
            </a:endParaRPr>
          </a:p>
          <a:p>
            <a:pPr marL="8659">
              <a:spcBef>
                <a:spcPts val="808"/>
              </a:spcBef>
            </a:pPr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was </a:t>
            </a:r>
            <a:r>
              <a:rPr sz="886" b="1" spc="-7" dirty="0">
                <a:latin typeface="Cambria"/>
                <a:cs typeface="Cambria"/>
              </a:rPr>
              <a:t>walking on </a:t>
            </a:r>
            <a:r>
              <a:rPr sz="886" b="1" spc="-3" dirty="0">
                <a:latin typeface="Cambria"/>
                <a:cs typeface="Cambria"/>
              </a:rPr>
              <a:t>air</a:t>
            </a:r>
            <a:r>
              <a:rPr sz="886" b="1" spc="34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3229581"/>
            <a:ext cx="184525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was </a:t>
            </a:r>
            <a:r>
              <a:rPr sz="886" b="1" spc="-3" dirty="0">
                <a:latin typeface="Cambria"/>
                <a:cs typeface="Cambria"/>
              </a:rPr>
              <a:t>tickled pink</a:t>
            </a:r>
            <a:r>
              <a:rPr sz="886" b="1" spc="1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3705658"/>
            <a:ext cx="156816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Right now</a:t>
            </a:r>
            <a:r>
              <a:rPr sz="886" b="1" spc="-3" dirty="0">
                <a:latin typeface="Cambria"/>
                <a:cs typeface="Cambria"/>
              </a:rPr>
              <a:t>, I'm pumped</a:t>
            </a:r>
            <a:r>
              <a:rPr sz="886" b="1" spc="-27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for/to...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4182600"/>
            <a:ext cx="194006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was </a:t>
            </a:r>
            <a:r>
              <a:rPr sz="886" b="1" spc="-3" dirty="0">
                <a:latin typeface="Cambria"/>
                <a:cs typeface="Cambria"/>
              </a:rPr>
              <a:t>having a blast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4659543"/>
            <a:ext cx="2227984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Something that </a:t>
            </a:r>
            <a:r>
              <a:rPr sz="886" b="1" spc="-3" dirty="0">
                <a:latin typeface="Cambria"/>
                <a:cs typeface="Cambria"/>
              </a:rPr>
              <a:t>meant the world </a:t>
            </a:r>
            <a:r>
              <a:rPr sz="886" b="1" spc="-7" dirty="0">
                <a:latin typeface="Cambria"/>
                <a:cs typeface="Cambria"/>
              </a:rPr>
              <a:t>to me</a:t>
            </a:r>
            <a:r>
              <a:rPr sz="886" b="1" spc="20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5136745"/>
            <a:ext cx="2817668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thing </a:t>
            </a:r>
            <a:r>
              <a:rPr sz="886" dirty="0">
                <a:latin typeface="Cambria"/>
                <a:cs typeface="Cambria"/>
              </a:rPr>
              <a:t>that </a:t>
            </a:r>
            <a:r>
              <a:rPr sz="886" b="1" spc="-7" dirty="0">
                <a:latin typeface="Cambria"/>
                <a:cs typeface="Cambria"/>
              </a:rPr>
              <a:t>took </a:t>
            </a:r>
            <a:r>
              <a:rPr sz="886" b="1" spc="-3" dirty="0">
                <a:latin typeface="Cambria"/>
                <a:cs typeface="Cambria"/>
              </a:rPr>
              <a:t>a huge weight </a:t>
            </a:r>
            <a:r>
              <a:rPr sz="886" b="1" spc="-7" dirty="0">
                <a:latin typeface="Cambria"/>
                <a:cs typeface="Cambria"/>
              </a:rPr>
              <a:t>off my </a:t>
            </a:r>
            <a:r>
              <a:rPr sz="886" b="1" spc="-3" dirty="0">
                <a:latin typeface="Cambria"/>
                <a:cs typeface="Cambria"/>
              </a:rPr>
              <a:t>mind</a:t>
            </a:r>
            <a:r>
              <a:rPr sz="886" b="1" spc="72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5613688"/>
            <a:ext cx="196821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I </a:t>
            </a:r>
            <a:r>
              <a:rPr sz="886" b="1" spc="-7" dirty="0">
                <a:latin typeface="Cambria"/>
                <a:cs typeface="Cambria"/>
              </a:rPr>
              <a:t>flew </a:t>
            </a:r>
            <a:r>
              <a:rPr sz="886" b="1" spc="-3" dirty="0">
                <a:latin typeface="Cambria"/>
                <a:cs typeface="Cambria"/>
              </a:rPr>
              <a:t>off the handle</a:t>
            </a:r>
            <a:r>
              <a:rPr sz="886" b="1" spc="4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6089557"/>
            <a:ext cx="2392074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/>
            <a:r>
              <a:rPr sz="886" spc="-3" dirty="0">
                <a:latin typeface="Cambria"/>
                <a:cs typeface="Cambria"/>
              </a:rPr>
              <a:t>The </a:t>
            </a:r>
            <a:r>
              <a:rPr sz="886" spc="-7" dirty="0">
                <a:latin typeface="Cambria"/>
                <a:cs typeface="Cambria"/>
              </a:rPr>
              <a:t>last </a:t>
            </a:r>
            <a:r>
              <a:rPr sz="886" spc="-3" dirty="0">
                <a:latin typeface="Cambria"/>
                <a:cs typeface="Cambria"/>
              </a:rPr>
              <a:t>time someone else </a:t>
            </a:r>
            <a:r>
              <a:rPr sz="886" b="1" spc="-3" dirty="0">
                <a:latin typeface="Cambria"/>
                <a:cs typeface="Cambria"/>
              </a:rPr>
              <a:t>bit </a:t>
            </a:r>
            <a:r>
              <a:rPr sz="886" b="1" dirty="0">
                <a:latin typeface="Cambria"/>
                <a:cs typeface="Cambria"/>
              </a:rPr>
              <a:t>my </a:t>
            </a:r>
            <a:r>
              <a:rPr sz="886" b="1" spc="-3" dirty="0">
                <a:latin typeface="Cambria"/>
                <a:cs typeface="Cambria"/>
              </a:rPr>
              <a:t>head off</a:t>
            </a:r>
            <a:r>
              <a:rPr sz="886" b="1" spc="31" dirty="0">
                <a:latin typeface="Cambria"/>
                <a:cs typeface="Cambria"/>
              </a:rPr>
              <a:t> </a:t>
            </a:r>
            <a:r>
              <a:rPr sz="886" spc="-3" dirty="0">
                <a:latin typeface="Cambria"/>
                <a:cs typeface="Cambria"/>
              </a:rPr>
              <a:t>was...</a:t>
            </a:r>
            <a:endParaRPr sz="886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1820</TotalTime>
  <Words>2789</Words>
  <Application>Microsoft Office PowerPoint</Application>
  <PresentationFormat>Widescreen</PresentationFormat>
  <Paragraphs>238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Cambria</vt:lpstr>
      <vt:lpstr>Century Gothic</vt:lpstr>
      <vt:lpstr>Comic Sans MS</vt:lpstr>
      <vt:lpstr>inherit</vt:lpstr>
      <vt:lpstr>Lato</vt:lpstr>
      <vt:lpstr>Open Sans</vt:lpstr>
      <vt:lpstr>Symbol</vt:lpstr>
      <vt:lpstr>Times New Roman</vt:lpstr>
      <vt:lpstr>Wingdings 3</vt:lpstr>
      <vt:lpstr>Slice</vt:lpstr>
      <vt:lpstr> Speak Fluently &amp; Confidently  B1- Course  1</vt:lpstr>
      <vt:lpstr>Session 4- Talking about Feelings</vt:lpstr>
      <vt:lpstr>Session 3-Talking about Driving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4- Talking about Feelings</vt:lpstr>
      <vt:lpstr>Session 4- Talking about Feelings</vt:lpstr>
      <vt:lpstr>Session 4- Talking about Feelings</vt:lpstr>
      <vt:lpstr>Session 4- Talking about Feelings</vt:lpstr>
      <vt:lpstr>Session 4- Talking about Feelings</vt:lpstr>
      <vt:lpstr>Session 4- Talking about Feelings</vt:lpstr>
      <vt:lpstr>Session 4- Talking about Feelings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116</cp:revision>
  <cp:lastPrinted>2021-05-18T05:21:02Z</cp:lastPrinted>
  <dcterms:created xsi:type="dcterms:W3CDTF">2020-10-01T06:52:49Z</dcterms:created>
  <dcterms:modified xsi:type="dcterms:W3CDTF">2022-04-23T08:34:10Z</dcterms:modified>
</cp:coreProperties>
</file>