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364" r:id="rId5"/>
    <p:sldId id="257" r:id="rId6"/>
    <p:sldId id="258" r:id="rId7"/>
    <p:sldId id="259" r:id="rId8"/>
    <p:sldId id="260" r:id="rId9"/>
    <p:sldId id="261" r:id="rId10"/>
    <p:sldId id="262" r:id="rId11"/>
    <p:sldId id="365" r:id="rId12"/>
    <p:sldId id="268" r:id="rId13"/>
    <p:sldId id="350" r:id="rId14"/>
    <p:sldId id="367" r:id="rId15"/>
    <p:sldId id="368" r:id="rId16"/>
    <p:sldId id="273" r:id="rId17"/>
    <p:sldId id="366" r:id="rId18"/>
    <p:sldId id="369" r:id="rId19"/>
    <p:sldId id="271" r:id="rId2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B1- Course  2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7912"/>
            <a:ext cx="3990975" cy="382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518"/>
            <a:r>
              <a:rPr sz="886" spc="-3" dirty="0">
                <a:latin typeface="Cambria"/>
                <a:cs typeface="Cambria"/>
              </a:rPr>
              <a:t>C. </a:t>
            </a:r>
            <a:r>
              <a:rPr sz="886" spc="9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undesirable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477536">
              <a:lnSpc>
                <a:spcPct val="112300"/>
              </a:lnSpc>
              <a:spcBef>
                <a:spcPts val="3"/>
              </a:spcBef>
              <a:buFont typeface="Cambria"/>
              <a:buAutoNum type="arabicParenR" startAt="7"/>
              <a:tabLst>
                <a:tab pos="145902" algn="l"/>
                <a:tab pos="778432" algn="l"/>
              </a:tabLst>
            </a:pPr>
            <a:r>
              <a:rPr sz="886" spc="-3" dirty="0">
                <a:latin typeface="Cambria"/>
                <a:cs typeface="Cambria"/>
              </a:rPr>
              <a:t>I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be informed of any changes, </a:t>
            </a:r>
            <a:r>
              <a:rPr sz="886" spc="-7" dirty="0">
                <a:latin typeface="Cambria"/>
                <a:cs typeface="Cambria"/>
              </a:rPr>
              <a:t>but </a:t>
            </a:r>
            <a:r>
              <a:rPr sz="886" spc="-3" dirty="0">
                <a:latin typeface="Cambria"/>
                <a:cs typeface="Cambria"/>
              </a:rPr>
              <a:t>I </a:t>
            </a:r>
            <a:r>
              <a:rPr sz="886" spc="-7" dirty="0">
                <a:latin typeface="Cambria"/>
                <a:cs typeface="Cambria"/>
              </a:rPr>
              <a:t>haven't</a:t>
            </a:r>
            <a:r>
              <a:rPr sz="886" spc="72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received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any  </a:t>
            </a:r>
            <a:r>
              <a:rPr sz="886" spc="-3" dirty="0">
                <a:latin typeface="Cambria"/>
                <a:cs typeface="Cambria"/>
              </a:rPr>
              <a:t>information.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818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expecting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requiring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wishing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 startAt="7"/>
              <a:tabLst>
                <a:tab pos="145902" algn="l"/>
                <a:tab pos="1814464" algn="l"/>
              </a:tabLst>
            </a:pPr>
            <a:r>
              <a:rPr sz="886" spc="-3" dirty="0">
                <a:latin typeface="Cambria"/>
                <a:cs typeface="Cambria"/>
              </a:rPr>
              <a:t>I can see that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put a</a:t>
            </a:r>
            <a:r>
              <a:rPr sz="886" spc="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lot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of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into</a:t>
            </a:r>
            <a:r>
              <a:rPr sz="886" spc="-61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this.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811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effort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power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attempt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 startAt="7"/>
              <a:tabLst>
                <a:tab pos="145902" algn="l"/>
                <a:tab pos="755053" algn="l"/>
              </a:tabLst>
            </a:pPr>
            <a:r>
              <a:rPr sz="886" spc="-3" dirty="0">
                <a:latin typeface="Cambria"/>
                <a:cs typeface="Cambria"/>
              </a:rPr>
              <a:t>I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can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dirty="0">
                <a:latin typeface="Cambria"/>
                <a:cs typeface="Cambria"/>
              </a:rPr>
              <a:t>that we </a:t>
            </a:r>
            <a:r>
              <a:rPr sz="886" spc="-3" dirty="0">
                <a:latin typeface="Cambria"/>
                <a:cs typeface="Cambria"/>
              </a:rPr>
              <a:t>will </a:t>
            </a:r>
            <a:r>
              <a:rPr sz="886" spc="-7" dirty="0">
                <a:latin typeface="Cambria"/>
                <a:cs typeface="Cambria"/>
              </a:rPr>
              <a:t>look </a:t>
            </a:r>
            <a:r>
              <a:rPr sz="886" dirty="0">
                <a:latin typeface="Cambria"/>
                <a:cs typeface="Cambria"/>
              </a:rPr>
              <a:t>into </a:t>
            </a:r>
            <a:r>
              <a:rPr sz="886" spc="-3" dirty="0">
                <a:latin typeface="Cambria"/>
                <a:cs typeface="Cambria"/>
              </a:rPr>
              <a:t>this matter</a:t>
            </a:r>
            <a:r>
              <a:rPr sz="886" spc="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immediately.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815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apologize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assure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confirm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17"/>
              </a:spcBef>
              <a:buFont typeface="Cambria"/>
              <a:buAutoNum type="alphaUcPeriod"/>
            </a:pPr>
            <a:endParaRPr sz="1023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  <a:buFont typeface="Cambria"/>
              <a:buAutoNum type="arabicParenR" startAt="7"/>
              <a:tabLst>
                <a:tab pos="212575" algn="l"/>
                <a:tab pos="3835009" algn="l"/>
              </a:tabLst>
            </a:pPr>
            <a:r>
              <a:rPr sz="886" spc="-3" dirty="0">
                <a:latin typeface="Cambria"/>
                <a:cs typeface="Cambria"/>
              </a:rPr>
              <a:t>I a</a:t>
            </a:r>
            <a:r>
              <a:rPr sz="886" spc="-7" dirty="0">
                <a:latin typeface="Cambria"/>
                <a:cs typeface="Cambria"/>
              </a:rPr>
              <a:t>ppr</a:t>
            </a:r>
            <a:r>
              <a:rPr sz="886" dirty="0">
                <a:latin typeface="Cambria"/>
                <a:cs typeface="Cambria"/>
              </a:rPr>
              <a:t>e</a:t>
            </a:r>
            <a:r>
              <a:rPr sz="886" spc="-3" dirty="0">
                <a:latin typeface="Cambria"/>
                <a:cs typeface="Cambria"/>
              </a:rPr>
              <a:t>cia</a:t>
            </a:r>
            <a:r>
              <a:rPr sz="886" dirty="0">
                <a:latin typeface="Cambria"/>
                <a:cs typeface="Cambria"/>
              </a:rPr>
              <a:t>t</a:t>
            </a:r>
            <a:r>
              <a:rPr sz="886" spc="-3" dirty="0">
                <a:latin typeface="Cambria"/>
                <a:cs typeface="Cambria"/>
              </a:rPr>
              <a:t>e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al</a:t>
            </a:r>
            <a:r>
              <a:rPr sz="886" spc="-3" dirty="0">
                <a:latin typeface="Cambria"/>
                <a:cs typeface="Cambria"/>
              </a:rPr>
              <a:t>l the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</a:t>
            </a:r>
            <a:r>
              <a:rPr sz="886" spc="-7" dirty="0">
                <a:latin typeface="Cambria"/>
                <a:cs typeface="Cambria"/>
              </a:rPr>
              <a:t>o</a:t>
            </a:r>
            <a:r>
              <a:rPr sz="886" spc="-3" dirty="0">
                <a:latin typeface="Cambria"/>
                <a:cs typeface="Cambria"/>
              </a:rPr>
              <a:t>rk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</a:t>
            </a:r>
            <a:r>
              <a:rPr sz="886" spc="-10" dirty="0">
                <a:latin typeface="Cambria"/>
                <a:cs typeface="Cambria"/>
              </a:rPr>
              <a:t>o</a:t>
            </a:r>
            <a:r>
              <a:rPr sz="886" spc="-3" dirty="0">
                <a:latin typeface="Cambria"/>
                <a:cs typeface="Cambria"/>
              </a:rPr>
              <a:t>u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p</a:t>
            </a:r>
            <a:r>
              <a:rPr sz="886" spc="7" dirty="0">
                <a:latin typeface="Cambria"/>
                <a:cs typeface="Cambria"/>
              </a:rPr>
              <a:t>u</a:t>
            </a:r>
            <a:r>
              <a:rPr sz="886" spc="-3" dirty="0">
                <a:latin typeface="Cambria"/>
                <a:cs typeface="Cambria"/>
              </a:rPr>
              <a:t>t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into </a:t>
            </a:r>
            <a:r>
              <a:rPr sz="886" dirty="0">
                <a:latin typeface="Cambria"/>
                <a:cs typeface="Cambria"/>
              </a:rPr>
              <a:t>p</a:t>
            </a:r>
            <a:r>
              <a:rPr sz="886" spc="-3" dirty="0">
                <a:latin typeface="Cambria"/>
                <a:cs typeface="Cambria"/>
              </a:rPr>
              <a:t>r</a:t>
            </a:r>
            <a:r>
              <a:rPr sz="886" dirty="0">
                <a:latin typeface="Cambria"/>
                <a:cs typeface="Cambria"/>
              </a:rPr>
              <a:t>e</a:t>
            </a:r>
            <a:r>
              <a:rPr sz="886" spc="-7" dirty="0">
                <a:latin typeface="Cambria"/>
                <a:cs typeface="Cambria"/>
              </a:rPr>
              <a:t>pa</a:t>
            </a:r>
            <a:r>
              <a:rPr sz="886" dirty="0">
                <a:latin typeface="Cambria"/>
                <a:cs typeface="Cambria"/>
              </a:rPr>
              <a:t>r</a:t>
            </a:r>
            <a:r>
              <a:rPr sz="886" spc="-3" dirty="0">
                <a:latin typeface="Cambria"/>
                <a:cs typeface="Cambria"/>
              </a:rPr>
              <a:t>ing</a:t>
            </a:r>
            <a:r>
              <a:rPr sz="886" spc="-7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t</a:t>
            </a:r>
            <a:r>
              <a:rPr sz="886" spc="-3" dirty="0">
                <a:latin typeface="Cambria"/>
                <a:cs typeface="Cambria"/>
              </a:rPr>
              <a:t>his</a:t>
            </a:r>
            <a:r>
              <a:rPr sz="886" spc="-7" dirty="0">
                <a:latin typeface="Cambria"/>
                <a:cs typeface="Cambria"/>
              </a:rPr>
              <a:t> p</a:t>
            </a:r>
            <a:r>
              <a:rPr sz="886" spc="-3" dirty="0">
                <a:latin typeface="Cambria"/>
                <a:cs typeface="Cambria"/>
              </a:rPr>
              <a:t>r</a:t>
            </a:r>
            <a:r>
              <a:rPr sz="886" spc="-7" dirty="0">
                <a:latin typeface="Cambria"/>
                <a:cs typeface="Cambria"/>
              </a:rPr>
              <a:t>o</a:t>
            </a:r>
            <a:r>
              <a:rPr sz="886" dirty="0">
                <a:latin typeface="Cambria"/>
                <a:cs typeface="Cambria"/>
              </a:rPr>
              <a:t>p</a:t>
            </a:r>
            <a:r>
              <a:rPr sz="886" spc="-7" dirty="0">
                <a:latin typeface="Cambria"/>
                <a:cs typeface="Cambria"/>
              </a:rPr>
              <a:t>os</a:t>
            </a:r>
            <a:r>
              <a:rPr sz="886" dirty="0">
                <a:latin typeface="Cambria"/>
                <a:cs typeface="Cambria"/>
              </a:rPr>
              <a:t>a</a:t>
            </a:r>
            <a:r>
              <a:rPr sz="886" spc="-7" dirty="0">
                <a:latin typeface="Cambria"/>
                <a:cs typeface="Cambria"/>
              </a:rPr>
              <a:t>l</a:t>
            </a:r>
            <a:r>
              <a:rPr sz="886" spc="-3" dirty="0">
                <a:latin typeface="Cambria"/>
                <a:cs typeface="Cambria"/>
              </a:rPr>
              <a:t>,</a:t>
            </a:r>
            <a:r>
              <a:rPr sz="886" spc="-7" dirty="0">
                <a:latin typeface="Cambria"/>
                <a:cs typeface="Cambria"/>
              </a:rPr>
              <a:t> b</a:t>
            </a:r>
            <a:r>
              <a:rPr sz="886" spc="-3" dirty="0">
                <a:latin typeface="Cambria"/>
                <a:cs typeface="Cambria"/>
              </a:rPr>
              <a:t>ut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I</a:t>
            </a:r>
            <a:r>
              <a:rPr sz="886" dirty="0">
                <a:latin typeface="Cambria"/>
                <a:cs typeface="Cambria"/>
              </a:rPr>
              <a:t>'</a:t>
            </a:r>
            <a:r>
              <a:rPr sz="886" spc="-3" dirty="0">
                <a:latin typeface="Cambria"/>
                <a:cs typeface="Cambria"/>
              </a:rPr>
              <a:t>m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u="sng" spc="-3" dirty="0">
                <a:latin typeface="Cambria"/>
                <a:cs typeface="Cambria"/>
              </a:rPr>
              <a:t> </a:t>
            </a:r>
            <a:r>
              <a:rPr sz="886" u="sng" dirty="0">
                <a:latin typeface="Cambria"/>
                <a:cs typeface="Cambria"/>
              </a:rPr>
              <a:t>	</a:t>
            </a:r>
            <a:r>
              <a:rPr sz="886" spc="-3" dirty="0">
                <a:latin typeface="Cambria"/>
                <a:cs typeface="Cambria"/>
              </a:rPr>
              <a:t>i</a:t>
            </a:r>
            <a:r>
              <a:rPr sz="886" dirty="0">
                <a:latin typeface="Cambria"/>
                <a:cs typeface="Cambria"/>
              </a:rPr>
              <a:t>t</a:t>
            </a:r>
            <a:r>
              <a:rPr sz="886" spc="-3" dirty="0">
                <a:latin typeface="Cambria"/>
                <a:cs typeface="Cambria"/>
              </a:rPr>
              <a:t>'s 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what </a:t>
            </a:r>
            <a:r>
              <a:rPr sz="886" dirty="0">
                <a:latin typeface="Cambria"/>
                <a:cs typeface="Cambria"/>
              </a:rPr>
              <a:t>we're </a:t>
            </a:r>
            <a:r>
              <a:rPr sz="886" spc="-3" dirty="0">
                <a:latin typeface="Cambria"/>
                <a:cs typeface="Cambria"/>
              </a:rPr>
              <a:t>looking for at this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time.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808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afraid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6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scared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sorry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6528"/>
            <a:ext cx="1912360" cy="285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Lesson </a:t>
            </a:r>
            <a:r>
              <a:rPr lang="en-US" sz="955" b="1" spc="-3" dirty="0">
                <a:solidFill>
                  <a:srgbClr val="365F91"/>
                </a:solidFill>
                <a:latin typeface="Cambria"/>
                <a:cs typeface="Cambria"/>
              </a:rPr>
              <a:t>8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 Quiz </a:t>
            </a: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–</a:t>
            </a:r>
            <a:r>
              <a:rPr sz="955" b="1" spc="-2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Answers</a:t>
            </a:r>
            <a:endParaRPr sz="955" dirty="0">
              <a:latin typeface="Cambria"/>
              <a:cs typeface="Cambria"/>
            </a:endParaRPr>
          </a:p>
          <a:p>
            <a:pPr marL="8659">
              <a:spcBef>
                <a:spcPts val="78"/>
              </a:spcBef>
            </a:pPr>
            <a:r>
              <a:rPr sz="818" spc="-3" dirty="0">
                <a:latin typeface="Cambria"/>
                <a:cs typeface="Cambria"/>
              </a:rPr>
              <a:t>1.B  2.A  3.C  4.B  5.A  </a:t>
            </a:r>
            <a:r>
              <a:rPr sz="818" dirty="0">
                <a:latin typeface="Cambria"/>
                <a:cs typeface="Cambria"/>
              </a:rPr>
              <a:t>6.A  </a:t>
            </a:r>
            <a:r>
              <a:rPr sz="818" spc="-3" dirty="0">
                <a:latin typeface="Cambria"/>
                <a:cs typeface="Cambria"/>
              </a:rPr>
              <a:t>7.A  8.A  9.B </a:t>
            </a:r>
            <a:r>
              <a:rPr sz="818" spc="7" dirty="0">
                <a:latin typeface="Cambria"/>
                <a:cs typeface="Cambria"/>
              </a:rPr>
              <a:t> </a:t>
            </a:r>
            <a:r>
              <a:rPr sz="818" dirty="0">
                <a:latin typeface="Cambria"/>
                <a:cs typeface="Cambria"/>
              </a:rPr>
              <a:t>10.A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Complaining &amp; Criticizing 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Complaining &amp; Criticizing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2BEC-1DCF-441B-A325-8F545F50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72" y="1393038"/>
            <a:ext cx="10702803" cy="5696337"/>
          </a:xfrm>
        </p:spPr>
        <p:txBody>
          <a:bodyPr>
            <a:normAutofit/>
          </a:bodyPr>
          <a:lstStyle/>
          <a:p>
            <a:pPr algn="l" fontAlgn="base"/>
            <a:endParaRPr lang="en-US" b="1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6B29E-E445-4780-883C-0FBF19583416}"/>
              </a:ext>
            </a:extLst>
          </p:cNvPr>
          <p:cNvSpPr txBox="1"/>
          <p:nvPr/>
        </p:nvSpPr>
        <p:spPr>
          <a:xfrm>
            <a:off x="43549" y="-1677926"/>
            <a:ext cx="12148451" cy="8535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I’m sorry to say this, but the soup is cold, I really can’t eat it. Could you take it to the kitchen, perhaps reheat it?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I’d like to make a complaint about this article of clothing that I bought in your store last week.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 I’d like to make a complaint about the clothes that I bought here last week, here’s my receipt.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Excuse me, but I’d like to make a complaint. I’m really not happy with this delay.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Excuse me, but I’m really not happy with your response. I bought this yesterday.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Excuse me, but there’s a problem with the elevator. I’ve been waiting here for 10 minutes.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we’re not sure about something or we want to be a little less forceful, then we can soften our language a little bit by saying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There appears…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when we say there appears we’re not saying that actually is.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There appears to be something wrong with…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 want to tone down your complaint. So </a:t>
            </a:r>
            <a:r>
              <a:rPr lang="en-US" sz="1800" b="1" i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there appears to be something wrong with</a:t>
            </a: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this is just a gentle way of asking or making a complaint.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Now, if we want to be really firm about something, we can add words like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i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really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They add emphasis to everything. Once you just add those words, they </a:t>
            </a:r>
            <a:r>
              <a:rPr lang="en-US" sz="1800" dirty="0" err="1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emphasise</a:t>
            </a: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whatever you’re saying.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you’re making a complaint, you can add them also, for example,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  <a:cs typeface="Times New Roman" panose="02020603050405020304" pitchFamily="18" charset="0"/>
              </a:rPr>
              <a:t>I was really upset when I took this garment home, I was going to wear it last night. When I took it out of the bag, there was a big mark on it, and I couldn’t wear it.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was really upset, I was very upset.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it’s not just upset, it’s very upset. It’s not just upset, it’s really upset.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fontAlgn="base">
              <a:lnSpc>
                <a:spcPct val="107000"/>
              </a:lnSpc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 use those words, to add a bit of emphasis if you want to make your complaint a little bit stronger, and a little bit more firm.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7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Complaining &amp; Criticizing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2BEC-1DCF-441B-A325-8F545F50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72" y="1393038"/>
            <a:ext cx="10702803" cy="5696337"/>
          </a:xfrm>
        </p:spPr>
        <p:txBody>
          <a:bodyPr>
            <a:normAutofit/>
          </a:bodyPr>
          <a:lstStyle/>
          <a:p>
            <a:pPr algn="l" fontAlgn="base"/>
            <a:endParaRPr lang="en-US" b="1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76B29E-E445-4780-883C-0FBF19583416}"/>
              </a:ext>
            </a:extLst>
          </p:cNvPr>
          <p:cNvSpPr txBox="1"/>
          <p:nvPr/>
        </p:nvSpPr>
        <p:spPr>
          <a:xfrm>
            <a:off x="43549" y="1645988"/>
            <a:ext cx="1214845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fontAlgn="base"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Okay, so other ways you can say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</a:rPr>
              <a:t>This is just not acceptable. I expect more from a hotel with your reputation. It is just not acceptable.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fontAlgn="base"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So it’s really, really quite strong language. You’ve stressed it by saying this is really not acceptable or it’s unacceptable. It depends on which way you want to say it.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fontAlgn="base"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Or, again, if you want to be very, very firm.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</a:rPr>
              <a:t>It’s a disgrace.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fontAlgn="base"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If you want to add more,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fontAlgn="base">
              <a:spcBef>
                <a:spcPts val="0"/>
              </a:spcBef>
              <a:spcAft>
                <a:spcPts val="0"/>
              </a:spcAft>
            </a:pPr>
            <a:r>
              <a:rPr lang="en-US" sz="1800" b="1" i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</a:rPr>
              <a:t>It’s an absolute disgrace. I’ve waited for a week to get my car back. When I get it back, I drive it no more than half a </a:t>
            </a:r>
            <a:r>
              <a:rPr lang="en-US" sz="1800" b="1" i="1" dirty="0" err="1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</a:rPr>
              <a:t>kilometerand</a:t>
            </a:r>
            <a:r>
              <a:rPr lang="en-US" sz="1800" b="1" i="1" dirty="0">
                <a:solidFill>
                  <a:srgbClr val="444444"/>
                </a:solidFill>
                <a:effectLst/>
                <a:latin typeface="inherit"/>
                <a:ea typeface="Times New Roman" panose="02020603050405020304" pitchFamily="18" charset="0"/>
              </a:rPr>
              <a:t> it breaks down.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algn="l" fontAlgn="base">
              <a:spcBef>
                <a:spcPts val="0"/>
              </a:spcBef>
              <a:spcAft>
                <a:spcPts val="1500"/>
              </a:spcAft>
            </a:pP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So you’re really </a:t>
            </a:r>
            <a:r>
              <a:rPr lang="en-US" sz="1800" dirty="0" err="1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really</a:t>
            </a:r>
            <a:r>
              <a:rPr lang="en-US" sz="1800" dirty="0">
                <a:solidFill>
                  <a:srgbClr val="444444"/>
                </a:solidFill>
                <a:effectLst/>
                <a:latin typeface="Lato" panose="020F0502020204030203" pitchFamily="34" charset="0"/>
                <a:ea typeface="Times New Roman" panose="02020603050405020304" pitchFamily="18" charset="0"/>
              </a:rPr>
              <a:t> annoyed and the person, mechanic, is probably aware looking at your face, and by the sound of your voice that something radically is wrong. Okay? 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348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Complaining &amp; Criticizing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2BEC-1DCF-441B-A325-8F545F50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72" y="1393038"/>
            <a:ext cx="10702803" cy="5696337"/>
          </a:xfrm>
        </p:spPr>
        <p:txBody>
          <a:bodyPr>
            <a:normAutofit/>
          </a:bodyPr>
          <a:lstStyle/>
          <a:p>
            <a:pPr algn="l" fontAlgn="base"/>
            <a:endParaRPr lang="en-US" b="1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A893439A-8CD6-44FB-82FA-C5D129485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4411" y="1375836"/>
            <a:ext cx="9903177" cy="410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3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Complaining &amp; Criticizing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Complaining &amp; Criticizing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chemeClr val="bg1"/>
                </a:solidFill>
              </a:rPr>
              <a:t>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1- Is it old fashioned to think a lot about the rules of etiquette?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2)     What rules of etiquette would you like to change?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customs or social rules does our country have that a foreigner might not know?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3)     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White Lies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: Is it okay to lie in order to avoid hurting someone’s feelings?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What examples of good manners do you often see?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What examples of bad manners do you often see?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What are some examples of bad manners on the bus?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What are some examples of good manners on the subway?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What are some examples of bad manners that you HATE?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812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Complaining &amp; Criticizing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Do you think people are more polite or less polite now than in the past?</a:t>
            </a:r>
          </a:p>
          <a:p>
            <a:pPr algn="l"/>
            <a:endParaRPr lang="en-US" sz="3200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Can you think of some examples of how manners have changed in our country?</a:t>
            </a:r>
          </a:p>
          <a:p>
            <a:pPr algn="l"/>
            <a:endParaRPr lang="en-US" sz="3200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How are manners different in other countries?</a:t>
            </a:r>
          </a:p>
          <a:p>
            <a:pPr algn="l"/>
            <a:endParaRPr lang="en-US" sz="3200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How important is it to be polite to older people even though they are often rude?</a:t>
            </a:r>
          </a:p>
          <a:p>
            <a:pPr algn="l"/>
            <a:endParaRPr lang="en-US" sz="3200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sz="3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Your aunt wants to add you as a ‘friend’ on Facebook. You don’t really want family </a:t>
            </a:r>
            <a:r>
              <a:rPr lang="en-US" sz="3600" b="1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invading</a:t>
            </a:r>
            <a:r>
              <a:rPr lang="en-US" sz="3600" dirty="0"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your online social life. But, you know she’d be upset if you refused her request. What would you do in this case?</a:t>
            </a:r>
            <a:endParaRPr lang="en-US" sz="3600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3200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3200" dirty="0"/>
              <a:t>How do manners differ from country to country?</a:t>
            </a:r>
          </a:p>
          <a:p>
            <a:pPr algn="l"/>
            <a:endParaRPr lang="en-US" sz="3200" dirty="0"/>
          </a:p>
          <a:p>
            <a:pPr algn="l"/>
            <a:r>
              <a:rPr lang="en-US" sz="3200"/>
              <a:t>Are manners essential in business?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864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Complaining &amp; Criticizing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8- Complaining &amp; Criticizing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Complaining &amp; Criticizing 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Complaining &amp; Criticizing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       Complaining &amp; Criticizing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2543"/>
            <a:ext cx="3974523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Lesson </a:t>
            </a:r>
            <a:r>
              <a:rPr lang="en-US" sz="1773" b="1" spc="7" dirty="0">
                <a:solidFill>
                  <a:srgbClr val="313D4F"/>
                </a:solidFill>
                <a:latin typeface="Cambria"/>
                <a:cs typeface="Cambria"/>
              </a:rPr>
              <a:t>8</a:t>
            </a:r>
            <a:r>
              <a:rPr sz="1773" b="1" spc="7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Complaining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&amp;</a:t>
            </a:r>
            <a:r>
              <a:rPr sz="1773" b="1" spc="126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Criticizing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927042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038928"/>
            <a:ext cx="4029508" cy="51760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120791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When </a:t>
            </a:r>
            <a:r>
              <a:rPr sz="886" dirty="0">
                <a:latin typeface="Cambria"/>
                <a:cs typeface="Cambria"/>
              </a:rPr>
              <a:t>we </a:t>
            </a:r>
            <a:r>
              <a:rPr sz="886" spc="-3" dirty="0">
                <a:latin typeface="Cambria"/>
                <a:cs typeface="Cambria"/>
              </a:rPr>
              <a:t>want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make a complaint or criticism in English, we often use specific  words or phrases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make it politer and </a:t>
            </a:r>
            <a:r>
              <a:rPr sz="886" spc="-7" dirty="0">
                <a:latin typeface="Cambria"/>
                <a:cs typeface="Cambria"/>
              </a:rPr>
              <a:t>less </a:t>
            </a:r>
            <a:r>
              <a:rPr sz="886" spc="-3" dirty="0">
                <a:latin typeface="Cambria"/>
                <a:cs typeface="Cambria"/>
              </a:rPr>
              <a:t>direct. This </a:t>
            </a:r>
            <a:r>
              <a:rPr sz="886" dirty="0">
                <a:latin typeface="Cambria"/>
                <a:cs typeface="Cambria"/>
              </a:rPr>
              <a:t>helps </a:t>
            </a:r>
            <a:r>
              <a:rPr sz="886" spc="-3" dirty="0">
                <a:latin typeface="Cambria"/>
                <a:cs typeface="Cambria"/>
              </a:rPr>
              <a:t>the other person to  listen and understand the complaint/criticism without </a:t>
            </a:r>
            <a:r>
              <a:rPr sz="886" dirty="0">
                <a:latin typeface="Cambria"/>
                <a:cs typeface="Cambria"/>
              </a:rPr>
              <a:t>getting</a:t>
            </a:r>
            <a:r>
              <a:rPr sz="886" spc="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defensive.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spc="-3" dirty="0">
                <a:latin typeface="Cambria"/>
                <a:cs typeface="Cambria"/>
              </a:rPr>
              <a:t>Erin had a bad experience at </a:t>
            </a:r>
            <a:r>
              <a:rPr sz="886" dirty="0">
                <a:latin typeface="Cambria"/>
                <a:cs typeface="Cambria"/>
              </a:rPr>
              <a:t>her </a:t>
            </a:r>
            <a:r>
              <a:rPr sz="886" spc="-3" dirty="0">
                <a:latin typeface="Cambria"/>
                <a:cs typeface="Cambria"/>
              </a:rPr>
              <a:t>bank, and </a:t>
            </a:r>
            <a:r>
              <a:rPr sz="886" spc="-7" dirty="0">
                <a:latin typeface="Cambria"/>
                <a:cs typeface="Cambria"/>
              </a:rPr>
              <a:t>now </a:t>
            </a:r>
            <a:r>
              <a:rPr sz="886" spc="-3" dirty="0">
                <a:latin typeface="Cambria"/>
                <a:cs typeface="Cambria"/>
              </a:rPr>
              <a:t>she’s complaining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a</a:t>
            </a:r>
            <a:r>
              <a:rPr sz="886" spc="8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manager.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Listen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two very </a:t>
            </a:r>
            <a:r>
              <a:rPr sz="886" dirty="0">
                <a:latin typeface="Cambria"/>
                <a:cs typeface="Cambria"/>
              </a:rPr>
              <a:t>different </a:t>
            </a:r>
            <a:r>
              <a:rPr sz="886" spc="-3" dirty="0">
                <a:latin typeface="Cambria"/>
                <a:cs typeface="Cambria"/>
              </a:rPr>
              <a:t>ways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make</a:t>
            </a:r>
            <a:r>
              <a:rPr sz="886" spc="-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complaints: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4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#1a - Complaining</a:t>
            </a:r>
            <a:r>
              <a:rPr sz="1091" b="1" spc="2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Rudely</a:t>
            </a:r>
            <a:endParaRPr sz="1091" dirty="0">
              <a:latin typeface="Cambria"/>
              <a:cs typeface="Cambria"/>
            </a:endParaRPr>
          </a:p>
          <a:p>
            <a:pPr>
              <a:spcBef>
                <a:spcPts val="34"/>
              </a:spcBef>
            </a:pPr>
            <a:endParaRPr sz="1159" dirty="0">
              <a:latin typeface="Times New Roman"/>
              <a:cs typeface="Times New Roman"/>
            </a:endParaRPr>
          </a:p>
          <a:p>
            <a:pPr marL="8659"/>
            <a:r>
              <a:rPr sz="886" b="1" spc="-7" dirty="0">
                <a:latin typeface="Cambria"/>
                <a:cs typeface="Cambria"/>
              </a:rPr>
              <a:t>Erin: </a:t>
            </a:r>
            <a:r>
              <a:rPr sz="886" dirty="0">
                <a:latin typeface="Cambria"/>
                <a:cs typeface="Cambria"/>
              </a:rPr>
              <a:t>This </a:t>
            </a:r>
            <a:r>
              <a:rPr sz="886" spc="-3" dirty="0">
                <a:latin typeface="Cambria"/>
                <a:cs typeface="Cambria"/>
              </a:rPr>
              <a:t>bank</a:t>
            </a:r>
            <a:r>
              <a:rPr sz="886" spc="-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sucks!</a:t>
            </a:r>
            <a:endParaRPr sz="886" dirty="0">
              <a:latin typeface="Cambria"/>
              <a:cs typeface="Cambria"/>
            </a:endParaRPr>
          </a:p>
          <a:p>
            <a:pPr marL="8659" marR="74466">
              <a:lnSpc>
                <a:spcPct val="112300"/>
              </a:lnSpc>
              <a:spcBef>
                <a:spcPts val="685"/>
              </a:spcBef>
            </a:pPr>
            <a:r>
              <a:rPr sz="886" b="1" spc="-3" dirty="0">
                <a:latin typeface="Cambria"/>
                <a:cs typeface="Cambria"/>
              </a:rPr>
              <a:t>Manager: </a:t>
            </a:r>
            <a:r>
              <a:rPr sz="886" spc="-3" dirty="0">
                <a:latin typeface="Cambria"/>
                <a:cs typeface="Cambria"/>
              </a:rPr>
              <a:t>I'm sorry you </a:t>
            </a:r>
            <a:r>
              <a:rPr sz="886" dirty="0">
                <a:latin typeface="Cambria"/>
                <a:cs typeface="Cambria"/>
              </a:rPr>
              <a:t>feel </a:t>
            </a:r>
            <a:r>
              <a:rPr sz="886" spc="-3" dirty="0">
                <a:latin typeface="Cambria"/>
                <a:cs typeface="Cambria"/>
              </a:rPr>
              <a:t>that way. Could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be a little more specific about the  </a:t>
            </a:r>
            <a:r>
              <a:rPr sz="886" spc="-7" dirty="0">
                <a:latin typeface="Cambria"/>
                <a:cs typeface="Cambria"/>
              </a:rPr>
              <a:t>problem?</a:t>
            </a:r>
            <a:endParaRPr sz="886" dirty="0">
              <a:latin typeface="Cambria"/>
              <a:cs typeface="Cambria"/>
            </a:endParaRPr>
          </a:p>
          <a:p>
            <a:pPr marL="8659" marR="244613">
              <a:lnSpc>
                <a:spcPct val="112300"/>
              </a:lnSpc>
              <a:spcBef>
                <a:spcPts val="675"/>
              </a:spcBef>
            </a:pPr>
            <a:r>
              <a:rPr sz="886" b="1" spc="-7" dirty="0">
                <a:latin typeface="Cambria"/>
                <a:cs typeface="Cambria"/>
              </a:rPr>
              <a:t>Erin: </a:t>
            </a:r>
            <a:r>
              <a:rPr sz="886" spc="-3" dirty="0">
                <a:latin typeface="Cambria"/>
                <a:cs typeface="Cambria"/>
              </a:rPr>
              <a:t>I'm sick and tired of waiting </a:t>
            </a:r>
            <a:r>
              <a:rPr sz="886" dirty="0">
                <a:latin typeface="Cambria"/>
                <a:cs typeface="Cambria"/>
              </a:rPr>
              <a:t>days </a:t>
            </a:r>
            <a:r>
              <a:rPr sz="886" spc="-3" dirty="0">
                <a:latin typeface="Cambria"/>
                <a:cs typeface="Cambria"/>
              </a:rPr>
              <a:t>for the </a:t>
            </a:r>
            <a:r>
              <a:rPr sz="886" spc="-7" dirty="0">
                <a:latin typeface="Cambria"/>
                <a:cs typeface="Cambria"/>
              </a:rPr>
              <a:t>problems </a:t>
            </a:r>
            <a:r>
              <a:rPr sz="886" spc="-3" dirty="0">
                <a:latin typeface="Cambria"/>
                <a:cs typeface="Cambria"/>
              </a:rPr>
              <a:t>with my account to </a:t>
            </a:r>
            <a:r>
              <a:rPr sz="886" spc="-7" dirty="0">
                <a:latin typeface="Cambria"/>
                <a:cs typeface="Cambria"/>
              </a:rPr>
              <a:t>be  </a:t>
            </a:r>
            <a:r>
              <a:rPr sz="886" spc="-3" dirty="0">
                <a:latin typeface="Cambria"/>
                <a:cs typeface="Cambria"/>
              </a:rPr>
              <a:t>fixed. It's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ridiculous.</a:t>
            </a:r>
            <a:endParaRPr sz="886" dirty="0">
              <a:latin typeface="Cambria"/>
              <a:cs typeface="Cambria"/>
            </a:endParaRPr>
          </a:p>
          <a:p>
            <a:pPr marL="8659" marR="3464">
              <a:lnSpc>
                <a:spcPct val="112400"/>
              </a:lnSpc>
              <a:spcBef>
                <a:spcPts val="675"/>
              </a:spcBef>
            </a:pPr>
            <a:r>
              <a:rPr sz="886" b="1" spc="-3" dirty="0">
                <a:latin typeface="Cambria"/>
                <a:cs typeface="Cambria"/>
              </a:rPr>
              <a:t>Manager: </a:t>
            </a:r>
            <a:r>
              <a:rPr sz="886" spc="-3" dirty="0">
                <a:latin typeface="Cambria"/>
                <a:cs typeface="Cambria"/>
              </a:rPr>
              <a:t>I </a:t>
            </a:r>
            <a:r>
              <a:rPr sz="886" dirty="0">
                <a:latin typeface="Cambria"/>
                <a:cs typeface="Cambria"/>
              </a:rPr>
              <a:t>do </a:t>
            </a:r>
            <a:r>
              <a:rPr sz="886" spc="-3" dirty="0">
                <a:latin typeface="Cambria"/>
                <a:cs typeface="Cambria"/>
              </a:rPr>
              <a:t>apologize for the inconvenience. Please keep in mind that sometimes  it's necessary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-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-</a:t>
            </a:r>
            <a:endParaRPr sz="886" dirty="0">
              <a:latin typeface="Cambria"/>
              <a:cs typeface="Cambria"/>
            </a:endParaRPr>
          </a:p>
          <a:p>
            <a:pPr marL="8659" marR="28141" algn="just">
              <a:lnSpc>
                <a:spcPct val="112300"/>
              </a:lnSpc>
              <a:spcBef>
                <a:spcPts val="685"/>
              </a:spcBef>
            </a:pPr>
            <a:r>
              <a:rPr sz="886" b="1" spc="-7" dirty="0">
                <a:latin typeface="Cambria"/>
                <a:cs typeface="Cambria"/>
              </a:rPr>
              <a:t>Erin: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your customer service by phone stinks, too. I will not put </a:t>
            </a:r>
            <a:r>
              <a:rPr sz="886" dirty="0">
                <a:latin typeface="Cambria"/>
                <a:cs typeface="Cambria"/>
              </a:rPr>
              <a:t>up </a:t>
            </a:r>
            <a:r>
              <a:rPr sz="886" spc="-3" dirty="0">
                <a:latin typeface="Cambria"/>
                <a:cs typeface="Cambria"/>
              </a:rPr>
              <a:t>with </a:t>
            </a:r>
            <a:r>
              <a:rPr sz="886" spc="-7" dirty="0">
                <a:latin typeface="Cambria"/>
                <a:cs typeface="Cambria"/>
              </a:rPr>
              <a:t>having  </a:t>
            </a:r>
            <a:r>
              <a:rPr sz="886" spc="-3" dirty="0">
                <a:latin typeface="Cambria"/>
                <a:cs typeface="Cambria"/>
              </a:rPr>
              <a:t>to wait more than 20 minutes only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talk with an incompetent employee who can't  do anything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help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me.</a:t>
            </a:r>
          </a:p>
          <a:p>
            <a:pPr marL="8659" marR="343757">
              <a:lnSpc>
                <a:spcPct val="112300"/>
              </a:lnSpc>
              <a:spcBef>
                <a:spcPts val="678"/>
              </a:spcBef>
            </a:pPr>
            <a:r>
              <a:rPr sz="886" b="1" spc="-3" dirty="0">
                <a:latin typeface="Cambria"/>
                <a:cs typeface="Cambria"/>
              </a:rPr>
              <a:t>Manager: </a:t>
            </a:r>
            <a:r>
              <a:rPr sz="886" spc="-3" dirty="0">
                <a:latin typeface="Cambria"/>
                <a:cs typeface="Cambria"/>
              </a:rPr>
              <a:t>I'm sorry you've had a bad experience. I will look </a:t>
            </a:r>
            <a:r>
              <a:rPr sz="886" dirty="0">
                <a:latin typeface="Cambria"/>
                <a:cs typeface="Cambria"/>
              </a:rPr>
              <a:t>into </a:t>
            </a:r>
            <a:r>
              <a:rPr sz="886" spc="-3" dirty="0">
                <a:latin typeface="Cambria"/>
                <a:cs typeface="Cambria"/>
              </a:rPr>
              <a:t>these issues  immediately.</a:t>
            </a:r>
            <a:endParaRPr sz="886" dirty="0">
              <a:latin typeface="Cambria"/>
              <a:cs typeface="Cambria"/>
            </a:endParaRPr>
          </a:p>
          <a:p>
            <a:pPr marL="8659" marR="18184">
              <a:lnSpc>
                <a:spcPct val="112300"/>
              </a:lnSpc>
              <a:spcBef>
                <a:spcPts val="685"/>
              </a:spcBef>
            </a:pPr>
            <a:r>
              <a:rPr sz="886" b="1" spc="-7" dirty="0">
                <a:latin typeface="Cambria"/>
                <a:cs typeface="Cambria"/>
              </a:rPr>
              <a:t>Erin: </a:t>
            </a:r>
            <a:r>
              <a:rPr sz="886" spc="-3" dirty="0">
                <a:latin typeface="Cambria"/>
                <a:cs typeface="Cambria"/>
              </a:rPr>
              <a:t>Oh and one more thing - the fees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charge are completely unfair. I have to  </a:t>
            </a:r>
            <a:r>
              <a:rPr sz="886" spc="-7" dirty="0">
                <a:latin typeface="Cambria"/>
                <a:cs typeface="Cambria"/>
              </a:rPr>
              <a:t>pay </a:t>
            </a:r>
            <a:r>
              <a:rPr sz="886" spc="-3" dirty="0">
                <a:latin typeface="Cambria"/>
                <a:cs typeface="Cambria"/>
              </a:rPr>
              <a:t>a </a:t>
            </a:r>
            <a:r>
              <a:rPr sz="886" dirty="0">
                <a:latin typeface="Cambria"/>
                <a:cs typeface="Cambria"/>
              </a:rPr>
              <a:t>$5 fee </a:t>
            </a:r>
            <a:r>
              <a:rPr sz="886" i="1" spc="-3" dirty="0">
                <a:latin typeface="Cambria"/>
                <a:cs typeface="Cambria"/>
              </a:rPr>
              <a:t>every </a:t>
            </a:r>
            <a:r>
              <a:rPr sz="886" spc="-3" dirty="0">
                <a:latin typeface="Cambria"/>
                <a:cs typeface="Cambria"/>
              </a:rPr>
              <a:t>time I take money out of another bank's </a:t>
            </a:r>
            <a:r>
              <a:rPr sz="886" spc="-7" dirty="0">
                <a:latin typeface="Cambria"/>
                <a:cs typeface="Cambria"/>
              </a:rPr>
              <a:t>ATM? </a:t>
            </a:r>
            <a:r>
              <a:rPr sz="886" spc="-3" dirty="0">
                <a:latin typeface="Cambria"/>
                <a:cs typeface="Cambria"/>
              </a:rPr>
              <a:t>That's</a:t>
            </a:r>
            <a:r>
              <a:rPr sz="886" spc="8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outrageous!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b="1" spc="-3" dirty="0">
                <a:latin typeface="Cambria"/>
                <a:cs typeface="Cambria"/>
              </a:rPr>
              <a:t>Manager: </a:t>
            </a:r>
            <a:r>
              <a:rPr sz="886" spc="-3" dirty="0">
                <a:latin typeface="Cambria"/>
                <a:cs typeface="Cambria"/>
              </a:rPr>
              <a:t>Ma'am, please calm down. There's no need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raise your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voice.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#1b - Complaining</a:t>
            </a:r>
            <a:r>
              <a:rPr sz="1091" b="1" spc="2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Politely</a:t>
            </a:r>
            <a:endParaRPr sz="1091" dirty="0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57" dirty="0">
              <a:latin typeface="Times New Roman"/>
              <a:cs typeface="Times New Roman"/>
            </a:endParaRPr>
          </a:p>
          <a:p>
            <a:pPr marL="8659" marR="48057">
              <a:lnSpc>
                <a:spcPct val="112300"/>
              </a:lnSpc>
            </a:pPr>
            <a:r>
              <a:rPr sz="886" b="1" spc="-7" dirty="0">
                <a:latin typeface="Cambria"/>
                <a:cs typeface="Cambria"/>
              </a:rPr>
              <a:t>Erin: </a:t>
            </a:r>
            <a:r>
              <a:rPr sz="886" spc="-3" dirty="0">
                <a:latin typeface="Cambria"/>
                <a:cs typeface="Cambria"/>
              </a:rPr>
              <a:t>I'd like to make a complaint. I'm </a:t>
            </a:r>
            <a:r>
              <a:rPr sz="886" dirty="0">
                <a:latin typeface="Cambria"/>
                <a:cs typeface="Cambria"/>
              </a:rPr>
              <a:t>very </a:t>
            </a:r>
            <a:r>
              <a:rPr sz="886" spc="-3" dirty="0">
                <a:latin typeface="Cambria"/>
                <a:cs typeface="Cambria"/>
              </a:rPr>
              <a:t>disappointed with the customer service  I've received at this</a:t>
            </a:r>
            <a:r>
              <a:rPr sz="886" spc="-10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bank.</a:t>
            </a:r>
            <a:endParaRPr sz="886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7912"/>
            <a:ext cx="4061980" cy="55517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latin typeface="Cambria"/>
                <a:cs typeface="Cambria"/>
              </a:rPr>
              <a:t>Manager: </a:t>
            </a:r>
            <a:r>
              <a:rPr sz="886" spc="-3" dirty="0">
                <a:latin typeface="Cambria"/>
                <a:cs typeface="Cambria"/>
              </a:rPr>
              <a:t>Oh no, I'm sorry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hear that. Could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tell me what</a:t>
            </a:r>
            <a:r>
              <a:rPr sz="886" spc="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happened?</a:t>
            </a:r>
            <a:endParaRPr sz="886">
              <a:latin typeface="Cambria"/>
              <a:cs typeface="Cambria"/>
            </a:endParaRPr>
          </a:p>
          <a:p>
            <a:pPr marL="8659" marR="37665">
              <a:lnSpc>
                <a:spcPct val="112300"/>
              </a:lnSpc>
              <a:spcBef>
                <a:spcPts val="678"/>
              </a:spcBef>
            </a:pPr>
            <a:r>
              <a:rPr sz="886" b="1" spc="-7" dirty="0">
                <a:latin typeface="Cambria"/>
                <a:cs typeface="Cambria"/>
              </a:rPr>
              <a:t>Erin: </a:t>
            </a:r>
            <a:r>
              <a:rPr sz="886" spc="-3" dirty="0">
                <a:latin typeface="Cambria"/>
                <a:cs typeface="Cambria"/>
              </a:rPr>
              <a:t>Every time I </a:t>
            </a:r>
            <a:r>
              <a:rPr sz="886" dirty="0">
                <a:latin typeface="Cambria"/>
                <a:cs typeface="Cambria"/>
              </a:rPr>
              <a:t>have </a:t>
            </a:r>
            <a:r>
              <a:rPr sz="886" spc="-3" dirty="0">
                <a:latin typeface="Cambria"/>
                <a:cs typeface="Cambria"/>
              </a:rPr>
              <a:t>a </a:t>
            </a:r>
            <a:r>
              <a:rPr sz="886" spc="-7" dirty="0">
                <a:latin typeface="Cambria"/>
                <a:cs typeface="Cambria"/>
              </a:rPr>
              <a:t>problem </a:t>
            </a:r>
            <a:r>
              <a:rPr sz="886" spc="-3" dirty="0">
                <a:latin typeface="Cambria"/>
                <a:cs typeface="Cambria"/>
              </a:rPr>
              <a:t>with my account, it takes several days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resolve  it -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that's unacceptable, because I do need access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my money on a </a:t>
            </a:r>
            <a:r>
              <a:rPr sz="886" dirty="0">
                <a:latin typeface="Cambria"/>
                <a:cs typeface="Cambria"/>
              </a:rPr>
              <a:t>daily</a:t>
            </a:r>
            <a:r>
              <a:rPr sz="886" spc="37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basis.</a:t>
            </a:r>
            <a:endParaRPr sz="886">
              <a:latin typeface="Cambria"/>
              <a:cs typeface="Cambria"/>
            </a:endParaRPr>
          </a:p>
          <a:p>
            <a:pPr marL="8659" marR="37665">
              <a:lnSpc>
                <a:spcPct val="112300"/>
              </a:lnSpc>
              <a:spcBef>
                <a:spcPts val="685"/>
              </a:spcBef>
            </a:pPr>
            <a:r>
              <a:rPr sz="886" b="1" spc="-3" dirty="0">
                <a:latin typeface="Cambria"/>
                <a:cs typeface="Cambria"/>
              </a:rPr>
              <a:t>Manager: </a:t>
            </a:r>
            <a:r>
              <a:rPr sz="886" spc="-3" dirty="0">
                <a:latin typeface="Cambria"/>
                <a:cs typeface="Cambria"/>
              </a:rPr>
              <a:t>I apologize for the delays, ma'am. I </a:t>
            </a:r>
            <a:r>
              <a:rPr sz="886" spc="-7" dirty="0">
                <a:latin typeface="Cambria"/>
                <a:cs typeface="Cambria"/>
              </a:rPr>
              <a:t>promise you </a:t>
            </a:r>
            <a:r>
              <a:rPr sz="886" spc="-3" dirty="0">
                <a:latin typeface="Cambria"/>
                <a:cs typeface="Cambria"/>
              </a:rPr>
              <a:t>that we will take steps to  improve 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this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area.</a:t>
            </a:r>
            <a:endParaRPr sz="886">
              <a:latin typeface="Cambria"/>
              <a:cs typeface="Cambria"/>
            </a:endParaRPr>
          </a:p>
          <a:p>
            <a:pPr marL="8659" marR="109535">
              <a:lnSpc>
                <a:spcPct val="112300"/>
              </a:lnSpc>
              <a:spcBef>
                <a:spcPts val="678"/>
              </a:spcBef>
            </a:pPr>
            <a:r>
              <a:rPr sz="886" b="1" spc="-3" dirty="0">
                <a:latin typeface="Cambria"/>
                <a:cs typeface="Cambria"/>
              </a:rPr>
              <a:t>Erin: </a:t>
            </a:r>
            <a:r>
              <a:rPr sz="886" spc="-3" dirty="0">
                <a:latin typeface="Cambria"/>
                <a:cs typeface="Cambria"/>
              </a:rPr>
              <a:t>Also, I'm sorry </a:t>
            </a:r>
            <a:r>
              <a:rPr sz="886" spc="3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say </a:t>
            </a:r>
            <a:r>
              <a:rPr sz="886" dirty="0">
                <a:latin typeface="Cambria"/>
                <a:cs typeface="Cambria"/>
              </a:rPr>
              <a:t>this, </a:t>
            </a:r>
            <a:r>
              <a:rPr sz="886" spc="-3" dirty="0">
                <a:latin typeface="Cambria"/>
                <a:cs typeface="Cambria"/>
              </a:rPr>
              <a:t>but your customer service </a:t>
            </a:r>
            <a:r>
              <a:rPr sz="886" dirty="0">
                <a:latin typeface="Cambria"/>
                <a:cs typeface="Cambria"/>
              </a:rPr>
              <a:t>by </a:t>
            </a:r>
            <a:r>
              <a:rPr sz="886" spc="-3" dirty="0">
                <a:latin typeface="Cambria"/>
                <a:cs typeface="Cambria"/>
              </a:rPr>
              <a:t>phone leaves a lot </a:t>
            </a:r>
            <a:r>
              <a:rPr sz="886" dirty="0">
                <a:latin typeface="Cambria"/>
                <a:cs typeface="Cambria"/>
              </a:rPr>
              <a:t>to  </a:t>
            </a:r>
            <a:r>
              <a:rPr sz="886" spc="-3" dirty="0">
                <a:latin typeface="Cambria"/>
                <a:cs typeface="Cambria"/>
              </a:rPr>
              <a:t>be desired. Not only </a:t>
            </a:r>
            <a:r>
              <a:rPr sz="886" dirty="0">
                <a:latin typeface="Cambria"/>
                <a:cs typeface="Cambria"/>
              </a:rPr>
              <a:t>do </a:t>
            </a:r>
            <a:r>
              <a:rPr sz="886" spc="-3" dirty="0">
                <a:latin typeface="Cambria"/>
                <a:cs typeface="Cambria"/>
              </a:rPr>
              <a:t>I have to wait a </a:t>
            </a:r>
            <a:r>
              <a:rPr sz="886" spc="-7" dirty="0">
                <a:latin typeface="Cambria"/>
                <a:cs typeface="Cambria"/>
              </a:rPr>
              <a:t>long </a:t>
            </a:r>
            <a:r>
              <a:rPr sz="886" spc="-3" dirty="0">
                <a:latin typeface="Cambria"/>
                <a:cs typeface="Cambria"/>
              </a:rPr>
              <a:t>time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talk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someone, but the  representatives are generally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very</a:t>
            </a:r>
            <a:r>
              <a:rPr sz="886" spc="7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helpful.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18"/>
              </a:spcBef>
            </a:pPr>
            <a:r>
              <a:rPr sz="886" b="1" spc="-3" dirty="0">
                <a:latin typeface="Cambria"/>
                <a:cs typeface="Cambria"/>
              </a:rPr>
              <a:t>Manager: </a:t>
            </a:r>
            <a:r>
              <a:rPr sz="886" spc="-3" dirty="0">
                <a:latin typeface="Cambria"/>
                <a:cs typeface="Cambria"/>
              </a:rPr>
              <a:t>I can understand why you're </a:t>
            </a:r>
            <a:r>
              <a:rPr sz="886" dirty="0">
                <a:latin typeface="Cambria"/>
                <a:cs typeface="Cambria"/>
              </a:rPr>
              <a:t>frustrated </a:t>
            </a:r>
            <a:r>
              <a:rPr sz="886" spc="-3" dirty="0">
                <a:latin typeface="Cambria"/>
                <a:cs typeface="Cambria"/>
              </a:rPr>
              <a:t>– I will </a:t>
            </a:r>
            <a:r>
              <a:rPr sz="886" spc="-7" dirty="0">
                <a:latin typeface="Cambria"/>
                <a:cs typeface="Cambria"/>
              </a:rPr>
              <a:t>look </a:t>
            </a:r>
            <a:r>
              <a:rPr sz="886" dirty="0">
                <a:latin typeface="Cambria"/>
                <a:cs typeface="Cambria"/>
              </a:rPr>
              <a:t>into</a:t>
            </a:r>
            <a:r>
              <a:rPr sz="886" spc="27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it.</a:t>
            </a:r>
            <a:endParaRPr sz="886">
              <a:latin typeface="Cambria"/>
              <a:cs typeface="Cambria"/>
            </a:endParaRPr>
          </a:p>
          <a:p>
            <a:pPr marL="8659" marR="180537" algn="just">
              <a:lnSpc>
                <a:spcPct val="112300"/>
              </a:lnSpc>
              <a:spcBef>
                <a:spcPts val="678"/>
              </a:spcBef>
            </a:pPr>
            <a:r>
              <a:rPr sz="886" b="1" spc="-7" dirty="0">
                <a:latin typeface="Cambria"/>
                <a:cs typeface="Cambria"/>
              </a:rPr>
              <a:t>Erin: </a:t>
            </a:r>
            <a:r>
              <a:rPr sz="886" spc="-3" dirty="0">
                <a:latin typeface="Cambria"/>
                <a:cs typeface="Cambria"/>
              </a:rPr>
              <a:t>I'm also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happy about the fees that are charged for using another bank's  ATM. I was expecting something like $1, but </a:t>
            </a:r>
            <a:r>
              <a:rPr sz="886" dirty="0">
                <a:latin typeface="Cambria"/>
                <a:cs typeface="Cambria"/>
              </a:rPr>
              <a:t>it's </a:t>
            </a:r>
            <a:r>
              <a:rPr sz="886" spc="-3" dirty="0">
                <a:latin typeface="Cambria"/>
                <a:cs typeface="Cambria"/>
              </a:rPr>
              <a:t>actually </a:t>
            </a:r>
            <a:r>
              <a:rPr sz="886" dirty="0">
                <a:latin typeface="Cambria"/>
                <a:cs typeface="Cambria"/>
              </a:rPr>
              <a:t>$5, </a:t>
            </a:r>
            <a:r>
              <a:rPr sz="886" spc="-3" dirty="0">
                <a:latin typeface="Cambria"/>
                <a:cs typeface="Cambria"/>
              </a:rPr>
              <a:t>and I find that rather  high.</a:t>
            </a:r>
            <a:endParaRPr sz="886">
              <a:latin typeface="Cambria"/>
              <a:cs typeface="Cambria"/>
            </a:endParaRPr>
          </a:p>
          <a:p>
            <a:pPr marL="8659" marR="29440">
              <a:lnSpc>
                <a:spcPct val="112300"/>
              </a:lnSpc>
              <a:spcBef>
                <a:spcPts val="685"/>
              </a:spcBef>
            </a:pPr>
            <a:r>
              <a:rPr sz="886" b="1" spc="-3" dirty="0">
                <a:latin typeface="Cambria"/>
                <a:cs typeface="Cambria"/>
              </a:rPr>
              <a:t>Manager: </a:t>
            </a:r>
            <a:r>
              <a:rPr sz="886" spc="-3" dirty="0">
                <a:latin typeface="Cambria"/>
                <a:cs typeface="Cambria"/>
              </a:rPr>
              <a:t>I'm afraid </a:t>
            </a:r>
            <a:r>
              <a:rPr sz="886" dirty="0">
                <a:latin typeface="Cambria"/>
                <a:cs typeface="Cambria"/>
              </a:rPr>
              <a:t>there's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much </a:t>
            </a:r>
            <a:r>
              <a:rPr sz="886" dirty="0">
                <a:latin typeface="Cambria"/>
                <a:cs typeface="Cambria"/>
              </a:rPr>
              <a:t>we </a:t>
            </a:r>
            <a:r>
              <a:rPr sz="886" spc="-7" dirty="0">
                <a:latin typeface="Cambria"/>
                <a:cs typeface="Cambria"/>
              </a:rPr>
              <a:t>can </a:t>
            </a:r>
            <a:r>
              <a:rPr sz="886" spc="-3" dirty="0">
                <a:latin typeface="Cambria"/>
                <a:cs typeface="Cambria"/>
              </a:rPr>
              <a:t>do about the fees - they're an industry  standard. But I </a:t>
            </a:r>
            <a:r>
              <a:rPr sz="886" spc="-7" dirty="0">
                <a:latin typeface="Cambria"/>
                <a:cs typeface="Cambria"/>
              </a:rPr>
              <a:t>assure you </a:t>
            </a:r>
            <a:r>
              <a:rPr sz="886" spc="-3" dirty="0">
                <a:latin typeface="Cambria"/>
                <a:cs typeface="Cambria"/>
              </a:rPr>
              <a:t>that I will do everything in </a:t>
            </a:r>
            <a:r>
              <a:rPr sz="886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power </a:t>
            </a:r>
            <a:r>
              <a:rPr sz="886" dirty="0">
                <a:latin typeface="Cambria"/>
                <a:cs typeface="Cambria"/>
              </a:rPr>
              <a:t>to fix </a:t>
            </a:r>
            <a:r>
              <a:rPr sz="886" spc="-3" dirty="0">
                <a:latin typeface="Cambria"/>
                <a:cs typeface="Cambria"/>
              </a:rPr>
              <a:t>the other  problems you've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mentioned.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091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057">
              <a:latin typeface="Times New Roman"/>
              <a:cs typeface="Times New Roman"/>
            </a:endParaRPr>
          </a:p>
          <a:p>
            <a:pPr marL="8659" marR="17750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Notice the difference between the first conversation and the second conversation?  In </a:t>
            </a:r>
            <a:r>
              <a:rPr sz="886" dirty="0">
                <a:latin typeface="Cambria"/>
                <a:cs typeface="Cambria"/>
              </a:rPr>
              <a:t>the </a:t>
            </a:r>
            <a:r>
              <a:rPr sz="886" spc="-3" dirty="0">
                <a:latin typeface="Cambria"/>
                <a:cs typeface="Cambria"/>
              </a:rPr>
              <a:t>first one, Erin used strong </a:t>
            </a:r>
            <a:r>
              <a:rPr sz="886" dirty="0">
                <a:latin typeface="Cambria"/>
                <a:cs typeface="Cambria"/>
              </a:rPr>
              <a:t>words </a:t>
            </a:r>
            <a:r>
              <a:rPr sz="886" spc="-3" dirty="0">
                <a:latin typeface="Cambria"/>
                <a:cs typeface="Cambria"/>
              </a:rPr>
              <a:t>like “outrageous” and “ridiculous,” </a:t>
            </a:r>
            <a:r>
              <a:rPr sz="886" dirty="0">
                <a:latin typeface="Cambria"/>
                <a:cs typeface="Cambria"/>
              </a:rPr>
              <a:t>as well </a:t>
            </a:r>
            <a:r>
              <a:rPr sz="886" spc="-3" dirty="0">
                <a:latin typeface="Cambria"/>
                <a:cs typeface="Cambria"/>
              </a:rPr>
              <a:t>as  very negative expressions like "stinks," "sucks," "incompetent" and "I'm sick </a:t>
            </a:r>
            <a:r>
              <a:rPr sz="886" spc="-7" dirty="0">
                <a:latin typeface="Cambria"/>
                <a:cs typeface="Cambria"/>
              </a:rPr>
              <a:t>and  </a:t>
            </a:r>
            <a:r>
              <a:rPr sz="886" spc="-3" dirty="0">
                <a:latin typeface="Cambria"/>
                <a:cs typeface="Cambria"/>
              </a:rPr>
              <a:t>tired..."</a:t>
            </a:r>
            <a:endParaRPr sz="886">
              <a:latin typeface="Cambria"/>
              <a:cs typeface="Cambria"/>
            </a:endParaRPr>
          </a:p>
          <a:p>
            <a:pPr marL="8659" marR="172744">
              <a:lnSpc>
                <a:spcPct val="112300"/>
              </a:lnSpc>
              <a:spcBef>
                <a:spcPts val="678"/>
              </a:spcBef>
            </a:pPr>
            <a:r>
              <a:rPr sz="886" spc="-3" dirty="0">
                <a:latin typeface="Cambria"/>
                <a:cs typeface="Cambria"/>
              </a:rPr>
              <a:t>In the second one, Erin expressed her complaints 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a more diplomatic way. Here  are some good phrases for complaining in English. They often include the words  "sorry," "excuse me," or </a:t>
            </a:r>
            <a:r>
              <a:rPr sz="886" spc="-7" dirty="0">
                <a:latin typeface="Cambria"/>
                <a:cs typeface="Cambria"/>
              </a:rPr>
              <a:t>"I'm </a:t>
            </a:r>
            <a:r>
              <a:rPr sz="886" spc="-3" dirty="0">
                <a:latin typeface="Cambria"/>
                <a:cs typeface="Cambria"/>
              </a:rPr>
              <a:t>afraid"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make them more</a:t>
            </a:r>
            <a:r>
              <a:rPr sz="886" spc="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polite: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6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“I'm sorry, but I have a few complaints</a:t>
            </a:r>
            <a:r>
              <a:rPr sz="886" b="1" spc="2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about…”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I’m sorry, but I have a few complaints </a:t>
            </a:r>
            <a:r>
              <a:rPr sz="886" i="1" dirty="0">
                <a:latin typeface="Cambria"/>
                <a:cs typeface="Cambria"/>
              </a:rPr>
              <a:t>about </a:t>
            </a:r>
            <a:r>
              <a:rPr sz="886" i="1" spc="-7" dirty="0">
                <a:latin typeface="Cambria"/>
                <a:cs typeface="Cambria"/>
              </a:rPr>
              <a:t>the </a:t>
            </a:r>
            <a:r>
              <a:rPr sz="886" i="1" spc="-3" dirty="0">
                <a:latin typeface="Cambria"/>
                <a:cs typeface="Cambria"/>
              </a:rPr>
              <a:t>cleanliness of </a:t>
            </a:r>
            <a:r>
              <a:rPr sz="886" i="1" spc="3" dirty="0">
                <a:latin typeface="Cambria"/>
                <a:cs typeface="Cambria"/>
              </a:rPr>
              <a:t>this </a:t>
            </a:r>
            <a:r>
              <a:rPr sz="886" i="1" spc="-3" dirty="0">
                <a:latin typeface="Cambria"/>
                <a:cs typeface="Cambria"/>
              </a:rPr>
              <a:t>fitness</a:t>
            </a:r>
            <a:r>
              <a:rPr sz="886" i="1" spc="85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center.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“I'm sorry </a:t>
            </a:r>
            <a:r>
              <a:rPr sz="886" b="1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say that…” / “I hate </a:t>
            </a:r>
            <a:r>
              <a:rPr sz="886" b="1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say this,</a:t>
            </a:r>
            <a:r>
              <a:rPr sz="886" b="1" spc="1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but…”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I’m sorry to say that </a:t>
            </a:r>
            <a:r>
              <a:rPr sz="886" i="1" dirty="0">
                <a:latin typeface="Cambria"/>
                <a:cs typeface="Cambria"/>
              </a:rPr>
              <a:t>the food </a:t>
            </a:r>
            <a:r>
              <a:rPr sz="886" i="1" spc="-3" dirty="0">
                <a:latin typeface="Cambria"/>
                <a:cs typeface="Cambria"/>
              </a:rPr>
              <a:t>at this </a:t>
            </a:r>
            <a:r>
              <a:rPr sz="886" i="1" dirty="0">
                <a:latin typeface="Cambria"/>
                <a:cs typeface="Cambria"/>
              </a:rPr>
              <a:t>restaurant </a:t>
            </a:r>
            <a:r>
              <a:rPr sz="886" i="1" spc="-3" dirty="0">
                <a:latin typeface="Cambria"/>
                <a:cs typeface="Cambria"/>
              </a:rPr>
              <a:t>is not very</a:t>
            </a:r>
            <a:r>
              <a:rPr sz="886" i="1" spc="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good.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“I'm sorry </a:t>
            </a:r>
            <a:r>
              <a:rPr sz="886" b="1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bother you,</a:t>
            </a:r>
            <a:r>
              <a:rPr sz="886" b="1" spc="-2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but…”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sz="886" i="1" spc="-3" dirty="0">
                <a:latin typeface="Cambria"/>
                <a:cs typeface="Cambria"/>
              </a:rPr>
              <a:t>I’m sorry to bother </a:t>
            </a:r>
            <a:r>
              <a:rPr sz="886" i="1" dirty="0">
                <a:latin typeface="Cambria"/>
                <a:cs typeface="Cambria"/>
              </a:rPr>
              <a:t>you, </a:t>
            </a:r>
            <a:r>
              <a:rPr sz="886" i="1" spc="-3" dirty="0">
                <a:latin typeface="Cambria"/>
                <a:cs typeface="Cambria"/>
              </a:rPr>
              <a:t>but could you turn down </a:t>
            </a:r>
            <a:r>
              <a:rPr sz="886" i="1" spc="-7" dirty="0">
                <a:latin typeface="Cambria"/>
                <a:cs typeface="Cambria"/>
              </a:rPr>
              <a:t>the</a:t>
            </a:r>
            <a:r>
              <a:rPr sz="886" i="1" spc="5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music?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24148"/>
            <a:ext cx="4059382" cy="53193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45" indent="-155427"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“Excuse </a:t>
            </a:r>
            <a:r>
              <a:rPr sz="886" b="1" spc="-7" dirty="0">
                <a:latin typeface="Cambria"/>
                <a:cs typeface="Cambria"/>
              </a:rPr>
              <a:t>me, </a:t>
            </a:r>
            <a:r>
              <a:rPr sz="886" b="1" spc="-3" dirty="0">
                <a:latin typeface="Cambria"/>
                <a:cs typeface="Cambria"/>
              </a:rPr>
              <a:t>there is a problem</a:t>
            </a:r>
            <a:r>
              <a:rPr sz="886" b="1" spc="2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with…”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Excuse me, there is a problem with my bill. I was charged an extra</a:t>
            </a:r>
            <a:r>
              <a:rPr sz="886" i="1" spc="65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$50.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“There seems </a:t>
            </a:r>
            <a:r>
              <a:rPr sz="886" b="1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be a problem</a:t>
            </a:r>
            <a:r>
              <a:rPr sz="886" b="1" spc="-1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with…”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There </a:t>
            </a:r>
            <a:r>
              <a:rPr sz="886" i="1" dirty="0">
                <a:latin typeface="Cambria"/>
                <a:cs typeface="Cambria"/>
              </a:rPr>
              <a:t>seems </a:t>
            </a:r>
            <a:r>
              <a:rPr sz="886" i="1" spc="-3" dirty="0">
                <a:latin typeface="Cambria"/>
                <a:cs typeface="Cambria"/>
              </a:rPr>
              <a:t>to </a:t>
            </a:r>
            <a:r>
              <a:rPr sz="886" i="1" dirty="0">
                <a:latin typeface="Cambria"/>
                <a:cs typeface="Cambria"/>
              </a:rPr>
              <a:t>be </a:t>
            </a:r>
            <a:r>
              <a:rPr sz="886" i="1" spc="-3" dirty="0">
                <a:latin typeface="Cambria"/>
                <a:cs typeface="Cambria"/>
              </a:rPr>
              <a:t>a </a:t>
            </a:r>
            <a:r>
              <a:rPr sz="886" i="1" dirty="0">
                <a:latin typeface="Cambria"/>
                <a:cs typeface="Cambria"/>
              </a:rPr>
              <a:t>problem with </a:t>
            </a:r>
            <a:r>
              <a:rPr sz="886" i="1" spc="-3" dirty="0">
                <a:latin typeface="Cambria"/>
                <a:cs typeface="Cambria"/>
              </a:rPr>
              <a:t>my password. I can’t log</a:t>
            </a:r>
            <a:r>
              <a:rPr sz="886" i="1" spc="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in.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was expecting ________,</a:t>
            </a:r>
            <a:r>
              <a:rPr sz="886" b="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but…”</a:t>
            </a:r>
            <a:endParaRPr sz="886">
              <a:latin typeface="Cambria"/>
              <a:cs typeface="Cambria"/>
            </a:endParaRPr>
          </a:p>
          <a:p>
            <a:pPr marL="319945" marR="280114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I was expecting this hair dryer to </a:t>
            </a:r>
            <a:r>
              <a:rPr sz="886" i="1" dirty="0">
                <a:latin typeface="Cambria"/>
                <a:cs typeface="Cambria"/>
              </a:rPr>
              <a:t>last for </a:t>
            </a:r>
            <a:r>
              <a:rPr sz="886" i="1" spc="-3" dirty="0">
                <a:latin typeface="Cambria"/>
                <a:cs typeface="Cambria"/>
              </a:rPr>
              <a:t>several years, but </a:t>
            </a:r>
            <a:r>
              <a:rPr sz="886" i="1" dirty="0">
                <a:latin typeface="Cambria"/>
                <a:cs typeface="Cambria"/>
              </a:rPr>
              <a:t>it </a:t>
            </a:r>
            <a:r>
              <a:rPr sz="886" i="1" spc="-3" dirty="0">
                <a:latin typeface="Cambria"/>
                <a:cs typeface="Cambria"/>
              </a:rPr>
              <a:t>broke after a  week.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“I'm afraid this is</a:t>
            </a:r>
            <a:r>
              <a:rPr sz="886" b="1" spc="-1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unacceptable.”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“I’m not satisfied</a:t>
            </a:r>
            <a:r>
              <a:rPr sz="886" b="1" spc="-2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with…”</a:t>
            </a:r>
            <a:endParaRPr sz="886">
              <a:latin typeface="Cambria"/>
              <a:cs typeface="Cambria"/>
            </a:endParaRPr>
          </a:p>
          <a:p>
            <a:pPr marL="319945" marR="196123">
              <a:lnSpc>
                <a:spcPts val="1200"/>
              </a:lnSpc>
              <a:spcBef>
                <a:spcPts val="55"/>
              </a:spcBef>
            </a:pPr>
            <a:r>
              <a:rPr sz="886" i="1" spc="-3" dirty="0">
                <a:latin typeface="Cambria"/>
                <a:cs typeface="Cambria"/>
              </a:rPr>
              <a:t>I’m not satisfied </a:t>
            </a:r>
            <a:r>
              <a:rPr sz="886" i="1" dirty="0">
                <a:latin typeface="Cambria"/>
                <a:cs typeface="Cambria"/>
              </a:rPr>
              <a:t>with </a:t>
            </a:r>
            <a:r>
              <a:rPr sz="886" i="1" spc="-3" dirty="0">
                <a:latin typeface="Cambria"/>
                <a:cs typeface="Cambria"/>
              </a:rPr>
              <a:t>this hotel </a:t>
            </a:r>
            <a:r>
              <a:rPr sz="886" i="1" dirty="0">
                <a:latin typeface="Cambria"/>
                <a:cs typeface="Cambria"/>
              </a:rPr>
              <a:t>room </a:t>
            </a:r>
            <a:r>
              <a:rPr sz="886" i="1" spc="-3" dirty="0">
                <a:latin typeface="Cambria"/>
                <a:cs typeface="Cambria"/>
              </a:rPr>
              <a:t>– it </a:t>
            </a:r>
            <a:r>
              <a:rPr sz="886" i="1" dirty="0">
                <a:latin typeface="Cambria"/>
                <a:cs typeface="Cambria"/>
              </a:rPr>
              <a:t>is not </a:t>
            </a:r>
            <a:r>
              <a:rPr sz="886" i="1" spc="-3" dirty="0">
                <a:latin typeface="Cambria"/>
                <a:cs typeface="Cambria"/>
              </a:rPr>
              <a:t>what was advertised on your  website.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23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“I'm rather upset</a:t>
            </a:r>
            <a:r>
              <a:rPr sz="886" b="1" spc="-3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about…”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sz="886" i="1" spc="-3" dirty="0">
                <a:latin typeface="Cambria"/>
                <a:cs typeface="Cambria"/>
              </a:rPr>
              <a:t>I’m rather upset </a:t>
            </a:r>
            <a:r>
              <a:rPr sz="886" i="1" dirty="0">
                <a:latin typeface="Cambria"/>
                <a:cs typeface="Cambria"/>
              </a:rPr>
              <a:t>about </a:t>
            </a:r>
            <a:r>
              <a:rPr sz="886" i="1" spc="-3" dirty="0">
                <a:latin typeface="Cambria"/>
                <a:cs typeface="Cambria"/>
              </a:rPr>
              <a:t>my </a:t>
            </a:r>
            <a:r>
              <a:rPr sz="886" i="1" dirty="0">
                <a:latin typeface="Cambria"/>
                <a:cs typeface="Cambria"/>
              </a:rPr>
              <a:t>subscription </a:t>
            </a:r>
            <a:r>
              <a:rPr sz="886" i="1" spc="-3" dirty="0">
                <a:latin typeface="Cambria"/>
                <a:cs typeface="Cambria"/>
              </a:rPr>
              <a:t>being canceled without</a:t>
            </a:r>
            <a:r>
              <a:rPr sz="886" i="1" spc="1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warning.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“I'm very disappointed</a:t>
            </a:r>
            <a:r>
              <a:rPr sz="886" b="1" spc="-1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with…”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I’m very disappointed with the lack of organization in this</a:t>
            </a:r>
            <a:r>
              <a:rPr sz="886" i="1" spc="7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program.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The manager of the </a:t>
            </a:r>
            <a:r>
              <a:rPr sz="886" spc="-7" dirty="0">
                <a:latin typeface="Cambria"/>
                <a:cs typeface="Cambria"/>
              </a:rPr>
              <a:t>bank </a:t>
            </a:r>
            <a:r>
              <a:rPr sz="886" spc="-3" dirty="0">
                <a:latin typeface="Cambria"/>
                <a:cs typeface="Cambria"/>
              </a:rPr>
              <a:t>uses a variety of phrases to respond to Erin's complaints. </a:t>
            </a:r>
            <a:r>
              <a:rPr sz="886" spc="-7" dirty="0">
                <a:latin typeface="Cambria"/>
                <a:cs typeface="Cambria"/>
              </a:rPr>
              <a:t>If  you </a:t>
            </a:r>
            <a:r>
              <a:rPr sz="886" spc="-3" dirty="0">
                <a:latin typeface="Cambria"/>
                <a:cs typeface="Cambria"/>
              </a:rPr>
              <a:t>work in customer service - or if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hear some complaints </a:t>
            </a:r>
            <a:r>
              <a:rPr sz="886" dirty="0">
                <a:latin typeface="Cambria"/>
                <a:cs typeface="Cambria"/>
              </a:rPr>
              <a:t>from </a:t>
            </a:r>
            <a:r>
              <a:rPr sz="886" spc="-3" dirty="0">
                <a:latin typeface="Cambria"/>
                <a:cs typeface="Cambria"/>
              </a:rPr>
              <a:t>a boss or  coworker -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can reply with these</a:t>
            </a:r>
            <a:r>
              <a:rPr sz="886" spc="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phrases: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“I'm sorry </a:t>
            </a:r>
            <a:r>
              <a:rPr sz="886" b="1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hear</a:t>
            </a:r>
            <a:r>
              <a:rPr sz="886" b="1" spc="-48" dirty="0">
                <a:latin typeface="Cambria"/>
                <a:cs typeface="Cambria"/>
              </a:rPr>
              <a:t> </a:t>
            </a:r>
            <a:r>
              <a:rPr sz="886" b="1" dirty="0">
                <a:latin typeface="Cambria"/>
                <a:cs typeface="Cambria"/>
              </a:rPr>
              <a:t>that.”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“I'm </a:t>
            </a:r>
            <a:r>
              <a:rPr sz="886" b="1" dirty="0">
                <a:latin typeface="Cambria"/>
                <a:cs typeface="Cambria"/>
              </a:rPr>
              <a:t>so </a:t>
            </a:r>
            <a:r>
              <a:rPr sz="886" b="1" spc="-3" dirty="0">
                <a:latin typeface="Cambria"/>
                <a:cs typeface="Cambria"/>
              </a:rPr>
              <a:t>sorry; this </a:t>
            </a:r>
            <a:r>
              <a:rPr sz="886" b="1" dirty="0">
                <a:latin typeface="Cambria"/>
                <a:cs typeface="Cambria"/>
              </a:rPr>
              <a:t>will </a:t>
            </a:r>
            <a:r>
              <a:rPr sz="886" b="1" spc="-3" dirty="0">
                <a:latin typeface="Cambria"/>
                <a:cs typeface="Cambria"/>
              </a:rPr>
              <a:t>never happen</a:t>
            </a:r>
            <a:r>
              <a:rPr sz="886" b="1" spc="-27" dirty="0">
                <a:latin typeface="Cambria"/>
                <a:cs typeface="Cambria"/>
              </a:rPr>
              <a:t> </a:t>
            </a:r>
            <a:r>
              <a:rPr sz="886" b="1" dirty="0">
                <a:latin typeface="Cambria"/>
                <a:cs typeface="Cambria"/>
              </a:rPr>
              <a:t>again.”</a:t>
            </a:r>
            <a:endParaRPr sz="886">
              <a:latin typeface="Cambria"/>
              <a:cs typeface="Cambria"/>
            </a:endParaRPr>
          </a:p>
          <a:p>
            <a:pPr marL="319945" marR="508275" indent="-155427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can assure you that we’ll do everything we can </a:t>
            </a:r>
            <a:r>
              <a:rPr sz="886" b="1" spc="-7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resolve the  problem.”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apologize for </a:t>
            </a:r>
            <a:r>
              <a:rPr sz="886" b="1" dirty="0">
                <a:latin typeface="Cambria"/>
                <a:cs typeface="Cambria"/>
              </a:rPr>
              <a:t>the </a:t>
            </a:r>
            <a:r>
              <a:rPr sz="886" b="1" spc="-3" dirty="0">
                <a:latin typeface="Cambria"/>
                <a:cs typeface="Cambria"/>
              </a:rPr>
              <a:t>delay/inconvenience/bad</a:t>
            </a:r>
            <a:r>
              <a:rPr sz="886" b="1" spc="3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experience.”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4"/>
              </a:spcBef>
              <a:buFont typeface="Symbol"/>
              <a:buChar char=""/>
            </a:pPr>
            <a:endParaRPr sz="920">
              <a:latin typeface="Times New Roman"/>
              <a:cs typeface="Times New Roman"/>
            </a:endParaRPr>
          </a:p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#2 –</a:t>
            </a:r>
            <a:r>
              <a:rPr sz="1091" b="1" spc="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Criticism</a:t>
            </a:r>
            <a:endParaRPr sz="1091">
              <a:latin typeface="Cambria"/>
              <a:cs typeface="Cambria"/>
            </a:endParaRPr>
          </a:p>
          <a:p>
            <a:pPr marL="8659" marR="25544">
              <a:lnSpc>
                <a:spcPct val="112300"/>
              </a:lnSpc>
              <a:spcBef>
                <a:spcPts val="48"/>
              </a:spcBef>
            </a:pPr>
            <a:r>
              <a:rPr sz="886" spc="-3" dirty="0">
                <a:latin typeface="Cambria"/>
                <a:cs typeface="Cambria"/>
              </a:rPr>
              <a:t>When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need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criticize someone – say something negative about their work or  </a:t>
            </a:r>
            <a:r>
              <a:rPr sz="886" spc="-7" dirty="0">
                <a:latin typeface="Cambria"/>
                <a:cs typeface="Cambria"/>
              </a:rPr>
              <a:t>behavior </a:t>
            </a:r>
            <a:r>
              <a:rPr sz="886" spc="-3" dirty="0">
                <a:latin typeface="Cambria"/>
                <a:cs typeface="Cambria"/>
              </a:rPr>
              <a:t>– it can be difficult to know what to say. Try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avoid </a:t>
            </a:r>
            <a:r>
              <a:rPr sz="886" dirty="0">
                <a:latin typeface="Cambria"/>
                <a:cs typeface="Cambria"/>
              </a:rPr>
              <a:t>direct </a:t>
            </a:r>
            <a:r>
              <a:rPr sz="886" spc="-3" dirty="0">
                <a:latin typeface="Cambria"/>
                <a:cs typeface="Cambria"/>
              </a:rPr>
              <a:t>statements like  these: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7" dirty="0">
                <a:latin typeface="Cambria"/>
                <a:cs typeface="Cambria"/>
              </a:rPr>
              <a:t>"You're </a:t>
            </a:r>
            <a:r>
              <a:rPr sz="886" b="1" spc="3" dirty="0">
                <a:latin typeface="Cambria"/>
                <a:cs typeface="Cambria"/>
              </a:rPr>
              <a:t>so</a:t>
            </a:r>
            <a:r>
              <a:rPr sz="886" b="1" spc="-4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lazy!"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"You never arrive on</a:t>
            </a:r>
            <a:r>
              <a:rPr sz="886" b="1" spc="-3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time."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"You talk too</a:t>
            </a:r>
            <a:r>
              <a:rPr sz="886" b="1" spc="-4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much."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7" dirty="0">
                <a:latin typeface="Cambria"/>
                <a:cs typeface="Cambria"/>
              </a:rPr>
              <a:t>"This </a:t>
            </a:r>
            <a:r>
              <a:rPr sz="886" b="1" spc="-3" dirty="0">
                <a:latin typeface="Cambria"/>
                <a:cs typeface="Cambria"/>
              </a:rPr>
              <a:t>design is</a:t>
            </a:r>
            <a:r>
              <a:rPr sz="886" b="1" spc="-2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terrible."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53178"/>
            <a:ext cx="4065010" cy="52404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Instead, one good technique is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use the "sandwich technique" – </a:t>
            </a:r>
            <a:r>
              <a:rPr sz="886" spc="-7" dirty="0">
                <a:latin typeface="Cambria"/>
                <a:cs typeface="Cambria"/>
              </a:rPr>
              <a:t>say </a:t>
            </a:r>
            <a:r>
              <a:rPr sz="886" spc="-3" dirty="0">
                <a:latin typeface="Cambria"/>
                <a:cs typeface="Cambria"/>
              </a:rPr>
              <a:t>one good thing,  then </a:t>
            </a:r>
            <a:r>
              <a:rPr sz="886" spc="-7" dirty="0">
                <a:latin typeface="Cambria"/>
                <a:cs typeface="Cambria"/>
              </a:rPr>
              <a:t>give </a:t>
            </a:r>
            <a:r>
              <a:rPr sz="886" spc="-3" dirty="0">
                <a:latin typeface="Cambria"/>
                <a:cs typeface="Cambria"/>
              </a:rPr>
              <a:t>the criticism in a </a:t>
            </a:r>
            <a:r>
              <a:rPr sz="886" spc="-7" dirty="0">
                <a:latin typeface="Cambria"/>
                <a:cs typeface="Cambria"/>
              </a:rPr>
              <a:t>polite </a:t>
            </a:r>
            <a:r>
              <a:rPr sz="886" spc="-3" dirty="0">
                <a:latin typeface="Cambria"/>
                <a:cs typeface="Cambria"/>
              </a:rPr>
              <a:t>way, </a:t>
            </a:r>
            <a:r>
              <a:rPr sz="886" dirty="0">
                <a:latin typeface="Cambria"/>
                <a:cs typeface="Cambria"/>
              </a:rPr>
              <a:t>then </a:t>
            </a:r>
            <a:r>
              <a:rPr sz="886" spc="-3" dirty="0">
                <a:latin typeface="Cambria"/>
                <a:cs typeface="Cambria"/>
              </a:rPr>
              <a:t>finish </a:t>
            </a:r>
            <a:r>
              <a:rPr sz="886" dirty="0">
                <a:latin typeface="Cambria"/>
                <a:cs typeface="Cambria"/>
              </a:rPr>
              <a:t>by </a:t>
            </a:r>
            <a:r>
              <a:rPr sz="886" spc="-3" dirty="0">
                <a:latin typeface="Cambria"/>
                <a:cs typeface="Cambria"/>
              </a:rPr>
              <a:t>saying another </a:t>
            </a:r>
            <a:r>
              <a:rPr sz="886" spc="-7" dirty="0">
                <a:latin typeface="Cambria"/>
                <a:cs typeface="Cambria"/>
              </a:rPr>
              <a:t>good</a:t>
            </a:r>
            <a:r>
              <a:rPr sz="886" spc="9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thing.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18"/>
              </a:spcBef>
            </a:pPr>
            <a:r>
              <a:rPr sz="886" spc="-3" dirty="0">
                <a:latin typeface="Cambria"/>
                <a:cs typeface="Cambria"/>
              </a:rPr>
              <a:t>Start with a positive comment, </a:t>
            </a:r>
            <a:r>
              <a:rPr sz="886" spc="-7" dirty="0">
                <a:latin typeface="Cambria"/>
                <a:cs typeface="Cambria"/>
              </a:rPr>
              <a:t>like</a:t>
            </a:r>
            <a:r>
              <a:rPr sz="886" spc="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these: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7" dirty="0">
                <a:latin typeface="Cambria"/>
                <a:cs typeface="Cambria"/>
              </a:rPr>
              <a:t>"Thanks</a:t>
            </a:r>
            <a:r>
              <a:rPr sz="886" b="1" spc="-55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for..."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"I</a:t>
            </a:r>
            <a:r>
              <a:rPr sz="886" b="1" spc="-55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appreciate..."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"I can see that you put a </a:t>
            </a:r>
            <a:r>
              <a:rPr sz="886" b="1" dirty="0">
                <a:latin typeface="Cambria"/>
                <a:cs typeface="Cambria"/>
              </a:rPr>
              <a:t>lot </a:t>
            </a:r>
            <a:r>
              <a:rPr sz="886" b="1" spc="-3" dirty="0">
                <a:latin typeface="Cambria"/>
                <a:cs typeface="Cambria"/>
              </a:rPr>
              <a:t>of effort into</a:t>
            </a:r>
            <a:r>
              <a:rPr sz="886" b="1" spc="-1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this."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  <a:buFont typeface="Symbol"/>
              <a:buChar char=""/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latin typeface="Cambria"/>
                <a:cs typeface="Cambria"/>
              </a:rPr>
              <a:t>Then </a:t>
            </a:r>
            <a:r>
              <a:rPr sz="886" spc="-7" dirty="0">
                <a:latin typeface="Cambria"/>
                <a:cs typeface="Cambria"/>
              </a:rPr>
              <a:t>give </a:t>
            </a:r>
            <a:r>
              <a:rPr sz="886" spc="-3" dirty="0">
                <a:latin typeface="Cambria"/>
                <a:cs typeface="Cambria"/>
              </a:rPr>
              <a:t>your</a:t>
            </a:r>
            <a:r>
              <a:rPr sz="886" spc="-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criticism: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"Unfortunately..."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7" dirty="0">
                <a:latin typeface="Cambria"/>
                <a:cs typeface="Cambria"/>
              </a:rPr>
              <a:t>"The </a:t>
            </a:r>
            <a:r>
              <a:rPr sz="886" b="1" spc="-3" dirty="0">
                <a:latin typeface="Cambria"/>
                <a:cs typeface="Cambria"/>
              </a:rPr>
              <a:t>problem is</a:t>
            </a:r>
            <a:r>
              <a:rPr sz="886" b="1" spc="-2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that..."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4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"It's a bit / </a:t>
            </a:r>
            <a:r>
              <a:rPr sz="886" b="1" spc="-7" dirty="0">
                <a:latin typeface="Cambria"/>
                <a:cs typeface="Cambria"/>
              </a:rPr>
              <a:t>It's </a:t>
            </a:r>
            <a:r>
              <a:rPr sz="886" b="1" spc="-3" dirty="0">
                <a:latin typeface="Cambria"/>
                <a:cs typeface="Cambria"/>
              </a:rPr>
              <a:t>rather... (negative</a:t>
            </a:r>
            <a:r>
              <a:rPr sz="886" b="1" spc="1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adjective)"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sz="886" i="1" spc="-3" dirty="0">
                <a:latin typeface="Cambria"/>
                <a:cs typeface="Cambria"/>
              </a:rPr>
              <a:t>It’s a bit </a:t>
            </a:r>
            <a:r>
              <a:rPr sz="886" i="1" dirty="0">
                <a:latin typeface="Cambria"/>
                <a:cs typeface="Cambria"/>
              </a:rPr>
              <a:t>dirty. </a:t>
            </a:r>
            <a:r>
              <a:rPr sz="886" i="1" spc="-3" dirty="0">
                <a:latin typeface="Cambria"/>
                <a:cs typeface="Cambria"/>
              </a:rPr>
              <a:t>/ It’s rather</a:t>
            </a:r>
            <a:r>
              <a:rPr sz="886" i="1" spc="1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disorganized.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"I'm</a:t>
            </a:r>
            <a:r>
              <a:rPr sz="886" b="1" spc="-58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afraid..."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  <a:buFont typeface="Symbol"/>
              <a:buChar char=""/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latin typeface="Cambria"/>
                <a:cs typeface="Cambria"/>
              </a:rPr>
              <a:t>You can </a:t>
            </a:r>
            <a:r>
              <a:rPr sz="886" spc="-7" dirty="0">
                <a:latin typeface="Cambria"/>
                <a:cs typeface="Cambria"/>
              </a:rPr>
              <a:t>also </a:t>
            </a:r>
            <a:r>
              <a:rPr sz="886" spc="-3" dirty="0">
                <a:latin typeface="Cambria"/>
                <a:cs typeface="Cambria"/>
              </a:rPr>
              <a:t>include a suggestion or reason for the</a:t>
            </a:r>
            <a:r>
              <a:rPr sz="886" spc="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criticism: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5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"Next time, you might want</a:t>
            </a:r>
            <a:r>
              <a:rPr sz="886" b="1" spc="-2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to..."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"It's really necessary/important</a:t>
            </a:r>
            <a:r>
              <a:rPr sz="886" b="1" spc="-2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to..."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886" spc="-3" dirty="0">
                <a:latin typeface="Cambria"/>
                <a:cs typeface="Cambria"/>
              </a:rPr>
              <a:t>…and then finish with another positive</a:t>
            </a:r>
            <a:r>
              <a:rPr sz="886" spc="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phrase.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18"/>
              </a:spcBef>
            </a:pPr>
            <a:r>
              <a:rPr sz="886" spc="-3" dirty="0">
                <a:latin typeface="Cambria"/>
                <a:cs typeface="Cambria"/>
              </a:rPr>
              <a:t>Let’s take a </a:t>
            </a:r>
            <a:r>
              <a:rPr sz="886" spc="-7" dirty="0">
                <a:latin typeface="Cambria"/>
                <a:cs typeface="Cambria"/>
              </a:rPr>
              <a:t>look </a:t>
            </a:r>
            <a:r>
              <a:rPr sz="886" dirty="0">
                <a:latin typeface="Cambria"/>
                <a:cs typeface="Cambria"/>
              </a:rPr>
              <a:t>at </a:t>
            </a:r>
            <a:r>
              <a:rPr sz="886" spc="-3" dirty="0">
                <a:latin typeface="Cambria"/>
                <a:cs typeface="Cambria"/>
              </a:rPr>
              <a:t>some mini-conversations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see this technique in</a:t>
            </a:r>
            <a:r>
              <a:rPr sz="886" spc="7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action: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/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Mini-Conversation</a:t>
            </a:r>
            <a:r>
              <a:rPr sz="1091" b="1" spc="-5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#2a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59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latin typeface="Cambria"/>
                <a:cs typeface="Cambria"/>
              </a:rPr>
              <a:t>Nancy: </a:t>
            </a:r>
            <a:r>
              <a:rPr sz="886" spc="-3" dirty="0">
                <a:latin typeface="Cambria"/>
                <a:cs typeface="Cambria"/>
              </a:rPr>
              <a:t>Sam, what did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think of the </a:t>
            </a:r>
            <a:r>
              <a:rPr sz="886" spc="-7" dirty="0">
                <a:latin typeface="Cambria"/>
                <a:cs typeface="Cambria"/>
              </a:rPr>
              <a:t>new </a:t>
            </a:r>
            <a:r>
              <a:rPr sz="886" spc="-3" dirty="0">
                <a:latin typeface="Cambria"/>
                <a:cs typeface="Cambria"/>
              </a:rPr>
              <a:t>website I designed for our</a:t>
            </a:r>
            <a:r>
              <a:rPr sz="886" spc="12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organization?</a:t>
            </a:r>
            <a:endParaRPr sz="886">
              <a:latin typeface="Cambria"/>
              <a:cs typeface="Cambria"/>
            </a:endParaRPr>
          </a:p>
          <a:p>
            <a:pPr marL="8659" marR="25544">
              <a:lnSpc>
                <a:spcPct val="112300"/>
              </a:lnSpc>
              <a:spcBef>
                <a:spcPts val="689"/>
              </a:spcBef>
            </a:pPr>
            <a:r>
              <a:rPr sz="886" b="1" spc="-7" dirty="0">
                <a:latin typeface="Cambria"/>
                <a:cs typeface="Cambria"/>
              </a:rPr>
              <a:t>Sam: </a:t>
            </a:r>
            <a:r>
              <a:rPr sz="886" dirty="0">
                <a:latin typeface="Cambria"/>
                <a:cs typeface="Cambria"/>
              </a:rPr>
              <a:t>Well, </a:t>
            </a:r>
            <a:r>
              <a:rPr sz="886" spc="-3" dirty="0">
                <a:latin typeface="Cambria"/>
                <a:cs typeface="Cambria"/>
              </a:rPr>
              <a:t>I can see </a:t>
            </a:r>
            <a:r>
              <a:rPr sz="886" dirty="0">
                <a:latin typeface="Cambria"/>
                <a:cs typeface="Cambria"/>
              </a:rPr>
              <a:t>that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put a lot of effort into </a:t>
            </a:r>
            <a:r>
              <a:rPr sz="886" dirty="0">
                <a:latin typeface="Cambria"/>
                <a:cs typeface="Cambria"/>
              </a:rPr>
              <a:t>it! </a:t>
            </a:r>
            <a:r>
              <a:rPr sz="886" spc="-3" dirty="0">
                <a:latin typeface="Cambria"/>
                <a:cs typeface="Cambria"/>
              </a:rPr>
              <a:t>I appreciate the fact that it’s  simple </a:t>
            </a:r>
            <a:r>
              <a:rPr sz="886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easy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navigate. The only problem is that we really </a:t>
            </a:r>
            <a:r>
              <a:rPr sz="886" dirty="0">
                <a:latin typeface="Cambria"/>
                <a:cs typeface="Cambria"/>
              </a:rPr>
              <a:t>need </a:t>
            </a:r>
            <a:r>
              <a:rPr sz="886" spc="-3" dirty="0">
                <a:latin typeface="Cambria"/>
                <a:cs typeface="Cambria"/>
              </a:rPr>
              <a:t>a site that’s a  little more complex, with some advanced </a:t>
            </a:r>
            <a:r>
              <a:rPr sz="886" dirty="0">
                <a:latin typeface="Cambria"/>
                <a:cs typeface="Cambria"/>
              </a:rPr>
              <a:t>features </a:t>
            </a:r>
            <a:r>
              <a:rPr sz="886" spc="-3" dirty="0">
                <a:latin typeface="Cambria"/>
                <a:cs typeface="Cambria"/>
              </a:rPr>
              <a:t>like scheduling appointments and  receiving</a:t>
            </a:r>
            <a:r>
              <a:rPr sz="886" spc="-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donations.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b="1" spc="-3" dirty="0">
                <a:latin typeface="Cambria"/>
                <a:cs typeface="Cambria"/>
              </a:rPr>
              <a:t>Nancy: </a:t>
            </a:r>
            <a:r>
              <a:rPr sz="886" spc="-3" dirty="0">
                <a:latin typeface="Cambria"/>
                <a:cs typeface="Cambria"/>
              </a:rPr>
              <a:t>Oh… I’m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sure I </a:t>
            </a:r>
            <a:r>
              <a:rPr sz="886" spc="-7" dirty="0">
                <a:latin typeface="Cambria"/>
                <a:cs typeface="Cambria"/>
              </a:rPr>
              <a:t>know </a:t>
            </a:r>
            <a:r>
              <a:rPr sz="886" spc="-3" dirty="0">
                <a:latin typeface="Cambria"/>
                <a:cs typeface="Cambria"/>
              </a:rPr>
              <a:t>how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do</a:t>
            </a:r>
            <a:r>
              <a:rPr sz="886" spc="20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that.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01162"/>
            <a:ext cx="3983615" cy="4115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33366">
              <a:lnSpc>
                <a:spcPct val="112400"/>
              </a:lnSpc>
            </a:pPr>
            <a:r>
              <a:rPr sz="886" b="1" spc="-7" dirty="0">
                <a:latin typeface="Cambria"/>
                <a:cs typeface="Cambria"/>
              </a:rPr>
              <a:t>Sam: </a:t>
            </a:r>
            <a:r>
              <a:rPr sz="886" spc="-3" dirty="0">
                <a:latin typeface="Cambria"/>
                <a:cs typeface="Cambria"/>
              </a:rPr>
              <a:t>That’s OK – we can use some of your great ideas to </a:t>
            </a:r>
            <a:r>
              <a:rPr sz="886" spc="-7" dirty="0">
                <a:latin typeface="Cambria"/>
                <a:cs typeface="Cambria"/>
              </a:rPr>
              <a:t>give </a:t>
            </a:r>
            <a:r>
              <a:rPr sz="886" spc="-3" dirty="0">
                <a:latin typeface="Cambria"/>
                <a:cs typeface="Cambria"/>
              </a:rPr>
              <a:t>guidelines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a  professional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designer.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/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Mini-Conversation</a:t>
            </a:r>
            <a:r>
              <a:rPr sz="1091" b="1" spc="-5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#2b</a:t>
            </a:r>
            <a:endParaRPr sz="1091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93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latin typeface="Cambria"/>
                <a:cs typeface="Cambria"/>
              </a:rPr>
              <a:t>Beth: </a:t>
            </a:r>
            <a:r>
              <a:rPr sz="886" spc="-3" dirty="0">
                <a:latin typeface="Cambria"/>
                <a:cs typeface="Cambria"/>
              </a:rPr>
              <a:t>Hi Andy – could I talk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for a</a:t>
            </a:r>
            <a:r>
              <a:rPr sz="886" spc="2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minute?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b="1" spc="-3" dirty="0">
                <a:latin typeface="Cambria"/>
                <a:cs typeface="Cambria"/>
              </a:rPr>
              <a:t>Andy:</a:t>
            </a:r>
            <a:r>
              <a:rPr sz="886" b="1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Sure.</a:t>
            </a:r>
            <a:endParaRPr sz="886">
              <a:latin typeface="Cambria"/>
              <a:cs typeface="Cambria"/>
            </a:endParaRPr>
          </a:p>
          <a:p>
            <a:pPr marL="8659" marR="80960">
              <a:lnSpc>
                <a:spcPct val="112300"/>
              </a:lnSpc>
              <a:spcBef>
                <a:spcPts val="685"/>
              </a:spcBef>
            </a:pPr>
            <a:r>
              <a:rPr sz="886" b="1" spc="-3" dirty="0">
                <a:latin typeface="Cambria"/>
                <a:cs typeface="Cambria"/>
              </a:rPr>
              <a:t>Beth: </a:t>
            </a:r>
            <a:r>
              <a:rPr sz="886" spc="-3" dirty="0">
                <a:latin typeface="Cambria"/>
                <a:cs typeface="Cambria"/>
              </a:rPr>
              <a:t>Thanks for writing the article for our company newsletter – I appreciate </a:t>
            </a:r>
            <a:r>
              <a:rPr sz="886" spc="-7" dirty="0">
                <a:latin typeface="Cambria"/>
                <a:cs typeface="Cambria"/>
              </a:rPr>
              <a:t>all  </a:t>
            </a:r>
            <a:r>
              <a:rPr sz="886" spc="-3" dirty="0">
                <a:latin typeface="Cambria"/>
                <a:cs typeface="Cambria"/>
              </a:rPr>
              <a:t>the work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did; it was very</a:t>
            </a:r>
            <a:r>
              <a:rPr sz="886" spc="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well-researched.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11"/>
              </a:spcBef>
            </a:pPr>
            <a:r>
              <a:rPr sz="886" b="1" spc="-3" dirty="0">
                <a:latin typeface="Cambria"/>
                <a:cs typeface="Cambria"/>
              </a:rPr>
              <a:t>Andy: </a:t>
            </a:r>
            <a:r>
              <a:rPr sz="886" spc="-3" dirty="0">
                <a:latin typeface="Cambria"/>
                <a:cs typeface="Cambria"/>
              </a:rPr>
              <a:t>I’m glad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dirty="0">
                <a:latin typeface="Cambria"/>
                <a:cs typeface="Cambria"/>
              </a:rPr>
              <a:t>liked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it!</a:t>
            </a:r>
            <a:endParaRPr sz="886">
              <a:latin typeface="Cambria"/>
              <a:cs typeface="Cambria"/>
            </a:endParaRPr>
          </a:p>
          <a:p>
            <a:pPr marL="8659" marR="24245">
              <a:lnSpc>
                <a:spcPct val="112300"/>
              </a:lnSpc>
              <a:spcBef>
                <a:spcPts val="685"/>
              </a:spcBef>
            </a:pPr>
            <a:r>
              <a:rPr sz="886" b="1" spc="-3" dirty="0">
                <a:latin typeface="Cambria"/>
                <a:cs typeface="Cambria"/>
              </a:rPr>
              <a:t>Beth: </a:t>
            </a:r>
            <a:r>
              <a:rPr sz="886" spc="-3" dirty="0">
                <a:latin typeface="Cambria"/>
                <a:cs typeface="Cambria"/>
              </a:rPr>
              <a:t>The content was great – </a:t>
            </a:r>
            <a:r>
              <a:rPr sz="886" spc="-7" dirty="0">
                <a:latin typeface="Cambria"/>
                <a:cs typeface="Cambria"/>
              </a:rPr>
              <a:t>but </a:t>
            </a:r>
            <a:r>
              <a:rPr sz="886" spc="-3" dirty="0">
                <a:latin typeface="Cambria"/>
                <a:cs typeface="Cambria"/>
              </a:rPr>
              <a:t>unfortunately, I found a few grammatical errors  in the </a:t>
            </a:r>
            <a:r>
              <a:rPr sz="886" dirty="0">
                <a:latin typeface="Cambria"/>
                <a:cs typeface="Cambria"/>
              </a:rPr>
              <a:t>text. </a:t>
            </a:r>
            <a:r>
              <a:rPr sz="886" spc="-3" dirty="0">
                <a:latin typeface="Cambria"/>
                <a:cs typeface="Cambria"/>
              </a:rPr>
              <a:t>It’s really important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revise these articles carefully before they’re  published; otherwise, it </a:t>
            </a:r>
            <a:r>
              <a:rPr sz="886" dirty="0">
                <a:latin typeface="Cambria"/>
                <a:cs typeface="Cambria"/>
              </a:rPr>
              <a:t>makes </a:t>
            </a:r>
            <a:r>
              <a:rPr sz="886" spc="-3" dirty="0">
                <a:latin typeface="Cambria"/>
                <a:cs typeface="Cambria"/>
              </a:rPr>
              <a:t>the newsletter </a:t>
            </a:r>
            <a:r>
              <a:rPr sz="886" spc="-7" dirty="0">
                <a:latin typeface="Cambria"/>
                <a:cs typeface="Cambria"/>
              </a:rPr>
              <a:t>look </a:t>
            </a:r>
            <a:r>
              <a:rPr sz="886" spc="-3" dirty="0">
                <a:latin typeface="Cambria"/>
                <a:cs typeface="Cambria"/>
              </a:rPr>
              <a:t>a bit</a:t>
            </a:r>
            <a:r>
              <a:rPr sz="886" spc="4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unprofessional.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b="1" spc="-3" dirty="0">
                <a:latin typeface="Cambria"/>
                <a:cs typeface="Cambria"/>
              </a:rPr>
              <a:t>Andy: </a:t>
            </a:r>
            <a:r>
              <a:rPr sz="886" spc="-3" dirty="0">
                <a:latin typeface="Cambria"/>
                <a:cs typeface="Cambria"/>
              </a:rPr>
              <a:t>Ah… I’m sorry about </a:t>
            </a:r>
            <a:r>
              <a:rPr sz="886" dirty="0">
                <a:latin typeface="Cambria"/>
                <a:cs typeface="Cambria"/>
              </a:rPr>
              <a:t>that. </a:t>
            </a:r>
            <a:r>
              <a:rPr sz="886" spc="-3" dirty="0">
                <a:latin typeface="Cambria"/>
                <a:cs typeface="Cambria"/>
              </a:rPr>
              <a:t>I’ll be more </a:t>
            </a:r>
            <a:r>
              <a:rPr sz="886" dirty="0">
                <a:latin typeface="Cambria"/>
                <a:cs typeface="Cambria"/>
              </a:rPr>
              <a:t>careful </a:t>
            </a:r>
            <a:r>
              <a:rPr sz="886" spc="-3" dirty="0">
                <a:latin typeface="Cambria"/>
                <a:cs typeface="Cambria"/>
              </a:rPr>
              <a:t>in the</a:t>
            </a:r>
            <a:r>
              <a:rPr sz="886" spc="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future.</a:t>
            </a:r>
            <a:endParaRPr sz="886">
              <a:latin typeface="Cambria"/>
              <a:cs typeface="Cambria"/>
            </a:endParaRPr>
          </a:p>
          <a:p>
            <a:pPr marL="8659" marR="3464">
              <a:lnSpc>
                <a:spcPct val="113100"/>
              </a:lnSpc>
              <a:spcBef>
                <a:spcPts val="668"/>
              </a:spcBef>
            </a:pPr>
            <a:r>
              <a:rPr sz="886" b="1" spc="-3" dirty="0">
                <a:latin typeface="Cambria"/>
                <a:cs typeface="Cambria"/>
              </a:rPr>
              <a:t>Beth: </a:t>
            </a:r>
            <a:r>
              <a:rPr sz="886" spc="-3" dirty="0">
                <a:latin typeface="Cambria"/>
                <a:cs typeface="Cambria"/>
              </a:rPr>
              <a:t>Next time, feel free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send it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me and I’m happy </a:t>
            </a:r>
            <a:r>
              <a:rPr sz="886" dirty="0">
                <a:latin typeface="Cambria"/>
                <a:cs typeface="Cambria"/>
              </a:rPr>
              <a:t>to check </a:t>
            </a:r>
            <a:r>
              <a:rPr sz="886" spc="-3" dirty="0">
                <a:latin typeface="Cambria"/>
                <a:cs typeface="Cambria"/>
              </a:rPr>
              <a:t>it over. You really  </a:t>
            </a:r>
            <a:r>
              <a:rPr sz="886" dirty="0">
                <a:latin typeface="Cambria"/>
                <a:cs typeface="Cambria"/>
              </a:rPr>
              <a:t>are </a:t>
            </a:r>
            <a:r>
              <a:rPr sz="886" spc="-3" dirty="0">
                <a:latin typeface="Cambria"/>
                <a:cs typeface="Cambria"/>
              </a:rPr>
              <a:t>a </a:t>
            </a:r>
            <a:r>
              <a:rPr sz="886" spc="-7" dirty="0">
                <a:latin typeface="Cambria"/>
                <a:cs typeface="Cambria"/>
              </a:rPr>
              <a:t>good </a:t>
            </a:r>
            <a:r>
              <a:rPr sz="886" dirty="0">
                <a:latin typeface="Cambria"/>
                <a:cs typeface="Cambria"/>
              </a:rPr>
              <a:t>writer, </a:t>
            </a:r>
            <a:r>
              <a:rPr sz="886" spc="-3" dirty="0">
                <a:latin typeface="Cambria"/>
                <a:cs typeface="Cambria"/>
              </a:rPr>
              <a:t>so </a:t>
            </a:r>
            <a:r>
              <a:rPr sz="886" dirty="0">
                <a:latin typeface="Cambria"/>
                <a:cs typeface="Cambria"/>
              </a:rPr>
              <a:t>I’d </a:t>
            </a:r>
            <a:r>
              <a:rPr sz="886" spc="-7" dirty="0">
                <a:latin typeface="Cambria"/>
                <a:cs typeface="Cambria"/>
              </a:rPr>
              <a:t>love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help </a:t>
            </a:r>
            <a:r>
              <a:rPr sz="886" spc="-7" dirty="0">
                <a:latin typeface="Cambria"/>
                <a:cs typeface="Cambria"/>
              </a:rPr>
              <a:t>you</a:t>
            </a:r>
            <a:r>
              <a:rPr sz="886" spc="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out!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023">
              <a:latin typeface="Times New Roman"/>
              <a:cs typeface="Times New Roman"/>
            </a:endParaRPr>
          </a:p>
          <a:p>
            <a:pPr>
              <a:spcBef>
                <a:spcPts val="3"/>
              </a:spcBef>
            </a:pPr>
            <a:endParaRPr sz="1193">
              <a:latin typeface="Times New Roman"/>
              <a:cs typeface="Times New Roman"/>
            </a:endParaRPr>
          </a:p>
          <a:p>
            <a:pPr marL="8659" marR="80527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Notice how each conversation begins with a compliment, then gives the criticism,  then ends on a </a:t>
            </a:r>
            <a:r>
              <a:rPr sz="886" dirty="0">
                <a:latin typeface="Cambria"/>
                <a:cs typeface="Cambria"/>
              </a:rPr>
              <a:t>positive</a:t>
            </a:r>
            <a:r>
              <a:rPr sz="886" spc="-5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note.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18"/>
              </a:spcBef>
            </a:pPr>
            <a:r>
              <a:rPr sz="886" spc="-3" dirty="0">
                <a:latin typeface="Cambria"/>
                <a:cs typeface="Cambria"/>
              </a:rPr>
              <a:t>You’ve finished </a:t>
            </a:r>
            <a:r>
              <a:rPr sz="886" dirty="0">
                <a:latin typeface="Cambria"/>
                <a:cs typeface="Cambria"/>
              </a:rPr>
              <a:t>Lesson </a:t>
            </a:r>
            <a:r>
              <a:rPr sz="886" spc="-3" dirty="0">
                <a:latin typeface="Cambria"/>
                <a:cs typeface="Cambria"/>
              </a:rPr>
              <a:t>39! Now </a:t>
            </a:r>
            <a:r>
              <a:rPr sz="886" dirty="0">
                <a:latin typeface="Cambria"/>
                <a:cs typeface="Cambria"/>
              </a:rPr>
              <a:t>take </a:t>
            </a:r>
            <a:r>
              <a:rPr sz="886" spc="-3" dirty="0">
                <a:latin typeface="Cambria"/>
                <a:cs typeface="Cambria"/>
              </a:rPr>
              <a:t>the quiz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help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dirty="0">
                <a:latin typeface="Cambria"/>
                <a:cs typeface="Cambria"/>
              </a:rPr>
              <a:t>remember </a:t>
            </a:r>
            <a:r>
              <a:rPr sz="886" spc="-3" dirty="0">
                <a:latin typeface="Cambria"/>
                <a:cs typeface="Cambria"/>
              </a:rPr>
              <a:t>the</a:t>
            </a:r>
            <a:r>
              <a:rPr sz="886" spc="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polite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phrases for complaining and</a:t>
            </a:r>
            <a:r>
              <a:rPr sz="886" spc="-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criticizing.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2543"/>
            <a:ext cx="1759960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Quiz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Lesson</a:t>
            </a:r>
            <a:r>
              <a:rPr sz="1773" b="1" spc="34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lang="en-US" sz="1773" b="1" spc="3" dirty="0">
                <a:solidFill>
                  <a:srgbClr val="313D4F"/>
                </a:solidFill>
                <a:latin typeface="Cambria"/>
                <a:cs typeface="Cambria"/>
              </a:rPr>
              <a:t>8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927042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055544"/>
            <a:ext cx="4061547" cy="50642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buFont typeface="Cambria"/>
              <a:buAutoNum type="arabicParenR"/>
              <a:tabLst>
                <a:tab pos="171012" algn="l"/>
                <a:tab pos="794883" algn="l"/>
              </a:tabLst>
            </a:pPr>
            <a:r>
              <a:rPr sz="886" spc="-3" dirty="0">
                <a:latin typeface="Cambria"/>
                <a:cs typeface="Cambria"/>
              </a:rPr>
              <a:t>There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be a problem with my </a:t>
            </a:r>
            <a:r>
              <a:rPr sz="886" dirty="0">
                <a:latin typeface="Cambria"/>
                <a:cs typeface="Cambria"/>
              </a:rPr>
              <a:t>credit</a:t>
            </a:r>
            <a:r>
              <a:rPr sz="886" spc="-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card.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808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looks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seems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sounds</a:t>
            </a:r>
            <a:endParaRPr sz="886" dirty="0">
              <a:latin typeface="Cambria"/>
              <a:cs typeface="Cambria"/>
            </a:endParaRPr>
          </a:p>
          <a:p>
            <a:pPr lvl="1">
              <a:spcBef>
                <a:spcPts val="14"/>
              </a:spcBef>
              <a:buFont typeface="Cambria"/>
              <a:buAutoNum type="alphaUcPeriod"/>
            </a:pPr>
            <a:endParaRPr sz="1023" dirty="0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  <a:spcBef>
                <a:spcPts val="3"/>
              </a:spcBef>
              <a:buFont typeface="Cambria"/>
              <a:buAutoNum type="arabicParenR"/>
              <a:tabLst>
                <a:tab pos="171012" algn="l"/>
                <a:tab pos="3280842" algn="l"/>
              </a:tabLst>
            </a:pPr>
            <a:r>
              <a:rPr sz="886" spc="-3" dirty="0">
                <a:latin typeface="Cambria"/>
                <a:cs typeface="Cambria"/>
              </a:rPr>
              <a:t>Thanks for designing the poster. It's a good start, but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it's</a:t>
            </a:r>
            <a:r>
              <a:rPr sz="886" spc="-3" dirty="0">
                <a:latin typeface="Cambria"/>
                <a:cs typeface="Cambria"/>
              </a:rPr>
              <a:t> a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plain.</a:t>
            </a:r>
            <a:r>
              <a:rPr sz="886" spc="-2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Could</a:t>
            </a:r>
            <a:r>
              <a:rPr sz="886" spc="-20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 add some </a:t>
            </a:r>
            <a:r>
              <a:rPr sz="886" dirty="0">
                <a:latin typeface="Cambria"/>
                <a:cs typeface="Cambria"/>
              </a:rPr>
              <a:t>more</a:t>
            </a:r>
            <a:r>
              <a:rPr sz="886" spc="-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color?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818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bit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lot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slight</a:t>
            </a:r>
            <a:endParaRPr sz="886" dirty="0">
              <a:latin typeface="Cambria"/>
              <a:cs typeface="Cambria"/>
            </a:endParaRPr>
          </a:p>
          <a:p>
            <a:pPr lvl="1">
              <a:spcBef>
                <a:spcPts val="14"/>
              </a:spcBef>
              <a:buFont typeface="Cambria"/>
              <a:buAutoNum type="alphaUcPeriod"/>
            </a:pPr>
            <a:endParaRPr sz="1023" dirty="0">
              <a:latin typeface="Times New Roman"/>
              <a:cs typeface="Times New Roman"/>
            </a:endParaRPr>
          </a:p>
          <a:p>
            <a:pPr marL="8659" marR="67106">
              <a:lnSpc>
                <a:spcPct val="112300"/>
              </a:lnSpc>
              <a:buFont typeface="Cambria"/>
              <a:buAutoNum type="arabicParenR"/>
              <a:tabLst>
                <a:tab pos="145902" algn="l"/>
                <a:tab pos="1178038" algn="l"/>
              </a:tabLst>
            </a:pPr>
            <a:r>
              <a:rPr sz="886" spc="-3" dirty="0">
                <a:latin typeface="Cambria"/>
                <a:cs typeface="Cambria"/>
              </a:rPr>
              <a:t>Next</a:t>
            </a:r>
            <a:r>
              <a:rPr sz="886" spc="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time,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you</a:t>
            </a:r>
            <a:r>
              <a:rPr sz="886" u="sng" spc="-7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want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check with your colleagues before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rescheduling</a:t>
            </a:r>
            <a:r>
              <a:rPr sz="886" spc="-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an  important meeting - it'll help avoid</a:t>
            </a:r>
            <a:r>
              <a:rPr sz="886" spc="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misunderstandings.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808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could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maybe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136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might</a:t>
            </a:r>
            <a:endParaRPr sz="886" dirty="0">
              <a:latin typeface="Cambria"/>
              <a:cs typeface="Cambria"/>
            </a:endParaRPr>
          </a:p>
          <a:p>
            <a:pPr lvl="1">
              <a:spcBef>
                <a:spcPts val="27"/>
              </a:spcBef>
              <a:buFont typeface="Cambria"/>
              <a:buAutoNum type="alphaUcPeriod"/>
            </a:pPr>
            <a:endParaRPr sz="1125" dirty="0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964164" algn="l"/>
              </a:tabLst>
            </a:pPr>
            <a:r>
              <a:rPr sz="886" spc="-3" dirty="0">
                <a:latin typeface="Cambria"/>
                <a:cs typeface="Cambria"/>
              </a:rPr>
              <a:t>I'm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very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dirty="0">
                <a:latin typeface="Cambria"/>
                <a:cs typeface="Cambria"/>
              </a:rPr>
              <a:t>with </a:t>
            </a:r>
            <a:r>
              <a:rPr sz="886" spc="-3" dirty="0">
                <a:latin typeface="Cambria"/>
                <a:cs typeface="Cambria"/>
              </a:rPr>
              <a:t>the treatment I've</a:t>
            </a:r>
            <a:r>
              <a:rPr sz="886" spc="-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received.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808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desperate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disappointed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disturbed</a:t>
            </a:r>
            <a:endParaRPr sz="886" dirty="0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Font typeface="Cambria"/>
              <a:buAutoNum type="alphaUcPeriod"/>
            </a:pPr>
            <a:endParaRPr sz="1125" dirty="0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1087986" algn="l"/>
              </a:tabLst>
            </a:pPr>
            <a:r>
              <a:rPr sz="886" spc="-3" dirty="0">
                <a:latin typeface="Cambria"/>
                <a:cs typeface="Cambria"/>
              </a:rPr>
              <a:t>I'm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sorry</a:t>
            </a:r>
            <a:r>
              <a:rPr sz="886" spc="-7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u="sng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that the shipment </a:t>
            </a:r>
            <a:r>
              <a:rPr sz="886" spc="-7" dirty="0">
                <a:latin typeface="Cambria"/>
                <a:cs typeface="Cambria"/>
              </a:rPr>
              <a:t>was </a:t>
            </a:r>
            <a:r>
              <a:rPr sz="886" spc="-3" dirty="0">
                <a:latin typeface="Cambria"/>
                <a:cs typeface="Cambria"/>
              </a:rPr>
              <a:t>delivered several </a:t>
            </a:r>
            <a:r>
              <a:rPr sz="886" dirty="0">
                <a:latin typeface="Cambria"/>
                <a:cs typeface="Cambria"/>
              </a:rPr>
              <a:t>weeks</a:t>
            </a:r>
            <a:r>
              <a:rPr sz="886" spc="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late.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815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latin typeface="Cambria"/>
                <a:cs typeface="Cambria"/>
              </a:rPr>
              <a:t>say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speak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tell</a:t>
            </a:r>
            <a:endParaRPr sz="886" dirty="0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Font typeface="Cambria"/>
              <a:buAutoNum type="alphaUcPeriod"/>
            </a:pPr>
            <a:endParaRPr sz="1125" dirty="0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1402302" algn="l"/>
              </a:tabLst>
            </a:pPr>
            <a:r>
              <a:rPr sz="886" spc="-3" dirty="0">
                <a:latin typeface="Cambria"/>
                <a:cs typeface="Cambria"/>
              </a:rPr>
              <a:t>I'm afraid</a:t>
            </a:r>
            <a:r>
              <a:rPr sz="886" spc="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this</a:t>
            </a:r>
            <a:r>
              <a:rPr sz="88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is</a:t>
            </a:r>
            <a:r>
              <a:rPr sz="886" u="sng" spc="-3" dirty="0">
                <a:latin typeface="Cambria"/>
                <a:cs typeface="Cambria"/>
              </a:rPr>
              <a:t> 	</a:t>
            </a:r>
            <a:r>
              <a:rPr sz="886" spc="-3" dirty="0">
                <a:latin typeface="Cambria"/>
                <a:cs typeface="Cambria"/>
              </a:rPr>
              <a:t>.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808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unacceptable</a:t>
            </a:r>
            <a:endParaRPr sz="886" dirty="0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latin typeface="Cambria"/>
                <a:cs typeface="Cambria"/>
              </a:rPr>
              <a:t>unbearable</a:t>
            </a:r>
            <a:endParaRPr sz="886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1876</TotalTime>
  <Words>2628</Words>
  <Application>Microsoft Office PowerPoint</Application>
  <PresentationFormat>Widescreen</PresentationFormat>
  <Paragraphs>257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2" baseType="lpstr">
      <vt:lpstr>Calibri</vt:lpstr>
      <vt:lpstr>Cambria</vt:lpstr>
      <vt:lpstr>Century Gothic</vt:lpstr>
      <vt:lpstr>Comic Sans MS</vt:lpstr>
      <vt:lpstr>Helvetica</vt:lpstr>
      <vt:lpstr>inherit</vt:lpstr>
      <vt:lpstr>Lato</vt:lpstr>
      <vt:lpstr>Open Sans</vt:lpstr>
      <vt:lpstr>Rockwell</vt:lpstr>
      <vt:lpstr>Symbol</vt:lpstr>
      <vt:lpstr>Times New Roman</vt:lpstr>
      <vt:lpstr>Wingdings 3</vt:lpstr>
      <vt:lpstr>Slice</vt:lpstr>
      <vt:lpstr> Speak Fluently &amp; Confidently  B1- Course  2</vt:lpstr>
      <vt:lpstr>Session 8- Complaining &amp; Criticizing</vt:lpstr>
      <vt:lpstr>Session 5- Complaining &amp; Criticizing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8- Complaining &amp; Criticizing </vt:lpstr>
      <vt:lpstr>Session 8- Complaining &amp; Criticizing</vt:lpstr>
      <vt:lpstr>Session 8- Complaining &amp; Criticizing</vt:lpstr>
      <vt:lpstr>Session 8- Complaining &amp; Criticizing</vt:lpstr>
      <vt:lpstr>Session 8- Complaining &amp; Criticizing</vt:lpstr>
      <vt:lpstr>Session 8- Complaining &amp; Criticizing</vt:lpstr>
      <vt:lpstr>Session 8- Complaining &amp; Criticizing</vt:lpstr>
      <vt:lpstr>Session 8- Complaining &amp; Criticizing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120</cp:revision>
  <cp:lastPrinted>2021-05-18T05:21:02Z</cp:lastPrinted>
  <dcterms:created xsi:type="dcterms:W3CDTF">2020-10-01T06:52:49Z</dcterms:created>
  <dcterms:modified xsi:type="dcterms:W3CDTF">2022-04-23T09:35:23Z</dcterms:modified>
</cp:coreProperties>
</file>