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7" r:id="rId3"/>
    <p:sldId id="325" r:id="rId4"/>
    <p:sldId id="321" r:id="rId5"/>
    <p:sldId id="324" r:id="rId6"/>
    <p:sldId id="326" r:id="rId7"/>
    <p:sldId id="328" r:id="rId8"/>
    <p:sldId id="327" r:id="rId9"/>
    <p:sldId id="319" r:id="rId10"/>
    <p:sldId id="320" r:id="rId11"/>
    <p:sldId id="323" r:id="rId12"/>
    <p:sldId id="329" r:id="rId13"/>
    <p:sldId id="330"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4F4F2"/>
    <a:srgbClr val="FFF0D6"/>
    <a:srgbClr val="303346"/>
    <a:srgbClr val="F2DD8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9" autoAdjust="0"/>
    <p:restoredTop sz="94660"/>
  </p:normalViewPr>
  <p:slideViewPr>
    <p:cSldViewPr snapToGrid="0">
      <p:cViewPr varScale="1">
        <p:scale>
          <a:sx n="96" d="100"/>
          <a:sy n="96" d="100"/>
        </p:scale>
        <p:origin x="58"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3284890-85D2-4D7B-8EF5-15A9C1DB8F42}" type="datetimeFigureOut">
              <a:rPr lang="en-US" dirty="0"/>
              <a:t>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157CC2-0FC8-4686-B024-99790E0F5162}" type="datetimeFigureOut">
              <a:rPr lang="en-US" dirty="0"/>
              <a:t>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764DA5-CD3D-4590-A511-FCD3BC7A793E}" type="datetimeFigureOut">
              <a:rPr lang="en-US" dirty="0"/>
              <a:t>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F5661D-6934-4B32-B92C-470368BF1EC6}" type="datetimeFigureOut">
              <a:rPr lang="en-US" dirty="0"/>
              <a:t>2/1/2022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C6F822A4-8DA6-4447-9B1F-C5DB58435268}" type="datetimeFigureOut">
              <a:rPr lang="en-US" dirty="0"/>
              <a:t>2/1/2022</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548D31E-DCDA-41A7-9C67-C4B11B94D21D}" type="datetimeFigureOut">
              <a:rPr lang="en-US" dirty="0"/>
              <a:t>2/1/2022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B3762C0-B258-48F1-ADE6-176B4174CCDD}" type="datetimeFigureOut">
              <a:rPr lang="en-US" dirty="0"/>
              <a:t>2/1/2022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7919A6-33EB-49BD-A62F-1FA56B9F9712}" type="datetimeFigureOut">
              <a:rPr lang="en-US" dirty="0"/>
              <a:t>2/1/2022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dirty="0"/>
              <a:t>2/1/2022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A16AA21-1863-4931-97CB-99D0A168701B}" type="datetimeFigureOut">
              <a:rPr lang="en-US" dirty="0"/>
              <a:t>2/1/2022</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72C379-9A7C-4C87-A116-CBE9F58B04C5}" type="datetimeFigureOut">
              <a:rPr lang="en-US" dirty="0"/>
              <a:t>2/1/2022</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21000"/>
            <a:lum/>
          </a:blip>
          <a:srcRect/>
          <a:stretch>
            <a:fillRect t="-39000" b="-39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664C608-40B1-4030-A28D-5B74BC98ADCE}" type="datetimeFigureOut">
              <a:rPr lang="en-US" dirty="0"/>
              <a:t>2/1/2022</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4">
                <a:duotone>
                  <a:schemeClr val="accent1">
                    <a:shade val="45000"/>
                    <a:satMod val="135000"/>
                  </a:schemeClr>
                  <a:prstClr val="white"/>
                </a:duotone>
                <a:extLst>
                  <a:ext uri="{BEBA8EAE-BF5A-486C-A8C5-ECC9F3942E4B}">
                    <a14:imgProps xmlns:a14="http://schemas.microsoft.com/office/drawing/2010/main">
                      <a14:imgLayer r:embed="rId1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5400" kern="1200" cap="all" baseline="0">
          <a:blipFill>
            <a:blip r:embed="rId16">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11372D-B121-437A-B161-D56381FFFCE0}"/>
              </a:ext>
            </a:extLst>
          </p:cNvPr>
          <p:cNvSpPr>
            <a:spLocks noGrp="1"/>
          </p:cNvSpPr>
          <p:nvPr>
            <p:ph type="ctrTitle"/>
          </p:nvPr>
        </p:nvSpPr>
        <p:spPr/>
        <p:txBody>
          <a:bodyPr/>
          <a:lstStyle/>
          <a:p>
            <a:r>
              <a:rPr lang="en-US" sz="8000" dirty="0"/>
              <a:t>Speak fluently </a:t>
            </a:r>
          </a:p>
        </p:txBody>
      </p:sp>
      <p:sp>
        <p:nvSpPr>
          <p:cNvPr id="3" name="Subtitle 2">
            <a:extLst>
              <a:ext uri="{FF2B5EF4-FFF2-40B4-BE49-F238E27FC236}">
                <a16:creationId xmlns:a16="http://schemas.microsoft.com/office/drawing/2014/main" id="{824B326B-AD29-49D0-AFD8-6B1208FD7954}"/>
              </a:ext>
            </a:extLst>
          </p:cNvPr>
          <p:cNvSpPr>
            <a:spLocks noGrp="1"/>
          </p:cNvSpPr>
          <p:nvPr>
            <p:ph type="subTitle" idx="1"/>
          </p:nvPr>
        </p:nvSpPr>
        <p:spPr/>
        <p:txBody>
          <a:bodyPr>
            <a:noAutofit/>
          </a:bodyPr>
          <a:lstStyle/>
          <a:p>
            <a:r>
              <a:rPr lang="en-US" sz="7200" b="1" dirty="0">
                <a:solidFill>
                  <a:srgbClr val="FF0000"/>
                </a:solidFill>
              </a:rPr>
              <a:t>Intermediate </a:t>
            </a:r>
          </a:p>
        </p:txBody>
      </p:sp>
      <p:pic>
        <p:nvPicPr>
          <p:cNvPr id="5" name="Picture 4">
            <a:extLst>
              <a:ext uri="{FF2B5EF4-FFF2-40B4-BE49-F238E27FC236}">
                <a16:creationId xmlns:a16="http://schemas.microsoft.com/office/drawing/2014/main" id="{87BF309E-D4A1-49D1-826D-3DCA52A94854}"/>
              </a:ext>
            </a:extLst>
          </p:cNvPr>
          <p:cNvPicPr>
            <a:picLocks noChangeAspect="1"/>
          </p:cNvPicPr>
          <p:nvPr/>
        </p:nvPicPr>
        <p:blipFill>
          <a:blip r:embed="rId2"/>
          <a:stretch>
            <a:fillRect/>
          </a:stretch>
        </p:blipFill>
        <p:spPr>
          <a:xfrm>
            <a:off x="6929120" y="1432222"/>
            <a:ext cx="4064000" cy="2586621"/>
          </a:xfrm>
          <a:prstGeom prst="rect">
            <a:avLst/>
          </a:prstGeom>
          <a:ln>
            <a:noFill/>
          </a:ln>
          <a:effectLst>
            <a:softEdge rad="112500"/>
          </a:effectLst>
        </p:spPr>
      </p:pic>
    </p:spTree>
    <p:extLst>
      <p:ext uri="{BB962C8B-B14F-4D97-AF65-F5344CB8AC3E}">
        <p14:creationId xmlns:p14="http://schemas.microsoft.com/office/powerpoint/2010/main" val="16898068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36ACB-17E6-453B-B56F-10C6BE43FDE8}"/>
              </a:ext>
            </a:extLst>
          </p:cNvPr>
          <p:cNvSpPr>
            <a:spLocks noGrp="1"/>
          </p:cNvSpPr>
          <p:nvPr>
            <p:ph type="title"/>
          </p:nvPr>
        </p:nvSpPr>
        <p:spPr>
          <a:xfrm>
            <a:off x="985960" y="1"/>
            <a:ext cx="9630383" cy="826852"/>
          </a:xfrm>
        </p:spPr>
        <p:txBody>
          <a:bodyPr>
            <a:normAutofit fontScale="90000"/>
          </a:bodyPr>
          <a:lstStyle/>
          <a:p>
            <a:r>
              <a:rPr lang="en-US" dirty="0"/>
              <a:t>7. The Weather</a:t>
            </a:r>
          </a:p>
        </p:txBody>
      </p:sp>
      <p:pic>
        <p:nvPicPr>
          <p:cNvPr id="2050" name="Picture 2">
            <a:extLst>
              <a:ext uri="{FF2B5EF4-FFF2-40B4-BE49-F238E27FC236}">
                <a16:creationId xmlns:a16="http://schemas.microsoft.com/office/drawing/2014/main" id="{DA31F33E-C9FB-4B01-A472-0DBB6F8B83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6306" y="642027"/>
            <a:ext cx="9630382"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02948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36ACB-17E6-453B-B56F-10C6BE43FDE8}"/>
              </a:ext>
            </a:extLst>
          </p:cNvPr>
          <p:cNvSpPr>
            <a:spLocks noGrp="1"/>
          </p:cNvSpPr>
          <p:nvPr>
            <p:ph type="title"/>
          </p:nvPr>
        </p:nvSpPr>
        <p:spPr>
          <a:xfrm>
            <a:off x="2548452" y="-442024"/>
            <a:ext cx="10058400" cy="1609344"/>
          </a:xfrm>
        </p:spPr>
        <p:txBody>
          <a:bodyPr/>
          <a:lstStyle/>
          <a:p>
            <a:r>
              <a:rPr lang="en-US" dirty="0"/>
              <a:t>7. The Weather</a:t>
            </a:r>
          </a:p>
        </p:txBody>
      </p:sp>
      <p:sp>
        <p:nvSpPr>
          <p:cNvPr id="9" name="TextBox 8">
            <a:extLst>
              <a:ext uri="{FF2B5EF4-FFF2-40B4-BE49-F238E27FC236}">
                <a16:creationId xmlns:a16="http://schemas.microsoft.com/office/drawing/2014/main" id="{CA63A62B-1340-47B1-9364-11C5D22840D4}"/>
              </a:ext>
            </a:extLst>
          </p:cNvPr>
          <p:cNvSpPr txBox="1"/>
          <p:nvPr/>
        </p:nvSpPr>
        <p:spPr>
          <a:xfrm>
            <a:off x="209778" y="882328"/>
            <a:ext cx="8568461" cy="5632311"/>
          </a:xfrm>
          <a:prstGeom prst="rect">
            <a:avLst/>
          </a:prstGeom>
          <a:noFill/>
        </p:spPr>
        <p:txBody>
          <a:bodyPr wrap="square">
            <a:spAutoFit/>
          </a:bodyPr>
          <a:lstStyle/>
          <a:p>
            <a:pPr algn="ctr" fontAlgn="base"/>
            <a:r>
              <a:rPr lang="en-US" b="1" i="0" dirty="0">
                <a:solidFill>
                  <a:srgbClr val="212122"/>
                </a:solidFill>
                <a:effectLst/>
                <a:latin typeface="Playfair Display" panose="00000500000000000000" pitchFamily="2" charset="0"/>
              </a:rPr>
              <a:t>Summer Vocabulary</a:t>
            </a:r>
          </a:p>
          <a:p>
            <a:pPr algn="l" fontAlgn="base"/>
            <a:r>
              <a:rPr lang="en-US" b="1" i="0" dirty="0">
                <a:solidFill>
                  <a:srgbClr val="FF4F57"/>
                </a:solidFill>
                <a:effectLst/>
                <a:latin typeface="Lato" panose="020F0502020204030203" pitchFamily="34" charset="0"/>
              </a:rPr>
              <a:t>Siesta</a:t>
            </a:r>
          </a:p>
          <a:p>
            <a:pPr algn="l" fontAlgn="base"/>
            <a:r>
              <a:rPr lang="en-US" b="0" i="0" dirty="0">
                <a:solidFill>
                  <a:srgbClr val="444444"/>
                </a:solidFill>
                <a:effectLst/>
                <a:latin typeface="inherit"/>
              </a:rPr>
              <a:t>not really an English word but used frequently. Particularly relevant in the summer when a quick “nap” or “forty winks” in the afternoon is just what you need to be ready for a long summer evening.</a:t>
            </a:r>
          </a:p>
          <a:p>
            <a:pPr algn="l" fontAlgn="base"/>
            <a:r>
              <a:rPr lang="en-US" b="1" i="0" dirty="0">
                <a:solidFill>
                  <a:srgbClr val="444444"/>
                </a:solidFill>
                <a:effectLst/>
                <a:latin typeface="inherit"/>
              </a:rPr>
              <a:t>Nap and forty winks</a:t>
            </a:r>
            <a:r>
              <a:rPr lang="en-US" b="0" i="0" dirty="0">
                <a:solidFill>
                  <a:srgbClr val="444444"/>
                </a:solidFill>
                <a:effectLst/>
                <a:latin typeface="inherit"/>
              </a:rPr>
              <a:t> refer to a quick sleep or rest.</a:t>
            </a:r>
          </a:p>
          <a:p>
            <a:pPr algn="l" fontAlgn="base"/>
            <a:r>
              <a:rPr lang="en-US" b="1" i="0" dirty="0">
                <a:solidFill>
                  <a:srgbClr val="FF4F57"/>
                </a:solidFill>
                <a:effectLst/>
                <a:latin typeface="Lato" panose="020F0502020204030203" pitchFamily="34" charset="0"/>
              </a:rPr>
              <a:t>A Quick Dip</a:t>
            </a:r>
          </a:p>
          <a:p>
            <a:pPr algn="l" fontAlgn="base"/>
            <a:r>
              <a:rPr lang="en-US" b="0" i="0" dirty="0">
                <a:solidFill>
                  <a:srgbClr val="444444"/>
                </a:solidFill>
                <a:effectLst/>
                <a:latin typeface="inherit"/>
              </a:rPr>
              <a:t>If you are feeling a little hot and need to refresh a swim is often a good idea. A quick dip refers to a jump into a pool, river or sea to refresh yourself.</a:t>
            </a:r>
          </a:p>
          <a:p>
            <a:pPr algn="l" fontAlgn="base"/>
            <a:r>
              <a:rPr lang="en-US" b="1" i="0" dirty="0">
                <a:solidFill>
                  <a:srgbClr val="FF4F57"/>
                </a:solidFill>
                <a:effectLst/>
                <a:latin typeface="Lato" panose="020F0502020204030203" pitchFamily="34" charset="0"/>
              </a:rPr>
              <a:t>Top Up The Tan</a:t>
            </a:r>
          </a:p>
          <a:p>
            <a:pPr algn="l" fontAlgn="base"/>
            <a:r>
              <a:rPr lang="en-US" b="0" i="0" dirty="0">
                <a:solidFill>
                  <a:srgbClr val="444444"/>
                </a:solidFill>
                <a:effectLst/>
                <a:latin typeface="inherit"/>
              </a:rPr>
              <a:t>Everyone likes to look good and when the sun shines we can get that “good feeling” with a sun tan. People like to catch the sun rays on a regular basis over the summer to keep the tan looking well naturally.</a:t>
            </a:r>
          </a:p>
          <a:p>
            <a:pPr algn="l" fontAlgn="base"/>
            <a:r>
              <a:rPr lang="en-US" b="0" i="0" dirty="0">
                <a:solidFill>
                  <a:srgbClr val="444444"/>
                </a:solidFill>
                <a:effectLst/>
                <a:latin typeface="inherit"/>
              </a:rPr>
              <a:t>Twenty minutes in the sun a few times a week may just be enough to top up that tan!</a:t>
            </a:r>
          </a:p>
          <a:p>
            <a:pPr algn="l" fontAlgn="base"/>
            <a:r>
              <a:rPr lang="en-US" b="1" i="0" dirty="0">
                <a:solidFill>
                  <a:srgbClr val="FF4F57"/>
                </a:solidFill>
                <a:effectLst/>
                <a:latin typeface="Lato" panose="020F0502020204030203" pitchFamily="34" charset="0"/>
              </a:rPr>
              <a:t>The Bucket And Spade</a:t>
            </a:r>
          </a:p>
          <a:p>
            <a:pPr algn="l" fontAlgn="base"/>
            <a:r>
              <a:rPr lang="en-US" b="0" i="0" dirty="0">
                <a:solidFill>
                  <a:srgbClr val="444444"/>
                </a:solidFill>
                <a:effectLst/>
                <a:latin typeface="Lato" panose="020F0502020204030203" pitchFamily="34" charset="0"/>
              </a:rPr>
              <a:t>No holiday for the kids was complete without their traditional bucket and spade. These simple tools keep children of all ages occupied for hours on the beaches in any type of weather. Building sand castles and other impressive constructions with the help of Dad (or Mum) of course is a great diversion for all the family.</a:t>
            </a:r>
          </a:p>
          <a:p>
            <a:pPr algn="l" fontAlgn="base"/>
            <a:endParaRPr lang="en-US" b="1" i="0" dirty="0">
              <a:solidFill>
                <a:srgbClr val="FF4F57"/>
              </a:solidFill>
              <a:effectLst/>
              <a:latin typeface="Lato" panose="020F0502020204030203" pitchFamily="34" charset="0"/>
            </a:endParaRPr>
          </a:p>
        </p:txBody>
      </p:sp>
    </p:spTree>
    <p:extLst>
      <p:ext uri="{BB962C8B-B14F-4D97-AF65-F5344CB8AC3E}">
        <p14:creationId xmlns:p14="http://schemas.microsoft.com/office/powerpoint/2010/main" val="682809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CFBCE87-19D4-44BB-B262-80E4FC531FEC}"/>
              </a:ext>
            </a:extLst>
          </p:cNvPr>
          <p:cNvSpPr txBox="1"/>
          <p:nvPr/>
        </p:nvSpPr>
        <p:spPr>
          <a:xfrm>
            <a:off x="368519" y="117693"/>
            <a:ext cx="6097314" cy="6740307"/>
          </a:xfrm>
          <a:prstGeom prst="rect">
            <a:avLst/>
          </a:prstGeom>
          <a:noFill/>
        </p:spPr>
        <p:txBody>
          <a:bodyPr wrap="square">
            <a:spAutoFit/>
          </a:bodyPr>
          <a:lstStyle/>
          <a:p>
            <a:pPr algn="l" fontAlgn="base"/>
            <a:r>
              <a:rPr lang="en-US" b="1" dirty="0">
                <a:solidFill>
                  <a:srgbClr val="FF4F57"/>
                </a:solidFill>
                <a:latin typeface="Lato" panose="020F0502020204030203" pitchFamily="34" charset="0"/>
              </a:rPr>
              <a:t>T</a:t>
            </a:r>
            <a:r>
              <a:rPr lang="en-US" b="1" i="0" dirty="0">
                <a:solidFill>
                  <a:srgbClr val="FF4F57"/>
                </a:solidFill>
                <a:effectLst/>
                <a:latin typeface="Lato" panose="020F0502020204030203" pitchFamily="34" charset="0"/>
              </a:rPr>
              <a:t>o Cloud Over</a:t>
            </a:r>
          </a:p>
          <a:p>
            <a:pPr algn="l" fontAlgn="base"/>
            <a:r>
              <a:rPr lang="en-US" b="1" i="0" dirty="0">
                <a:solidFill>
                  <a:srgbClr val="25438F"/>
                </a:solidFill>
                <a:effectLst/>
                <a:latin typeface="inherit"/>
              </a:rPr>
              <a:t>Meaning:</a:t>
            </a:r>
            <a:r>
              <a:rPr lang="en-US" b="0" i="0" dirty="0">
                <a:solidFill>
                  <a:srgbClr val="444444"/>
                </a:solidFill>
                <a:effectLst/>
                <a:latin typeface="Lato" panose="020F0502020204030203" pitchFamily="34" charset="0"/>
              </a:rPr>
              <a:t> when the sky begins, and eventually, gets covered in grey clouds, whether light-grey or dark-grey.</a:t>
            </a:r>
          </a:p>
          <a:p>
            <a:pPr algn="l" fontAlgn="base"/>
            <a:r>
              <a:rPr lang="en-US" b="0" i="0" dirty="0">
                <a:solidFill>
                  <a:srgbClr val="444444"/>
                </a:solidFill>
                <a:effectLst/>
                <a:latin typeface="Lato" panose="020F0502020204030203" pitchFamily="34" charset="0"/>
              </a:rPr>
              <a:t>So we can wake up and say:</a:t>
            </a:r>
          </a:p>
          <a:p>
            <a:pPr algn="l" fontAlgn="base"/>
            <a:r>
              <a:rPr lang="en-US" b="0" i="1" dirty="0">
                <a:solidFill>
                  <a:srgbClr val="444444"/>
                </a:solidFill>
                <a:effectLst/>
                <a:latin typeface="inherit"/>
              </a:rPr>
              <a:t>So the day started brightly with sunshine and blue sky. As the day progressed it clouded over.</a:t>
            </a:r>
            <a:endParaRPr lang="en-US" b="0" i="0" dirty="0">
              <a:solidFill>
                <a:srgbClr val="444444"/>
              </a:solidFill>
              <a:effectLst/>
              <a:latin typeface="Lato" panose="020F0502020204030203" pitchFamily="34" charset="0"/>
            </a:endParaRPr>
          </a:p>
          <a:p>
            <a:pPr algn="l" fontAlgn="base"/>
            <a:r>
              <a:rPr lang="en-US" b="0" i="0" dirty="0">
                <a:solidFill>
                  <a:srgbClr val="444444"/>
                </a:solidFill>
                <a:effectLst/>
                <a:latin typeface="Lato" panose="020F0502020204030203" pitchFamily="34" charset="0"/>
              </a:rPr>
              <a:t>Meaning the clouds covered the sky.</a:t>
            </a:r>
          </a:p>
          <a:p>
            <a:pPr algn="l" fontAlgn="base"/>
            <a:r>
              <a:rPr lang="en-US" b="1" i="0" dirty="0">
                <a:solidFill>
                  <a:srgbClr val="F06465"/>
                </a:solidFill>
                <a:effectLst/>
                <a:latin typeface="inherit"/>
              </a:rPr>
              <a:t>To Start Off/Out</a:t>
            </a:r>
            <a:endParaRPr lang="en-US" b="1" i="0" dirty="0">
              <a:solidFill>
                <a:srgbClr val="FF4F57"/>
              </a:solidFill>
              <a:effectLst/>
              <a:latin typeface="Lato" panose="020F0502020204030203" pitchFamily="34" charset="0"/>
            </a:endParaRPr>
          </a:p>
          <a:p>
            <a:pPr algn="l" fontAlgn="base"/>
            <a:r>
              <a:rPr lang="en-US" b="1" i="0" dirty="0">
                <a:solidFill>
                  <a:srgbClr val="25438F"/>
                </a:solidFill>
                <a:effectLst/>
                <a:latin typeface="inherit"/>
              </a:rPr>
              <a:t>Meaning:</a:t>
            </a:r>
            <a:r>
              <a:rPr lang="en-US" b="0" i="0" dirty="0">
                <a:solidFill>
                  <a:srgbClr val="444444"/>
                </a:solidFill>
                <a:effectLst/>
                <a:latin typeface="Lato" panose="020F0502020204030203" pitchFamily="34" charset="0"/>
              </a:rPr>
              <a:t> to begin</a:t>
            </a:r>
          </a:p>
          <a:p>
            <a:pPr algn="l" fontAlgn="base"/>
            <a:r>
              <a:rPr lang="en-US" b="0" i="1" dirty="0">
                <a:solidFill>
                  <a:srgbClr val="444444"/>
                </a:solidFill>
                <a:effectLst/>
                <a:latin typeface="inherit"/>
              </a:rPr>
              <a:t>The day started off bright but, as the day progressed, it changed.</a:t>
            </a:r>
            <a:endParaRPr lang="en-US" b="0" i="0" dirty="0">
              <a:solidFill>
                <a:srgbClr val="444444"/>
              </a:solidFill>
              <a:effectLst/>
              <a:latin typeface="Lato" panose="020F0502020204030203" pitchFamily="34" charset="0"/>
            </a:endParaRPr>
          </a:p>
          <a:p>
            <a:pPr algn="l" fontAlgn="base"/>
            <a:r>
              <a:rPr lang="en-US" b="0" i="0" dirty="0">
                <a:solidFill>
                  <a:srgbClr val="444444"/>
                </a:solidFill>
                <a:effectLst/>
                <a:latin typeface="Lato" panose="020F0502020204030203" pitchFamily="34" charset="0"/>
              </a:rPr>
              <a:t>Or</a:t>
            </a:r>
          </a:p>
          <a:p>
            <a:pPr algn="l" fontAlgn="base"/>
            <a:r>
              <a:rPr lang="en-US" b="0" i="1" dirty="0">
                <a:solidFill>
                  <a:srgbClr val="444444"/>
                </a:solidFill>
                <a:effectLst/>
                <a:latin typeface="inherit"/>
              </a:rPr>
              <a:t>The day started off quite brightly but around lunch time it clouded over.</a:t>
            </a:r>
            <a:endParaRPr lang="en-US" b="0" i="0" dirty="0">
              <a:solidFill>
                <a:srgbClr val="444444"/>
              </a:solidFill>
              <a:effectLst/>
              <a:latin typeface="Lato" panose="020F0502020204030203" pitchFamily="34" charset="0"/>
            </a:endParaRPr>
          </a:p>
          <a:p>
            <a:pPr algn="l" fontAlgn="base"/>
            <a:r>
              <a:rPr lang="en-US" b="0" i="0" dirty="0">
                <a:solidFill>
                  <a:srgbClr val="444444"/>
                </a:solidFill>
                <a:effectLst/>
                <a:latin typeface="Lato" panose="020F0502020204030203" pitchFamily="34" charset="0"/>
              </a:rPr>
              <a:t>So I can include both of those phrasal verbs in that particular sentence.</a:t>
            </a:r>
          </a:p>
          <a:p>
            <a:pPr algn="l" fontAlgn="base"/>
            <a:r>
              <a:rPr lang="en-US" b="0" i="1" dirty="0">
                <a:solidFill>
                  <a:srgbClr val="444444"/>
                </a:solidFill>
                <a:effectLst/>
                <a:latin typeface="inherit"/>
              </a:rPr>
              <a:t>The day started out quite brightly but, as the day progressed, it got gradually worse.</a:t>
            </a:r>
          </a:p>
          <a:p>
            <a:pPr algn="l" fontAlgn="base"/>
            <a:r>
              <a:rPr lang="en-US" b="1" i="0" dirty="0">
                <a:solidFill>
                  <a:srgbClr val="FF4F57"/>
                </a:solidFill>
                <a:effectLst/>
                <a:latin typeface="Lato" panose="020F0502020204030203" pitchFamily="34" charset="0"/>
              </a:rPr>
              <a:t>To Pour Down</a:t>
            </a:r>
          </a:p>
          <a:p>
            <a:pPr algn="l" fontAlgn="base"/>
            <a:r>
              <a:rPr lang="en-US" b="1" i="0" dirty="0">
                <a:solidFill>
                  <a:srgbClr val="25438F"/>
                </a:solidFill>
                <a:effectLst/>
                <a:latin typeface="inherit"/>
              </a:rPr>
              <a:t>Meaning:</a:t>
            </a:r>
            <a:r>
              <a:rPr lang="en-US" b="0" i="0" dirty="0">
                <a:solidFill>
                  <a:srgbClr val="444444"/>
                </a:solidFill>
                <a:effectLst/>
                <a:latin typeface="inherit"/>
              </a:rPr>
              <a:t> to rain exceptionally heavily, as if it’s poured out of a glass</a:t>
            </a:r>
          </a:p>
          <a:p>
            <a:pPr algn="l" fontAlgn="base"/>
            <a:r>
              <a:rPr lang="en-US" b="0" i="1" dirty="0">
                <a:solidFill>
                  <a:srgbClr val="444444"/>
                </a:solidFill>
                <a:effectLst/>
                <a:latin typeface="inherit"/>
              </a:rPr>
              <a:t>The rain was pouring down.</a:t>
            </a:r>
            <a:endParaRPr lang="en-US" b="0" i="0" dirty="0">
              <a:solidFill>
                <a:srgbClr val="444444"/>
              </a:solidFill>
              <a:effectLst/>
              <a:latin typeface="inherit"/>
            </a:endParaRPr>
          </a:p>
          <a:p>
            <a:pPr algn="l" fontAlgn="base"/>
            <a:r>
              <a:rPr lang="en-US" b="0" i="1" dirty="0">
                <a:solidFill>
                  <a:srgbClr val="444444"/>
                </a:solidFill>
                <a:effectLst/>
                <a:latin typeface="inherit"/>
              </a:rPr>
              <a:t>It was pouring down with rain.</a:t>
            </a:r>
            <a:endParaRPr lang="en-US" b="0" i="0" dirty="0">
              <a:solidFill>
                <a:srgbClr val="444444"/>
              </a:solidFill>
              <a:effectLst/>
              <a:latin typeface="inherit"/>
            </a:endParaRPr>
          </a:p>
          <a:p>
            <a:pPr algn="l" fontAlgn="base"/>
            <a:endParaRPr lang="en-US" b="0" i="0" dirty="0">
              <a:solidFill>
                <a:srgbClr val="444444"/>
              </a:solidFill>
              <a:effectLst/>
              <a:latin typeface="Lato" panose="020F0502020204030203" pitchFamily="34" charset="0"/>
            </a:endParaRPr>
          </a:p>
        </p:txBody>
      </p:sp>
    </p:spTree>
    <p:extLst>
      <p:ext uri="{BB962C8B-B14F-4D97-AF65-F5344CB8AC3E}">
        <p14:creationId xmlns:p14="http://schemas.microsoft.com/office/powerpoint/2010/main" val="34761689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CFBCE87-19D4-44BB-B262-80E4FC531FEC}"/>
              </a:ext>
            </a:extLst>
          </p:cNvPr>
          <p:cNvSpPr txBox="1"/>
          <p:nvPr/>
        </p:nvSpPr>
        <p:spPr>
          <a:xfrm>
            <a:off x="368518" y="363820"/>
            <a:ext cx="9563757" cy="8956298"/>
          </a:xfrm>
          <a:prstGeom prst="rect">
            <a:avLst/>
          </a:prstGeom>
          <a:noFill/>
        </p:spPr>
        <p:txBody>
          <a:bodyPr wrap="square">
            <a:spAutoFit/>
          </a:bodyPr>
          <a:lstStyle/>
          <a:p>
            <a:pPr algn="l" fontAlgn="base"/>
            <a:r>
              <a:rPr lang="en-US" b="1" i="0" dirty="0">
                <a:solidFill>
                  <a:srgbClr val="FF4F57"/>
                </a:solidFill>
                <a:effectLst/>
                <a:latin typeface="Lato" panose="020F0502020204030203" pitchFamily="34" charset="0"/>
              </a:rPr>
              <a:t>To Bucket Down</a:t>
            </a:r>
          </a:p>
          <a:p>
            <a:pPr algn="l" fontAlgn="base"/>
            <a:r>
              <a:rPr lang="en-US" b="1" i="0" dirty="0">
                <a:solidFill>
                  <a:srgbClr val="25438F"/>
                </a:solidFill>
                <a:effectLst/>
                <a:latin typeface="inherit"/>
              </a:rPr>
              <a:t>Meaning:</a:t>
            </a:r>
            <a:r>
              <a:rPr lang="en-US" b="0" i="0" dirty="0">
                <a:solidFill>
                  <a:srgbClr val="444444"/>
                </a:solidFill>
                <a:effectLst/>
                <a:latin typeface="inherit"/>
              </a:rPr>
              <a:t> to rain heavily, more informal than </a:t>
            </a:r>
            <a:r>
              <a:rPr lang="en-US" b="1" i="0" dirty="0">
                <a:solidFill>
                  <a:srgbClr val="FF4F57"/>
                </a:solidFill>
                <a:effectLst/>
                <a:latin typeface="inherit"/>
              </a:rPr>
              <a:t>TO POUR DOWN</a:t>
            </a:r>
            <a:endParaRPr lang="en-US" b="0" i="0" dirty="0">
              <a:solidFill>
                <a:srgbClr val="444444"/>
              </a:solidFill>
              <a:effectLst/>
              <a:latin typeface="inherit"/>
            </a:endParaRPr>
          </a:p>
          <a:p>
            <a:pPr algn="l" fontAlgn="base"/>
            <a:r>
              <a:rPr lang="en-US" b="0" i="1" dirty="0">
                <a:solidFill>
                  <a:srgbClr val="444444"/>
                </a:solidFill>
                <a:effectLst/>
                <a:latin typeface="inherit"/>
              </a:rPr>
              <a:t>Yesterday it bucketed down.</a:t>
            </a:r>
            <a:endParaRPr lang="en-US" b="0" i="0" dirty="0">
              <a:solidFill>
                <a:srgbClr val="444444"/>
              </a:solidFill>
              <a:effectLst/>
              <a:latin typeface="inherit"/>
            </a:endParaRPr>
          </a:p>
          <a:p>
            <a:pPr algn="l" fontAlgn="base"/>
            <a:r>
              <a:rPr lang="en-US" b="0" i="0" dirty="0">
                <a:solidFill>
                  <a:srgbClr val="444444"/>
                </a:solidFill>
                <a:effectLst/>
                <a:latin typeface="inherit"/>
              </a:rPr>
              <a:t>Finally, some weather phrasal verbs with a little brighter outlook.</a:t>
            </a:r>
          </a:p>
          <a:p>
            <a:pPr algn="l" fontAlgn="base"/>
            <a:r>
              <a:rPr lang="en-US" b="1" i="0" dirty="0">
                <a:solidFill>
                  <a:srgbClr val="FF4F57"/>
                </a:solidFill>
                <a:effectLst/>
                <a:latin typeface="Lato" panose="020F0502020204030203" pitchFamily="34" charset="0"/>
              </a:rPr>
              <a:t>To Brighten Up</a:t>
            </a:r>
          </a:p>
          <a:p>
            <a:pPr algn="l" fontAlgn="base"/>
            <a:r>
              <a:rPr lang="en-US" b="1" i="0" dirty="0">
                <a:solidFill>
                  <a:srgbClr val="25438F"/>
                </a:solidFill>
                <a:effectLst/>
                <a:latin typeface="inherit"/>
              </a:rPr>
              <a:t>Meaning:</a:t>
            </a:r>
            <a:r>
              <a:rPr lang="en-US" b="0" i="0" dirty="0">
                <a:solidFill>
                  <a:srgbClr val="444444"/>
                </a:solidFill>
                <a:effectLst/>
                <a:latin typeface="inherit"/>
              </a:rPr>
              <a:t> to improve, the sky will become lighter</a:t>
            </a:r>
          </a:p>
          <a:p>
            <a:pPr algn="l" fontAlgn="base"/>
            <a:r>
              <a:rPr lang="en-US" b="0" i="1" dirty="0">
                <a:solidFill>
                  <a:srgbClr val="444444"/>
                </a:solidFill>
                <a:effectLst/>
                <a:latin typeface="inherit"/>
              </a:rPr>
              <a:t>Example:</a:t>
            </a:r>
            <a:endParaRPr lang="en-US" b="0" i="0" dirty="0">
              <a:solidFill>
                <a:srgbClr val="444444"/>
              </a:solidFill>
              <a:effectLst/>
              <a:latin typeface="inherit"/>
            </a:endParaRPr>
          </a:p>
          <a:p>
            <a:pPr algn="l" fontAlgn="base"/>
            <a:r>
              <a:rPr lang="en-US" b="0" i="1" dirty="0">
                <a:solidFill>
                  <a:srgbClr val="444444"/>
                </a:solidFill>
                <a:effectLst/>
                <a:latin typeface="inherit"/>
              </a:rPr>
              <a:t>The day brightened up as we got near to tea time.</a:t>
            </a:r>
            <a:endParaRPr lang="en-US" b="0" i="0" dirty="0">
              <a:solidFill>
                <a:srgbClr val="444444"/>
              </a:solidFill>
              <a:effectLst/>
              <a:latin typeface="inherit"/>
            </a:endParaRPr>
          </a:p>
          <a:p>
            <a:pPr algn="l" fontAlgn="base"/>
            <a:r>
              <a:rPr lang="en-US" b="1" i="0" dirty="0">
                <a:solidFill>
                  <a:srgbClr val="FF4F57"/>
                </a:solidFill>
                <a:effectLst/>
                <a:latin typeface="Lato" panose="020F0502020204030203" pitchFamily="34" charset="0"/>
              </a:rPr>
              <a:t>To Clear Up</a:t>
            </a:r>
          </a:p>
          <a:p>
            <a:pPr algn="l" fontAlgn="base"/>
            <a:r>
              <a:rPr lang="en-US" b="1" i="0" dirty="0">
                <a:solidFill>
                  <a:srgbClr val="25438F"/>
                </a:solidFill>
                <a:effectLst/>
                <a:latin typeface="inherit"/>
              </a:rPr>
              <a:t>Meaning:</a:t>
            </a:r>
            <a:r>
              <a:rPr lang="en-US" b="0" i="0" dirty="0">
                <a:solidFill>
                  <a:srgbClr val="444444"/>
                </a:solidFill>
                <a:effectLst/>
                <a:latin typeface="inherit"/>
              </a:rPr>
              <a:t> to become brighter, to improve, it will stop being rainy or cloudy</a:t>
            </a:r>
          </a:p>
          <a:p>
            <a:pPr algn="l" fontAlgn="base"/>
            <a:r>
              <a:rPr lang="en-US" b="0" i="1" dirty="0">
                <a:solidFill>
                  <a:srgbClr val="444444"/>
                </a:solidFill>
                <a:effectLst/>
                <a:latin typeface="inherit"/>
              </a:rPr>
              <a:t>The day began to clear up around noon.</a:t>
            </a:r>
          </a:p>
          <a:p>
            <a:pPr algn="l" fontAlgn="base"/>
            <a:r>
              <a:rPr lang="en-US" b="1" i="0" dirty="0">
                <a:solidFill>
                  <a:srgbClr val="FF4F57"/>
                </a:solidFill>
                <a:effectLst/>
                <a:latin typeface="Lato" panose="020F0502020204030203" pitchFamily="34" charset="0"/>
              </a:rPr>
              <a:t>To Pick Up</a:t>
            </a:r>
          </a:p>
          <a:p>
            <a:pPr algn="l" fontAlgn="base"/>
            <a:r>
              <a:rPr lang="en-US" b="1" i="0" dirty="0">
                <a:solidFill>
                  <a:srgbClr val="25438F"/>
                </a:solidFill>
                <a:effectLst/>
                <a:latin typeface="inherit"/>
              </a:rPr>
              <a:t>Meaning:</a:t>
            </a:r>
            <a:r>
              <a:rPr lang="en-US" b="0" i="0" dirty="0">
                <a:solidFill>
                  <a:srgbClr val="444444"/>
                </a:solidFill>
                <a:effectLst/>
                <a:latin typeface="Lato" panose="020F0502020204030203" pitchFamily="34" charset="0"/>
              </a:rPr>
              <a:t> to get better gradually</a:t>
            </a:r>
          </a:p>
          <a:p>
            <a:pPr algn="l" fontAlgn="base"/>
            <a:r>
              <a:rPr lang="en-US" b="0" i="1" dirty="0">
                <a:solidFill>
                  <a:srgbClr val="444444"/>
                </a:solidFill>
                <a:effectLst/>
                <a:latin typeface="inherit"/>
              </a:rPr>
              <a:t>Example:</a:t>
            </a:r>
            <a:endParaRPr lang="en-US" b="0" i="0" dirty="0">
              <a:solidFill>
                <a:srgbClr val="444444"/>
              </a:solidFill>
              <a:effectLst/>
              <a:latin typeface="Lato" panose="020F0502020204030203" pitchFamily="34" charset="0"/>
            </a:endParaRPr>
          </a:p>
          <a:p>
            <a:pPr algn="l" fontAlgn="base"/>
            <a:r>
              <a:rPr lang="en-US" b="0" i="1" dirty="0">
                <a:solidFill>
                  <a:srgbClr val="444444"/>
                </a:solidFill>
                <a:effectLst/>
                <a:latin typeface="inherit"/>
              </a:rPr>
              <a:t>– The weather is not so good at the moment. Do you think the day would pick up?</a:t>
            </a:r>
            <a:endParaRPr lang="en-US" b="0" i="0" dirty="0">
              <a:solidFill>
                <a:srgbClr val="444444"/>
              </a:solidFill>
              <a:effectLst/>
              <a:latin typeface="Lato" panose="020F0502020204030203" pitchFamily="34" charset="0"/>
            </a:endParaRPr>
          </a:p>
          <a:p>
            <a:pPr algn="l" fontAlgn="base"/>
            <a:r>
              <a:rPr lang="en-US" b="0" i="1" dirty="0">
                <a:solidFill>
                  <a:srgbClr val="444444"/>
                </a:solidFill>
                <a:effectLst/>
                <a:latin typeface="inherit"/>
              </a:rPr>
              <a:t>– I think it will pick up later on.</a:t>
            </a:r>
            <a:endParaRPr lang="en-US" b="0" i="0" dirty="0">
              <a:solidFill>
                <a:srgbClr val="444444"/>
              </a:solidFill>
              <a:effectLst/>
              <a:latin typeface="Lato" panose="020F0502020204030203" pitchFamily="34" charset="0"/>
            </a:endParaRPr>
          </a:p>
          <a:p>
            <a:pPr algn="l" fontAlgn="base"/>
            <a:r>
              <a:rPr lang="en-US" b="0" i="0" dirty="0">
                <a:solidFill>
                  <a:srgbClr val="444444"/>
                </a:solidFill>
                <a:effectLst/>
                <a:latin typeface="Lato" panose="020F0502020204030203" pitchFamily="34" charset="0"/>
              </a:rPr>
              <a:t>We can also use </a:t>
            </a:r>
            <a:r>
              <a:rPr lang="en-US" b="1" i="0" dirty="0">
                <a:solidFill>
                  <a:srgbClr val="FF4F57"/>
                </a:solidFill>
                <a:effectLst/>
                <a:latin typeface="inherit"/>
              </a:rPr>
              <a:t>TO PICK UP</a:t>
            </a:r>
            <a:r>
              <a:rPr lang="en-US" b="0" i="0" dirty="0">
                <a:solidFill>
                  <a:srgbClr val="444444"/>
                </a:solidFill>
                <a:effectLst/>
                <a:latin typeface="Lato" panose="020F0502020204030203" pitchFamily="34" charset="0"/>
              </a:rPr>
              <a:t> if we’re talking about wind speeds.</a:t>
            </a:r>
          </a:p>
          <a:p>
            <a:pPr algn="l" fontAlgn="base"/>
            <a:r>
              <a:rPr lang="en-US" b="0" i="1" dirty="0">
                <a:solidFill>
                  <a:srgbClr val="444444"/>
                </a:solidFill>
                <a:effectLst/>
                <a:latin typeface="inherit"/>
              </a:rPr>
              <a:t>Winds will pick up later in the afternoon, becoming strong by the evening.</a:t>
            </a:r>
            <a:endParaRPr lang="en-US" b="0" i="0" dirty="0">
              <a:solidFill>
                <a:srgbClr val="444444"/>
              </a:solidFill>
              <a:effectLst/>
              <a:latin typeface="Lato" panose="020F0502020204030203" pitchFamily="34" charset="0"/>
            </a:endParaRPr>
          </a:p>
          <a:p>
            <a:pPr algn="l" fontAlgn="base"/>
            <a:r>
              <a:rPr lang="en-US" b="1" i="0" dirty="0">
                <a:solidFill>
                  <a:srgbClr val="25438F"/>
                </a:solidFill>
                <a:effectLst/>
                <a:latin typeface="inherit"/>
              </a:rPr>
              <a:t>Meaning:</a:t>
            </a:r>
            <a:r>
              <a:rPr lang="en-US" b="0" i="0" dirty="0">
                <a:solidFill>
                  <a:srgbClr val="444444"/>
                </a:solidFill>
                <a:effectLst/>
                <a:latin typeface="Lato" panose="020F0502020204030203" pitchFamily="34" charset="0"/>
              </a:rPr>
              <a:t> wind speed will increase, winds will become stronger.</a:t>
            </a:r>
          </a:p>
          <a:p>
            <a:pPr algn="l" fontAlgn="base"/>
            <a:r>
              <a:rPr lang="en-US" b="1" i="0" dirty="0">
                <a:solidFill>
                  <a:srgbClr val="FF4F57"/>
                </a:solidFill>
                <a:effectLst/>
                <a:latin typeface="Lato" panose="020F0502020204030203" pitchFamily="34" charset="0"/>
              </a:rPr>
              <a:t>To Die Out</a:t>
            </a:r>
          </a:p>
          <a:p>
            <a:pPr algn="l" fontAlgn="base"/>
            <a:r>
              <a:rPr lang="en-US" b="1" i="0" dirty="0">
                <a:solidFill>
                  <a:srgbClr val="25438F"/>
                </a:solidFill>
                <a:effectLst/>
                <a:latin typeface="inherit"/>
              </a:rPr>
              <a:t>Meaning:</a:t>
            </a:r>
            <a:r>
              <a:rPr lang="en-US" b="1" i="0" dirty="0">
                <a:solidFill>
                  <a:srgbClr val="0C3F63"/>
                </a:solidFill>
                <a:effectLst/>
                <a:latin typeface="inherit"/>
              </a:rPr>
              <a:t> </a:t>
            </a:r>
            <a:r>
              <a:rPr lang="en-US" b="0" i="0" dirty="0">
                <a:solidFill>
                  <a:srgbClr val="444444"/>
                </a:solidFill>
                <a:effectLst/>
                <a:latin typeface="Lato" panose="020F0502020204030203" pitchFamily="34" charset="0"/>
              </a:rPr>
              <a:t>to slowly disappear and stop completely</a:t>
            </a:r>
          </a:p>
          <a:p>
            <a:pPr algn="l" fontAlgn="base"/>
            <a:r>
              <a:rPr lang="en-US" b="0" i="1" dirty="0">
                <a:solidFill>
                  <a:srgbClr val="444444"/>
                </a:solidFill>
                <a:effectLst/>
                <a:latin typeface="inherit"/>
              </a:rPr>
              <a:t>Example:</a:t>
            </a:r>
            <a:endParaRPr lang="en-US" b="0" i="0" dirty="0">
              <a:solidFill>
                <a:srgbClr val="444444"/>
              </a:solidFill>
              <a:effectLst/>
              <a:latin typeface="Lato" panose="020F0502020204030203" pitchFamily="34" charset="0"/>
            </a:endParaRPr>
          </a:p>
          <a:p>
            <a:pPr algn="l" fontAlgn="base"/>
            <a:r>
              <a:rPr lang="en-US" b="0" i="1" dirty="0">
                <a:solidFill>
                  <a:srgbClr val="444444"/>
                </a:solidFill>
                <a:effectLst/>
                <a:latin typeface="inherit"/>
              </a:rPr>
              <a:t>Today we have very strong winds and that has brought a lot of heavy rain but by later afternoon these winds and the heavy rain will begin to die out.</a:t>
            </a:r>
            <a:endParaRPr lang="en-US" b="0" i="0" dirty="0">
              <a:solidFill>
                <a:srgbClr val="444444"/>
              </a:solidFill>
              <a:effectLst/>
              <a:latin typeface="Lato" panose="020F0502020204030203" pitchFamily="34" charset="0"/>
            </a:endParaRPr>
          </a:p>
          <a:p>
            <a:pPr algn="l" fontAlgn="base"/>
            <a:r>
              <a:rPr lang="en-US" b="1" i="0" dirty="0">
                <a:solidFill>
                  <a:srgbClr val="FF4F57"/>
                </a:solidFill>
                <a:effectLst/>
                <a:latin typeface="Lato" panose="020F0502020204030203" pitchFamily="34" charset="0"/>
              </a:rPr>
              <a:t>To Let Up</a:t>
            </a:r>
          </a:p>
          <a:p>
            <a:pPr algn="l" fontAlgn="base"/>
            <a:r>
              <a:rPr lang="en-US" b="1" i="0" dirty="0">
                <a:solidFill>
                  <a:srgbClr val="25438F"/>
                </a:solidFill>
                <a:effectLst/>
                <a:latin typeface="inherit"/>
              </a:rPr>
              <a:t>Meaning:</a:t>
            </a:r>
            <a:r>
              <a:rPr lang="en-US" b="1" i="0" dirty="0">
                <a:solidFill>
                  <a:srgbClr val="0C3F63"/>
                </a:solidFill>
                <a:effectLst/>
                <a:latin typeface="inherit"/>
              </a:rPr>
              <a:t> </a:t>
            </a:r>
            <a:r>
              <a:rPr lang="en-US" b="0" i="0" dirty="0">
                <a:solidFill>
                  <a:srgbClr val="444444"/>
                </a:solidFill>
                <a:effectLst/>
                <a:latin typeface="Lato" panose="020F0502020204030203" pitchFamily="34" charset="0"/>
              </a:rPr>
              <a:t>to stop or improve</a:t>
            </a:r>
          </a:p>
          <a:p>
            <a:pPr algn="l" fontAlgn="base"/>
            <a:r>
              <a:rPr lang="en-US" b="0" i="1" dirty="0">
                <a:solidFill>
                  <a:srgbClr val="444444"/>
                </a:solidFill>
                <a:effectLst/>
                <a:latin typeface="inherit"/>
              </a:rPr>
              <a:t>Example:</a:t>
            </a:r>
            <a:endParaRPr lang="en-US" b="0" i="0" dirty="0">
              <a:solidFill>
                <a:srgbClr val="444444"/>
              </a:solidFill>
              <a:effectLst/>
              <a:latin typeface="Lato" panose="020F0502020204030203" pitchFamily="34" charset="0"/>
            </a:endParaRPr>
          </a:p>
          <a:p>
            <a:pPr algn="l" fontAlgn="base"/>
            <a:r>
              <a:rPr lang="en-US" b="0" i="1" dirty="0">
                <a:solidFill>
                  <a:srgbClr val="444444"/>
                </a:solidFill>
                <a:effectLst/>
                <a:latin typeface="inherit"/>
              </a:rPr>
              <a:t>The weather recently has been freezing cold but the weather forecast says it will let up by the weekend.</a:t>
            </a:r>
            <a:endParaRPr lang="en-US" b="0" i="0" dirty="0">
              <a:solidFill>
                <a:srgbClr val="444444"/>
              </a:solidFill>
              <a:effectLst/>
              <a:latin typeface="Lato" panose="020F0502020204030203" pitchFamily="34" charset="0"/>
            </a:endParaRPr>
          </a:p>
          <a:p>
            <a:pPr algn="l" fontAlgn="base"/>
            <a:endParaRPr lang="en-US" b="0" i="0" dirty="0">
              <a:solidFill>
                <a:srgbClr val="444444"/>
              </a:solidFill>
              <a:effectLst/>
              <a:latin typeface="inherit"/>
            </a:endParaRPr>
          </a:p>
          <a:p>
            <a:pPr algn="l" fontAlgn="base"/>
            <a:endParaRPr lang="en-US" b="0" i="0" dirty="0">
              <a:solidFill>
                <a:srgbClr val="444444"/>
              </a:solidFill>
              <a:effectLst/>
              <a:latin typeface="Lato" panose="020F0502020204030203" pitchFamily="34" charset="0"/>
            </a:endParaRPr>
          </a:p>
          <a:p>
            <a:pPr algn="l" fontAlgn="base"/>
            <a:endParaRPr lang="en-US" b="0" i="0" dirty="0">
              <a:solidFill>
                <a:srgbClr val="444444"/>
              </a:solidFill>
              <a:effectLst/>
              <a:latin typeface="Lato" panose="020F0502020204030203" pitchFamily="34" charset="0"/>
            </a:endParaRPr>
          </a:p>
        </p:txBody>
      </p:sp>
    </p:spTree>
    <p:extLst>
      <p:ext uri="{BB962C8B-B14F-4D97-AF65-F5344CB8AC3E}">
        <p14:creationId xmlns:p14="http://schemas.microsoft.com/office/powerpoint/2010/main" val="3118293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36ACB-17E6-453B-B56F-10C6BE43FDE8}"/>
              </a:ext>
            </a:extLst>
          </p:cNvPr>
          <p:cNvSpPr>
            <a:spLocks noGrp="1"/>
          </p:cNvSpPr>
          <p:nvPr>
            <p:ph type="title"/>
          </p:nvPr>
        </p:nvSpPr>
        <p:spPr>
          <a:xfrm>
            <a:off x="2490086" y="76070"/>
            <a:ext cx="10058400" cy="1609344"/>
          </a:xfrm>
        </p:spPr>
        <p:txBody>
          <a:bodyPr/>
          <a:lstStyle/>
          <a:p>
            <a:r>
              <a:rPr lang="en-US" dirty="0"/>
              <a:t>7. The Weather</a:t>
            </a:r>
          </a:p>
        </p:txBody>
      </p:sp>
      <p:pic>
        <p:nvPicPr>
          <p:cNvPr id="1028" name="Picture 4" descr="Children Playing on the Beach Stock Image - Image of kids, playing: 2604953">
            <a:extLst>
              <a:ext uri="{FF2B5EF4-FFF2-40B4-BE49-F238E27FC236}">
                <a16:creationId xmlns:a16="http://schemas.microsoft.com/office/drawing/2014/main" id="{66371EFC-E0E2-4068-8E70-85B4122701C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15975" y="1403312"/>
            <a:ext cx="5447490" cy="3763474"/>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descr="Weather Images, Stock Photos &amp;amp; Vectors | Shutterstock">
            <a:extLst>
              <a:ext uri="{FF2B5EF4-FFF2-40B4-BE49-F238E27FC236}">
                <a16:creationId xmlns:a16="http://schemas.microsoft.com/office/drawing/2014/main" id="{A14690D0-723C-4D62-993A-80F449533C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9692" y="1626373"/>
            <a:ext cx="4733925" cy="33511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6116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36ACB-17E6-453B-B56F-10C6BE43FDE8}"/>
              </a:ext>
            </a:extLst>
          </p:cNvPr>
          <p:cNvSpPr>
            <a:spLocks noGrp="1"/>
          </p:cNvSpPr>
          <p:nvPr>
            <p:ph type="title"/>
          </p:nvPr>
        </p:nvSpPr>
        <p:spPr>
          <a:xfrm>
            <a:off x="3319256" y="0"/>
            <a:ext cx="9879495" cy="796159"/>
          </a:xfrm>
        </p:spPr>
        <p:txBody>
          <a:bodyPr>
            <a:normAutofit fontScale="90000"/>
          </a:bodyPr>
          <a:lstStyle/>
          <a:p>
            <a:r>
              <a:rPr lang="en-US" dirty="0"/>
              <a:t>7. The Weather</a:t>
            </a:r>
          </a:p>
        </p:txBody>
      </p:sp>
      <p:sp>
        <p:nvSpPr>
          <p:cNvPr id="7" name="TextBox 6">
            <a:extLst>
              <a:ext uri="{FF2B5EF4-FFF2-40B4-BE49-F238E27FC236}">
                <a16:creationId xmlns:a16="http://schemas.microsoft.com/office/drawing/2014/main" id="{43DFE472-F81E-4520-9B26-32FA59380661}"/>
              </a:ext>
            </a:extLst>
          </p:cNvPr>
          <p:cNvSpPr txBox="1"/>
          <p:nvPr/>
        </p:nvSpPr>
        <p:spPr>
          <a:xfrm>
            <a:off x="0" y="899526"/>
            <a:ext cx="12192000" cy="2585323"/>
          </a:xfrm>
          <a:prstGeom prst="rect">
            <a:avLst/>
          </a:prstGeom>
          <a:noFill/>
        </p:spPr>
        <p:txBody>
          <a:bodyPr wrap="square">
            <a:spAutoFit/>
          </a:bodyPr>
          <a:lstStyle/>
          <a:p>
            <a:pPr fontAlgn="base"/>
            <a:r>
              <a:rPr lang="en-US" dirty="0">
                <a:latin typeface="Arial" panose="020B0604020202020204" pitchFamily="34" charset="0"/>
              </a:rPr>
              <a:t>Don’t you think weather has changed a lot because of global warming? Can you describe there changes?</a:t>
            </a:r>
          </a:p>
          <a:p>
            <a:pPr fontAlgn="base"/>
            <a:endParaRPr lang="en-US" dirty="0">
              <a:latin typeface="Arial" panose="020B0604020202020204" pitchFamily="34" charset="0"/>
            </a:endParaRPr>
          </a:p>
          <a:p>
            <a:pPr algn="l" fontAlgn="base"/>
            <a:r>
              <a:rPr lang="en-US" sz="1800" dirty="0">
                <a:effectLst/>
                <a:latin typeface="Verdana" panose="020B0604030504040204" pitchFamily="34" charset="0"/>
                <a:ea typeface="Times" panose="02020603050405020304" pitchFamily="18" charset="0"/>
                <a:cs typeface="Times New Roman" panose="02020603050405020304" pitchFamily="18" charset="0"/>
              </a:rPr>
              <a:t>What do you think the weather will be like in your country 100 years from now?</a:t>
            </a:r>
          </a:p>
          <a:p>
            <a:pPr algn="l" fontAlgn="base"/>
            <a:endParaRPr lang="en-US" b="0" i="0" dirty="0">
              <a:effectLst/>
              <a:latin typeface="Muli"/>
            </a:endParaRPr>
          </a:p>
          <a:p>
            <a:pPr algn="l" fontAlgn="base"/>
            <a:r>
              <a:rPr lang="en-US" b="0" i="0" dirty="0">
                <a:solidFill>
                  <a:srgbClr val="000000"/>
                </a:solidFill>
                <a:effectLst/>
                <a:latin typeface="Muli"/>
              </a:rPr>
              <a:t>What is something that is EASIER to do in winter?</a:t>
            </a:r>
          </a:p>
          <a:p>
            <a:pPr algn="l" fontAlgn="base">
              <a:buFont typeface="+mj-lt"/>
              <a:buAutoNum type="arabicPeriod"/>
            </a:pPr>
            <a:endParaRPr lang="en-US" b="0" i="0" dirty="0">
              <a:solidFill>
                <a:srgbClr val="000000"/>
              </a:solidFill>
              <a:effectLst/>
              <a:latin typeface="Muli"/>
            </a:endParaRPr>
          </a:p>
          <a:p>
            <a:pPr algn="l" fontAlgn="base"/>
            <a:r>
              <a:rPr lang="en-US" b="0" i="0" dirty="0">
                <a:solidFill>
                  <a:srgbClr val="000000"/>
                </a:solidFill>
                <a:effectLst/>
                <a:latin typeface="Muli"/>
              </a:rPr>
              <a:t>What is something that is HARDER to do in the summer?</a:t>
            </a:r>
          </a:p>
          <a:p>
            <a:pPr algn="l" fontAlgn="base"/>
            <a:endParaRPr lang="en-US" b="0" i="0" dirty="0">
              <a:solidFill>
                <a:srgbClr val="000000"/>
              </a:solidFill>
              <a:effectLst/>
              <a:latin typeface="Muli"/>
            </a:endParaRPr>
          </a:p>
          <a:p>
            <a:pPr algn="l"/>
            <a:endParaRPr lang="en-US" dirty="0">
              <a:solidFill>
                <a:srgbClr val="555555"/>
              </a:solidFill>
              <a:latin typeface="Arial" panose="020B0604020202020204" pitchFamily="34" charset="0"/>
            </a:endParaRPr>
          </a:p>
        </p:txBody>
      </p:sp>
      <p:graphicFrame>
        <p:nvGraphicFramePr>
          <p:cNvPr id="5" name="Table 4">
            <a:extLst>
              <a:ext uri="{FF2B5EF4-FFF2-40B4-BE49-F238E27FC236}">
                <a16:creationId xmlns:a16="http://schemas.microsoft.com/office/drawing/2014/main" id="{E4984F1F-5FB0-4E1E-B82B-B2D6AD338937}"/>
              </a:ext>
            </a:extLst>
          </p:cNvPr>
          <p:cNvGraphicFramePr>
            <a:graphicFrameLocks noGrp="1"/>
          </p:cNvGraphicFramePr>
          <p:nvPr>
            <p:extLst>
              <p:ext uri="{D42A27DB-BD31-4B8C-83A1-F6EECF244321}">
                <p14:modId xmlns:p14="http://schemas.microsoft.com/office/powerpoint/2010/main" val="903542328"/>
              </p:ext>
            </p:extLst>
          </p:nvPr>
        </p:nvGraphicFramePr>
        <p:xfrm>
          <a:off x="95416" y="3093057"/>
          <a:ext cx="5205208" cy="4442263"/>
        </p:xfrm>
        <a:graphic>
          <a:graphicData uri="http://schemas.openxmlformats.org/drawingml/2006/table">
            <a:tbl>
              <a:tblPr firstRow="1" firstCol="1" bandRow="1" bandCol="1"/>
              <a:tblGrid>
                <a:gridCol w="5205208">
                  <a:extLst>
                    <a:ext uri="{9D8B030D-6E8A-4147-A177-3AD203B41FA5}">
                      <a16:colId xmlns:a16="http://schemas.microsoft.com/office/drawing/2014/main" val="2081794683"/>
                    </a:ext>
                  </a:extLst>
                </a:gridCol>
              </a:tblGrid>
              <a:tr h="425544">
                <a:tc>
                  <a:txBody>
                    <a:bodyPr/>
                    <a:lstStyle/>
                    <a:p>
                      <a:pPr marL="0" marR="0" algn="just">
                        <a:spcBef>
                          <a:spcPts val="0"/>
                        </a:spcBef>
                        <a:spcAft>
                          <a:spcPts val="400"/>
                        </a:spcAft>
                      </a:pPr>
                      <a:r>
                        <a:rPr lang="en-US" sz="1200" dirty="0">
                          <a:effectLst/>
                          <a:latin typeface="Verdana" panose="020B0604030504040204" pitchFamily="34" charset="0"/>
                          <a:ea typeface="Times" panose="02020603050405020304" pitchFamily="18" charset="0"/>
                          <a:cs typeface="Times New Roman" panose="02020603050405020304" pitchFamily="18" charset="0"/>
                        </a:rPr>
                        <a:t>What comes to mind when you hear the word ‘weather’?</a:t>
                      </a:r>
                    </a:p>
                    <a:p>
                      <a:pPr marL="0" marR="0" algn="just">
                        <a:spcBef>
                          <a:spcPts val="0"/>
                        </a:spcBef>
                        <a:spcAft>
                          <a:spcPts val="400"/>
                        </a:spcAft>
                      </a:pPr>
                      <a:endParaRPr lang="en-US" sz="1200" dirty="0">
                        <a:effectLst/>
                        <a:latin typeface="Times" panose="02020603050405020304" pitchFamily="18" charset="0"/>
                        <a:ea typeface="Times" panose="02020603050405020304" pitchFamily="18" charset="0"/>
                        <a:cs typeface="Times New Roman" panose="02020603050405020304" pitchFamily="18" charset="0"/>
                      </a:endParaRPr>
                    </a:p>
                  </a:txBody>
                  <a:tcPr marL="68580" marR="68580" marT="0" marB="0">
                    <a:lnL>
                      <a:noFill/>
                    </a:lnL>
                    <a:lnR>
                      <a:noFill/>
                    </a:lnR>
                    <a:lnT>
                      <a:noFill/>
                    </a:lnT>
                    <a:lnB>
                      <a:noFill/>
                    </a:lnB>
                  </a:tcPr>
                </a:tc>
                <a:extLst>
                  <a:ext uri="{0D108BD9-81ED-4DB2-BD59-A6C34878D82A}">
                    <a16:rowId xmlns:a16="http://schemas.microsoft.com/office/drawing/2014/main" val="2524085651"/>
                  </a:ext>
                </a:extLst>
              </a:tr>
              <a:tr h="425544">
                <a:tc>
                  <a:txBody>
                    <a:bodyPr/>
                    <a:lstStyle/>
                    <a:p>
                      <a:pPr marL="0" marR="0" algn="just">
                        <a:spcBef>
                          <a:spcPts val="0"/>
                        </a:spcBef>
                        <a:spcAft>
                          <a:spcPts val="400"/>
                        </a:spcAft>
                      </a:pPr>
                      <a:r>
                        <a:rPr lang="en-US" sz="1200" dirty="0">
                          <a:effectLst/>
                          <a:latin typeface="Verdana" panose="020B0604030504040204" pitchFamily="34" charset="0"/>
                          <a:ea typeface="Times" panose="02020603050405020304" pitchFamily="18" charset="0"/>
                          <a:cs typeface="Times New Roman" panose="02020603050405020304" pitchFamily="18" charset="0"/>
                        </a:rPr>
                        <a:t>What is your favorite weather?</a:t>
                      </a:r>
                    </a:p>
                    <a:p>
                      <a:pPr marL="0" marR="0" algn="just">
                        <a:spcBef>
                          <a:spcPts val="0"/>
                        </a:spcBef>
                        <a:spcAft>
                          <a:spcPts val="400"/>
                        </a:spcAft>
                      </a:pPr>
                      <a:endParaRPr lang="en-US" sz="1200" dirty="0">
                        <a:effectLst/>
                        <a:latin typeface="Times" panose="02020603050405020304" pitchFamily="18" charset="0"/>
                        <a:ea typeface="Times" panose="02020603050405020304" pitchFamily="18" charset="0"/>
                        <a:cs typeface="Times New Roman" panose="02020603050405020304" pitchFamily="18" charset="0"/>
                      </a:endParaRPr>
                    </a:p>
                  </a:txBody>
                  <a:tcPr marL="68580" marR="68580" marT="0" marB="0">
                    <a:lnL>
                      <a:noFill/>
                    </a:lnL>
                    <a:lnR>
                      <a:noFill/>
                    </a:lnR>
                    <a:lnT>
                      <a:noFill/>
                    </a:lnT>
                    <a:lnB>
                      <a:noFill/>
                    </a:lnB>
                  </a:tcPr>
                </a:tc>
                <a:extLst>
                  <a:ext uri="{0D108BD9-81ED-4DB2-BD59-A6C34878D82A}">
                    <a16:rowId xmlns:a16="http://schemas.microsoft.com/office/drawing/2014/main" val="1484839318"/>
                  </a:ext>
                </a:extLst>
              </a:tr>
              <a:tr h="425544">
                <a:tc>
                  <a:txBody>
                    <a:bodyPr/>
                    <a:lstStyle/>
                    <a:p>
                      <a:pPr marL="0" marR="0" algn="just">
                        <a:spcBef>
                          <a:spcPts val="0"/>
                        </a:spcBef>
                        <a:spcAft>
                          <a:spcPts val="400"/>
                        </a:spcAft>
                      </a:pPr>
                      <a:r>
                        <a:rPr lang="en-US" sz="1200" dirty="0">
                          <a:effectLst/>
                          <a:latin typeface="Verdana" panose="020B0604030504040204" pitchFamily="34" charset="0"/>
                          <a:ea typeface="Times" panose="02020603050405020304" pitchFamily="18" charset="0"/>
                          <a:cs typeface="Times New Roman" panose="02020603050405020304" pitchFamily="18" charset="0"/>
                        </a:rPr>
                        <a:t>What do you think of today’s weather?</a:t>
                      </a:r>
                    </a:p>
                    <a:p>
                      <a:pPr marL="0" marR="0" algn="just">
                        <a:spcBef>
                          <a:spcPts val="0"/>
                        </a:spcBef>
                        <a:spcAft>
                          <a:spcPts val="400"/>
                        </a:spcAft>
                      </a:pPr>
                      <a:endParaRPr lang="en-US" sz="1200" dirty="0">
                        <a:effectLst/>
                        <a:latin typeface="Times" panose="02020603050405020304" pitchFamily="18" charset="0"/>
                        <a:ea typeface="Times" panose="02020603050405020304" pitchFamily="18" charset="0"/>
                        <a:cs typeface="Times New Roman" panose="02020603050405020304" pitchFamily="18" charset="0"/>
                      </a:endParaRPr>
                    </a:p>
                  </a:txBody>
                  <a:tcPr marL="68580" marR="68580" marT="0" marB="0">
                    <a:lnL>
                      <a:noFill/>
                    </a:lnL>
                    <a:lnR>
                      <a:noFill/>
                    </a:lnR>
                    <a:lnT>
                      <a:noFill/>
                    </a:lnT>
                    <a:lnB>
                      <a:noFill/>
                    </a:lnB>
                  </a:tcPr>
                </a:tc>
                <a:extLst>
                  <a:ext uri="{0D108BD9-81ED-4DB2-BD59-A6C34878D82A}">
                    <a16:rowId xmlns:a16="http://schemas.microsoft.com/office/drawing/2014/main" val="3359426127"/>
                  </a:ext>
                </a:extLst>
              </a:tr>
              <a:tr h="425544">
                <a:tc>
                  <a:txBody>
                    <a:bodyPr/>
                    <a:lstStyle/>
                    <a:p>
                      <a:pPr marL="0" marR="0" algn="just">
                        <a:spcBef>
                          <a:spcPts val="0"/>
                        </a:spcBef>
                        <a:spcAft>
                          <a:spcPts val="400"/>
                        </a:spcAft>
                      </a:pPr>
                      <a:r>
                        <a:rPr lang="en-US" sz="1200" dirty="0">
                          <a:effectLst/>
                          <a:latin typeface="Verdana" panose="020B0604030504040204" pitchFamily="34" charset="0"/>
                          <a:ea typeface="Times" panose="02020603050405020304" pitchFamily="18" charset="0"/>
                          <a:cs typeface="Times New Roman" panose="02020603050405020304" pitchFamily="18" charset="0"/>
                        </a:rPr>
                        <a:t>Do you worry about the world’s changing weather?</a:t>
                      </a:r>
                    </a:p>
                    <a:p>
                      <a:pPr marL="0" marR="0" algn="just">
                        <a:spcBef>
                          <a:spcPts val="0"/>
                        </a:spcBef>
                        <a:spcAft>
                          <a:spcPts val="400"/>
                        </a:spcAft>
                      </a:pPr>
                      <a:endParaRPr lang="en-US" sz="1200" dirty="0">
                        <a:effectLst/>
                        <a:latin typeface="Times" panose="02020603050405020304" pitchFamily="18" charset="0"/>
                        <a:ea typeface="Times" panose="02020603050405020304" pitchFamily="18" charset="0"/>
                        <a:cs typeface="Times New Roman" panose="02020603050405020304" pitchFamily="18" charset="0"/>
                      </a:endParaRPr>
                    </a:p>
                  </a:txBody>
                  <a:tcPr marL="68580" marR="68580" marT="0" marB="0">
                    <a:lnL>
                      <a:noFill/>
                    </a:lnL>
                    <a:lnR>
                      <a:noFill/>
                    </a:lnR>
                    <a:lnT>
                      <a:noFill/>
                    </a:lnT>
                    <a:lnB>
                      <a:noFill/>
                    </a:lnB>
                  </a:tcPr>
                </a:tc>
                <a:extLst>
                  <a:ext uri="{0D108BD9-81ED-4DB2-BD59-A6C34878D82A}">
                    <a16:rowId xmlns:a16="http://schemas.microsoft.com/office/drawing/2014/main" val="2613820817"/>
                  </a:ext>
                </a:extLst>
              </a:tr>
              <a:tr h="186824">
                <a:tc>
                  <a:txBody>
                    <a:bodyPr/>
                    <a:lstStyle/>
                    <a:p>
                      <a:pPr marL="0" marR="0" algn="just">
                        <a:spcBef>
                          <a:spcPts val="0"/>
                        </a:spcBef>
                        <a:spcAft>
                          <a:spcPts val="400"/>
                        </a:spcAft>
                      </a:pPr>
                      <a:r>
                        <a:rPr lang="en-US" sz="1200" dirty="0">
                          <a:effectLst/>
                          <a:latin typeface="Verdana" panose="020B0604030504040204" pitchFamily="34" charset="0"/>
                          <a:ea typeface="Times" panose="02020603050405020304" pitchFamily="18" charset="0"/>
                          <a:cs typeface="Times New Roman" panose="02020603050405020304" pitchFamily="18" charset="0"/>
                        </a:rPr>
                        <a:t>Why do different countries have different weather?</a:t>
                      </a:r>
                      <a:endParaRPr lang="en-US" sz="1200" dirty="0">
                        <a:effectLst/>
                        <a:latin typeface="Times" panose="02020603050405020304" pitchFamily="18" charset="0"/>
                        <a:ea typeface="Times" panose="02020603050405020304" pitchFamily="18" charset="0"/>
                        <a:cs typeface="Times New Roman" panose="02020603050405020304" pitchFamily="18" charset="0"/>
                      </a:endParaRPr>
                    </a:p>
                  </a:txBody>
                  <a:tcPr marL="68580" marR="68580" marT="0" marB="0">
                    <a:lnL>
                      <a:noFill/>
                    </a:lnL>
                    <a:lnR>
                      <a:noFill/>
                    </a:lnR>
                    <a:lnT>
                      <a:noFill/>
                    </a:lnT>
                    <a:lnB>
                      <a:noFill/>
                    </a:lnB>
                  </a:tcPr>
                </a:tc>
                <a:extLst>
                  <a:ext uri="{0D108BD9-81ED-4DB2-BD59-A6C34878D82A}">
                    <a16:rowId xmlns:a16="http://schemas.microsoft.com/office/drawing/2014/main" val="604466756"/>
                  </a:ext>
                </a:extLst>
              </a:tr>
              <a:tr h="425544">
                <a:tc>
                  <a:txBody>
                    <a:bodyPr/>
                    <a:lstStyle/>
                    <a:p>
                      <a:pPr marL="0" marR="0" algn="just">
                        <a:spcBef>
                          <a:spcPts val="0"/>
                        </a:spcBef>
                        <a:spcAft>
                          <a:spcPts val="400"/>
                        </a:spcAft>
                      </a:pPr>
                      <a:endParaRPr lang="en-US" sz="1200" dirty="0">
                        <a:effectLst/>
                        <a:latin typeface="Verdana" panose="020B0604030504040204" pitchFamily="34" charset="0"/>
                        <a:ea typeface="Times" panose="02020603050405020304" pitchFamily="18" charset="0"/>
                        <a:cs typeface="Times New Roman" panose="02020603050405020304" pitchFamily="18" charset="0"/>
                      </a:endParaRPr>
                    </a:p>
                    <a:p>
                      <a:pPr marL="0" marR="0" algn="just">
                        <a:spcBef>
                          <a:spcPts val="0"/>
                        </a:spcBef>
                        <a:spcAft>
                          <a:spcPts val="400"/>
                        </a:spcAft>
                      </a:pPr>
                      <a:r>
                        <a:rPr lang="en-US" sz="1200" dirty="0">
                          <a:effectLst/>
                          <a:latin typeface="Verdana" panose="020B0604030504040204" pitchFamily="34" charset="0"/>
                          <a:ea typeface="Times" panose="02020603050405020304" pitchFamily="18" charset="0"/>
                          <a:cs typeface="Times New Roman" panose="02020603050405020304" pitchFamily="18" charset="0"/>
                        </a:rPr>
                        <a:t>Has the weather in your country changed over the past decades?</a:t>
                      </a:r>
                      <a:endParaRPr lang="en-US" sz="1200" dirty="0">
                        <a:effectLst/>
                        <a:latin typeface="Times" panose="02020603050405020304" pitchFamily="18" charset="0"/>
                        <a:ea typeface="Times" panose="02020603050405020304" pitchFamily="18" charset="0"/>
                        <a:cs typeface="Times New Roman" panose="02020603050405020304" pitchFamily="18" charset="0"/>
                      </a:endParaRPr>
                    </a:p>
                  </a:txBody>
                  <a:tcPr marL="68580" marR="68580" marT="0" marB="0">
                    <a:lnL>
                      <a:noFill/>
                    </a:lnL>
                    <a:lnR>
                      <a:noFill/>
                    </a:lnR>
                    <a:lnT>
                      <a:noFill/>
                    </a:lnT>
                    <a:lnB>
                      <a:noFill/>
                    </a:lnB>
                  </a:tcPr>
                </a:tc>
                <a:extLst>
                  <a:ext uri="{0D108BD9-81ED-4DB2-BD59-A6C34878D82A}">
                    <a16:rowId xmlns:a16="http://schemas.microsoft.com/office/drawing/2014/main" val="313391100"/>
                  </a:ext>
                </a:extLst>
              </a:tr>
              <a:tr h="664263">
                <a:tc>
                  <a:txBody>
                    <a:bodyPr/>
                    <a:lstStyle/>
                    <a:p>
                      <a:pPr marL="0" marR="0" algn="just">
                        <a:spcBef>
                          <a:spcPts val="0"/>
                        </a:spcBef>
                        <a:spcAft>
                          <a:spcPts val="400"/>
                        </a:spcAft>
                      </a:pPr>
                      <a:endParaRPr lang="en-US" sz="1200" dirty="0">
                        <a:effectLst/>
                        <a:latin typeface="Verdana" panose="020B0604030504040204" pitchFamily="34" charset="0"/>
                        <a:ea typeface="Times" panose="02020603050405020304" pitchFamily="18" charset="0"/>
                        <a:cs typeface="Times New Roman" panose="02020603050405020304" pitchFamily="18" charset="0"/>
                      </a:endParaRPr>
                    </a:p>
                    <a:p>
                      <a:pPr marL="0" marR="0" algn="just">
                        <a:spcBef>
                          <a:spcPts val="0"/>
                        </a:spcBef>
                        <a:spcAft>
                          <a:spcPts val="400"/>
                        </a:spcAft>
                      </a:pPr>
                      <a:r>
                        <a:rPr lang="en-US" sz="1200" dirty="0">
                          <a:effectLst/>
                          <a:latin typeface="Verdana" panose="020B0604030504040204" pitchFamily="34" charset="0"/>
                          <a:ea typeface="Times" panose="02020603050405020304" pitchFamily="18" charset="0"/>
                          <a:cs typeface="Times New Roman" panose="02020603050405020304" pitchFamily="18" charset="0"/>
                        </a:rPr>
                        <a:t>Have you ever experienced extreme weather?</a:t>
                      </a:r>
                    </a:p>
                    <a:p>
                      <a:pPr marL="0" marR="0" algn="just">
                        <a:spcBef>
                          <a:spcPts val="0"/>
                        </a:spcBef>
                        <a:spcAft>
                          <a:spcPts val="400"/>
                        </a:spcAft>
                      </a:pPr>
                      <a:endParaRPr lang="en-US" sz="1200" dirty="0">
                        <a:effectLst/>
                        <a:latin typeface="Times" panose="02020603050405020304" pitchFamily="18" charset="0"/>
                        <a:ea typeface="Times" panose="02020603050405020304" pitchFamily="18" charset="0"/>
                        <a:cs typeface="Times New Roman" panose="02020603050405020304" pitchFamily="18" charset="0"/>
                      </a:endParaRPr>
                    </a:p>
                  </a:txBody>
                  <a:tcPr marL="68580" marR="68580" marT="0" marB="0">
                    <a:lnL>
                      <a:noFill/>
                    </a:lnL>
                    <a:lnR>
                      <a:noFill/>
                    </a:lnR>
                    <a:lnT>
                      <a:noFill/>
                    </a:lnT>
                    <a:lnB>
                      <a:noFill/>
                    </a:lnB>
                  </a:tcPr>
                </a:tc>
                <a:extLst>
                  <a:ext uri="{0D108BD9-81ED-4DB2-BD59-A6C34878D82A}">
                    <a16:rowId xmlns:a16="http://schemas.microsoft.com/office/drawing/2014/main" val="4217005474"/>
                  </a:ext>
                </a:extLst>
              </a:tr>
              <a:tr h="425544">
                <a:tc>
                  <a:txBody>
                    <a:bodyPr/>
                    <a:lstStyle/>
                    <a:p>
                      <a:pPr marL="0" marR="0" algn="just">
                        <a:spcBef>
                          <a:spcPts val="0"/>
                        </a:spcBef>
                        <a:spcAft>
                          <a:spcPts val="400"/>
                        </a:spcAft>
                      </a:pPr>
                      <a:r>
                        <a:rPr lang="en-US" sz="1200" dirty="0">
                          <a:effectLst/>
                          <a:latin typeface="Verdana" panose="020B0604030504040204" pitchFamily="34" charset="0"/>
                          <a:ea typeface="Times" panose="02020603050405020304" pitchFamily="18" charset="0"/>
                          <a:cs typeface="Times New Roman" panose="02020603050405020304" pitchFamily="18" charset="0"/>
                        </a:rPr>
                        <a:t>What are your </a:t>
                      </a:r>
                      <a:r>
                        <a:rPr lang="en-US" sz="1200" dirty="0" err="1">
                          <a:effectLst/>
                          <a:latin typeface="Verdana" panose="020B0604030504040204" pitchFamily="34" charset="0"/>
                          <a:ea typeface="Times" panose="02020603050405020304" pitchFamily="18" charset="0"/>
                          <a:cs typeface="Times New Roman" panose="02020603050405020304" pitchFamily="18" charset="0"/>
                        </a:rPr>
                        <a:t>favourite</a:t>
                      </a:r>
                      <a:r>
                        <a:rPr lang="en-US" sz="1200" dirty="0">
                          <a:effectLst/>
                          <a:latin typeface="Verdana" panose="020B0604030504040204" pitchFamily="34" charset="0"/>
                          <a:ea typeface="Times" panose="02020603050405020304" pitchFamily="18" charset="0"/>
                          <a:cs typeface="Times New Roman" panose="02020603050405020304" pitchFamily="18" charset="0"/>
                        </a:rPr>
                        <a:t> weather words?</a:t>
                      </a:r>
                    </a:p>
                    <a:p>
                      <a:pPr marL="0" marR="0" algn="just">
                        <a:spcBef>
                          <a:spcPts val="0"/>
                        </a:spcBef>
                        <a:spcAft>
                          <a:spcPts val="400"/>
                        </a:spcAft>
                      </a:pPr>
                      <a:endParaRPr lang="en-US" sz="1200" dirty="0">
                        <a:effectLst/>
                        <a:latin typeface="Times" panose="02020603050405020304" pitchFamily="18" charset="0"/>
                        <a:ea typeface="Times" panose="02020603050405020304" pitchFamily="18" charset="0"/>
                        <a:cs typeface="Times New Roman" panose="02020603050405020304" pitchFamily="18" charset="0"/>
                      </a:endParaRPr>
                    </a:p>
                  </a:txBody>
                  <a:tcPr marL="68580" marR="68580" marT="0" marB="0">
                    <a:lnL>
                      <a:noFill/>
                    </a:lnL>
                    <a:lnR>
                      <a:noFill/>
                    </a:lnR>
                    <a:lnT>
                      <a:noFill/>
                    </a:lnT>
                    <a:lnB>
                      <a:noFill/>
                    </a:lnB>
                  </a:tcPr>
                </a:tc>
                <a:extLst>
                  <a:ext uri="{0D108BD9-81ED-4DB2-BD59-A6C34878D82A}">
                    <a16:rowId xmlns:a16="http://schemas.microsoft.com/office/drawing/2014/main" val="2081542552"/>
                  </a:ext>
                </a:extLst>
              </a:tr>
              <a:tr h="425544">
                <a:tc>
                  <a:txBody>
                    <a:bodyPr/>
                    <a:lstStyle/>
                    <a:p>
                      <a:pPr marL="0" marR="0" algn="just">
                        <a:spcBef>
                          <a:spcPts val="0"/>
                        </a:spcBef>
                        <a:spcAft>
                          <a:spcPts val="400"/>
                        </a:spcAft>
                      </a:pPr>
                      <a:r>
                        <a:rPr lang="en-US" sz="1200" dirty="0">
                          <a:effectLst/>
                          <a:latin typeface="Verdana" panose="020B0604030504040204" pitchFamily="34" charset="0"/>
                          <a:ea typeface="Times" panose="02020603050405020304" pitchFamily="18" charset="0"/>
                          <a:cs typeface="Times New Roman" panose="02020603050405020304" pitchFamily="18" charset="0"/>
                        </a:rPr>
                        <a:t>Do you understand all the symbols on the weather map?</a:t>
                      </a:r>
                    </a:p>
                    <a:p>
                      <a:pPr marL="0" marR="0" algn="just">
                        <a:spcBef>
                          <a:spcPts val="0"/>
                        </a:spcBef>
                        <a:spcAft>
                          <a:spcPts val="400"/>
                        </a:spcAft>
                      </a:pPr>
                      <a:endParaRPr lang="en-US" sz="1200" dirty="0">
                        <a:effectLst/>
                        <a:latin typeface="Times" panose="02020603050405020304" pitchFamily="18" charset="0"/>
                        <a:ea typeface="Times" panose="02020603050405020304" pitchFamily="18" charset="0"/>
                        <a:cs typeface="Times New Roman" panose="02020603050405020304" pitchFamily="18" charset="0"/>
                      </a:endParaRPr>
                    </a:p>
                  </a:txBody>
                  <a:tcPr marL="68580" marR="68580" marT="0" marB="0">
                    <a:lnL>
                      <a:noFill/>
                    </a:lnL>
                    <a:lnR>
                      <a:noFill/>
                    </a:lnR>
                    <a:lnT>
                      <a:noFill/>
                    </a:lnT>
                    <a:lnB>
                      <a:noFill/>
                    </a:lnB>
                  </a:tcPr>
                </a:tc>
                <a:extLst>
                  <a:ext uri="{0D108BD9-81ED-4DB2-BD59-A6C34878D82A}">
                    <a16:rowId xmlns:a16="http://schemas.microsoft.com/office/drawing/2014/main" val="3406004463"/>
                  </a:ext>
                </a:extLst>
              </a:tr>
              <a:tr h="425544">
                <a:tc>
                  <a:txBody>
                    <a:bodyPr/>
                    <a:lstStyle/>
                    <a:p>
                      <a:pPr marL="0" marR="0" algn="just">
                        <a:spcBef>
                          <a:spcPts val="0"/>
                        </a:spcBef>
                        <a:spcAft>
                          <a:spcPts val="400"/>
                        </a:spcAft>
                      </a:pPr>
                      <a:r>
                        <a:rPr lang="en-US" sz="1200" dirty="0">
                          <a:effectLst/>
                          <a:latin typeface="Verdana" panose="020B0604030504040204" pitchFamily="34" charset="0"/>
                          <a:ea typeface="Times" panose="02020603050405020304" pitchFamily="18" charset="0"/>
                          <a:cs typeface="Times New Roman" panose="02020603050405020304" pitchFamily="18" charset="0"/>
                        </a:rPr>
                        <a:t>How does the weather change you feelings?</a:t>
                      </a:r>
                    </a:p>
                    <a:p>
                      <a:pPr marL="0" marR="0" algn="just">
                        <a:spcBef>
                          <a:spcPts val="0"/>
                        </a:spcBef>
                        <a:spcAft>
                          <a:spcPts val="400"/>
                        </a:spcAft>
                      </a:pPr>
                      <a:endParaRPr lang="en-US" sz="1200" dirty="0">
                        <a:effectLst/>
                        <a:latin typeface="Times" panose="02020603050405020304" pitchFamily="18" charset="0"/>
                        <a:ea typeface="Times" panose="02020603050405020304" pitchFamily="18" charset="0"/>
                        <a:cs typeface="Times New Roman" panose="02020603050405020304" pitchFamily="18" charset="0"/>
                      </a:endParaRPr>
                    </a:p>
                  </a:txBody>
                  <a:tcPr marL="68580" marR="68580" marT="0" marB="0">
                    <a:lnL>
                      <a:noFill/>
                    </a:lnL>
                    <a:lnR>
                      <a:noFill/>
                    </a:lnR>
                    <a:lnT>
                      <a:noFill/>
                    </a:lnT>
                    <a:lnB>
                      <a:noFill/>
                    </a:lnB>
                  </a:tcPr>
                </a:tc>
                <a:extLst>
                  <a:ext uri="{0D108BD9-81ED-4DB2-BD59-A6C34878D82A}">
                    <a16:rowId xmlns:a16="http://schemas.microsoft.com/office/drawing/2014/main" val="1293391381"/>
                  </a:ext>
                </a:extLst>
              </a:tr>
              <a:tr h="186824">
                <a:tc>
                  <a:txBody>
                    <a:bodyPr/>
                    <a:lstStyle/>
                    <a:p>
                      <a:pPr marL="0" marR="0" algn="just">
                        <a:spcBef>
                          <a:spcPts val="0"/>
                        </a:spcBef>
                        <a:spcAft>
                          <a:spcPts val="400"/>
                        </a:spcAft>
                      </a:pPr>
                      <a:r>
                        <a:rPr lang="en-US" sz="1200" dirty="0">
                          <a:effectLst/>
                          <a:latin typeface="Verdana" panose="020B0604030504040204" pitchFamily="34" charset="0"/>
                          <a:ea typeface="Times" panose="02020603050405020304" pitchFamily="18" charset="0"/>
                          <a:cs typeface="Times New Roman" panose="02020603050405020304" pitchFamily="18" charset="0"/>
                        </a:rPr>
                        <a:t>When was the last time the weather destroyed one of your plans?</a:t>
                      </a:r>
                      <a:endParaRPr lang="en-US" sz="1200" dirty="0">
                        <a:effectLst/>
                        <a:latin typeface="Times" panose="02020603050405020304" pitchFamily="18" charset="0"/>
                        <a:ea typeface="Times" panose="02020603050405020304" pitchFamily="18" charset="0"/>
                        <a:cs typeface="Times New Roman" panose="02020603050405020304" pitchFamily="18" charset="0"/>
                      </a:endParaRPr>
                    </a:p>
                  </a:txBody>
                  <a:tcPr marL="68580" marR="68580" marT="0" marB="0">
                    <a:lnL>
                      <a:noFill/>
                    </a:lnL>
                    <a:lnR>
                      <a:noFill/>
                    </a:lnR>
                    <a:lnT>
                      <a:noFill/>
                    </a:lnT>
                    <a:lnB>
                      <a:noFill/>
                    </a:lnB>
                  </a:tcPr>
                </a:tc>
                <a:extLst>
                  <a:ext uri="{0D108BD9-81ED-4DB2-BD59-A6C34878D82A}">
                    <a16:rowId xmlns:a16="http://schemas.microsoft.com/office/drawing/2014/main" val="2749998557"/>
                  </a:ext>
                </a:extLst>
              </a:tr>
            </a:tbl>
          </a:graphicData>
        </a:graphic>
      </p:graphicFrame>
    </p:spTree>
    <p:extLst>
      <p:ext uri="{BB962C8B-B14F-4D97-AF65-F5344CB8AC3E}">
        <p14:creationId xmlns:p14="http://schemas.microsoft.com/office/powerpoint/2010/main" val="21203840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36ACB-17E6-453B-B56F-10C6BE43FDE8}"/>
              </a:ext>
            </a:extLst>
          </p:cNvPr>
          <p:cNvSpPr>
            <a:spLocks noGrp="1"/>
          </p:cNvSpPr>
          <p:nvPr>
            <p:ph type="title"/>
          </p:nvPr>
        </p:nvSpPr>
        <p:spPr>
          <a:xfrm>
            <a:off x="3319256" y="0"/>
            <a:ext cx="9879495" cy="796159"/>
          </a:xfrm>
        </p:spPr>
        <p:txBody>
          <a:bodyPr>
            <a:normAutofit fontScale="90000"/>
          </a:bodyPr>
          <a:lstStyle/>
          <a:p>
            <a:r>
              <a:rPr lang="en-US" dirty="0"/>
              <a:t>7. The Weather</a:t>
            </a:r>
          </a:p>
        </p:txBody>
      </p:sp>
      <p:sp>
        <p:nvSpPr>
          <p:cNvPr id="7" name="TextBox 6">
            <a:extLst>
              <a:ext uri="{FF2B5EF4-FFF2-40B4-BE49-F238E27FC236}">
                <a16:creationId xmlns:a16="http://schemas.microsoft.com/office/drawing/2014/main" id="{43DFE472-F81E-4520-9B26-32FA59380661}"/>
              </a:ext>
            </a:extLst>
          </p:cNvPr>
          <p:cNvSpPr txBox="1"/>
          <p:nvPr/>
        </p:nvSpPr>
        <p:spPr>
          <a:xfrm>
            <a:off x="0" y="660987"/>
            <a:ext cx="12192000" cy="7294305"/>
          </a:xfrm>
          <a:prstGeom prst="rect">
            <a:avLst/>
          </a:prstGeom>
          <a:noFill/>
        </p:spPr>
        <p:txBody>
          <a:bodyPr wrap="square">
            <a:spAutoFit/>
          </a:bodyPr>
          <a:lstStyle/>
          <a:p>
            <a:pPr algn="l"/>
            <a:r>
              <a:rPr lang="en-US" b="0" i="0" dirty="0">
                <a:effectLst/>
                <a:latin typeface="Arial" panose="020B0604020202020204" pitchFamily="34" charset="0"/>
              </a:rPr>
              <a:t>1.</a:t>
            </a:r>
            <a:r>
              <a:rPr lang="en-US" b="0" i="0" dirty="0">
                <a:effectLst/>
                <a:latin typeface="arial" panose="020B0604020202020204" pitchFamily="34" charset="0"/>
              </a:rPr>
              <a:t> What kind of </a:t>
            </a:r>
            <a:r>
              <a:rPr lang="en-US" b="1" i="0" dirty="0">
                <a:effectLst/>
                <a:latin typeface="arial" panose="020B0604020202020204" pitchFamily="34" charset="0"/>
              </a:rPr>
              <a:t>weather</a:t>
            </a:r>
            <a:r>
              <a:rPr lang="en-US" b="0" i="0" dirty="0">
                <a:effectLst/>
                <a:latin typeface="arial" panose="020B0604020202020204" pitchFamily="34" charset="0"/>
              </a:rPr>
              <a:t> do you like? </a:t>
            </a:r>
            <a:r>
              <a:rPr lang="en-US" b="0" i="0" dirty="0">
                <a:effectLst/>
                <a:latin typeface="Arial" panose="020B0604020202020204" pitchFamily="34" charset="0"/>
              </a:rPr>
              <a:t>?</a:t>
            </a:r>
          </a:p>
          <a:p>
            <a:pPr algn="l"/>
            <a:endParaRPr lang="en-US" dirty="0">
              <a:latin typeface="Arial" panose="020B0604020202020204" pitchFamily="34" charset="0"/>
            </a:endParaRPr>
          </a:p>
          <a:p>
            <a:pPr algn="l"/>
            <a:r>
              <a:rPr lang="en-US" b="0" i="0" dirty="0">
                <a:effectLst/>
                <a:latin typeface="Arial" panose="020B0604020202020204" pitchFamily="34" charset="0"/>
              </a:rPr>
              <a:t>2. Does the weather affect your mood?</a:t>
            </a:r>
          </a:p>
          <a:p>
            <a:pPr algn="l"/>
            <a:endParaRPr lang="en-US" dirty="0">
              <a:latin typeface="Arial" panose="020B0604020202020204" pitchFamily="34" charset="0"/>
            </a:endParaRPr>
          </a:p>
          <a:p>
            <a:r>
              <a:rPr lang="en-US" b="0" i="0" dirty="0">
                <a:effectLst/>
                <a:latin typeface="Arial" panose="020B0604020202020204" pitchFamily="34" charset="0"/>
              </a:rPr>
              <a:t>3. </a:t>
            </a:r>
            <a:r>
              <a:rPr lang="en-US" b="0" i="0" dirty="0">
                <a:effectLst/>
                <a:latin typeface="arial" panose="020B0604020202020204" pitchFamily="34" charset="0"/>
              </a:rPr>
              <a:t>Have you ever been stuck in traffic because of bad weather? </a:t>
            </a:r>
          </a:p>
          <a:p>
            <a:endParaRPr lang="en-US" dirty="0">
              <a:latin typeface="arial" panose="020B0604020202020204" pitchFamily="34" charset="0"/>
            </a:endParaRPr>
          </a:p>
          <a:p>
            <a:r>
              <a:rPr lang="en-US" b="0" i="0" dirty="0">
                <a:effectLst/>
                <a:latin typeface="arial" panose="020B0604020202020204" pitchFamily="34" charset="0"/>
              </a:rPr>
              <a:t>4. </a:t>
            </a:r>
            <a:r>
              <a:rPr lang="en-US" b="0" i="0" dirty="0">
                <a:effectLst/>
                <a:latin typeface="Arial" panose="020B0604020202020204" pitchFamily="34" charset="0"/>
              </a:rPr>
              <a:t>Which do you like better hot weather or cold weather?</a:t>
            </a:r>
          </a:p>
          <a:p>
            <a:pPr algn="l"/>
            <a:endParaRPr lang="en-US" dirty="0">
              <a:latin typeface="Arial" panose="020B0604020202020204" pitchFamily="34" charset="0"/>
            </a:endParaRPr>
          </a:p>
          <a:p>
            <a:pPr algn="l"/>
            <a:r>
              <a:rPr lang="en-US" b="0" i="0" dirty="0">
                <a:effectLst/>
                <a:latin typeface="Arial" panose="020B0604020202020204" pitchFamily="34" charset="0"/>
              </a:rPr>
              <a:t>5.What things about summer do you like most and least?</a:t>
            </a:r>
          </a:p>
          <a:p>
            <a:pPr algn="l"/>
            <a:endParaRPr lang="en-US" b="0" i="0" dirty="0">
              <a:effectLst/>
              <a:latin typeface="Arial" panose="020B0604020202020204" pitchFamily="34" charset="0"/>
            </a:endParaRPr>
          </a:p>
          <a:p>
            <a:pPr algn="l"/>
            <a:r>
              <a:rPr lang="en-US" b="0" i="0" dirty="0">
                <a:effectLst/>
                <a:latin typeface="Arial" panose="020B0604020202020204" pitchFamily="34" charset="0"/>
              </a:rPr>
              <a:t>6.Did you have a good summer this year?</a:t>
            </a:r>
          </a:p>
          <a:p>
            <a:pPr algn="l"/>
            <a:endParaRPr lang="en-US" dirty="0">
              <a:latin typeface="Arial" panose="020B0604020202020204" pitchFamily="34" charset="0"/>
            </a:endParaRPr>
          </a:p>
          <a:p>
            <a:pPr algn="l"/>
            <a:r>
              <a:rPr lang="en-US" b="0" i="0" dirty="0">
                <a:effectLst/>
                <a:latin typeface="Arial" panose="020B0604020202020204" pitchFamily="34" charset="0"/>
              </a:rPr>
              <a:t>4.What do you like doing in summer that you can’t do at other times of the year?</a:t>
            </a:r>
          </a:p>
          <a:p>
            <a:pPr algn="l"/>
            <a:endParaRPr lang="en-US" dirty="0">
              <a:latin typeface="Arial" panose="020B0604020202020204" pitchFamily="34" charset="0"/>
            </a:endParaRPr>
          </a:p>
          <a:p>
            <a:r>
              <a:rPr lang="en-US" b="0" i="0" dirty="0">
                <a:effectLst/>
                <a:latin typeface="Arial" panose="020B0604020202020204" pitchFamily="34" charset="0"/>
              </a:rPr>
              <a:t>5. .Do you change your habits in winter? What do you like doing in winter that you can’t do at other times of the year?</a:t>
            </a:r>
          </a:p>
          <a:p>
            <a:pPr algn="l"/>
            <a:endParaRPr lang="en-US" b="0" i="0" dirty="0">
              <a:effectLst/>
              <a:latin typeface="Arial" panose="020B0604020202020204" pitchFamily="34" charset="0"/>
            </a:endParaRPr>
          </a:p>
          <a:p>
            <a:pPr algn="l"/>
            <a:r>
              <a:rPr lang="en-US" b="0" i="0" dirty="0">
                <a:effectLst/>
                <a:latin typeface="Arial" panose="020B0604020202020204" pitchFamily="34" charset="0"/>
              </a:rPr>
              <a:t>6.When you think of </a:t>
            </a:r>
            <a:r>
              <a:rPr lang="en-US" b="1" i="0" dirty="0">
                <a:effectLst/>
                <a:latin typeface="Arial" panose="020B0604020202020204" pitchFamily="34" charset="0"/>
              </a:rPr>
              <a:t>Fall ( Autumn) </a:t>
            </a:r>
            <a:r>
              <a:rPr lang="en-US" b="0" i="0" dirty="0">
                <a:effectLst/>
                <a:latin typeface="Arial" panose="020B0604020202020204" pitchFamily="34" charset="0"/>
              </a:rPr>
              <a:t> what words or images pop into your mind?</a:t>
            </a:r>
            <a:endParaRPr lang="en-US" dirty="0">
              <a:latin typeface="Arial" panose="020B0604020202020204" pitchFamily="34" charset="0"/>
            </a:endParaRPr>
          </a:p>
          <a:p>
            <a:pPr algn="l"/>
            <a:endParaRPr lang="en-US" b="0" i="0" dirty="0">
              <a:effectLst/>
              <a:latin typeface="Arial" panose="020B0604020202020204" pitchFamily="34" charset="0"/>
            </a:endParaRPr>
          </a:p>
          <a:p>
            <a:pPr algn="l"/>
            <a:r>
              <a:rPr lang="en-US" dirty="0">
                <a:latin typeface="Arial" panose="020B0604020202020204" pitchFamily="34" charset="0"/>
              </a:rPr>
              <a:t>7. </a:t>
            </a:r>
            <a:r>
              <a:rPr lang="en-US" b="0" i="0" dirty="0">
                <a:effectLst/>
                <a:latin typeface="Arial" panose="020B0604020202020204" pitchFamily="34" charset="0"/>
              </a:rPr>
              <a:t>What would you change about Spring in our country?</a:t>
            </a:r>
          </a:p>
          <a:p>
            <a:pPr algn="l"/>
            <a:endParaRPr lang="en-US" dirty="0">
              <a:latin typeface="Arial" panose="020B0604020202020204" pitchFamily="34" charset="0"/>
            </a:endParaRPr>
          </a:p>
          <a:p>
            <a:pPr algn="l"/>
            <a:r>
              <a:rPr lang="en-US" b="0" i="0" dirty="0">
                <a:effectLst/>
                <a:latin typeface="Arial" panose="020B0604020202020204" pitchFamily="34" charset="0"/>
              </a:rPr>
              <a:t>8. What memories of winter/ summer time from your childhood do you have?</a:t>
            </a:r>
          </a:p>
          <a:p>
            <a:pPr algn="l"/>
            <a:endParaRPr lang="en-US" b="0" i="0" dirty="0">
              <a:effectLst/>
              <a:latin typeface="Arial" panose="020B0604020202020204" pitchFamily="34" charset="0"/>
            </a:endParaRPr>
          </a:p>
          <a:p>
            <a:pPr algn="l"/>
            <a:r>
              <a:rPr lang="en-US" dirty="0">
                <a:latin typeface="Arial" panose="020B0604020202020204" pitchFamily="34" charset="0"/>
              </a:rPr>
              <a:t>9. </a:t>
            </a:r>
            <a:r>
              <a:rPr lang="en-US" b="0" i="0" dirty="0">
                <a:effectLst/>
                <a:latin typeface="Arial" panose="020B0604020202020204" pitchFamily="34" charset="0"/>
              </a:rPr>
              <a:t>.How do you feel when spring arrives?</a:t>
            </a:r>
          </a:p>
          <a:p>
            <a:pPr algn="l"/>
            <a:endParaRPr lang="en-US" b="0" i="0" dirty="0">
              <a:effectLst/>
              <a:latin typeface="Arial" panose="020B0604020202020204" pitchFamily="34" charset="0"/>
            </a:endParaRPr>
          </a:p>
          <a:p>
            <a:pPr algn="l"/>
            <a:r>
              <a:rPr lang="en-US" b="0" i="0" dirty="0">
                <a:effectLst/>
                <a:latin typeface="Arial" panose="020B0604020202020204" pitchFamily="34" charset="0"/>
              </a:rPr>
              <a:t>10. How well do you sleep in winter?</a:t>
            </a:r>
          </a:p>
          <a:p>
            <a:pPr algn="l"/>
            <a:endParaRPr lang="en-US" b="0" i="0" dirty="0">
              <a:solidFill>
                <a:srgbClr val="555555"/>
              </a:solidFill>
              <a:effectLst/>
              <a:latin typeface="Arial" panose="020B0604020202020204" pitchFamily="34" charset="0"/>
            </a:endParaRPr>
          </a:p>
        </p:txBody>
      </p:sp>
    </p:spTree>
    <p:extLst>
      <p:ext uri="{BB962C8B-B14F-4D97-AF65-F5344CB8AC3E}">
        <p14:creationId xmlns:p14="http://schemas.microsoft.com/office/powerpoint/2010/main" val="5597641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36ACB-17E6-453B-B56F-10C6BE43FDE8}"/>
              </a:ext>
            </a:extLst>
          </p:cNvPr>
          <p:cNvSpPr>
            <a:spLocks noGrp="1"/>
          </p:cNvSpPr>
          <p:nvPr>
            <p:ph type="title"/>
          </p:nvPr>
        </p:nvSpPr>
        <p:spPr>
          <a:xfrm>
            <a:off x="3319256" y="0"/>
            <a:ext cx="9879495" cy="796159"/>
          </a:xfrm>
        </p:spPr>
        <p:txBody>
          <a:bodyPr>
            <a:normAutofit fontScale="90000"/>
          </a:bodyPr>
          <a:lstStyle/>
          <a:p>
            <a:r>
              <a:rPr lang="en-US" dirty="0"/>
              <a:t>7. The Weather</a:t>
            </a:r>
          </a:p>
        </p:txBody>
      </p:sp>
      <p:sp>
        <p:nvSpPr>
          <p:cNvPr id="7" name="TextBox 6">
            <a:extLst>
              <a:ext uri="{FF2B5EF4-FFF2-40B4-BE49-F238E27FC236}">
                <a16:creationId xmlns:a16="http://schemas.microsoft.com/office/drawing/2014/main" id="{43DFE472-F81E-4520-9B26-32FA59380661}"/>
              </a:ext>
            </a:extLst>
          </p:cNvPr>
          <p:cNvSpPr txBox="1"/>
          <p:nvPr/>
        </p:nvSpPr>
        <p:spPr>
          <a:xfrm>
            <a:off x="0" y="660987"/>
            <a:ext cx="12192000" cy="6463308"/>
          </a:xfrm>
          <a:prstGeom prst="rect">
            <a:avLst/>
          </a:prstGeom>
          <a:noFill/>
        </p:spPr>
        <p:txBody>
          <a:bodyPr wrap="square">
            <a:spAutoFit/>
          </a:bodyPr>
          <a:lstStyle/>
          <a:p>
            <a:pPr algn="l"/>
            <a:r>
              <a:rPr lang="en-US" b="0" i="0" dirty="0">
                <a:effectLst/>
                <a:latin typeface="Arial" panose="020B0604020202020204" pitchFamily="34" charset="0"/>
              </a:rPr>
              <a:t>10. Do you think winter/ summer feels differently to people of different ages?</a:t>
            </a:r>
          </a:p>
          <a:p>
            <a:pPr algn="l"/>
            <a:endParaRPr lang="en-US" dirty="0">
              <a:latin typeface="Arial" panose="020B0604020202020204" pitchFamily="34" charset="0"/>
            </a:endParaRPr>
          </a:p>
          <a:p>
            <a:pPr algn="l"/>
            <a:r>
              <a:rPr lang="en-US" b="0" i="0" dirty="0">
                <a:effectLst/>
                <a:latin typeface="Arial" panose="020B0604020202020204" pitchFamily="34" charset="0"/>
              </a:rPr>
              <a:t>11. What are the usual “summer vacation” activities, such as camps, sports, family vacations, etc. and extraordinary activities?</a:t>
            </a:r>
          </a:p>
          <a:p>
            <a:pPr algn="l"/>
            <a:endParaRPr lang="en-US" dirty="0">
              <a:latin typeface="Arial" panose="020B0604020202020204" pitchFamily="34" charset="0"/>
            </a:endParaRPr>
          </a:p>
          <a:p>
            <a:pPr algn="l"/>
            <a:r>
              <a:rPr lang="en-US" b="0" i="0" dirty="0">
                <a:effectLst/>
                <a:latin typeface="Arial" panose="020B0604020202020204" pitchFamily="34" charset="0"/>
              </a:rPr>
              <a:t>12. What kind of summer holiday do you prefer: seaside, lake, mountain, cruise, camping, fishing, city break, cultural break, adventure, desert, jungle, safari, etc.? Have you ever been on this kind of holiday? What did you think of it? Are there any that you would never try? Why not?</a:t>
            </a:r>
          </a:p>
          <a:p>
            <a:pPr algn="l"/>
            <a:endParaRPr lang="en-US" dirty="0">
              <a:latin typeface="Arial" panose="020B0604020202020204" pitchFamily="34" charset="0"/>
            </a:endParaRPr>
          </a:p>
          <a:p>
            <a:pPr algn="l"/>
            <a:r>
              <a:rPr lang="en-US" b="0" i="0" dirty="0">
                <a:effectLst/>
                <a:latin typeface="Arial" panose="020B0604020202020204" pitchFamily="34" charset="0"/>
              </a:rPr>
              <a:t>13. Do you prefer to stay in your own country or go abroad in summer? Why?</a:t>
            </a:r>
          </a:p>
          <a:p>
            <a:pPr algn="l"/>
            <a:endParaRPr lang="en-US" dirty="0">
              <a:latin typeface="Arial" panose="020B0604020202020204" pitchFamily="34" charset="0"/>
            </a:endParaRPr>
          </a:p>
          <a:p>
            <a:pPr algn="l"/>
            <a:r>
              <a:rPr lang="en-US" b="0" i="0" dirty="0">
                <a:effectLst/>
                <a:latin typeface="Arial" panose="020B0604020202020204" pitchFamily="34" charset="0"/>
              </a:rPr>
              <a:t>16. How hot is too hot for you? When was the hottest / coldest summer you can remember? Is summer weather changing for better or worse? Is climate change having an effect?</a:t>
            </a:r>
          </a:p>
          <a:p>
            <a:pPr algn="l"/>
            <a:endParaRPr lang="en-US" dirty="0">
              <a:latin typeface="Arial" panose="020B0604020202020204" pitchFamily="34" charset="0"/>
            </a:endParaRPr>
          </a:p>
          <a:p>
            <a:pPr algn="l"/>
            <a:r>
              <a:rPr lang="en-US" b="0" i="0" dirty="0">
                <a:effectLst/>
                <a:latin typeface="Arial" panose="020B0604020202020204" pitchFamily="34" charset="0"/>
              </a:rPr>
              <a:t>14. What summer period can we call </a:t>
            </a:r>
            <a:r>
              <a:rPr lang="en-US" b="1" i="0" dirty="0">
                <a:effectLst/>
                <a:latin typeface="Arial" panose="020B0604020202020204" pitchFamily="34" charset="0"/>
              </a:rPr>
              <a:t>dog days</a:t>
            </a:r>
            <a:r>
              <a:rPr lang="en-US" b="0" i="0" dirty="0">
                <a:effectLst/>
                <a:latin typeface="Arial" panose="020B0604020202020204" pitchFamily="34" charset="0"/>
              </a:rPr>
              <a:t> in Egypt? </a:t>
            </a:r>
            <a:r>
              <a:rPr lang="en-US" dirty="0">
                <a:latin typeface="Arial" panose="020B0604020202020204" pitchFamily="34" charset="0"/>
              </a:rPr>
              <a:t>How does it affect you?</a:t>
            </a:r>
          </a:p>
          <a:p>
            <a:pPr algn="l"/>
            <a:endParaRPr lang="en-US" b="0" i="0" dirty="0">
              <a:effectLst/>
              <a:latin typeface="Arial" panose="020B0604020202020204" pitchFamily="34" charset="0"/>
            </a:endParaRPr>
          </a:p>
          <a:p>
            <a:pPr algn="l"/>
            <a:r>
              <a:rPr lang="en-US" dirty="0">
                <a:latin typeface="Arial" panose="020B0604020202020204" pitchFamily="34" charset="0"/>
              </a:rPr>
              <a:t>15. Do you prefer beaches or swimming pools in summer?</a:t>
            </a:r>
          </a:p>
          <a:p>
            <a:pPr algn="l"/>
            <a:endParaRPr lang="en-US" b="0" i="0" dirty="0">
              <a:effectLst/>
              <a:latin typeface="Arial" panose="020B0604020202020204" pitchFamily="34" charset="0"/>
            </a:endParaRPr>
          </a:p>
          <a:p>
            <a:pPr algn="l"/>
            <a:r>
              <a:rPr lang="en-US" dirty="0">
                <a:latin typeface="Arial" panose="020B0604020202020204" pitchFamily="34" charset="0"/>
              </a:rPr>
              <a:t>16. Describe the difference between summer and winter in Egypt.</a:t>
            </a:r>
          </a:p>
          <a:p>
            <a:pPr algn="l"/>
            <a:endParaRPr lang="en-US" b="0" i="0" dirty="0">
              <a:effectLst/>
              <a:latin typeface="Arial" panose="020B0604020202020204" pitchFamily="34" charset="0"/>
            </a:endParaRPr>
          </a:p>
          <a:p>
            <a:pPr algn="l"/>
            <a:r>
              <a:rPr lang="en-US" dirty="0">
                <a:latin typeface="Arial" panose="020B0604020202020204" pitchFamily="34" charset="0"/>
              </a:rPr>
              <a:t>17. How do you keep cool on hot summer days?</a:t>
            </a:r>
          </a:p>
          <a:p>
            <a:pPr algn="l"/>
            <a:endParaRPr lang="en-US" dirty="0">
              <a:latin typeface="Arial" panose="020B0604020202020204" pitchFamily="34" charset="0"/>
            </a:endParaRPr>
          </a:p>
          <a:p>
            <a:r>
              <a:rPr lang="en-US" dirty="0">
                <a:latin typeface="Arial" panose="020B0604020202020204" pitchFamily="34" charset="0"/>
              </a:rPr>
              <a:t>18. </a:t>
            </a:r>
            <a:r>
              <a:rPr lang="en-US" b="0" i="0" dirty="0">
                <a:effectLst/>
                <a:latin typeface="Arial" panose="020B0604020202020204" pitchFamily="34" charset="0"/>
              </a:rPr>
              <a:t>Do you like summer?</a:t>
            </a:r>
          </a:p>
        </p:txBody>
      </p:sp>
    </p:spTree>
    <p:extLst>
      <p:ext uri="{BB962C8B-B14F-4D97-AF65-F5344CB8AC3E}">
        <p14:creationId xmlns:p14="http://schemas.microsoft.com/office/powerpoint/2010/main" val="28103772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36ACB-17E6-453B-B56F-10C6BE43FDE8}"/>
              </a:ext>
            </a:extLst>
          </p:cNvPr>
          <p:cNvSpPr>
            <a:spLocks noGrp="1"/>
          </p:cNvSpPr>
          <p:nvPr>
            <p:ph type="title"/>
          </p:nvPr>
        </p:nvSpPr>
        <p:spPr>
          <a:xfrm>
            <a:off x="2548452" y="-442024"/>
            <a:ext cx="10058400" cy="1609344"/>
          </a:xfrm>
        </p:spPr>
        <p:txBody>
          <a:bodyPr/>
          <a:lstStyle/>
          <a:p>
            <a:r>
              <a:rPr lang="en-US" dirty="0"/>
              <a:t>7. The Weather</a:t>
            </a:r>
          </a:p>
        </p:txBody>
      </p:sp>
      <p:pic>
        <p:nvPicPr>
          <p:cNvPr id="4098" name="Picture 2">
            <a:extLst>
              <a:ext uri="{FF2B5EF4-FFF2-40B4-BE49-F238E27FC236}">
                <a16:creationId xmlns:a16="http://schemas.microsoft.com/office/drawing/2014/main" id="{6B322F02-9D18-48C1-A941-EC376D04C7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328" y="659959"/>
            <a:ext cx="11783607" cy="6596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0661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36ACB-17E6-453B-B56F-10C6BE43FDE8}"/>
              </a:ext>
            </a:extLst>
          </p:cNvPr>
          <p:cNvSpPr>
            <a:spLocks noGrp="1"/>
          </p:cNvSpPr>
          <p:nvPr>
            <p:ph type="title"/>
          </p:nvPr>
        </p:nvSpPr>
        <p:spPr>
          <a:xfrm>
            <a:off x="2548452" y="-442024"/>
            <a:ext cx="10058400" cy="1609344"/>
          </a:xfrm>
        </p:spPr>
        <p:txBody>
          <a:bodyPr/>
          <a:lstStyle/>
          <a:p>
            <a:r>
              <a:rPr lang="en-US" dirty="0"/>
              <a:t>7. The Weather</a:t>
            </a:r>
          </a:p>
        </p:txBody>
      </p:sp>
      <p:pic>
        <p:nvPicPr>
          <p:cNvPr id="2050" name="Picture 2">
            <a:extLst>
              <a:ext uri="{FF2B5EF4-FFF2-40B4-BE49-F238E27FC236}">
                <a16:creationId xmlns:a16="http://schemas.microsoft.com/office/drawing/2014/main" id="{6B4666BA-36E6-4FAE-ACC0-19E44D2C683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1626" y="787179"/>
            <a:ext cx="9331518"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28940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36ACB-17E6-453B-B56F-10C6BE43FDE8}"/>
              </a:ext>
            </a:extLst>
          </p:cNvPr>
          <p:cNvSpPr>
            <a:spLocks noGrp="1"/>
          </p:cNvSpPr>
          <p:nvPr>
            <p:ph type="title"/>
          </p:nvPr>
        </p:nvSpPr>
        <p:spPr>
          <a:xfrm>
            <a:off x="2548452" y="-442024"/>
            <a:ext cx="10058400" cy="1609344"/>
          </a:xfrm>
        </p:spPr>
        <p:txBody>
          <a:bodyPr/>
          <a:lstStyle/>
          <a:p>
            <a:r>
              <a:rPr lang="en-US" dirty="0"/>
              <a:t>7. The Weather</a:t>
            </a:r>
          </a:p>
        </p:txBody>
      </p:sp>
      <p:pic>
        <p:nvPicPr>
          <p:cNvPr id="1026" name="Picture 2">
            <a:extLst>
              <a:ext uri="{FF2B5EF4-FFF2-40B4-BE49-F238E27FC236}">
                <a16:creationId xmlns:a16="http://schemas.microsoft.com/office/drawing/2014/main" id="{05A1C525-C4FF-4893-8945-FC4E988861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38350" y="596348"/>
            <a:ext cx="8432299"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8067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36ACB-17E6-453B-B56F-10C6BE43FDE8}"/>
              </a:ext>
            </a:extLst>
          </p:cNvPr>
          <p:cNvSpPr>
            <a:spLocks noGrp="1"/>
          </p:cNvSpPr>
          <p:nvPr>
            <p:ph type="title"/>
          </p:nvPr>
        </p:nvSpPr>
        <p:spPr>
          <a:xfrm>
            <a:off x="2548452" y="-442024"/>
            <a:ext cx="10058400" cy="1609344"/>
          </a:xfrm>
        </p:spPr>
        <p:txBody>
          <a:bodyPr/>
          <a:lstStyle/>
          <a:p>
            <a:r>
              <a:rPr lang="en-US" dirty="0"/>
              <a:t>7. The Weather</a:t>
            </a:r>
          </a:p>
        </p:txBody>
      </p:sp>
      <p:pic>
        <p:nvPicPr>
          <p:cNvPr id="3074" name="Picture 2">
            <a:extLst>
              <a:ext uri="{FF2B5EF4-FFF2-40B4-BE49-F238E27FC236}">
                <a16:creationId xmlns:a16="http://schemas.microsoft.com/office/drawing/2014/main" id="{A40CD777-8D27-4436-A801-F05734C606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009" y="710121"/>
            <a:ext cx="4215319" cy="6322979"/>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B3250F32-3857-488F-9750-65278FFBD6F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97358" y="671210"/>
            <a:ext cx="7274668"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110929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TM03090434[[fn=Wood Type]]</Template>
  <TotalTime>1413</TotalTime>
  <Words>1255</Words>
  <Application>Microsoft Office PowerPoint</Application>
  <PresentationFormat>Widescreen</PresentationFormat>
  <Paragraphs>131</Paragraphs>
  <Slides>13</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13</vt:i4>
      </vt:variant>
    </vt:vector>
  </HeadingPairs>
  <TitlesOfParts>
    <vt:vector size="25" baseType="lpstr">
      <vt:lpstr>Arial</vt:lpstr>
      <vt:lpstr>Arial</vt:lpstr>
      <vt:lpstr>inherit</vt:lpstr>
      <vt:lpstr>Lato</vt:lpstr>
      <vt:lpstr>Muli</vt:lpstr>
      <vt:lpstr>Playfair Display</vt:lpstr>
      <vt:lpstr>Rockwell</vt:lpstr>
      <vt:lpstr>Rockwell Condensed</vt:lpstr>
      <vt:lpstr>Times</vt:lpstr>
      <vt:lpstr>Verdana</vt:lpstr>
      <vt:lpstr>Wingdings</vt:lpstr>
      <vt:lpstr>Wood Type</vt:lpstr>
      <vt:lpstr>Speak fluently </vt:lpstr>
      <vt:lpstr>7. The Weather</vt:lpstr>
      <vt:lpstr>7. The Weather</vt:lpstr>
      <vt:lpstr>7. The Weather</vt:lpstr>
      <vt:lpstr>7. The Weather</vt:lpstr>
      <vt:lpstr>7. The Weather</vt:lpstr>
      <vt:lpstr>7. The Weather</vt:lpstr>
      <vt:lpstr>7. The Weather</vt:lpstr>
      <vt:lpstr>7. The Weather</vt:lpstr>
      <vt:lpstr>7. The Weather</vt:lpstr>
      <vt:lpstr>7. The Weather</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Speak fluently </dc:title>
  <dc:creator>hend ali</dc:creator>
  <cp:lastModifiedBy>Eman</cp:lastModifiedBy>
  <cp:revision>36</cp:revision>
  <dcterms:created xsi:type="dcterms:W3CDTF">2021-10-16T15:55:47Z</dcterms:created>
  <dcterms:modified xsi:type="dcterms:W3CDTF">2022-02-01T14:30:11Z</dcterms:modified>
</cp:coreProperties>
</file>