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6" r:id="rId5"/>
    <p:sldId id="328" r:id="rId6"/>
    <p:sldId id="319" r:id="rId7"/>
    <p:sldId id="330" r:id="rId8"/>
    <p:sldId id="323" r:id="rId9"/>
    <p:sldId id="32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ocabulary.com/dictionary/voyage" TargetMode="External"/><Relationship Id="rId3" Type="http://schemas.openxmlformats.org/officeDocument/2006/relationships/hyperlink" Target="https://www.vocabulary.com/dictionary/roam" TargetMode="External"/><Relationship Id="rId7" Type="http://schemas.openxmlformats.org/officeDocument/2006/relationships/hyperlink" Target="https://www.vocabulary.com/dictionary/journey" TargetMode="External"/><Relationship Id="rId2" Type="http://schemas.openxmlformats.org/officeDocument/2006/relationships/hyperlink" Target="https://www.vocabulary.com/dictionary/tra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cabulary.com/dictionary/fly" TargetMode="External"/><Relationship Id="rId5" Type="http://schemas.openxmlformats.org/officeDocument/2006/relationships/hyperlink" Target="https://www.vocabulary.com/dictionary/step" TargetMode="External"/><Relationship Id="rId4" Type="http://schemas.openxmlformats.org/officeDocument/2006/relationships/hyperlink" Target="https://www.vocabulary.com/dictionary/move" TargetMode="External"/><Relationship Id="rId9" Type="http://schemas.openxmlformats.org/officeDocument/2006/relationships/hyperlink" Target="https://www.vocabulary.com/dictionary/tou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cabulary.com/dictionary/trek" TargetMode="External"/><Relationship Id="rId7" Type="http://schemas.openxmlformats.org/officeDocument/2006/relationships/hyperlink" Target="https://www.vocabulary.com/dictionary/globetrotter" TargetMode="External"/><Relationship Id="rId2" Type="http://schemas.openxmlformats.org/officeDocument/2006/relationships/hyperlink" Target="https://www.vocabulary.com/dictionary/trave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vocabulary.com/dictionary/destination" TargetMode="External"/><Relationship Id="rId5" Type="http://schemas.openxmlformats.org/officeDocument/2006/relationships/hyperlink" Target="https://www.vocabulary.com/dictionary/guide" TargetMode="External"/><Relationship Id="rId4" Type="http://schemas.openxmlformats.org/officeDocument/2006/relationships/hyperlink" Target="https://www.vocabulary.com/dictionary/map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14. Travelling</a:t>
            </a:r>
          </a:p>
        </p:txBody>
      </p:sp>
      <p:pic>
        <p:nvPicPr>
          <p:cNvPr id="1026" name="Picture 2" descr="Travelling and tourism poster design 3d Royalty Free Vector">
            <a:extLst>
              <a:ext uri="{FF2B5EF4-FFF2-40B4-BE49-F238E27FC236}">
                <a16:creationId xmlns:a16="http://schemas.microsoft.com/office/drawing/2014/main" id="{399AC63F-FD3C-4DFF-8B3F-3C976120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64" y="1566407"/>
            <a:ext cx="4314665" cy="336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Seven underrated benefits of travelling you should know | Candor Blog">
            <a:extLst>
              <a:ext uri="{FF2B5EF4-FFF2-40B4-BE49-F238E27FC236}">
                <a16:creationId xmlns:a16="http://schemas.microsoft.com/office/drawing/2014/main" id="{DFF0F6FB-90A8-4171-849E-1699D3422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Seven underrated benefits of travelling you should know | Candor Blog">
            <a:extLst>
              <a:ext uri="{FF2B5EF4-FFF2-40B4-BE49-F238E27FC236}">
                <a16:creationId xmlns:a16="http://schemas.microsoft.com/office/drawing/2014/main" id="{84279413-AC73-462A-8F6D-1BA08F1C4E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Seven underrated benefits of travelling you should know | Candor Blog">
            <a:extLst>
              <a:ext uri="{FF2B5EF4-FFF2-40B4-BE49-F238E27FC236}">
                <a16:creationId xmlns:a16="http://schemas.microsoft.com/office/drawing/2014/main" id="{B97F3C74-FC80-4090-B028-6DB8422BE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Seven underrated benefits of travelling you should know | Candor Blog">
            <a:extLst>
              <a:ext uri="{FF2B5EF4-FFF2-40B4-BE49-F238E27FC236}">
                <a16:creationId xmlns:a16="http://schemas.microsoft.com/office/drawing/2014/main" id="{5EDA8ED0-06FB-47F2-A5A5-4CD9D1F81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40" y="1729277"/>
            <a:ext cx="5611854" cy="315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14. Travelling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D15EC-32CC-49B6-9C2D-33590182DD1E}"/>
              </a:ext>
            </a:extLst>
          </p:cNvPr>
          <p:cNvSpPr txBox="1"/>
          <p:nvPr/>
        </p:nvSpPr>
        <p:spPr>
          <a:xfrm>
            <a:off x="286246" y="398079"/>
            <a:ext cx="12014421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Have you ever been abroad?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have you been?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you planning on going anywhere for your next vacation?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so, where?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with?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long will you stay?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Are you afraid of going abroad alone?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5.Could you live in another country for the rest of your life?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6.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Describe the most interesting person you met on one of your travels.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7.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was your best trip?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8.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was your worst trip?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9.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your class in high school go on a trip together?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so, where did you go?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long did you stay?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did you get there?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14. Travelling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37DB5-C6BA-4122-A76E-A7272BDC40A1}"/>
              </a:ext>
            </a:extLst>
          </p:cNvPr>
          <p:cNvSpPr txBox="1"/>
          <p:nvPr/>
        </p:nvSpPr>
        <p:spPr>
          <a:xfrm>
            <a:off x="771727" y="1264257"/>
            <a:ext cx="108159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10.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to travel with children? Why or why not?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to travel with your mother? Why or why not?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12.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prefer summer vacations or winter vacations?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13.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prefer to travel alone or in a group? Why?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14.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prefer to travel by train, bus, plane or ship?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15.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prefer traveling by car or by plane?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16.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you ever been in a difficult situation while traveling?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17.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 you ever been on an airplane?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times?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airlines have you flown with?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18.Have you ever been to a foreign country?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19. Have you ever gotten lost while traveling? If so, tell me about it.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14. Travelling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370B7-57D2-4471-95EE-1803FB88F318}"/>
              </a:ext>
            </a:extLst>
          </p:cNvPr>
          <p:cNvSpPr txBox="1"/>
          <p:nvPr/>
        </p:nvSpPr>
        <p:spPr>
          <a:xfrm>
            <a:off x="755374" y="1163216"/>
            <a:ext cx="11616856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20. Have you ever hitchhiked? If so, how many times?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21. Have you ever taken a package tour?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22.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spend your time when you are on holiday and the weather is bad?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23.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countries have you been to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24.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times have you traveled abroad?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25. How much luggage do you usually carry?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26. If you traveled to South America, what countries would like to visit?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27. If you went to ___(Insert a country name)__, what kind of souvenirs would you buy?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28. If you were going on a camping trip for a week, what 10 things would you bring? Explain why.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29.What are some countries that you would never visit? Why would you not visit them?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30.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some things that you always take with you on a trip?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31.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countries would you like to visit? Why?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32.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countries would you most like to visit?</a:t>
            </a:r>
          </a:p>
          <a:p>
            <a:r>
              <a:rPr lang="en-US" dirty="0"/>
              <a:t>In view of covid 19 situation, do you think it is a good idea to travel from one country to another or not?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long flights do you usually walk around the plane to avoid health problems?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the airline ever lost your luggage? What happened?</a:t>
            </a:r>
          </a:p>
        </p:txBody>
      </p:sp>
    </p:spTree>
    <p:extLst>
      <p:ext uri="{BB962C8B-B14F-4D97-AF65-F5344CB8AC3E}">
        <p14:creationId xmlns:p14="http://schemas.microsoft.com/office/powerpoint/2010/main" val="849435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14. Travelling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CED99-0F8A-41E6-8964-28D3E8333589}"/>
              </a:ext>
            </a:extLst>
          </p:cNvPr>
          <p:cNvSpPr txBox="1"/>
          <p:nvPr/>
        </p:nvSpPr>
        <p:spPr>
          <a:xfrm>
            <a:off x="206734" y="779228"/>
            <a:ext cx="1045596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u="none" strike="noStrike" dirty="0">
                <a:solidFill>
                  <a:srgbClr val="FF6699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Vocabulary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CC99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buFont typeface="+mj-lt"/>
              <a:buAutoNum type="arabicPeriod"/>
            </a:pPr>
            <a:r>
              <a:rPr lang="en-US" b="0" u="none" strike="noStrike" dirty="0">
                <a:solidFill>
                  <a:srgbClr val="CC990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Travel</a:t>
            </a:r>
            <a:r>
              <a:rPr lang="en-US" b="0" u="none" strike="noStrike" dirty="0">
                <a:solidFill>
                  <a:srgbClr val="22558A"/>
                </a:solidFill>
                <a:effectLst/>
              </a:rPr>
              <a:t> </a:t>
            </a:r>
            <a:r>
              <a:rPr lang="en-US" b="0" dirty="0">
                <a:solidFill>
                  <a:srgbClr val="666666"/>
                </a:solidFill>
                <a:effectLst/>
              </a:rPr>
              <a:t>change location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u="none" strike="noStrike" dirty="0">
                <a:solidFill>
                  <a:srgbClr val="22558A"/>
                </a:solidFill>
                <a:effectLst/>
                <a:hlinkClick r:id="rId3"/>
              </a:rPr>
              <a:t>Roam</a:t>
            </a:r>
            <a:r>
              <a:rPr lang="en-US" b="0" u="none" strike="noStrike" dirty="0">
                <a:solidFill>
                  <a:srgbClr val="22558A"/>
                </a:solidFill>
                <a:effectLst/>
              </a:rPr>
              <a:t> </a:t>
            </a:r>
            <a:r>
              <a:rPr lang="en-US" b="0" dirty="0">
                <a:solidFill>
                  <a:srgbClr val="666666"/>
                </a:solidFill>
                <a:effectLst/>
              </a:rPr>
              <a:t>move about aimlessly or without any destination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u="none" strike="noStrike" dirty="0">
                <a:solidFill>
                  <a:srgbClr val="22558A"/>
                </a:solidFill>
                <a:effectLst/>
                <a:hlinkClick r:id="rId4"/>
              </a:rPr>
              <a:t>Move</a:t>
            </a:r>
            <a:r>
              <a:rPr lang="en-US" b="0" u="none" strike="noStrike" dirty="0">
                <a:solidFill>
                  <a:srgbClr val="22558A"/>
                </a:solidFill>
                <a:effectLst/>
              </a:rPr>
              <a:t> </a:t>
            </a:r>
            <a:r>
              <a:rPr lang="en-US" b="0" dirty="0">
                <a:solidFill>
                  <a:srgbClr val="666666"/>
                </a:solidFill>
                <a:effectLst/>
              </a:rPr>
              <a:t>change location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u="none" strike="noStrike" dirty="0">
                <a:solidFill>
                  <a:srgbClr val="22558A"/>
                </a:solidFill>
                <a:effectLst/>
                <a:hlinkClick r:id="rId5"/>
              </a:rPr>
              <a:t>Step</a:t>
            </a:r>
            <a:r>
              <a:rPr lang="en-US" b="0" u="none" strike="noStrike" dirty="0">
                <a:solidFill>
                  <a:srgbClr val="22558A"/>
                </a:solidFill>
                <a:effectLst/>
              </a:rPr>
              <a:t> </a:t>
            </a:r>
            <a:r>
              <a:rPr lang="en-US" b="0" dirty="0">
                <a:solidFill>
                  <a:srgbClr val="666666"/>
                </a:solidFill>
                <a:effectLst/>
              </a:rPr>
              <a:t>the act of changing location by raising the foot and setting it down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u="none" strike="noStrike" dirty="0" err="1">
                <a:solidFill>
                  <a:srgbClr val="22558A"/>
                </a:solidFill>
                <a:effectLst/>
                <a:hlinkClick r:id="rId6"/>
              </a:rPr>
              <a:t>fly</a:t>
            </a:r>
            <a:r>
              <a:rPr lang="en-US" b="0" dirty="0" err="1">
                <a:solidFill>
                  <a:srgbClr val="666666"/>
                </a:solidFill>
                <a:effectLst/>
              </a:rPr>
              <a:t>travel</a:t>
            </a:r>
            <a:r>
              <a:rPr lang="en-US" b="0" dirty="0">
                <a:solidFill>
                  <a:srgbClr val="666666"/>
                </a:solidFill>
                <a:effectLst/>
              </a:rPr>
              <a:t> through the air; be airborne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u="none" strike="noStrike" dirty="0">
                <a:solidFill>
                  <a:srgbClr val="22558A"/>
                </a:solidFill>
                <a:effectLst/>
                <a:hlinkClick r:id="rId7"/>
              </a:rPr>
              <a:t>Journey</a:t>
            </a:r>
            <a:r>
              <a:rPr lang="en-US" b="0" u="none" strike="noStrike" dirty="0">
                <a:solidFill>
                  <a:srgbClr val="22558A"/>
                </a:solidFill>
                <a:effectLst/>
              </a:rPr>
              <a:t> </a:t>
            </a:r>
            <a:r>
              <a:rPr lang="en-US" b="0" dirty="0">
                <a:solidFill>
                  <a:srgbClr val="666666"/>
                </a:solidFill>
                <a:effectLst/>
              </a:rPr>
              <a:t>the act of traveling from one place to another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u="none" strike="noStrike" dirty="0">
                <a:solidFill>
                  <a:srgbClr val="22558A"/>
                </a:solidFill>
                <a:effectLst/>
                <a:hlinkClick r:id="rId8"/>
              </a:rPr>
              <a:t>Voyage</a:t>
            </a:r>
            <a:r>
              <a:rPr lang="en-US" b="0" u="none" strike="noStrike" dirty="0">
                <a:solidFill>
                  <a:srgbClr val="22558A"/>
                </a:solidFill>
                <a:effectLst/>
              </a:rPr>
              <a:t> </a:t>
            </a:r>
            <a:r>
              <a:rPr lang="en-US" b="0" dirty="0">
                <a:solidFill>
                  <a:srgbClr val="666666"/>
                </a:solidFill>
                <a:effectLst/>
              </a:rPr>
              <a:t>a journey to some distant place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0" u="none" strike="noStrike" dirty="0">
                <a:solidFill>
                  <a:srgbClr val="22558A"/>
                </a:solidFill>
                <a:effectLst/>
                <a:hlinkClick r:id="rId9"/>
              </a:rPr>
              <a:t>Tour</a:t>
            </a:r>
            <a:r>
              <a:rPr lang="en-US" b="0" u="none" strike="noStrike" dirty="0">
                <a:solidFill>
                  <a:srgbClr val="22558A"/>
                </a:solidFill>
                <a:effectLst/>
              </a:rPr>
              <a:t> </a:t>
            </a:r>
            <a:r>
              <a:rPr lang="en-US" b="0" dirty="0">
                <a:solidFill>
                  <a:srgbClr val="666666"/>
                </a:solidFill>
                <a:effectLst/>
              </a:rPr>
              <a:t>a route all the way around a particular place or area</a:t>
            </a:r>
          </a:p>
        </p:txBody>
      </p:sp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14. Travelling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CED99-0F8A-41E6-8964-28D3E8333589}"/>
              </a:ext>
            </a:extLst>
          </p:cNvPr>
          <p:cNvSpPr txBox="1"/>
          <p:nvPr/>
        </p:nvSpPr>
        <p:spPr>
          <a:xfrm>
            <a:off x="206734" y="779228"/>
            <a:ext cx="104559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u="none" strike="noStrike" dirty="0">
                <a:solidFill>
                  <a:srgbClr val="FF6699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Vocabulary</a:t>
            </a:r>
          </a:p>
          <a:p>
            <a:pPr algn="l">
              <a:buFont typeface="+mj-lt"/>
              <a:buAutoNum type="arabicPeriod"/>
            </a:pPr>
            <a:endParaRPr lang="en-US" dirty="0">
              <a:solidFill>
                <a:srgbClr val="CC99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/>
            <a:r>
              <a:rPr lang="en-US" b="0" u="none" strike="noStrike" dirty="0">
                <a:solidFill>
                  <a:srgbClr val="22558A"/>
                </a:solidFill>
                <a:effectLst/>
                <a:hlinkClick r:id="rId3"/>
              </a:rPr>
              <a:t>9. Trek</a:t>
            </a:r>
            <a:r>
              <a:rPr lang="en-US" b="0" u="none" strike="noStrike" dirty="0">
                <a:solidFill>
                  <a:srgbClr val="22558A"/>
                </a:solidFill>
                <a:effectLst/>
              </a:rPr>
              <a:t> </a:t>
            </a:r>
            <a:r>
              <a:rPr lang="en-US" b="0" dirty="0">
                <a:solidFill>
                  <a:srgbClr val="666666"/>
                </a:solidFill>
                <a:effectLst/>
              </a:rPr>
              <a:t>any long and difficult trip</a:t>
            </a:r>
          </a:p>
          <a:p>
            <a:pPr algn="l"/>
            <a:endParaRPr lang="en-US" u="none" strike="noStrike" dirty="0">
              <a:solidFill>
                <a:srgbClr val="666666"/>
              </a:solidFill>
              <a:hlinkClick r:id="rId4"/>
            </a:endParaRPr>
          </a:p>
          <a:p>
            <a:pPr algn="l"/>
            <a:r>
              <a:rPr lang="en-US" b="0" u="none" strike="noStrike" dirty="0" err="1">
                <a:solidFill>
                  <a:srgbClr val="22558A"/>
                </a:solidFill>
                <a:effectLst/>
                <a:hlinkClick r:id="rId4"/>
              </a:rPr>
              <a:t>map</a:t>
            </a:r>
            <a:r>
              <a:rPr lang="en-US" b="0" dirty="0" err="1">
                <a:solidFill>
                  <a:srgbClr val="666666"/>
                </a:solidFill>
                <a:effectLst/>
              </a:rPr>
              <a:t>a</a:t>
            </a:r>
            <a:r>
              <a:rPr lang="en-US" b="0" dirty="0">
                <a:solidFill>
                  <a:srgbClr val="666666"/>
                </a:solidFill>
                <a:effectLst/>
              </a:rPr>
              <a:t> diagrammatic representation of the earth's surface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/>
            <a:r>
              <a:rPr lang="en-US" b="0" u="none" strike="noStrike" dirty="0" err="1">
                <a:solidFill>
                  <a:srgbClr val="22558A"/>
                </a:solidFill>
                <a:effectLst/>
                <a:hlinkClick r:id="rId5"/>
              </a:rPr>
              <a:t>guide</a:t>
            </a:r>
            <a:r>
              <a:rPr lang="en-US" b="0" dirty="0" err="1">
                <a:solidFill>
                  <a:srgbClr val="666666"/>
                </a:solidFill>
                <a:effectLst/>
              </a:rPr>
              <a:t>someone</a:t>
            </a:r>
            <a:r>
              <a:rPr lang="en-US" b="0" dirty="0">
                <a:solidFill>
                  <a:srgbClr val="666666"/>
                </a:solidFill>
                <a:effectLst/>
              </a:rPr>
              <a:t> employed to conduct others</a:t>
            </a:r>
          </a:p>
          <a:p>
            <a:pPr algn="l">
              <a:buFont typeface="+mj-lt"/>
              <a:buAutoNum type="arabicPeriod"/>
            </a:pPr>
            <a:endParaRPr lang="en-US" b="0" dirty="0">
              <a:solidFill>
                <a:srgbClr val="666666"/>
              </a:solidFill>
              <a:effectLst/>
            </a:endParaRPr>
          </a:p>
          <a:p>
            <a:pPr algn="l"/>
            <a:r>
              <a:rPr lang="en-US" b="0" u="none" strike="noStrike" dirty="0" err="1">
                <a:solidFill>
                  <a:srgbClr val="22558A"/>
                </a:solidFill>
                <a:effectLst/>
                <a:hlinkClick r:id="rId6"/>
              </a:rPr>
              <a:t>destination</a:t>
            </a:r>
            <a:r>
              <a:rPr lang="en-US" b="0" dirty="0" err="1">
                <a:solidFill>
                  <a:srgbClr val="666666"/>
                </a:solidFill>
                <a:effectLst/>
              </a:rPr>
              <a:t>the</a:t>
            </a:r>
            <a:r>
              <a:rPr lang="en-US" b="0" dirty="0">
                <a:solidFill>
                  <a:srgbClr val="666666"/>
                </a:solidFill>
                <a:effectLst/>
              </a:rPr>
              <a:t> place designated as the end, as of a race or journey</a:t>
            </a:r>
          </a:p>
          <a:p>
            <a:pPr algn="l"/>
            <a:endParaRPr lang="en-US" b="0" u="none" strike="noStrike" dirty="0">
              <a:solidFill>
                <a:srgbClr val="22558A"/>
              </a:solidFill>
              <a:effectLst/>
              <a:hlinkClick r:id="rId7"/>
            </a:endParaRPr>
          </a:p>
          <a:p>
            <a:pPr algn="l"/>
            <a:r>
              <a:rPr lang="en-US" b="0" u="none" strike="noStrike" dirty="0" err="1">
                <a:solidFill>
                  <a:srgbClr val="22558A"/>
                </a:solidFill>
                <a:effectLst/>
                <a:hlinkClick r:id="rId7"/>
              </a:rPr>
              <a:t>globetrotter</a:t>
            </a:r>
            <a:r>
              <a:rPr lang="en-US" b="0" dirty="0" err="1">
                <a:solidFill>
                  <a:srgbClr val="666666"/>
                </a:solidFill>
                <a:effectLst/>
              </a:rPr>
              <a:t>someone</a:t>
            </a:r>
            <a:r>
              <a:rPr lang="en-US" b="0" dirty="0">
                <a:solidFill>
                  <a:srgbClr val="666666"/>
                </a:solidFill>
                <a:effectLst/>
              </a:rPr>
              <a:t> who travels widely and often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1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14. Travelling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elgrano"/>
              </a:rPr>
              <a:t>Common English idioms for travelling:</a:t>
            </a:r>
          </a:p>
          <a:p>
            <a:pPr algn="l"/>
            <a:endParaRPr lang="en-US" dirty="0">
              <a:solidFill>
                <a:srgbClr val="000000"/>
              </a:solidFill>
              <a:latin typeface="Belgrano"/>
            </a:endParaRP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6FDFCF-0BCD-493D-A1C5-7E18405C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01" y="1253051"/>
            <a:ext cx="13512032" cy="4632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1.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6699"/>
                </a:solidFill>
                <a:effectLst/>
                <a:latin typeface="Satisfy"/>
              </a:rPr>
              <a:t>To travel/ pack 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someone says they need to pack or travel light, it means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they can’t bring a lot of things with them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on their trip.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“I’m only going to the south for the weekend, so I have to pack light”.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2</a:t>
            </a:r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. To hit the road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To hit the road means to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start a journey or to leave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 It can also be used in normal, daily life when you decide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it’s time for you to go home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“We have to be there by 10 am, so we’re hitting the road early tomorrow” or “I’ve been here long enough, it’s time I hit the road”.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3. To catch the sun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idiom can be used whenever you go to the beach and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someone gets sunburnt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so if you know anyone who gets burnt easily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don’t miss the opportunity to use it with them!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“Be careful you don’t catch too much sun at the beach, remember to put on some sunscreen!”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defTabSz="914400"/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4. To live it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Whenever you are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having a really good time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and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enjoying your holiday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without worrying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about anything (not even about money) you can use this idiom.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“We’re really going to live it up in Las Vegas next month!”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R="0" lvl="0" indent="0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5. On a shoestring/ on the cheap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This idiom is the complete opposite of the previous one. To do something on a shoestring or on the cheap, it means that you are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doing it without spending a lot of money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“I’m going to travel around Europe on a shoestring. I’ll be staying at hostels and buying food in supermarkets”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🧳">
            <a:extLst>
              <a:ext uri="{FF2B5EF4-FFF2-40B4-BE49-F238E27FC236}">
                <a16:creationId xmlns:a16="http://schemas.microsoft.com/office/drawing/2014/main" id="{8BDEFBC6-CA77-4049-9C8B-FC8C2CF71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4138" y="-3527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🏠">
            <a:extLst>
              <a:ext uri="{FF2B5EF4-FFF2-40B4-BE49-F238E27FC236}">
                <a16:creationId xmlns:a16="http://schemas.microsoft.com/office/drawing/2014/main" id="{5FBD7584-A6A5-487B-9B5A-7BB4A811E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1413" y="-285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☀">
            <a:extLst>
              <a:ext uri="{FF2B5EF4-FFF2-40B4-BE49-F238E27FC236}">
                <a16:creationId xmlns:a16="http://schemas.microsoft.com/office/drawing/2014/main" id="{33D79978-0DA0-42E9-A751-435402E101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3463" y="-218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😎">
            <a:extLst>
              <a:ext uri="{FF2B5EF4-FFF2-40B4-BE49-F238E27FC236}">
                <a16:creationId xmlns:a16="http://schemas.microsoft.com/office/drawing/2014/main" id="{829F6649-99B4-4A10-A620-7EC1BA734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1138" y="-1516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💸">
            <a:extLst>
              <a:ext uri="{FF2B5EF4-FFF2-40B4-BE49-F238E27FC236}">
                <a16:creationId xmlns:a16="http://schemas.microsoft.com/office/drawing/2014/main" id="{AB19BFC7-DA3F-41BD-B48B-06966384F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20600" y="-846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 descr="🌇">
            <a:extLst>
              <a:ext uri="{FF2B5EF4-FFF2-40B4-BE49-F238E27FC236}">
                <a16:creationId xmlns:a16="http://schemas.microsoft.com/office/drawing/2014/main" id="{EA4729F2-A310-4D9A-90DF-2AC1C7DA3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9225" y="-174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😴">
            <a:extLst>
              <a:ext uri="{FF2B5EF4-FFF2-40B4-BE49-F238E27FC236}">
                <a16:creationId xmlns:a16="http://schemas.microsoft.com/office/drawing/2014/main" id="{0D07A299-270D-4955-89D9-68C4049CD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1775" y="49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9" descr="🏔">
            <a:extLst>
              <a:ext uri="{FF2B5EF4-FFF2-40B4-BE49-F238E27FC236}">
                <a16:creationId xmlns:a16="http://schemas.microsoft.com/office/drawing/2014/main" id="{EE5FD53E-E6A6-4AF0-B18C-7F2E0C0A75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7675" y="1165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🌃">
            <a:extLst>
              <a:ext uri="{FF2B5EF4-FFF2-40B4-BE49-F238E27FC236}">
                <a16:creationId xmlns:a16="http://schemas.microsoft.com/office/drawing/2014/main" id="{2EEA4A97-C4DF-4B92-B25B-D883E47A7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3175" y="1836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1" descr="🧳">
            <a:extLst>
              <a:ext uri="{FF2B5EF4-FFF2-40B4-BE49-F238E27FC236}">
                <a16:creationId xmlns:a16="http://schemas.microsoft.com/office/drawing/2014/main" id="{D29B690A-218F-4C95-90EC-E68E0979B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98250" y="2506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2" descr="🏝">
            <a:extLst>
              <a:ext uri="{FF2B5EF4-FFF2-40B4-BE49-F238E27FC236}">
                <a16:creationId xmlns:a16="http://schemas.microsoft.com/office/drawing/2014/main" id="{95A01801-DADC-46A5-A64C-9627B3027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4350" y="3178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14. Travelling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Belgrano"/>
              </a:rPr>
              <a:t>Common English idioms for travelling:</a:t>
            </a:r>
          </a:p>
          <a:p>
            <a:pPr algn="l"/>
            <a:endParaRPr lang="en-US" dirty="0">
              <a:solidFill>
                <a:srgbClr val="000000"/>
              </a:solidFill>
              <a:latin typeface="Belgrano"/>
            </a:endParaRP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6FDFCF-0BCD-493D-A1C5-7E18405C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0" y="1370302"/>
            <a:ext cx="12312986" cy="48474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6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6699"/>
                </a:solidFill>
                <a:effectLst/>
                <a:latin typeface="Satisfy"/>
              </a:rPr>
              <a:t>. At the crack of dawn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To do something at the crack of dawn means that you’re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doing it just as the sun is rising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 It means you’re doing it at the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earliest possible time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“The plane leaves at 7.30 am, so we have to get up at the crack of dawn to get to the airport on time”.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7</a:t>
            </a:r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. To call it a day/ night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someone calls it a day or a night, it means that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they stop doing anything else for the rest of the day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or that they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finish what they’re doing and go to bed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“We went sightseeing in Rome, but we ended up feeling so exhausted that we called it a day and went back to the hotel”.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8. </a:t>
            </a:r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Off the beaten track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If a place or something is off the beaten track, it means that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it is far away from where many people live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or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 a remote location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“I want to stay on this island all summer because it’s off the beaten track, so there’s not many people here and it’s quiet and peaceful.”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9. </a:t>
            </a:r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To catch the red-eye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a person says they have to catch the red-eye it means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they have to take a plane which is leaving very late at night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“I have to sleep during the day as I’m catching a red-eye tonight”.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Satisfy"/>
              </a:rPr>
              <a:t>10. </a:t>
            </a:r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To live out of a suitcase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means that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a person stays in many different places for only a short period of time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, and with only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enough things to put in a suitcase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“My cousin has been living out of a suitcase for years, her mother wishes she would settle down already”.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Satisfy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6699"/>
                </a:solidFill>
                <a:latin typeface="Satisfy"/>
              </a:rPr>
              <a:t>11. Break the journey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When someone breaks the journey, it means 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they decide to stop somewhere for a while during a long journey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     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For example: “Our journey was so long that we decided to break the journey in a few places so we could rest for some days”.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🧳">
            <a:extLst>
              <a:ext uri="{FF2B5EF4-FFF2-40B4-BE49-F238E27FC236}">
                <a16:creationId xmlns:a16="http://schemas.microsoft.com/office/drawing/2014/main" id="{8BDEFBC6-CA77-4049-9C8B-FC8C2CF714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04138" y="-3527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🏠">
            <a:extLst>
              <a:ext uri="{FF2B5EF4-FFF2-40B4-BE49-F238E27FC236}">
                <a16:creationId xmlns:a16="http://schemas.microsoft.com/office/drawing/2014/main" id="{5FBD7584-A6A5-487B-9B5A-7BB4A811E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1413" y="-2857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☀">
            <a:extLst>
              <a:ext uri="{FF2B5EF4-FFF2-40B4-BE49-F238E27FC236}">
                <a16:creationId xmlns:a16="http://schemas.microsoft.com/office/drawing/2014/main" id="{33D79978-0DA0-42E9-A751-435402E101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13463" y="-21875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5" descr="😎">
            <a:extLst>
              <a:ext uri="{FF2B5EF4-FFF2-40B4-BE49-F238E27FC236}">
                <a16:creationId xmlns:a16="http://schemas.microsoft.com/office/drawing/2014/main" id="{829F6649-99B4-4A10-A620-7EC1BA734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1138" y="-15160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6" descr="💸">
            <a:extLst>
              <a:ext uri="{FF2B5EF4-FFF2-40B4-BE49-F238E27FC236}">
                <a16:creationId xmlns:a16="http://schemas.microsoft.com/office/drawing/2014/main" id="{AB19BFC7-DA3F-41BD-B48B-06966384F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420600" y="-846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7" descr="🌇">
            <a:extLst>
              <a:ext uri="{FF2B5EF4-FFF2-40B4-BE49-F238E27FC236}">
                <a16:creationId xmlns:a16="http://schemas.microsoft.com/office/drawing/2014/main" id="{EA4729F2-A310-4D9A-90DF-2AC1C7DA33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99225" y="-1746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😴">
            <a:extLst>
              <a:ext uri="{FF2B5EF4-FFF2-40B4-BE49-F238E27FC236}">
                <a16:creationId xmlns:a16="http://schemas.microsoft.com/office/drawing/2014/main" id="{0D07A299-270D-4955-89D9-68C4049CD7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1775" y="495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AutoShape 9" descr="🏔">
            <a:extLst>
              <a:ext uri="{FF2B5EF4-FFF2-40B4-BE49-F238E27FC236}">
                <a16:creationId xmlns:a16="http://schemas.microsoft.com/office/drawing/2014/main" id="{EE5FD53E-E6A6-4AF0-B18C-7F2E0C0A75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37675" y="1165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10" descr="🌃">
            <a:extLst>
              <a:ext uri="{FF2B5EF4-FFF2-40B4-BE49-F238E27FC236}">
                <a16:creationId xmlns:a16="http://schemas.microsoft.com/office/drawing/2014/main" id="{2EEA4A97-C4DF-4B92-B25B-D883E47A7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93175" y="18367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AutoShape 11" descr="🧳">
            <a:extLst>
              <a:ext uri="{FF2B5EF4-FFF2-40B4-BE49-F238E27FC236}">
                <a16:creationId xmlns:a16="http://schemas.microsoft.com/office/drawing/2014/main" id="{D29B690A-218F-4C95-90EC-E68E0979BB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98250" y="25066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utoShape 12" descr="🏝">
            <a:extLst>
              <a:ext uri="{FF2B5EF4-FFF2-40B4-BE49-F238E27FC236}">
                <a16:creationId xmlns:a16="http://schemas.microsoft.com/office/drawing/2014/main" id="{95A01801-DADC-46A5-A64C-9627B3027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34350" y="31781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64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848</TotalTime>
  <Words>1360</Words>
  <Application>Microsoft Office PowerPoint</Application>
  <PresentationFormat>Widescreen</PresentationFormat>
  <Paragraphs>153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Belgrano</vt:lpstr>
      <vt:lpstr>Lato</vt:lpstr>
      <vt:lpstr>Open Sans</vt:lpstr>
      <vt:lpstr>Rockwell</vt:lpstr>
      <vt:lpstr>Rockwell Condensed</vt:lpstr>
      <vt:lpstr>Satisfy</vt:lpstr>
      <vt:lpstr>Wingdings</vt:lpstr>
      <vt:lpstr>Wood Type</vt:lpstr>
      <vt:lpstr>Speak fluently </vt:lpstr>
      <vt:lpstr>14. Travelling</vt:lpstr>
      <vt:lpstr>14. Travelling</vt:lpstr>
      <vt:lpstr>14. Travelling</vt:lpstr>
      <vt:lpstr>14. Travelling</vt:lpstr>
      <vt:lpstr>14. Travelling</vt:lpstr>
      <vt:lpstr>14. Travelling</vt:lpstr>
      <vt:lpstr>14. Travelling</vt:lpstr>
      <vt:lpstr>14. Travelling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32</cp:revision>
  <dcterms:created xsi:type="dcterms:W3CDTF">2021-10-16T15:55:47Z</dcterms:created>
  <dcterms:modified xsi:type="dcterms:W3CDTF">2022-02-09T12:40:25Z</dcterms:modified>
</cp:coreProperties>
</file>