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1" r:id="rId4"/>
    <p:sldId id="328" r:id="rId5"/>
    <p:sldId id="326" r:id="rId6"/>
    <p:sldId id="320" r:id="rId7"/>
    <p:sldId id="332" r:id="rId8"/>
    <p:sldId id="333" r:id="rId9"/>
    <p:sldId id="319" r:id="rId10"/>
    <p:sldId id="329" r:id="rId11"/>
    <p:sldId id="331" r:id="rId12"/>
    <p:sldId id="33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18. Vacations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EF975-E5C0-41D8-BEE0-9F8349EC1371}"/>
              </a:ext>
            </a:extLst>
          </p:cNvPr>
          <p:cNvSpPr txBox="1"/>
          <p:nvPr/>
        </p:nvSpPr>
        <p:spPr>
          <a:xfrm>
            <a:off x="743446" y="694431"/>
            <a:ext cx="863909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Idioms:</a:t>
            </a:r>
          </a:p>
          <a:p>
            <a:pPr fontAlgn="base"/>
            <a:endParaRPr lang="en-US" b="1" dirty="0">
              <a:solidFill>
                <a:srgbClr val="FF4F57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6️⃣ Round The Clock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all day and all night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This holiday destination has it all. White sandy beaches and round-the-clock bars and discos where you can dance all night.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7️⃣ To Get Into The Swing Of Something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become accustomed to something and start enjoying it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Going on holidays on your own can be nerve-racking, but once you get into the swing of it, you’ll really enjoy it.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8️⃣ To Steer Clear Of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avoid something/somebody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If you are not a fan of the hot weather, steer clear of this area in the summer months.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Since curry upsets my stomach, I steer clear of it.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9️⃣ To Let Your Hair Down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enjoy yourself and have some fun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On the first day of my summer holiday in Italy, I was in the mood for letting my hair down.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1" dirty="0">
              <a:solidFill>
                <a:srgbClr val="444444"/>
              </a:solidFill>
              <a:effectLst/>
              <a:latin typeface="inherit"/>
            </a:endParaRP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7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18. Vacations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EF975-E5C0-41D8-BEE0-9F8349EC1371}"/>
              </a:ext>
            </a:extLst>
          </p:cNvPr>
          <p:cNvSpPr txBox="1"/>
          <p:nvPr/>
        </p:nvSpPr>
        <p:spPr>
          <a:xfrm>
            <a:off x="743446" y="694431"/>
            <a:ext cx="863909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Idioms:</a:t>
            </a:r>
          </a:p>
          <a:p>
            <a:pPr fontAlgn="base"/>
            <a:endParaRPr lang="en-US" b="1" dirty="0">
              <a:solidFill>
                <a:srgbClr val="FF4F57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1️⃣0️⃣ A New Lease Of Life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a burst of new energy and enthusiasm 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returned home with a glow and looked healthy again. I had energy. It was a new lease of life.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1️⃣1️⃣ To Get Away From It All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to escape from your daily problems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We decided to go to a desert island so that we could get away from it all.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1️⃣2️⃣ To Catch Your Eye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to get your attention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The beautiful dress in the shop window caught my eye, so I went in and bought it.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Cheap flights seat sales caught my eye last week and I decided to book flights to Majorca.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1️⃣3️⃣ Right Up Your Street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within your range of interests/knowledge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This place sounds right up my street, I’m going to book it for next summer.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9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18. Vacations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526D57E-774C-497E-A354-8FC4DFC5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065" y="723569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23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66" y="76070"/>
            <a:ext cx="10926420" cy="1609344"/>
          </a:xfrm>
        </p:spPr>
        <p:txBody>
          <a:bodyPr/>
          <a:lstStyle/>
          <a:p>
            <a:r>
              <a:rPr lang="en-US" dirty="0"/>
              <a:t>18. Vacation</a:t>
            </a:r>
          </a:p>
        </p:txBody>
      </p:sp>
      <p:pic>
        <p:nvPicPr>
          <p:cNvPr id="1026" name="Picture 2" descr="The Funniest Family Vacations Stories That You Will Sadly Relate To |  Reader's Digest">
            <a:extLst>
              <a:ext uri="{FF2B5EF4-FFF2-40B4-BE49-F238E27FC236}">
                <a16:creationId xmlns:a16="http://schemas.microsoft.com/office/drawing/2014/main" id="{A472BBC7-2BAE-49E0-976B-5572BAA77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280" y="2517943"/>
            <a:ext cx="4466391" cy="278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7 Family Vacation Ideas for the Best Trip Ever (2022) - FamilyVacationist">
            <a:extLst>
              <a:ext uri="{FF2B5EF4-FFF2-40B4-BE49-F238E27FC236}">
                <a16:creationId xmlns:a16="http://schemas.microsoft.com/office/drawing/2014/main" id="{651E3AB8-4F5C-4F5A-88B9-A67B5A08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98" y="2408024"/>
            <a:ext cx="4733550" cy="26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مشاهدة فيلم Johnson Family Vacation (2004) مترجم ايجي بست EgyBest">
            <a:extLst>
              <a:ext uri="{FF2B5EF4-FFF2-40B4-BE49-F238E27FC236}">
                <a16:creationId xmlns:a16="http://schemas.microsoft.com/office/drawing/2014/main" id="{DC19D600-0FF4-467A-A3B9-D6AFC011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52" y="2133801"/>
            <a:ext cx="3339828" cy="42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18. Vacations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33373-4650-4919-8897-33530B30603F}"/>
              </a:ext>
            </a:extLst>
          </p:cNvPr>
          <p:cNvSpPr txBox="1"/>
          <p:nvPr/>
        </p:nvSpPr>
        <p:spPr>
          <a:xfrm>
            <a:off x="691763" y="951467"/>
            <a:ext cx="106388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What is your happiest vacation memory?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Would you rather stay in a fancy, five-star hotel or a small, simple room?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Have your parents ever taken a vacation without you?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Would you like to go on a ski vacation?</a:t>
            </a:r>
          </a:p>
          <a:p>
            <a:pPr algn="l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If you were on a long vacation, would you rather stay in a hotel or a rented house or apartment?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Do students have enough vacation time?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Could you vacation in a place that had no Internet access?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What countries would you like to visit?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Are there any countries you would not like to visit?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Open Sans" panose="020B0606030504020204" pitchFamily="34" charset="0"/>
              </a:rPr>
              <a:t>Are vacations becoming too expensive?</a:t>
            </a:r>
          </a:p>
          <a:p>
            <a:pPr algn="l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11. Describe the worst vacation you’ve ever had.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18. Vacations</a:t>
            </a:r>
          </a:p>
        </p:txBody>
      </p:sp>
      <p:pic>
        <p:nvPicPr>
          <p:cNvPr id="3074" name="Picture 2" descr="Holidays and Travel Discussion Questions">
            <a:extLst>
              <a:ext uri="{FF2B5EF4-FFF2-40B4-BE49-F238E27FC236}">
                <a16:creationId xmlns:a16="http://schemas.microsoft.com/office/drawing/2014/main" id="{6E8C59C2-EAA4-406E-B879-209934143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0"/>
            <a:ext cx="9696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61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18. Vacations</a:t>
            </a:r>
          </a:p>
        </p:txBody>
      </p:sp>
      <p:pic>
        <p:nvPicPr>
          <p:cNvPr id="2050" name="Picture 2" descr="Holidays- Conversation Questions">
            <a:extLst>
              <a:ext uri="{FF2B5EF4-FFF2-40B4-BE49-F238E27FC236}">
                <a16:creationId xmlns:a16="http://schemas.microsoft.com/office/drawing/2014/main" id="{EEC9E9F4-6585-46CE-8A5B-3A8FE892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7" y="708695"/>
            <a:ext cx="81469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05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18. Vacations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097A54-2F35-4D20-B3E5-39235127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359" y="890752"/>
            <a:ext cx="523367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1. Introduction. 2. Types of holidays. 3. Holiday equipment. 4. Means of  transport. 5. Sightseeing. 6.Entertainment. 7. Accommodation. 8. Training  in. - ppt download">
            <a:extLst>
              <a:ext uri="{FF2B5EF4-FFF2-40B4-BE49-F238E27FC236}">
                <a16:creationId xmlns:a16="http://schemas.microsoft.com/office/drawing/2014/main" id="{330F1CC5-81D6-4F1E-80CD-A8CEF0DCF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10" y="890752"/>
            <a:ext cx="54863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18. Vacations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69A094-8802-4AB7-8CBC-0C36F7D7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69989"/>
              </p:ext>
            </p:extLst>
          </p:nvPr>
        </p:nvGraphicFramePr>
        <p:xfrm>
          <a:off x="638089" y="1029165"/>
          <a:ext cx="5287618" cy="5334176"/>
        </p:xfrm>
        <a:graphic>
          <a:graphicData uri="http://schemas.openxmlformats.org/drawingml/2006/table">
            <a:tbl>
              <a:tblPr/>
              <a:tblGrid>
                <a:gridCol w="2643809">
                  <a:extLst>
                    <a:ext uri="{9D8B030D-6E8A-4147-A177-3AD203B41FA5}">
                      <a16:colId xmlns:a16="http://schemas.microsoft.com/office/drawing/2014/main" val="3856951712"/>
                    </a:ext>
                  </a:extLst>
                </a:gridCol>
                <a:gridCol w="2643809">
                  <a:extLst>
                    <a:ext uri="{9D8B030D-6E8A-4147-A177-3AD203B41FA5}">
                      <a16:colId xmlns:a16="http://schemas.microsoft.com/office/drawing/2014/main" val="4128831289"/>
                    </a:ext>
                  </a:extLst>
                </a:gridCol>
              </a:tblGrid>
              <a:tr h="1064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TRIP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4333" marR="34333" marT="17167" marB="17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The word</a:t>
                      </a: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trip 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is used to talk about a short journey somewhere for a purpose, business or pleasure.</a:t>
                      </a:r>
                      <a:b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For our wedding anniversary, we went on a</a:t>
                      </a: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trip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to Venice.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My boss is often away on business</a:t>
                      </a: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trips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During our holiday we took a boat </a:t>
                      </a: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trip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to the islands.</a:t>
                      </a:r>
                    </a:p>
                  </a:txBody>
                  <a:tcPr marL="34333" marR="34333" marT="17167" marB="1716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74366"/>
                  </a:ext>
                </a:extLst>
              </a:tr>
              <a:tr h="137332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JOURNEY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4333" marR="34333" marT="17167" marB="1716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journey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is the distance covered when travelling from one place to another.</a:t>
                      </a:r>
                      <a:b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'Journey' can refer to a long distance or a short regular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one.The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journey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was long and tiring. It took us 5 hours to get there.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Did you have a good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journey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? Yes, it was quite pleasant.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How long is you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r journey 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to work? Just about 20 minutes.</a:t>
                      </a:r>
                    </a:p>
                  </a:txBody>
                  <a:tcPr marL="34333" marR="34333" marT="17167" marB="1716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98567"/>
                  </a:ext>
                </a:extLst>
              </a:tr>
              <a:tr h="961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TOUR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4333" marR="34333" marT="17167" marB="1716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tour 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is a journey during which several places are visited, especially on a holiday.</a:t>
                      </a:r>
                      <a:b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'Tour' can be a noun or a verb.</a:t>
                      </a: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Noun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: We went on</a:t>
                      </a: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a tour 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of Italy.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Verb 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: </a:t>
                      </a:r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 We toured</a:t>
                      </a: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the north of India.</a:t>
                      </a:r>
                    </a:p>
                  </a:txBody>
                  <a:tcPr marL="34333" marR="34333" marT="17167" marB="1716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33730"/>
                  </a:ext>
                </a:extLst>
              </a:tr>
              <a:tr h="65232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solidFill>
                            <a:schemeClr val="tx1"/>
                          </a:solidFill>
                          <a:effectLst/>
                        </a:rPr>
                        <a:t>VOYAGE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4333" marR="34333" marT="17167" marB="1716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 voyage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is a long journey by sea or in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space.Before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the 20th century, long 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sea voyages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were common.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A spacecraft will take you on a 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</a:rPr>
                        <a:t>voyage through space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34333" marR="34333" marT="17167" marB="17167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6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12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626AC0-C055-4283-B478-4B80F720B1CD}"/>
              </a:ext>
            </a:extLst>
          </p:cNvPr>
          <p:cNvSpPr txBox="1"/>
          <p:nvPr/>
        </p:nvSpPr>
        <p:spPr>
          <a:xfrm>
            <a:off x="6266295" y="1365337"/>
            <a:ext cx="60544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camp site – a place where you put up a tent, and park your car/caravan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• self-catering flat – a flat you rent, where you prepare your own meals </a:t>
            </a:r>
          </a:p>
          <a:p>
            <a:endParaRPr lang="en-US" dirty="0"/>
          </a:p>
          <a:p>
            <a:r>
              <a:rPr lang="en-US" dirty="0"/>
              <a:t>• guesthouse – accommodation a bit similar to a hotel, but with fewer services</a:t>
            </a:r>
          </a:p>
          <a:p>
            <a:endParaRPr lang="en-US" dirty="0"/>
          </a:p>
          <a:p>
            <a:r>
              <a:rPr lang="en-US" dirty="0"/>
              <a:t>• youth hostel – cheap accommodation, usually chosen by young people, where you share your room with others, and sleep in bunk beds </a:t>
            </a:r>
          </a:p>
          <a:p>
            <a:endParaRPr lang="en-US" dirty="0"/>
          </a:p>
          <a:p>
            <a:r>
              <a:rPr lang="en-US" dirty="0"/>
              <a:t>• holiday camp – accommodation in little flats or chalets with facilities such as restaurants, pubs, swimming pools, etc.</a:t>
            </a:r>
          </a:p>
        </p:txBody>
      </p:sp>
    </p:spTree>
    <p:extLst>
      <p:ext uri="{BB962C8B-B14F-4D97-AF65-F5344CB8AC3E}">
        <p14:creationId xmlns:p14="http://schemas.microsoft.com/office/powerpoint/2010/main" val="34230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18. Vacations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26AC0-C055-4283-B478-4B80F720B1CD}"/>
              </a:ext>
            </a:extLst>
          </p:cNvPr>
          <p:cNvSpPr txBox="1"/>
          <p:nvPr/>
        </p:nvSpPr>
        <p:spPr>
          <a:xfrm>
            <a:off x="6349699" y="2362999"/>
            <a:ext cx="58423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camp site – a place where you put up a tent, and park your car/caravan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• self-catering flat – a flat you rent, where you prepare your own meals </a:t>
            </a:r>
          </a:p>
          <a:p>
            <a:endParaRPr lang="en-US" dirty="0"/>
          </a:p>
          <a:p>
            <a:r>
              <a:rPr lang="en-US" dirty="0"/>
              <a:t>• guesthouse – accommodation a bit similar to a hotel, but with fewer services</a:t>
            </a:r>
          </a:p>
          <a:p>
            <a:endParaRPr lang="en-US" dirty="0"/>
          </a:p>
          <a:p>
            <a:r>
              <a:rPr lang="en-US" dirty="0"/>
              <a:t>• youth hostel – cheap accommodation, usually chosen by young people, where you share your room with others, and sleep in bunk beds </a:t>
            </a:r>
          </a:p>
          <a:p>
            <a:endParaRPr lang="en-US" dirty="0"/>
          </a:p>
          <a:p>
            <a:r>
              <a:rPr lang="en-US" dirty="0"/>
              <a:t>• holiday camp – accommodation in little flats or chalets with facilities such as restaurants, pubs, swimming pools,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3852A-1E6E-4387-B6D1-ADEF37025885}"/>
              </a:ext>
            </a:extLst>
          </p:cNvPr>
          <p:cNvSpPr txBox="1"/>
          <p:nvPr/>
        </p:nvSpPr>
        <p:spPr>
          <a:xfrm>
            <a:off x="145831" y="674888"/>
            <a:ext cx="62629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212122"/>
                </a:solidFill>
                <a:effectLst/>
                <a:latin typeface="Playfair Display" panose="00000500000000000000" pitchFamily="2" charset="0"/>
              </a:rPr>
              <a:t>English Holiday Vocabulary - Learn Words And Phrases</a:t>
            </a:r>
          </a:p>
          <a:p>
            <a:pPr algn="l" fontAlgn="base"/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according to plan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no problem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last-minute hitch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a problem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travel by air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fly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lengthy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long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queue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(British English) = line (American English)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strike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industrial action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notify in advance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let someone know when something might happen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have a plan B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have an alternative plan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lightning strike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 </a:t>
            </a:r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(British English)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a situation when employees stop working without warning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extended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longer than planned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circumstances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situation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check out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leave, to move out of a hotel, apartment,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inherit"/>
              </a:rPr>
              <a:t>etc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…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drag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pull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make a contact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call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help desk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customer service desk/helpline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alternative flight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another choice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turn out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happen, to work out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half of the story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not complete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8A3C3-3D56-4638-B030-661379E3AD17}"/>
              </a:ext>
            </a:extLst>
          </p:cNvPr>
          <p:cNvSpPr txBox="1"/>
          <p:nvPr/>
        </p:nvSpPr>
        <p:spPr>
          <a:xfrm>
            <a:off x="6572334" y="25361"/>
            <a:ext cx="63411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option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choice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pretty much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about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charges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costs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seek compensation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make a claim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retain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keep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out of pocket expenses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additional expenses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complete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fill in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submit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send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2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18. Vacations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EF975-E5C0-41D8-BEE0-9F8349EC1371}"/>
              </a:ext>
            </a:extLst>
          </p:cNvPr>
          <p:cNvSpPr txBox="1"/>
          <p:nvPr/>
        </p:nvSpPr>
        <p:spPr>
          <a:xfrm>
            <a:off x="743446" y="948872"/>
            <a:ext cx="6667169" cy="951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Idioms:</a:t>
            </a:r>
          </a:p>
          <a:p>
            <a:pPr fontAlgn="base"/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1️⃣ To Take Things Easy </a:t>
            </a:r>
          </a:p>
          <a:p>
            <a:pPr fontAlgn="base"/>
            <a:r>
              <a:rPr lang="en-US" b="1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dirty="0">
                <a:effectLst/>
                <a:latin typeface="inherit"/>
              </a:rPr>
              <a:t> to relax</a:t>
            </a:r>
          </a:p>
          <a:p>
            <a:pPr fontAlgn="base"/>
            <a:r>
              <a:rPr lang="en-US" i="1" dirty="0">
                <a:effectLst/>
                <a:latin typeface="inherit"/>
              </a:rPr>
              <a:t>Example: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i="1" dirty="0">
                <a:effectLst/>
                <a:latin typeface="inherit"/>
              </a:rPr>
              <a:t>After a lot of persuading he finally agreed that we both needed time to take things easy for a bit.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i="1" dirty="0">
                <a:effectLst/>
                <a:latin typeface="inherit"/>
              </a:rPr>
              <a:t>At this pretty traditional cottage, guests can simply sit back and take things easy.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2️⃣ Off The Beaten Track </a:t>
            </a:r>
          </a:p>
          <a:p>
            <a:pPr fontAlgn="base"/>
            <a:r>
              <a:rPr lang="en-US" b="1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dirty="0">
                <a:effectLst/>
                <a:latin typeface="inherit"/>
              </a:rPr>
              <a:t> isolated and quiet, not visited by many tourists</a:t>
            </a:r>
          </a:p>
          <a:p>
            <a:pPr fontAlgn="base"/>
            <a:r>
              <a:rPr lang="en-US" i="1" dirty="0">
                <a:effectLst/>
                <a:latin typeface="inherit"/>
              </a:rPr>
              <a:t>Example: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i="1" dirty="0">
                <a:effectLst/>
                <a:latin typeface="inherit"/>
              </a:rPr>
              <a:t>My last holiday was brilliant. No internet or traffic or anything like that for a whole week. It was completely off the beaten track.</a:t>
            </a: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3️⃣ In Your Element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very happy/suited to a situation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was in my element. A bit of walking or fishing with no one telling you what to do.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4️⃣ Run-Of-The-Mill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ordinary and unexciting place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I’m really tired of the same run-of-the-mill holiday places. This summer I want to go somewhere new.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5️⃣ As Brown As A Berry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very suntanned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When I arrived home after my holidays I was as brown as a berry and felt great.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fontAlgn="base"/>
            <a:endParaRPr lang="en-US" i="1" dirty="0">
              <a:effectLst/>
              <a:latin typeface="inherit"/>
            </a:endParaRPr>
          </a:p>
          <a:p>
            <a:pPr fontAlgn="base"/>
            <a:endParaRPr lang="en-US" i="1" dirty="0">
              <a:latin typeface="inherit"/>
            </a:endParaRPr>
          </a:p>
          <a:p>
            <a:pPr fontAlgn="base"/>
            <a:endParaRPr lang="en-US" dirty="0">
              <a:effectLst/>
              <a:latin typeface="inherit"/>
            </a:endParaRPr>
          </a:p>
          <a:p>
            <a:br>
              <a:rPr lang="en-US" dirty="0">
                <a:effectLst/>
                <a:latin typeface="inherit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1658</TotalTime>
  <Words>1303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inherit</vt:lpstr>
      <vt:lpstr>Lato</vt:lpstr>
      <vt:lpstr>Open Sans</vt:lpstr>
      <vt:lpstr>Playfair Display</vt:lpstr>
      <vt:lpstr>Rockwell</vt:lpstr>
      <vt:lpstr>Rockwell Condensed</vt:lpstr>
      <vt:lpstr>Wingdings</vt:lpstr>
      <vt:lpstr>Wood Type</vt:lpstr>
      <vt:lpstr>Speak fluently </vt:lpstr>
      <vt:lpstr>18. Vacation</vt:lpstr>
      <vt:lpstr>18. Vacations</vt:lpstr>
      <vt:lpstr>18. Vacations</vt:lpstr>
      <vt:lpstr>18. Vacations</vt:lpstr>
      <vt:lpstr>18. Vacations</vt:lpstr>
      <vt:lpstr>18. Vacations</vt:lpstr>
      <vt:lpstr>18. Vacations</vt:lpstr>
      <vt:lpstr>18. Vacations</vt:lpstr>
      <vt:lpstr>18. Vacations</vt:lpstr>
      <vt:lpstr>18. Vacations</vt:lpstr>
      <vt:lpstr>18. Vacations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35</cp:revision>
  <dcterms:created xsi:type="dcterms:W3CDTF">2021-10-16T15:55:47Z</dcterms:created>
  <dcterms:modified xsi:type="dcterms:W3CDTF">2022-02-16T17:59:50Z</dcterms:modified>
</cp:coreProperties>
</file>